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72" r:id="rId1"/>
  </p:sldMasterIdLst>
  <p:notesMasterIdLst>
    <p:notesMasterId r:id="rId3"/>
  </p:notesMasterIdLst>
  <p:sldIdLst>
    <p:sldId id="256" r:id="rId2"/>
  </p:sldIdLst>
  <p:sldSz cx="21383625"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735">
          <p15:clr>
            <a:srgbClr val="A4A3A4"/>
          </p15:clr>
        </p15:guide>
        <p15:guide id="3" orient="horz" pos="95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5690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36" autoAdjust="0"/>
  </p:normalViewPr>
  <p:slideViewPr>
    <p:cSldViewPr snapToGrid="0">
      <p:cViewPr varScale="1">
        <p:scale>
          <a:sx n="16" d="100"/>
          <a:sy n="16" d="100"/>
        </p:scale>
        <p:origin x="2340" y="54"/>
      </p:cViewPr>
      <p:guideLst>
        <p:guide pos="6735"/>
        <p:guide orient="horz" pos="953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CBB688-4BC8-4C44-A53A-D09518C5BA04}" type="datetimeFigureOut">
              <a:rPr lang="en-US" smtClean="0"/>
              <a:t>1/4/2022</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DF845C-F8D8-4401-A5BF-D87165647B71}" type="slidenum">
              <a:rPr lang="en-US" smtClean="0"/>
              <a:t>‹#›</a:t>
            </a:fld>
            <a:endParaRPr lang="en-US"/>
          </a:p>
        </p:txBody>
      </p:sp>
    </p:spTree>
    <p:extLst>
      <p:ext uri="{BB962C8B-B14F-4D97-AF65-F5344CB8AC3E}">
        <p14:creationId xmlns:p14="http://schemas.microsoft.com/office/powerpoint/2010/main" val="3184662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DF845C-F8D8-4401-A5BF-D87165647B71}" type="slidenum">
              <a:rPr lang="en-US" smtClean="0"/>
              <a:t>1</a:t>
            </a:fld>
            <a:endParaRPr lang="en-US"/>
          </a:p>
        </p:txBody>
      </p:sp>
    </p:spTree>
    <p:extLst>
      <p:ext uri="{BB962C8B-B14F-4D97-AF65-F5344CB8AC3E}">
        <p14:creationId xmlns:p14="http://schemas.microsoft.com/office/powerpoint/2010/main" val="2189564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3772" y="4954765"/>
            <a:ext cx="18176081" cy="10540259"/>
          </a:xfrm>
        </p:spPr>
        <p:txBody>
          <a:bodyPr anchor="b"/>
          <a:lstStyle>
            <a:lvl1pPr algn="ctr">
              <a:defRPr sz="14031"/>
            </a:lvl1pPr>
          </a:lstStyle>
          <a:p>
            <a:r>
              <a:rPr lang="en-US"/>
              <a:t>Click to edit Master title style</a:t>
            </a:r>
            <a:endParaRPr lang="en-US" dirty="0"/>
          </a:p>
        </p:txBody>
      </p:sp>
      <p:sp>
        <p:nvSpPr>
          <p:cNvPr id="3" name="Subtitle 2"/>
          <p:cNvSpPr>
            <a:spLocks noGrp="1"/>
          </p:cNvSpPr>
          <p:nvPr>
            <p:ph type="subTitle" idx="1"/>
          </p:nvPr>
        </p:nvSpPr>
        <p:spPr>
          <a:xfrm>
            <a:off x="2672953" y="15901497"/>
            <a:ext cx="16037719" cy="7309499"/>
          </a:xfrm>
        </p:spPr>
        <p:txBody>
          <a:bodyPr/>
          <a:lstStyle>
            <a:lvl1pPr marL="0" indent="0" algn="ctr">
              <a:buNone/>
              <a:defRPr sz="5612"/>
            </a:lvl1pPr>
            <a:lvl2pPr marL="1069162" indent="0" algn="ctr">
              <a:buNone/>
              <a:defRPr sz="4677"/>
            </a:lvl2pPr>
            <a:lvl3pPr marL="2138324" indent="0" algn="ctr">
              <a:buNone/>
              <a:defRPr sz="4209"/>
            </a:lvl3pPr>
            <a:lvl4pPr marL="3207487" indent="0" algn="ctr">
              <a:buNone/>
              <a:defRPr sz="3742"/>
            </a:lvl4pPr>
            <a:lvl5pPr marL="4276649" indent="0" algn="ctr">
              <a:buNone/>
              <a:defRPr sz="3742"/>
            </a:lvl5pPr>
            <a:lvl6pPr marL="5345811" indent="0" algn="ctr">
              <a:buNone/>
              <a:defRPr sz="3742"/>
            </a:lvl6pPr>
            <a:lvl7pPr marL="6414973" indent="0" algn="ctr">
              <a:buNone/>
              <a:defRPr sz="3742"/>
            </a:lvl7pPr>
            <a:lvl8pPr marL="7484135" indent="0" algn="ctr">
              <a:buNone/>
              <a:defRPr sz="3742"/>
            </a:lvl8pPr>
            <a:lvl9pPr marL="8553298" indent="0" algn="ctr">
              <a:buNone/>
              <a:defRPr sz="3742"/>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24DF22C-4CB1-4E83-BD4E-180FCE165F9A}" type="datetimeFigureOut">
              <a:rPr lang="en-US" smtClean="0"/>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DBDE1-FB7E-44B2-BE8C-E9C5690DE71D}" type="slidenum">
              <a:rPr lang="en-US" smtClean="0"/>
              <a:t>‹#›</a:t>
            </a:fld>
            <a:endParaRPr lang="en-US"/>
          </a:p>
        </p:txBody>
      </p:sp>
    </p:spTree>
    <p:extLst>
      <p:ext uri="{BB962C8B-B14F-4D97-AF65-F5344CB8AC3E}">
        <p14:creationId xmlns:p14="http://schemas.microsoft.com/office/powerpoint/2010/main" val="4164199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4DF22C-4CB1-4E83-BD4E-180FCE165F9A}" type="datetimeFigureOut">
              <a:rPr lang="en-US" smtClean="0"/>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DBDE1-FB7E-44B2-BE8C-E9C5690DE71D}" type="slidenum">
              <a:rPr lang="en-US" smtClean="0"/>
              <a:t>‹#›</a:t>
            </a:fld>
            <a:endParaRPr lang="en-US"/>
          </a:p>
        </p:txBody>
      </p:sp>
    </p:spTree>
    <p:extLst>
      <p:ext uri="{BB962C8B-B14F-4D97-AF65-F5344CB8AC3E}">
        <p14:creationId xmlns:p14="http://schemas.microsoft.com/office/powerpoint/2010/main" val="2540965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02658" y="1611875"/>
            <a:ext cx="4610844" cy="256568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70125" y="1611875"/>
            <a:ext cx="13565237" cy="256568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4DF22C-4CB1-4E83-BD4E-180FCE165F9A}" type="datetimeFigureOut">
              <a:rPr lang="en-US" smtClean="0"/>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DBDE1-FB7E-44B2-BE8C-E9C5690DE71D}" type="slidenum">
              <a:rPr lang="en-US" smtClean="0"/>
              <a:t>‹#›</a:t>
            </a:fld>
            <a:endParaRPr lang="en-US"/>
          </a:p>
        </p:txBody>
      </p:sp>
    </p:spTree>
    <p:extLst>
      <p:ext uri="{BB962C8B-B14F-4D97-AF65-F5344CB8AC3E}">
        <p14:creationId xmlns:p14="http://schemas.microsoft.com/office/powerpoint/2010/main" val="3945102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4DF22C-4CB1-4E83-BD4E-180FCE165F9A}" type="datetimeFigureOut">
              <a:rPr lang="en-US" smtClean="0"/>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DBDE1-FB7E-44B2-BE8C-E9C5690DE71D}" type="slidenum">
              <a:rPr lang="en-US" smtClean="0"/>
              <a:t>‹#›</a:t>
            </a:fld>
            <a:endParaRPr lang="en-US"/>
          </a:p>
        </p:txBody>
      </p:sp>
    </p:spTree>
    <p:extLst>
      <p:ext uri="{BB962C8B-B14F-4D97-AF65-F5344CB8AC3E}">
        <p14:creationId xmlns:p14="http://schemas.microsoft.com/office/powerpoint/2010/main" val="1512662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8988" y="7547788"/>
            <a:ext cx="18443377" cy="12593645"/>
          </a:xfrm>
        </p:spPr>
        <p:txBody>
          <a:bodyPr anchor="b"/>
          <a:lstStyle>
            <a:lvl1pPr>
              <a:defRPr sz="14031"/>
            </a:lvl1pPr>
          </a:lstStyle>
          <a:p>
            <a:r>
              <a:rPr lang="en-US"/>
              <a:t>Click to edit Master title style</a:t>
            </a:r>
            <a:endParaRPr lang="en-US" dirty="0"/>
          </a:p>
        </p:txBody>
      </p:sp>
      <p:sp>
        <p:nvSpPr>
          <p:cNvPr id="3" name="Text Placeholder 2"/>
          <p:cNvSpPr>
            <a:spLocks noGrp="1"/>
          </p:cNvSpPr>
          <p:nvPr>
            <p:ph type="body" idx="1"/>
          </p:nvPr>
        </p:nvSpPr>
        <p:spPr>
          <a:xfrm>
            <a:off x="1458988" y="20260574"/>
            <a:ext cx="18443377" cy="6622701"/>
          </a:xfrm>
        </p:spPr>
        <p:txBody>
          <a:bodyPr/>
          <a:lstStyle>
            <a:lvl1pPr marL="0" indent="0">
              <a:buNone/>
              <a:defRPr sz="5612">
                <a:solidFill>
                  <a:schemeClr val="tx1"/>
                </a:solidFill>
              </a:defRPr>
            </a:lvl1pPr>
            <a:lvl2pPr marL="1069162" indent="0">
              <a:buNone/>
              <a:defRPr sz="4677">
                <a:solidFill>
                  <a:schemeClr val="tx1">
                    <a:tint val="75000"/>
                  </a:schemeClr>
                </a:solidFill>
              </a:defRPr>
            </a:lvl2pPr>
            <a:lvl3pPr marL="2138324" indent="0">
              <a:buNone/>
              <a:defRPr sz="4209">
                <a:solidFill>
                  <a:schemeClr val="tx1">
                    <a:tint val="75000"/>
                  </a:schemeClr>
                </a:solidFill>
              </a:defRPr>
            </a:lvl3pPr>
            <a:lvl4pPr marL="3207487" indent="0">
              <a:buNone/>
              <a:defRPr sz="3742">
                <a:solidFill>
                  <a:schemeClr val="tx1">
                    <a:tint val="75000"/>
                  </a:schemeClr>
                </a:solidFill>
              </a:defRPr>
            </a:lvl4pPr>
            <a:lvl5pPr marL="4276649" indent="0">
              <a:buNone/>
              <a:defRPr sz="3742">
                <a:solidFill>
                  <a:schemeClr val="tx1">
                    <a:tint val="75000"/>
                  </a:schemeClr>
                </a:solidFill>
              </a:defRPr>
            </a:lvl5pPr>
            <a:lvl6pPr marL="5345811" indent="0">
              <a:buNone/>
              <a:defRPr sz="3742">
                <a:solidFill>
                  <a:schemeClr val="tx1">
                    <a:tint val="75000"/>
                  </a:schemeClr>
                </a:solidFill>
              </a:defRPr>
            </a:lvl6pPr>
            <a:lvl7pPr marL="6414973" indent="0">
              <a:buNone/>
              <a:defRPr sz="3742">
                <a:solidFill>
                  <a:schemeClr val="tx1">
                    <a:tint val="75000"/>
                  </a:schemeClr>
                </a:solidFill>
              </a:defRPr>
            </a:lvl7pPr>
            <a:lvl8pPr marL="7484135" indent="0">
              <a:buNone/>
              <a:defRPr sz="3742">
                <a:solidFill>
                  <a:schemeClr val="tx1">
                    <a:tint val="75000"/>
                  </a:schemeClr>
                </a:solidFill>
              </a:defRPr>
            </a:lvl8pPr>
            <a:lvl9pPr marL="8553298" indent="0">
              <a:buNone/>
              <a:defRPr sz="3742">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4DF22C-4CB1-4E83-BD4E-180FCE165F9A}" type="datetimeFigureOut">
              <a:rPr lang="en-US" smtClean="0"/>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DBDE1-FB7E-44B2-BE8C-E9C5690DE71D}" type="slidenum">
              <a:rPr lang="en-US" smtClean="0"/>
              <a:t>‹#›</a:t>
            </a:fld>
            <a:endParaRPr lang="en-US"/>
          </a:p>
        </p:txBody>
      </p:sp>
    </p:spTree>
    <p:extLst>
      <p:ext uri="{BB962C8B-B14F-4D97-AF65-F5344CB8AC3E}">
        <p14:creationId xmlns:p14="http://schemas.microsoft.com/office/powerpoint/2010/main" val="1519022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470124" y="8059374"/>
            <a:ext cx="9088041" cy="19209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825460" y="8059374"/>
            <a:ext cx="9088041" cy="19209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4DF22C-4CB1-4E83-BD4E-180FCE165F9A}" type="datetimeFigureOut">
              <a:rPr lang="en-US" smtClean="0"/>
              <a:t>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DDBDE1-FB7E-44B2-BE8C-E9C5690DE71D}" type="slidenum">
              <a:rPr lang="en-US" smtClean="0"/>
              <a:t>‹#›</a:t>
            </a:fld>
            <a:endParaRPr lang="en-US"/>
          </a:p>
        </p:txBody>
      </p:sp>
    </p:spTree>
    <p:extLst>
      <p:ext uri="{BB962C8B-B14F-4D97-AF65-F5344CB8AC3E}">
        <p14:creationId xmlns:p14="http://schemas.microsoft.com/office/powerpoint/2010/main" val="4116412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2909" y="1611882"/>
            <a:ext cx="18443377" cy="5851808"/>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72912" y="7421634"/>
            <a:ext cx="9046274" cy="3637228"/>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en-US"/>
              <a:t>Edit Master text styles</a:t>
            </a:r>
          </a:p>
        </p:txBody>
      </p:sp>
      <p:sp>
        <p:nvSpPr>
          <p:cNvPr id="4" name="Content Placeholder 3"/>
          <p:cNvSpPr>
            <a:spLocks noGrp="1"/>
          </p:cNvSpPr>
          <p:nvPr>
            <p:ph sz="half" idx="2"/>
          </p:nvPr>
        </p:nvSpPr>
        <p:spPr>
          <a:xfrm>
            <a:off x="1472912" y="11058863"/>
            <a:ext cx="9046274" cy="16265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825461" y="7421634"/>
            <a:ext cx="9090826" cy="3637228"/>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en-US"/>
              <a:t>Edit Master text styles</a:t>
            </a:r>
          </a:p>
        </p:txBody>
      </p:sp>
      <p:sp>
        <p:nvSpPr>
          <p:cNvPr id="6" name="Content Placeholder 5"/>
          <p:cNvSpPr>
            <a:spLocks noGrp="1"/>
          </p:cNvSpPr>
          <p:nvPr>
            <p:ph sz="quarter" idx="4"/>
          </p:nvPr>
        </p:nvSpPr>
        <p:spPr>
          <a:xfrm>
            <a:off x="10825461" y="11058863"/>
            <a:ext cx="9090826" cy="16265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4DF22C-4CB1-4E83-BD4E-180FCE165F9A}" type="datetimeFigureOut">
              <a:rPr lang="en-US" smtClean="0"/>
              <a:t>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DDBDE1-FB7E-44B2-BE8C-E9C5690DE71D}" type="slidenum">
              <a:rPr lang="en-US" smtClean="0"/>
              <a:t>‹#›</a:t>
            </a:fld>
            <a:endParaRPr lang="en-US"/>
          </a:p>
        </p:txBody>
      </p:sp>
    </p:spTree>
    <p:extLst>
      <p:ext uri="{BB962C8B-B14F-4D97-AF65-F5344CB8AC3E}">
        <p14:creationId xmlns:p14="http://schemas.microsoft.com/office/powerpoint/2010/main" val="518888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24DF22C-4CB1-4E83-BD4E-180FCE165F9A}" type="datetimeFigureOut">
              <a:rPr lang="en-US" smtClean="0"/>
              <a:t>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DDBDE1-FB7E-44B2-BE8C-E9C5690DE71D}" type="slidenum">
              <a:rPr lang="en-US" smtClean="0"/>
              <a:t>‹#›</a:t>
            </a:fld>
            <a:endParaRPr lang="en-US"/>
          </a:p>
        </p:txBody>
      </p:sp>
    </p:spTree>
    <p:extLst>
      <p:ext uri="{BB962C8B-B14F-4D97-AF65-F5344CB8AC3E}">
        <p14:creationId xmlns:p14="http://schemas.microsoft.com/office/powerpoint/2010/main" val="1157157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4DF22C-4CB1-4E83-BD4E-180FCE165F9A}" type="datetimeFigureOut">
              <a:rPr lang="en-US" smtClean="0"/>
              <a:t>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DDBDE1-FB7E-44B2-BE8C-E9C5690DE71D}" type="slidenum">
              <a:rPr lang="en-US" smtClean="0"/>
              <a:t>‹#›</a:t>
            </a:fld>
            <a:endParaRPr lang="en-US"/>
          </a:p>
        </p:txBody>
      </p:sp>
    </p:spTree>
    <p:extLst>
      <p:ext uri="{BB962C8B-B14F-4D97-AF65-F5344CB8AC3E}">
        <p14:creationId xmlns:p14="http://schemas.microsoft.com/office/powerpoint/2010/main" val="865751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8348"/>
            <a:ext cx="6896776" cy="7064216"/>
          </a:xfrm>
        </p:spPr>
        <p:txBody>
          <a:bodyPr anchor="b"/>
          <a:lstStyle>
            <a:lvl1pPr>
              <a:defRPr sz="7483"/>
            </a:lvl1pPr>
          </a:lstStyle>
          <a:p>
            <a:r>
              <a:rPr lang="en-US"/>
              <a:t>Click to edit Master title style</a:t>
            </a:r>
            <a:endParaRPr lang="en-US" dirty="0"/>
          </a:p>
        </p:txBody>
      </p:sp>
      <p:sp>
        <p:nvSpPr>
          <p:cNvPr id="3" name="Content Placeholder 2"/>
          <p:cNvSpPr>
            <a:spLocks noGrp="1"/>
          </p:cNvSpPr>
          <p:nvPr>
            <p:ph idx="1"/>
          </p:nvPr>
        </p:nvSpPr>
        <p:spPr>
          <a:xfrm>
            <a:off x="9090826" y="4359077"/>
            <a:ext cx="10825460" cy="21515024"/>
          </a:xfrm>
        </p:spPr>
        <p:txBody>
          <a:bodyPr/>
          <a:lstStyle>
            <a:lvl1pPr>
              <a:defRPr sz="7483"/>
            </a:lvl1pPr>
            <a:lvl2pPr>
              <a:defRPr sz="6548"/>
            </a:lvl2pPr>
            <a:lvl3pPr>
              <a:defRPr sz="5612"/>
            </a:lvl3pPr>
            <a:lvl4pPr>
              <a:defRPr sz="4677"/>
            </a:lvl4pPr>
            <a:lvl5pPr>
              <a:defRPr sz="4677"/>
            </a:lvl5pPr>
            <a:lvl6pPr>
              <a:defRPr sz="4677"/>
            </a:lvl6pPr>
            <a:lvl7pPr>
              <a:defRPr sz="4677"/>
            </a:lvl7pPr>
            <a:lvl8pPr>
              <a:defRPr sz="4677"/>
            </a:lvl8pPr>
            <a:lvl9pPr>
              <a:defRPr sz="467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72909" y="9082564"/>
            <a:ext cx="6896776" cy="16826573"/>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en-US"/>
              <a:t>Edit Master text styles</a:t>
            </a:r>
          </a:p>
        </p:txBody>
      </p:sp>
      <p:sp>
        <p:nvSpPr>
          <p:cNvPr id="5" name="Date Placeholder 4"/>
          <p:cNvSpPr>
            <a:spLocks noGrp="1"/>
          </p:cNvSpPr>
          <p:nvPr>
            <p:ph type="dt" sz="half" idx="10"/>
          </p:nvPr>
        </p:nvSpPr>
        <p:spPr/>
        <p:txBody>
          <a:bodyPr/>
          <a:lstStyle/>
          <a:p>
            <a:fld id="{624DF22C-4CB1-4E83-BD4E-180FCE165F9A}" type="datetimeFigureOut">
              <a:rPr lang="en-US" smtClean="0"/>
              <a:t>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DDBDE1-FB7E-44B2-BE8C-E9C5690DE71D}" type="slidenum">
              <a:rPr lang="en-US" smtClean="0"/>
              <a:t>‹#›</a:t>
            </a:fld>
            <a:endParaRPr lang="en-US"/>
          </a:p>
        </p:txBody>
      </p:sp>
    </p:spTree>
    <p:extLst>
      <p:ext uri="{BB962C8B-B14F-4D97-AF65-F5344CB8AC3E}">
        <p14:creationId xmlns:p14="http://schemas.microsoft.com/office/powerpoint/2010/main" val="2038553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8348"/>
            <a:ext cx="6896776" cy="7064216"/>
          </a:xfrm>
        </p:spPr>
        <p:txBody>
          <a:bodyPr anchor="b"/>
          <a:lstStyle>
            <a:lvl1pPr>
              <a:defRPr sz="7483"/>
            </a:lvl1pPr>
          </a:lstStyle>
          <a:p>
            <a:r>
              <a:rPr lang="en-US"/>
              <a:t>Click to edit Master title style</a:t>
            </a:r>
            <a:endParaRPr lang="en-US" dirty="0"/>
          </a:p>
        </p:txBody>
      </p:sp>
      <p:sp>
        <p:nvSpPr>
          <p:cNvPr id="3" name="Picture Placeholder 2"/>
          <p:cNvSpPr>
            <a:spLocks noGrp="1" noChangeAspect="1"/>
          </p:cNvSpPr>
          <p:nvPr>
            <p:ph type="pic" idx="1"/>
          </p:nvPr>
        </p:nvSpPr>
        <p:spPr>
          <a:xfrm>
            <a:off x="9090826" y="4359077"/>
            <a:ext cx="10825460" cy="21515024"/>
          </a:xfrm>
        </p:spPr>
        <p:txBody>
          <a:bodyPr anchor="t"/>
          <a:lstStyle>
            <a:lvl1pPr marL="0" indent="0">
              <a:buNone/>
              <a:defRPr sz="7483"/>
            </a:lvl1pPr>
            <a:lvl2pPr marL="1069162" indent="0">
              <a:buNone/>
              <a:defRPr sz="6548"/>
            </a:lvl2pPr>
            <a:lvl3pPr marL="2138324" indent="0">
              <a:buNone/>
              <a:defRPr sz="5612"/>
            </a:lvl3pPr>
            <a:lvl4pPr marL="3207487" indent="0">
              <a:buNone/>
              <a:defRPr sz="4677"/>
            </a:lvl4pPr>
            <a:lvl5pPr marL="4276649" indent="0">
              <a:buNone/>
              <a:defRPr sz="4677"/>
            </a:lvl5pPr>
            <a:lvl6pPr marL="5345811" indent="0">
              <a:buNone/>
              <a:defRPr sz="4677"/>
            </a:lvl6pPr>
            <a:lvl7pPr marL="6414973" indent="0">
              <a:buNone/>
              <a:defRPr sz="4677"/>
            </a:lvl7pPr>
            <a:lvl8pPr marL="7484135" indent="0">
              <a:buNone/>
              <a:defRPr sz="4677"/>
            </a:lvl8pPr>
            <a:lvl9pPr marL="8553298" indent="0">
              <a:buNone/>
              <a:defRPr sz="4677"/>
            </a:lvl9pPr>
          </a:lstStyle>
          <a:p>
            <a:r>
              <a:rPr lang="en-US"/>
              <a:t>Click icon to add picture</a:t>
            </a:r>
            <a:endParaRPr lang="en-US" dirty="0"/>
          </a:p>
        </p:txBody>
      </p:sp>
      <p:sp>
        <p:nvSpPr>
          <p:cNvPr id="4" name="Text Placeholder 3"/>
          <p:cNvSpPr>
            <a:spLocks noGrp="1"/>
          </p:cNvSpPr>
          <p:nvPr>
            <p:ph type="body" sz="half" idx="2"/>
          </p:nvPr>
        </p:nvSpPr>
        <p:spPr>
          <a:xfrm>
            <a:off x="1472909" y="9082564"/>
            <a:ext cx="6896776" cy="16826573"/>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en-US"/>
              <a:t>Edit Master text styles</a:t>
            </a:r>
          </a:p>
        </p:txBody>
      </p:sp>
      <p:sp>
        <p:nvSpPr>
          <p:cNvPr id="5" name="Date Placeholder 4"/>
          <p:cNvSpPr>
            <a:spLocks noGrp="1"/>
          </p:cNvSpPr>
          <p:nvPr>
            <p:ph type="dt" sz="half" idx="10"/>
          </p:nvPr>
        </p:nvSpPr>
        <p:spPr/>
        <p:txBody>
          <a:bodyPr/>
          <a:lstStyle/>
          <a:p>
            <a:fld id="{624DF22C-4CB1-4E83-BD4E-180FCE165F9A}" type="datetimeFigureOut">
              <a:rPr lang="en-US" smtClean="0"/>
              <a:t>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DDBDE1-FB7E-44B2-BE8C-E9C5690DE71D}" type="slidenum">
              <a:rPr lang="en-US" smtClean="0"/>
              <a:t>‹#›</a:t>
            </a:fld>
            <a:endParaRPr lang="en-US"/>
          </a:p>
        </p:txBody>
      </p:sp>
    </p:spTree>
    <p:extLst>
      <p:ext uri="{BB962C8B-B14F-4D97-AF65-F5344CB8AC3E}">
        <p14:creationId xmlns:p14="http://schemas.microsoft.com/office/powerpoint/2010/main" val="246168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0124" y="1611882"/>
            <a:ext cx="18443377" cy="58518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70124" y="8059374"/>
            <a:ext cx="18443377" cy="1920934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470124" y="28060644"/>
            <a:ext cx="4811316" cy="1611875"/>
          </a:xfrm>
          <a:prstGeom prst="rect">
            <a:avLst/>
          </a:prstGeom>
        </p:spPr>
        <p:txBody>
          <a:bodyPr vert="horz" lIns="91440" tIns="45720" rIns="91440" bIns="45720" rtlCol="0" anchor="ctr"/>
          <a:lstStyle>
            <a:lvl1pPr algn="l">
              <a:defRPr sz="2806">
                <a:solidFill>
                  <a:schemeClr val="tx1">
                    <a:tint val="75000"/>
                  </a:schemeClr>
                </a:solidFill>
              </a:defRPr>
            </a:lvl1pPr>
          </a:lstStyle>
          <a:p>
            <a:fld id="{624DF22C-4CB1-4E83-BD4E-180FCE165F9A}" type="datetimeFigureOut">
              <a:rPr lang="en-US" smtClean="0"/>
              <a:t>1/4/2022</a:t>
            </a:fld>
            <a:endParaRPr lang="en-US"/>
          </a:p>
        </p:txBody>
      </p:sp>
      <p:sp>
        <p:nvSpPr>
          <p:cNvPr id="5" name="Footer Placeholder 4"/>
          <p:cNvSpPr>
            <a:spLocks noGrp="1"/>
          </p:cNvSpPr>
          <p:nvPr>
            <p:ph type="ftr" sz="quarter" idx="3"/>
          </p:nvPr>
        </p:nvSpPr>
        <p:spPr>
          <a:xfrm>
            <a:off x="7083326" y="28060644"/>
            <a:ext cx="7216973" cy="1611875"/>
          </a:xfrm>
          <a:prstGeom prst="rect">
            <a:avLst/>
          </a:prstGeom>
        </p:spPr>
        <p:txBody>
          <a:bodyPr vert="horz" lIns="91440" tIns="45720" rIns="91440" bIns="45720" rtlCol="0" anchor="ctr"/>
          <a:lstStyle>
            <a:lvl1pPr algn="ctr">
              <a:defRPr sz="2806">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102185" y="28060644"/>
            <a:ext cx="4811316" cy="1611875"/>
          </a:xfrm>
          <a:prstGeom prst="rect">
            <a:avLst/>
          </a:prstGeom>
        </p:spPr>
        <p:txBody>
          <a:bodyPr vert="horz" lIns="91440" tIns="45720" rIns="91440" bIns="45720" rtlCol="0" anchor="ctr"/>
          <a:lstStyle>
            <a:lvl1pPr algn="r">
              <a:defRPr sz="2806">
                <a:solidFill>
                  <a:schemeClr val="tx1">
                    <a:tint val="75000"/>
                  </a:schemeClr>
                </a:solidFill>
              </a:defRPr>
            </a:lvl1pPr>
          </a:lstStyle>
          <a:p>
            <a:fld id="{56DDBDE1-FB7E-44B2-BE8C-E9C5690DE71D}" type="slidenum">
              <a:rPr lang="en-US" smtClean="0"/>
              <a:t>‹#›</a:t>
            </a:fld>
            <a:endParaRPr lang="en-US"/>
          </a:p>
        </p:txBody>
      </p:sp>
    </p:spTree>
    <p:extLst>
      <p:ext uri="{BB962C8B-B14F-4D97-AF65-F5344CB8AC3E}">
        <p14:creationId xmlns:p14="http://schemas.microsoft.com/office/powerpoint/2010/main" val="34227225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2138324" rtl="0" eaLnBrk="1" latinLnBrk="0" hangingPunct="1">
        <a:lnSpc>
          <a:spcPct val="90000"/>
        </a:lnSpc>
        <a:spcBef>
          <a:spcPct val="0"/>
        </a:spcBef>
        <a:buNone/>
        <a:defRPr sz="10289" kern="1200">
          <a:solidFill>
            <a:schemeClr val="tx1"/>
          </a:solidFill>
          <a:latin typeface="+mj-lt"/>
          <a:ea typeface="+mj-ea"/>
          <a:cs typeface="+mj-cs"/>
        </a:defRPr>
      </a:lvl1pPr>
    </p:titleStyle>
    <p:bodyStyle>
      <a:lvl1pPr marL="534581" indent="-534581" algn="l" defTabSz="2138324" rtl="0" eaLnBrk="1" latinLnBrk="0" hangingPunct="1">
        <a:lnSpc>
          <a:spcPct val="90000"/>
        </a:lnSpc>
        <a:spcBef>
          <a:spcPts val="2339"/>
        </a:spcBef>
        <a:buFont typeface="Arial" panose="020B0604020202020204" pitchFamily="34" charset="0"/>
        <a:buChar char="•"/>
        <a:defRPr sz="6548" kern="1200">
          <a:solidFill>
            <a:schemeClr val="tx1"/>
          </a:solidFill>
          <a:latin typeface="+mn-lt"/>
          <a:ea typeface="+mn-ea"/>
          <a:cs typeface="+mn-cs"/>
        </a:defRPr>
      </a:lvl1pPr>
      <a:lvl2pPr marL="1603743" indent="-534581" algn="l" defTabSz="2138324" rtl="0" eaLnBrk="1" latinLnBrk="0" hangingPunct="1">
        <a:lnSpc>
          <a:spcPct val="90000"/>
        </a:lnSpc>
        <a:spcBef>
          <a:spcPts val="1169"/>
        </a:spcBef>
        <a:buFont typeface="Arial" panose="020B0604020202020204" pitchFamily="34" charset="0"/>
        <a:buChar char="•"/>
        <a:defRPr sz="5612" kern="1200">
          <a:solidFill>
            <a:schemeClr val="tx1"/>
          </a:solidFill>
          <a:latin typeface="+mn-lt"/>
          <a:ea typeface="+mn-ea"/>
          <a:cs typeface="+mn-cs"/>
        </a:defRPr>
      </a:lvl2pPr>
      <a:lvl3pPr marL="2672906" indent="-534581" algn="l" defTabSz="2138324" rtl="0" eaLnBrk="1" latinLnBrk="0" hangingPunct="1">
        <a:lnSpc>
          <a:spcPct val="90000"/>
        </a:lnSpc>
        <a:spcBef>
          <a:spcPts val="1169"/>
        </a:spcBef>
        <a:buFont typeface="Arial" panose="020B0604020202020204" pitchFamily="34" charset="0"/>
        <a:buChar char="•"/>
        <a:defRPr sz="4677" kern="1200">
          <a:solidFill>
            <a:schemeClr val="tx1"/>
          </a:solidFill>
          <a:latin typeface="+mn-lt"/>
          <a:ea typeface="+mn-ea"/>
          <a:cs typeface="+mn-cs"/>
        </a:defRPr>
      </a:lvl3pPr>
      <a:lvl4pPr marL="3742068"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4pPr>
      <a:lvl5pPr marL="4811230"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5pPr>
      <a:lvl6pPr marL="5880392"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6pPr>
      <a:lvl7pPr marL="6949554"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7pPr>
      <a:lvl8pPr marL="8018717"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8pPr>
      <a:lvl9pPr marL="9087879"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9pPr>
    </p:bodyStyle>
    <p:otherStyle>
      <a:defPPr>
        <a:defRPr lang="en-US"/>
      </a:defPPr>
      <a:lvl1pPr marL="0" algn="l" defTabSz="2138324" rtl="0" eaLnBrk="1" latinLnBrk="0" hangingPunct="1">
        <a:defRPr sz="4209" kern="1200">
          <a:solidFill>
            <a:schemeClr val="tx1"/>
          </a:solidFill>
          <a:latin typeface="+mn-lt"/>
          <a:ea typeface="+mn-ea"/>
          <a:cs typeface="+mn-cs"/>
        </a:defRPr>
      </a:lvl1pPr>
      <a:lvl2pPr marL="1069162" algn="l" defTabSz="2138324" rtl="0" eaLnBrk="1" latinLnBrk="0" hangingPunct="1">
        <a:defRPr sz="4209" kern="1200">
          <a:solidFill>
            <a:schemeClr val="tx1"/>
          </a:solidFill>
          <a:latin typeface="+mn-lt"/>
          <a:ea typeface="+mn-ea"/>
          <a:cs typeface="+mn-cs"/>
        </a:defRPr>
      </a:lvl2pPr>
      <a:lvl3pPr marL="2138324" algn="l" defTabSz="2138324" rtl="0" eaLnBrk="1" latinLnBrk="0" hangingPunct="1">
        <a:defRPr sz="4209" kern="1200">
          <a:solidFill>
            <a:schemeClr val="tx1"/>
          </a:solidFill>
          <a:latin typeface="+mn-lt"/>
          <a:ea typeface="+mn-ea"/>
          <a:cs typeface="+mn-cs"/>
        </a:defRPr>
      </a:lvl3pPr>
      <a:lvl4pPr marL="3207487" algn="l" defTabSz="2138324" rtl="0" eaLnBrk="1" latinLnBrk="0" hangingPunct="1">
        <a:defRPr sz="4209" kern="1200">
          <a:solidFill>
            <a:schemeClr val="tx1"/>
          </a:solidFill>
          <a:latin typeface="+mn-lt"/>
          <a:ea typeface="+mn-ea"/>
          <a:cs typeface="+mn-cs"/>
        </a:defRPr>
      </a:lvl4pPr>
      <a:lvl5pPr marL="4276649" algn="l" defTabSz="2138324" rtl="0" eaLnBrk="1" latinLnBrk="0" hangingPunct="1">
        <a:defRPr sz="4209" kern="1200">
          <a:solidFill>
            <a:schemeClr val="tx1"/>
          </a:solidFill>
          <a:latin typeface="+mn-lt"/>
          <a:ea typeface="+mn-ea"/>
          <a:cs typeface="+mn-cs"/>
        </a:defRPr>
      </a:lvl5pPr>
      <a:lvl6pPr marL="5345811" algn="l" defTabSz="2138324" rtl="0" eaLnBrk="1" latinLnBrk="0" hangingPunct="1">
        <a:defRPr sz="4209" kern="1200">
          <a:solidFill>
            <a:schemeClr val="tx1"/>
          </a:solidFill>
          <a:latin typeface="+mn-lt"/>
          <a:ea typeface="+mn-ea"/>
          <a:cs typeface="+mn-cs"/>
        </a:defRPr>
      </a:lvl6pPr>
      <a:lvl7pPr marL="6414973" algn="l" defTabSz="2138324" rtl="0" eaLnBrk="1" latinLnBrk="0" hangingPunct="1">
        <a:defRPr sz="4209" kern="1200">
          <a:solidFill>
            <a:schemeClr val="tx1"/>
          </a:solidFill>
          <a:latin typeface="+mn-lt"/>
          <a:ea typeface="+mn-ea"/>
          <a:cs typeface="+mn-cs"/>
        </a:defRPr>
      </a:lvl7pPr>
      <a:lvl8pPr marL="7484135" algn="l" defTabSz="2138324" rtl="0" eaLnBrk="1" latinLnBrk="0" hangingPunct="1">
        <a:defRPr sz="4209" kern="1200">
          <a:solidFill>
            <a:schemeClr val="tx1"/>
          </a:solidFill>
          <a:latin typeface="+mn-lt"/>
          <a:ea typeface="+mn-ea"/>
          <a:cs typeface="+mn-cs"/>
        </a:defRPr>
      </a:lvl8pPr>
      <a:lvl9pPr marL="8553298" algn="l" defTabSz="2138324" rtl="0" eaLnBrk="1" latinLnBrk="0" hangingPunct="1">
        <a:defRPr sz="42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jpeg"/><Relationship Id="rId10" Type="http://schemas.openxmlformats.org/officeDocument/2006/relationships/image" Target="../media/image8.emf"/><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32666" y="3785349"/>
            <a:ext cx="21053689" cy="1781444"/>
          </a:xfrm>
          <a:prstGeom prst="roundRect">
            <a:avLst/>
          </a:prstGeom>
          <a:solidFill>
            <a:schemeClr val="accent2">
              <a:lumMod val="60000"/>
              <a:lumOff val="40000"/>
            </a:schemeClr>
          </a:solidFill>
        </p:spPr>
        <p:style>
          <a:lnRef idx="3">
            <a:schemeClr val="lt1"/>
          </a:lnRef>
          <a:fillRef idx="1">
            <a:schemeClr val="accent4"/>
          </a:fillRef>
          <a:effectRef idx="1">
            <a:schemeClr val="accent4"/>
          </a:effectRef>
          <a:fontRef idx="minor">
            <a:schemeClr val="lt1"/>
          </a:fontRef>
        </p:style>
        <p:txBody>
          <a:bodyPr rtlCol="1" anchor="ctr"/>
          <a:lstStyle/>
          <a:p>
            <a:endParaRPr lang="en-US" b="1" dirty="0" smtClean="0">
              <a:solidFill>
                <a:schemeClr val="tx1"/>
              </a:solidFill>
            </a:endParaRPr>
          </a:p>
          <a:p>
            <a:r>
              <a:rPr lang="en-US" b="1" dirty="0" smtClean="0">
                <a:solidFill>
                  <a:schemeClr val="tx1"/>
                </a:solidFill>
              </a:rPr>
              <a:t>Introduction:</a:t>
            </a:r>
          </a:p>
          <a:p>
            <a:r>
              <a:rPr lang="de-DE" dirty="0">
                <a:solidFill>
                  <a:schemeClr val="tx1"/>
                </a:solidFill>
              </a:rPr>
              <a:t>Semi-synthetic penicillins antibiotics (SSPAs), one of the </a:t>
            </a:r>
            <a:r>
              <a:rPr lang="de-DE" dirty="0" smtClean="0">
                <a:solidFill>
                  <a:schemeClr val="tx1"/>
                </a:solidFill>
              </a:rPr>
              <a:t>most important </a:t>
            </a:r>
            <a:r>
              <a:rPr lang="de-DE" dirty="0">
                <a:solidFill>
                  <a:schemeClr val="tx1"/>
                </a:solidFill>
              </a:rPr>
              <a:t>families of anti-infection drugs in the world market, are mainly producedby a two-step </a:t>
            </a:r>
            <a:r>
              <a:rPr lang="de-DE" dirty="0" smtClean="0">
                <a:solidFill>
                  <a:schemeClr val="tx1"/>
                </a:solidFill>
              </a:rPr>
              <a:t>fashion. </a:t>
            </a:r>
            <a:r>
              <a:rPr lang="de-DE" dirty="0">
                <a:solidFill>
                  <a:schemeClr val="tx1"/>
                </a:solidFill>
              </a:rPr>
              <a:t>Ampicillin is one of the most widely used -lactam antibiotics in therapy as it is suitable for a wide spectrum of bacterial infections and has a good level of activity and </a:t>
            </a:r>
            <a:r>
              <a:rPr lang="de-DE" dirty="0" smtClean="0">
                <a:solidFill>
                  <a:schemeClr val="tx1"/>
                </a:solidFill>
              </a:rPr>
              <a:t>tolerability. The </a:t>
            </a:r>
            <a:r>
              <a:rPr lang="de-DE" dirty="0">
                <a:solidFill>
                  <a:schemeClr val="tx1"/>
                </a:solidFill>
              </a:rPr>
              <a:t>qualitative analysis was done through β-lactamase test using penicillin </a:t>
            </a:r>
            <a:r>
              <a:rPr lang="de-DE" dirty="0" smtClean="0">
                <a:solidFill>
                  <a:schemeClr val="tx1"/>
                </a:solidFill>
              </a:rPr>
              <a:t> or ampicillin </a:t>
            </a:r>
            <a:r>
              <a:rPr lang="de-DE" smtClean="0">
                <a:solidFill>
                  <a:schemeClr val="tx1"/>
                </a:solidFill>
              </a:rPr>
              <a:t>resistant </a:t>
            </a:r>
            <a:r>
              <a:rPr lang="de-DE" i="1" smtClean="0">
                <a:solidFill>
                  <a:schemeClr val="tx1"/>
                </a:solidFill>
              </a:rPr>
              <a:t>Escherichia.coli </a:t>
            </a:r>
            <a:r>
              <a:rPr lang="de-DE" i="1" dirty="0" smtClean="0">
                <a:solidFill>
                  <a:schemeClr val="tx1"/>
                </a:solidFill>
              </a:rPr>
              <a:t>. </a:t>
            </a:r>
            <a:r>
              <a:rPr lang="de-DE" dirty="0" smtClean="0">
                <a:solidFill>
                  <a:schemeClr val="tx1"/>
                </a:solidFill>
              </a:rPr>
              <a:t>Then quantitative </a:t>
            </a:r>
            <a:r>
              <a:rPr lang="de-DE" dirty="0">
                <a:solidFill>
                  <a:schemeClr val="tx1"/>
                </a:solidFill>
              </a:rPr>
              <a:t>analysis was performed by measuring the diameter of zones of inhibition of all the culture samples and comparing them with the standard curve drawn by measuring the diameter of zones of inhibition of standard dilutions of commercially available penicillin </a:t>
            </a:r>
            <a:r>
              <a:rPr lang="de-DE" dirty="0" smtClean="0">
                <a:solidFill>
                  <a:schemeClr val="tx1"/>
                </a:solidFill>
              </a:rPr>
              <a:t>G or Ampicillin. </a:t>
            </a:r>
          </a:p>
          <a:p>
            <a:endParaRPr lang="ar-LB" dirty="0">
              <a:solidFill>
                <a:schemeClr val="tx1"/>
              </a:solidFill>
            </a:endParaRPr>
          </a:p>
        </p:txBody>
      </p:sp>
      <p:sp>
        <p:nvSpPr>
          <p:cNvPr id="45" name="Rounded Rectangle 44"/>
          <p:cNvSpPr/>
          <p:nvPr/>
        </p:nvSpPr>
        <p:spPr>
          <a:xfrm>
            <a:off x="41619" y="5884888"/>
            <a:ext cx="6430965" cy="24045179"/>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solidFill>
              </a:rPr>
              <a:t> </a:t>
            </a:r>
          </a:p>
          <a:p>
            <a:pPr lvl="0"/>
            <a:endParaRPr lang="en-US" sz="1600" dirty="0">
              <a:solidFill>
                <a:schemeClr val="tx1"/>
              </a:solidFill>
            </a:endParaRPr>
          </a:p>
          <a:p>
            <a:pPr lvl="0"/>
            <a:endParaRPr lang="en-US" sz="1600" dirty="0" smtClean="0">
              <a:solidFill>
                <a:schemeClr val="tx1"/>
              </a:solidFill>
            </a:endParaRPr>
          </a:p>
          <a:p>
            <a:pPr lvl="0"/>
            <a:endParaRPr lang="en-US" sz="1600" dirty="0">
              <a:solidFill>
                <a:schemeClr val="tx1"/>
              </a:solidFill>
            </a:endParaRPr>
          </a:p>
          <a:p>
            <a:pPr lvl="0"/>
            <a:endParaRPr lang="en-US" sz="1600" dirty="0" smtClean="0">
              <a:solidFill>
                <a:schemeClr val="tx1"/>
              </a:solidFill>
            </a:endParaRPr>
          </a:p>
          <a:p>
            <a:pPr lvl="0"/>
            <a:endParaRPr lang="en-US" sz="1600" dirty="0">
              <a:solidFill>
                <a:schemeClr val="tx1"/>
              </a:solidFill>
            </a:endParaRPr>
          </a:p>
          <a:p>
            <a:pPr lvl="0"/>
            <a:endParaRPr lang="en-US" sz="1600" dirty="0" smtClean="0">
              <a:solidFill>
                <a:schemeClr val="tx1"/>
              </a:solidFill>
            </a:endParaRPr>
          </a:p>
          <a:p>
            <a:pPr lvl="0"/>
            <a:endParaRPr lang="en-US" sz="1600" dirty="0">
              <a:solidFill>
                <a:schemeClr val="tx1"/>
              </a:solidFill>
            </a:endParaRPr>
          </a:p>
          <a:p>
            <a:pPr lvl="0"/>
            <a:endParaRPr lang="en-US" sz="1600" dirty="0" smtClean="0">
              <a:solidFill>
                <a:schemeClr val="tx1"/>
              </a:solidFill>
            </a:endParaRPr>
          </a:p>
          <a:p>
            <a:pPr lvl="0"/>
            <a:endParaRPr lang="en-US" sz="1600" dirty="0">
              <a:solidFill>
                <a:schemeClr val="tx1"/>
              </a:solidFill>
            </a:endParaRPr>
          </a:p>
          <a:p>
            <a:pPr lvl="0"/>
            <a:endParaRPr lang="en-US" sz="1600" dirty="0" smtClean="0">
              <a:solidFill>
                <a:schemeClr val="tx1"/>
              </a:solidFill>
            </a:endParaRPr>
          </a:p>
          <a:p>
            <a:pPr lvl="0"/>
            <a:endParaRPr lang="en-US" sz="1600" dirty="0">
              <a:solidFill>
                <a:schemeClr val="tx1"/>
              </a:solidFill>
            </a:endParaRPr>
          </a:p>
          <a:p>
            <a:pPr lvl="0"/>
            <a:endParaRPr lang="en-US" sz="1600" dirty="0" smtClean="0">
              <a:solidFill>
                <a:schemeClr val="tx1"/>
              </a:solidFill>
            </a:endParaRPr>
          </a:p>
          <a:p>
            <a:pPr lvl="0"/>
            <a:endParaRPr lang="en-US" sz="1600" dirty="0">
              <a:solidFill>
                <a:schemeClr val="tx1"/>
              </a:solidFill>
            </a:endParaRPr>
          </a:p>
          <a:p>
            <a:pPr lvl="0"/>
            <a:endParaRPr lang="en-US" sz="1600" dirty="0" smtClean="0">
              <a:solidFill>
                <a:schemeClr val="tx1"/>
              </a:solidFill>
            </a:endParaRPr>
          </a:p>
          <a:p>
            <a:pPr lvl="0"/>
            <a:endParaRPr lang="en-US" sz="1600" dirty="0">
              <a:solidFill>
                <a:schemeClr val="tx1"/>
              </a:solidFill>
            </a:endParaRPr>
          </a:p>
          <a:p>
            <a:pPr lvl="0"/>
            <a:endParaRPr lang="en-US" sz="1600" dirty="0" smtClean="0">
              <a:solidFill>
                <a:schemeClr val="tx1"/>
              </a:solidFill>
            </a:endParaRPr>
          </a:p>
          <a:p>
            <a:pPr lvl="0"/>
            <a:endParaRPr lang="en-US" sz="1600" dirty="0">
              <a:solidFill>
                <a:schemeClr val="tx1"/>
              </a:solidFill>
            </a:endParaRPr>
          </a:p>
          <a:p>
            <a:pPr lvl="0"/>
            <a:endParaRPr lang="en-US" sz="1600" dirty="0" smtClean="0">
              <a:solidFill>
                <a:schemeClr val="tx1"/>
              </a:solidFill>
            </a:endParaRPr>
          </a:p>
          <a:p>
            <a:pPr lvl="0"/>
            <a:endParaRPr lang="en-US" sz="1600" dirty="0">
              <a:solidFill>
                <a:schemeClr val="tx1"/>
              </a:solidFill>
            </a:endParaRPr>
          </a:p>
          <a:p>
            <a:pPr lvl="0"/>
            <a:endParaRPr lang="en-US" sz="1600" dirty="0">
              <a:solidFill>
                <a:schemeClr val="tx1"/>
              </a:solidFill>
            </a:endParaRPr>
          </a:p>
          <a:p>
            <a:pPr lvl="0"/>
            <a:endParaRPr lang="en-US" sz="1600" dirty="0" smtClean="0">
              <a:solidFill>
                <a:schemeClr val="tx1"/>
              </a:solidFill>
            </a:endParaRPr>
          </a:p>
          <a:p>
            <a:pPr lvl="0"/>
            <a:endParaRPr lang="en-US" sz="1600" dirty="0">
              <a:solidFill>
                <a:schemeClr val="tx1"/>
              </a:solidFill>
            </a:endParaRPr>
          </a:p>
          <a:p>
            <a:pPr lvl="0"/>
            <a:endParaRPr lang="en-US" sz="1600" dirty="0">
              <a:solidFill>
                <a:schemeClr val="tx1"/>
              </a:solidFill>
            </a:endParaRPr>
          </a:p>
          <a:p>
            <a:r>
              <a:rPr lang="en-US" dirty="0"/>
              <a:t> </a:t>
            </a:r>
            <a:endParaRPr lang="en-US" dirty="0" smtClean="0"/>
          </a:p>
          <a:p>
            <a:endParaRPr lang="en-US" sz="1600" dirty="0"/>
          </a:p>
          <a:p>
            <a:endParaRPr lang="en-US" sz="1600" dirty="0"/>
          </a:p>
        </p:txBody>
      </p:sp>
      <p:sp>
        <p:nvSpPr>
          <p:cNvPr id="44" name="Rounded Rectangle 43"/>
          <p:cNvSpPr/>
          <p:nvPr/>
        </p:nvSpPr>
        <p:spPr>
          <a:xfrm>
            <a:off x="6998153" y="13793312"/>
            <a:ext cx="14186794" cy="1570812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1123" y="144022"/>
            <a:ext cx="4084317" cy="970024"/>
          </a:xfrm>
          <a:prstGeom prst="rect">
            <a:avLst/>
          </a:prstGeom>
        </p:spPr>
      </p:pic>
      <p:pic>
        <p:nvPicPr>
          <p:cNvPr id="58" name="Picture 2" descr="AECENAR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8496" y="1305600"/>
            <a:ext cx="11465948" cy="1885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MEGBI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9619" y="1261219"/>
            <a:ext cx="2070281" cy="1997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7"/>
          <p:cNvSpPr>
            <a:spLocks noChangeArrowheads="1"/>
          </p:cNvSpPr>
          <p:nvPr/>
        </p:nvSpPr>
        <p:spPr bwMode="auto">
          <a:xfrm>
            <a:off x="10599447"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Rounded Rectangle 36"/>
          <p:cNvSpPr/>
          <p:nvPr/>
        </p:nvSpPr>
        <p:spPr>
          <a:xfrm>
            <a:off x="13924967" y="5923068"/>
            <a:ext cx="7259980" cy="734616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
          <p:cNvSpPr>
            <a:spLocks noChangeArrowheads="1"/>
          </p:cNvSpPr>
          <p:nvPr/>
        </p:nvSpPr>
        <p:spPr bwMode="auto">
          <a:xfrm>
            <a:off x="11410282" y="9325415"/>
            <a:ext cx="4571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tabLst>
                <a:tab pos="1260475" algn="l"/>
              </a:tabLst>
              <a:defRPr>
                <a:solidFill>
                  <a:schemeClr val="tx1"/>
                </a:solidFill>
                <a:latin typeface="Arial" panose="020B0604020202020204" pitchFamily="34" charset="0"/>
              </a:defRPr>
            </a:lvl1pPr>
            <a:lvl2pPr eaLnBrk="0" fontAlgn="base" hangingPunct="0">
              <a:spcBef>
                <a:spcPct val="0"/>
              </a:spcBef>
              <a:spcAft>
                <a:spcPct val="0"/>
              </a:spcAft>
              <a:tabLst>
                <a:tab pos="1260475" algn="l"/>
              </a:tabLst>
              <a:defRPr>
                <a:solidFill>
                  <a:schemeClr val="tx1"/>
                </a:solidFill>
                <a:latin typeface="Arial" panose="020B0604020202020204" pitchFamily="34" charset="0"/>
              </a:defRPr>
            </a:lvl2pPr>
            <a:lvl3pPr eaLnBrk="0" fontAlgn="base" hangingPunct="0">
              <a:spcBef>
                <a:spcPct val="0"/>
              </a:spcBef>
              <a:spcAft>
                <a:spcPct val="0"/>
              </a:spcAft>
              <a:tabLst>
                <a:tab pos="1260475" algn="l"/>
              </a:tabLst>
              <a:defRPr>
                <a:solidFill>
                  <a:schemeClr val="tx1"/>
                </a:solidFill>
                <a:latin typeface="Arial" panose="020B0604020202020204" pitchFamily="34" charset="0"/>
              </a:defRPr>
            </a:lvl3pPr>
            <a:lvl4pPr eaLnBrk="0" fontAlgn="base" hangingPunct="0">
              <a:spcBef>
                <a:spcPct val="0"/>
              </a:spcBef>
              <a:spcAft>
                <a:spcPct val="0"/>
              </a:spcAft>
              <a:tabLst>
                <a:tab pos="1260475" algn="l"/>
              </a:tabLst>
              <a:defRPr>
                <a:solidFill>
                  <a:schemeClr val="tx1"/>
                </a:solidFill>
                <a:latin typeface="Arial" panose="020B0604020202020204" pitchFamily="34" charset="0"/>
              </a:defRPr>
            </a:lvl4pPr>
            <a:lvl5pPr eaLnBrk="0" fontAlgn="base" hangingPunct="0">
              <a:spcBef>
                <a:spcPct val="0"/>
              </a:spcBef>
              <a:spcAft>
                <a:spcPct val="0"/>
              </a:spcAft>
              <a:tabLst>
                <a:tab pos="1260475" algn="l"/>
              </a:tabLst>
              <a:defRPr>
                <a:solidFill>
                  <a:schemeClr val="tx1"/>
                </a:solidFill>
                <a:latin typeface="Arial" panose="020B0604020202020204" pitchFamily="34" charset="0"/>
              </a:defRPr>
            </a:lvl5pPr>
            <a:lvl6pPr eaLnBrk="0" fontAlgn="base" hangingPunct="0">
              <a:spcBef>
                <a:spcPct val="0"/>
              </a:spcBef>
              <a:spcAft>
                <a:spcPct val="0"/>
              </a:spcAft>
              <a:tabLst>
                <a:tab pos="1260475" algn="l"/>
              </a:tabLst>
              <a:defRPr>
                <a:solidFill>
                  <a:schemeClr val="tx1"/>
                </a:solidFill>
                <a:latin typeface="Arial" panose="020B0604020202020204" pitchFamily="34" charset="0"/>
              </a:defRPr>
            </a:lvl6pPr>
            <a:lvl7pPr eaLnBrk="0" fontAlgn="base" hangingPunct="0">
              <a:spcBef>
                <a:spcPct val="0"/>
              </a:spcBef>
              <a:spcAft>
                <a:spcPct val="0"/>
              </a:spcAft>
              <a:tabLst>
                <a:tab pos="1260475" algn="l"/>
              </a:tabLst>
              <a:defRPr>
                <a:solidFill>
                  <a:schemeClr val="tx1"/>
                </a:solidFill>
                <a:latin typeface="Arial" panose="020B0604020202020204" pitchFamily="34" charset="0"/>
              </a:defRPr>
            </a:lvl7pPr>
            <a:lvl8pPr eaLnBrk="0" fontAlgn="base" hangingPunct="0">
              <a:spcBef>
                <a:spcPct val="0"/>
              </a:spcBef>
              <a:spcAft>
                <a:spcPct val="0"/>
              </a:spcAft>
              <a:tabLst>
                <a:tab pos="1260475" algn="l"/>
              </a:tabLst>
              <a:defRPr>
                <a:solidFill>
                  <a:schemeClr val="tx1"/>
                </a:solidFill>
                <a:latin typeface="Arial" panose="020B0604020202020204" pitchFamily="34" charset="0"/>
              </a:defRPr>
            </a:lvl8pPr>
            <a:lvl9pPr eaLnBrk="0" fontAlgn="base" hangingPunct="0">
              <a:spcBef>
                <a:spcPct val="0"/>
              </a:spcBef>
              <a:spcAft>
                <a:spcPct val="0"/>
              </a:spcAft>
              <a:tabLst>
                <a:tab pos="12604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260475"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TextBox 2"/>
          <p:cNvSpPr txBox="1"/>
          <p:nvPr/>
        </p:nvSpPr>
        <p:spPr>
          <a:xfrm>
            <a:off x="16680342" y="29840843"/>
            <a:ext cx="4504605" cy="369332"/>
          </a:xfrm>
          <a:prstGeom prst="rect">
            <a:avLst/>
          </a:prstGeom>
          <a:noFill/>
        </p:spPr>
        <p:txBody>
          <a:bodyPr wrap="square" rtlCol="1">
            <a:spAutoFit/>
          </a:bodyPr>
          <a:lstStyle/>
          <a:p>
            <a:r>
              <a:rPr lang="en-US" i="1" dirty="0" smtClean="0"/>
              <a:t>Hind </a:t>
            </a:r>
            <a:r>
              <a:rPr lang="en-US" i="1" dirty="0" err="1" smtClean="0"/>
              <a:t>Abd</a:t>
            </a:r>
            <a:r>
              <a:rPr lang="en-US" i="1" dirty="0" smtClean="0"/>
              <a:t> El Hamid@ MEGBI/ AECENAR 2021</a:t>
            </a:r>
            <a:r>
              <a:rPr lang="en-US" dirty="0" smtClean="0"/>
              <a:t> </a:t>
            </a:r>
            <a:endParaRPr lang="ar-LB" dirty="0"/>
          </a:p>
        </p:txBody>
      </p:sp>
      <p:sp>
        <p:nvSpPr>
          <p:cNvPr id="6" name="TextBox 5"/>
          <p:cNvSpPr txBox="1"/>
          <p:nvPr/>
        </p:nvSpPr>
        <p:spPr>
          <a:xfrm>
            <a:off x="2478606" y="2822207"/>
            <a:ext cx="1913088" cy="369332"/>
          </a:xfrm>
          <a:prstGeom prst="rect">
            <a:avLst/>
          </a:prstGeom>
          <a:noFill/>
        </p:spPr>
        <p:txBody>
          <a:bodyPr wrap="none" rtlCol="1">
            <a:spAutoFit/>
          </a:bodyPr>
          <a:lstStyle/>
          <a:p>
            <a:r>
              <a:rPr lang="en-US" dirty="0">
                <a:solidFill>
                  <a:schemeClr val="bg1"/>
                </a:solidFill>
              </a:rPr>
              <a:t>www.aecenar.com</a:t>
            </a:r>
            <a:endParaRPr lang="ar-LB" dirty="0">
              <a:solidFill>
                <a:schemeClr val="bg1"/>
              </a:solidFill>
            </a:endParaRPr>
          </a:p>
        </p:txBody>
      </p:sp>
      <p:sp>
        <p:nvSpPr>
          <p:cNvPr id="57" name="TextBox 56">
            <a:extLst>
              <a:ext uri="{FF2B5EF4-FFF2-40B4-BE49-F238E27FC236}">
                <a16:creationId xmlns:a16="http://schemas.microsoft.com/office/drawing/2014/main" id="{DF456912-A8A7-4297-8F58-45CBE4465D19}"/>
              </a:ext>
            </a:extLst>
          </p:cNvPr>
          <p:cNvSpPr txBox="1"/>
          <p:nvPr/>
        </p:nvSpPr>
        <p:spPr>
          <a:xfrm>
            <a:off x="697832" y="3114851"/>
            <a:ext cx="20764037" cy="769441"/>
          </a:xfrm>
          <a:prstGeom prst="rect">
            <a:avLst/>
          </a:prstGeom>
          <a:noFill/>
        </p:spPr>
        <p:txBody>
          <a:bodyPr wrap="square">
            <a:spAutoFit/>
          </a:bodyPr>
          <a:lstStyle/>
          <a:p>
            <a:r>
              <a:rPr lang="en-US" sz="4400" b="1" dirty="0"/>
              <a:t>Lab Scale Production </a:t>
            </a:r>
            <a:r>
              <a:rPr lang="en-US" sz="4400" b="1" dirty="0" smtClean="0"/>
              <a:t>of Ampicillin </a:t>
            </a:r>
            <a:r>
              <a:rPr lang="en-US" sz="4400" b="1" dirty="0"/>
              <a:t>W</a:t>
            </a:r>
            <a:r>
              <a:rPr lang="en-US" sz="4400" b="1" dirty="0" smtClean="0"/>
              <a:t>ith </a:t>
            </a:r>
            <a:r>
              <a:rPr lang="en-US" sz="4400" b="1" dirty="0"/>
              <a:t>Q</a:t>
            </a:r>
            <a:r>
              <a:rPr lang="en-US" sz="4400" b="1" dirty="0" smtClean="0"/>
              <a:t>uantification of Penicillin and Ampicillin</a:t>
            </a:r>
            <a:endParaRPr lang="en-US" sz="4400" dirty="0"/>
          </a:p>
        </p:txBody>
      </p:sp>
      <p:pic>
        <p:nvPicPr>
          <p:cNvPr id="59" name="Picture 58"/>
          <p:cNvPicPr/>
          <p:nvPr/>
        </p:nvPicPr>
        <p:blipFill>
          <a:blip r:embed="rId6">
            <a:extLst>
              <a:ext uri="{28A0092B-C50C-407E-A947-70E740481C1C}">
                <a14:useLocalDpi xmlns:a14="http://schemas.microsoft.com/office/drawing/2010/main" val="0"/>
              </a:ext>
            </a:extLst>
          </a:blip>
          <a:srcRect/>
          <a:stretch>
            <a:fillRect/>
          </a:stretch>
        </p:blipFill>
        <p:spPr bwMode="auto">
          <a:xfrm>
            <a:off x="4109974" y="8415454"/>
            <a:ext cx="2262964" cy="5368669"/>
          </a:xfrm>
          <a:prstGeom prst="rect">
            <a:avLst/>
          </a:prstGeom>
          <a:noFill/>
          <a:ln>
            <a:noFill/>
          </a:ln>
        </p:spPr>
      </p:pic>
      <p:sp>
        <p:nvSpPr>
          <p:cNvPr id="13" name="Rectangle 5"/>
          <p:cNvSpPr>
            <a:spLocks noChangeArrowheads="1"/>
          </p:cNvSpPr>
          <p:nvPr/>
        </p:nvSpPr>
        <p:spPr bwMode="auto">
          <a:xfrm>
            <a:off x="0" y="1943100"/>
            <a:ext cx="21383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8"/>
          <p:cNvSpPr>
            <a:spLocks noChangeArrowheads="1"/>
          </p:cNvSpPr>
          <p:nvPr/>
        </p:nvSpPr>
        <p:spPr bwMode="auto">
          <a:xfrm>
            <a:off x="152400" y="2095500"/>
            <a:ext cx="21383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TextBox 21"/>
          <p:cNvSpPr txBox="1"/>
          <p:nvPr/>
        </p:nvSpPr>
        <p:spPr>
          <a:xfrm>
            <a:off x="238761" y="6262610"/>
            <a:ext cx="6030435" cy="400110"/>
          </a:xfrm>
          <a:prstGeom prst="rect">
            <a:avLst/>
          </a:prstGeom>
          <a:noFill/>
        </p:spPr>
        <p:txBody>
          <a:bodyPr wrap="square" rtlCol="0">
            <a:spAutoFit/>
          </a:bodyPr>
          <a:lstStyle/>
          <a:p>
            <a:r>
              <a:rPr lang="en-US" sz="2000" b="1" dirty="0"/>
              <a:t>Experiment 1: Quantification of </a:t>
            </a:r>
            <a:r>
              <a:rPr lang="en-US" sz="2000" b="1" dirty="0" smtClean="0"/>
              <a:t>the produced </a:t>
            </a:r>
            <a:r>
              <a:rPr lang="en-US" sz="2000" b="1" dirty="0"/>
              <a:t>penicillin </a:t>
            </a:r>
          </a:p>
        </p:txBody>
      </p:sp>
      <p:sp>
        <p:nvSpPr>
          <p:cNvPr id="23" name="TextBox 22"/>
          <p:cNvSpPr txBox="1"/>
          <p:nvPr/>
        </p:nvSpPr>
        <p:spPr>
          <a:xfrm>
            <a:off x="146177" y="7771679"/>
            <a:ext cx="4056857" cy="6186309"/>
          </a:xfrm>
          <a:prstGeom prst="rect">
            <a:avLst/>
          </a:prstGeom>
          <a:noFill/>
        </p:spPr>
        <p:txBody>
          <a:bodyPr wrap="square" rtlCol="0">
            <a:spAutoFit/>
          </a:bodyPr>
          <a:lstStyle/>
          <a:p>
            <a:r>
              <a:rPr lang="en-US" b="1" dirty="0"/>
              <a:t>1-</a:t>
            </a:r>
            <a:r>
              <a:rPr lang="de-DE" b="1" u="sng" dirty="0"/>
              <a:t>Preparation of the turbidity calibration 0.5 McFarland(11</a:t>
            </a:r>
            <a:r>
              <a:rPr lang="de-DE" b="1" u="sng" dirty="0" smtClean="0"/>
              <a:t>):</a:t>
            </a:r>
          </a:p>
          <a:p>
            <a:endParaRPr lang="en-US" b="1" dirty="0"/>
          </a:p>
          <a:p>
            <a:r>
              <a:rPr lang="de-DE" dirty="0"/>
              <a:t> </a:t>
            </a:r>
            <a:r>
              <a:rPr lang="en-US" dirty="0"/>
              <a:t>1- we </a:t>
            </a:r>
            <a:r>
              <a:rPr lang="en-US" dirty="0" smtClean="0"/>
              <a:t>add </a:t>
            </a:r>
            <a:r>
              <a:rPr lang="en-US" dirty="0"/>
              <a:t>0.5 mL of a 0.048 </a:t>
            </a:r>
            <a:r>
              <a:rPr lang="en-US" dirty="0" err="1"/>
              <a:t>mol</a:t>
            </a:r>
            <a:r>
              <a:rPr lang="en-US" dirty="0"/>
              <a:t>/L solution of BaCl</a:t>
            </a:r>
            <a:r>
              <a:rPr lang="en-US" baseline="-25000" dirty="0"/>
              <a:t>2</a:t>
            </a:r>
            <a:r>
              <a:rPr lang="en-US" dirty="0"/>
              <a:t> (1.175% w/v BaCl</a:t>
            </a:r>
            <a:r>
              <a:rPr lang="en-US" baseline="-25000" dirty="0"/>
              <a:t>2</a:t>
            </a:r>
            <a:r>
              <a:rPr lang="en-US" dirty="0"/>
              <a:t> 2H</a:t>
            </a:r>
            <a:r>
              <a:rPr lang="en-US" baseline="-25000" dirty="0"/>
              <a:t>2</a:t>
            </a:r>
            <a:r>
              <a:rPr lang="en-US" dirty="0"/>
              <a:t>O) to 99.5 mL of a 0.18 </a:t>
            </a:r>
            <a:r>
              <a:rPr lang="en-US" dirty="0" err="1"/>
              <a:t>mol</a:t>
            </a:r>
            <a:r>
              <a:rPr lang="en-US" dirty="0"/>
              <a:t>/L solution (0.36 N) of H</a:t>
            </a:r>
            <a:r>
              <a:rPr lang="en-US" baseline="-25000" dirty="0"/>
              <a:t>2</a:t>
            </a:r>
            <a:r>
              <a:rPr lang="en-US" dirty="0"/>
              <a:t>SO</a:t>
            </a:r>
            <a:r>
              <a:rPr lang="en-US" baseline="-25000" dirty="0"/>
              <a:t>4</a:t>
            </a:r>
            <a:r>
              <a:rPr lang="en-US" dirty="0"/>
              <a:t> (1% v/v) and we shook vigorously.</a:t>
            </a:r>
          </a:p>
          <a:p>
            <a:r>
              <a:rPr lang="en-US" dirty="0"/>
              <a:t> 2- We </a:t>
            </a:r>
            <a:r>
              <a:rPr lang="en-US" dirty="0" smtClean="0"/>
              <a:t>check </a:t>
            </a:r>
            <a:r>
              <a:rPr lang="en-US" dirty="0"/>
              <a:t>the density of the suspension using a spectrophotometer with a 1 cm beam and matching cuvettes. The absorbance at 625 nm should be between 0.08 and 0.13.</a:t>
            </a:r>
          </a:p>
          <a:p>
            <a:pPr lvl="0"/>
            <a:r>
              <a:rPr lang="en-US" dirty="0"/>
              <a:t>3- We </a:t>
            </a:r>
            <a:r>
              <a:rPr lang="en-US" dirty="0" smtClean="0"/>
              <a:t>distribute </a:t>
            </a:r>
            <a:r>
              <a:rPr lang="en-US" dirty="0"/>
              <a:t>the suspension in tubes of the same size as those used to adjust the inoculum and then we </a:t>
            </a:r>
            <a:r>
              <a:rPr lang="en-US" dirty="0" smtClean="0"/>
              <a:t>seal </a:t>
            </a:r>
            <a:r>
              <a:rPr lang="en-US" dirty="0"/>
              <a:t>the tubes.</a:t>
            </a:r>
          </a:p>
          <a:p>
            <a:pPr lvl="0"/>
            <a:r>
              <a:rPr lang="en-US" dirty="0"/>
              <a:t>4- Once sealed, we </a:t>
            </a:r>
            <a:r>
              <a:rPr lang="en-US" dirty="0" smtClean="0"/>
              <a:t>store these </a:t>
            </a:r>
            <a:r>
              <a:rPr lang="en-US" dirty="0"/>
              <a:t>tubes at room temperature and </a:t>
            </a:r>
            <a:r>
              <a:rPr lang="en-US" dirty="0" smtClean="0"/>
              <a:t>protect </a:t>
            </a:r>
            <a:r>
              <a:rPr lang="en-US" dirty="0"/>
              <a:t>from light. Before use, we </a:t>
            </a:r>
            <a:r>
              <a:rPr lang="en-US" dirty="0" smtClean="0"/>
              <a:t>mix the </a:t>
            </a:r>
            <a:r>
              <a:rPr lang="en-US" dirty="0"/>
              <a:t>tube vigorously using a Vortex (6 months’ storage)</a:t>
            </a:r>
          </a:p>
          <a:p>
            <a:endParaRPr lang="en-US" dirty="0"/>
          </a:p>
        </p:txBody>
      </p:sp>
      <p:sp>
        <p:nvSpPr>
          <p:cNvPr id="30" name="TextBox 29"/>
          <p:cNvSpPr txBox="1"/>
          <p:nvPr/>
        </p:nvSpPr>
        <p:spPr>
          <a:xfrm>
            <a:off x="126613" y="13332561"/>
            <a:ext cx="5974585" cy="4170947"/>
          </a:xfrm>
          <a:prstGeom prst="rect">
            <a:avLst/>
          </a:prstGeom>
          <a:noFill/>
        </p:spPr>
        <p:txBody>
          <a:bodyPr wrap="square" rtlCol="0">
            <a:spAutoFit/>
          </a:bodyPr>
          <a:lstStyle/>
          <a:p>
            <a:endParaRPr lang="en-US"/>
          </a:p>
        </p:txBody>
      </p:sp>
      <p:sp>
        <p:nvSpPr>
          <p:cNvPr id="62" name="Rectangle 12"/>
          <p:cNvSpPr>
            <a:spLocks noChangeArrowheads="1"/>
          </p:cNvSpPr>
          <p:nvPr/>
        </p:nvSpPr>
        <p:spPr bwMode="auto">
          <a:xfrm>
            <a:off x="-288021" y="15022634"/>
            <a:ext cx="6623593"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584" tIns="0" rIns="0" bIns="0" numCol="1" anchor="ctr" anchorCtr="0" compatLnSpc="1">
            <a:prstTxWarp prst="textNoShape">
              <a:avLst/>
            </a:prstTxWarp>
            <a:spAutoFit/>
          </a:bodyPr>
          <a:lstStyle>
            <a:lvl1pPr eaLnBrk="0" fontAlgn="base" hangingPunct="0">
              <a:spcBef>
                <a:spcPct val="0"/>
              </a:spcBef>
              <a:spcAft>
                <a:spcPct val="0"/>
              </a:spcAft>
              <a:tabLst>
                <a:tab pos="1260475" algn="l"/>
              </a:tabLst>
              <a:defRPr>
                <a:solidFill>
                  <a:schemeClr val="tx1"/>
                </a:solidFill>
                <a:latin typeface="Arial" panose="020B0604020202020204" pitchFamily="34" charset="0"/>
              </a:defRPr>
            </a:lvl1pPr>
            <a:lvl2pPr eaLnBrk="0" fontAlgn="base" hangingPunct="0">
              <a:spcBef>
                <a:spcPct val="0"/>
              </a:spcBef>
              <a:spcAft>
                <a:spcPct val="0"/>
              </a:spcAft>
              <a:tabLst>
                <a:tab pos="1260475" algn="l"/>
              </a:tabLst>
              <a:defRPr>
                <a:solidFill>
                  <a:schemeClr val="tx1"/>
                </a:solidFill>
                <a:latin typeface="Arial" panose="020B0604020202020204" pitchFamily="34" charset="0"/>
              </a:defRPr>
            </a:lvl2pPr>
            <a:lvl3pPr eaLnBrk="0" fontAlgn="base" hangingPunct="0">
              <a:spcBef>
                <a:spcPct val="0"/>
              </a:spcBef>
              <a:spcAft>
                <a:spcPct val="0"/>
              </a:spcAft>
              <a:tabLst>
                <a:tab pos="1260475" algn="l"/>
              </a:tabLst>
              <a:defRPr>
                <a:solidFill>
                  <a:schemeClr val="tx1"/>
                </a:solidFill>
                <a:latin typeface="Arial" panose="020B0604020202020204" pitchFamily="34" charset="0"/>
              </a:defRPr>
            </a:lvl3pPr>
            <a:lvl4pPr eaLnBrk="0" fontAlgn="base" hangingPunct="0">
              <a:spcBef>
                <a:spcPct val="0"/>
              </a:spcBef>
              <a:spcAft>
                <a:spcPct val="0"/>
              </a:spcAft>
              <a:tabLst>
                <a:tab pos="1260475" algn="l"/>
              </a:tabLst>
              <a:defRPr>
                <a:solidFill>
                  <a:schemeClr val="tx1"/>
                </a:solidFill>
                <a:latin typeface="Arial" panose="020B0604020202020204" pitchFamily="34" charset="0"/>
              </a:defRPr>
            </a:lvl4pPr>
            <a:lvl5pPr eaLnBrk="0" fontAlgn="base" hangingPunct="0">
              <a:spcBef>
                <a:spcPct val="0"/>
              </a:spcBef>
              <a:spcAft>
                <a:spcPct val="0"/>
              </a:spcAft>
              <a:tabLst>
                <a:tab pos="1260475" algn="l"/>
              </a:tabLst>
              <a:defRPr>
                <a:solidFill>
                  <a:schemeClr val="tx1"/>
                </a:solidFill>
                <a:latin typeface="Arial" panose="020B0604020202020204" pitchFamily="34" charset="0"/>
              </a:defRPr>
            </a:lvl5pPr>
            <a:lvl6pPr eaLnBrk="0" fontAlgn="base" hangingPunct="0">
              <a:spcBef>
                <a:spcPct val="0"/>
              </a:spcBef>
              <a:spcAft>
                <a:spcPct val="0"/>
              </a:spcAft>
              <a:tabLst>
                <a:tab pos="1260475" algn="l"/>
              </a:tabLst>
              <a:defRPr>
                <a:solidFill>
                  <a:schemeClr val="tx1"/>
                </a:solidFill>
                <a:latin typeface="Arial" panose="020B0604020202020204" pitchFamily="34" charset="0"/>
              </a:defRPr>
            </a:lvl6pPr>
            <a:lvl7pPr eaLnBrk="0" fontAlgn="base" hangingPunct="0">
              <a:spcBef>
                <a:spcPct val="0"/>
              </a:spcBef>
              <a:spcAft>
                <a:spcPct val="0"/>
              </a:spcAft>
              <a:tabLst>
                <a:tab pos="1260475" algn="l"/>
              </a:tabLst>
              <a:defRPr>
                <a:solidFill>
                  <a:schemeClr val="tx1"/>
                </a:solidFill>
                <a:latin typeface="Arial" panose="020B0604020202020204" pitchFamily="34" charset="0"/>
              </a:defRPr>
            </a:lvl7pPr>
            <a:lvl8pPr eaLnBrk="0" fontAlgn="base" hangingPunct="0">
              <a:spcBef>
                <a:spcPct val="0"/>
              </a:spcBef>
              <a:spcAft>
                <a:spcPct val="0"/>
              </a:spcAft>
              <a:tabLst>
                <a:tab pos="1260475" algn="l"/>
              </a:tabLst>
              <a:defRPr>
                <a:solidFill>
                  <a:schemeClr val="tx1"/>
                </a:solidFill>
                <a:latin typeface="Arial" panose="020B0604020202020204" pitchFamily="34" charset="0"/>
              </a:defRPr>
            </a:lvl8pPr>
            <a:lvl9pPr eaLnBrk="0" fontAlgn="base" hangingPunct="0">
              <a:spcBef>
                <a:spcPct val="0"/>
              </a:spcBef>
              <a:spcAft>
                <a:spcPct val="0"/>
              </a:spcAft>
              <a:tabLst>
                <a:tab pos="12604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tab pos="1260475" algn="l"/>
              </a:tabLst>
            </a:pPr>
            <a:r>
              <a:rPr kumimoji="0" lang="en-US" altLang="en-US"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1- We took 3 to 5 colonies of the isolated colonies with a loop, and we added them in 2ml sterile saline (</a:t>
            </a:r>
            <a:r>
              <a:rPr kumimoji="0" lang="en-US" altLang="en-US" b="0" i="0" u="none" strike="noStrike" cap="none" normalizeH="0" baseline="0" dirty="0" err="1" smtClean="0">
                <a:ln>
                  <a:noFill/>
                </a:ln>
                <a:solidFill>
                  <a:schemeClr val="tx1"/>
                </a:solidFill>
                <a:effectLst/>
                <a:latin typeface="+mn-lt"/>
                <a:ea typeface="Calibri" panose="020F0502020204030204" pitchFamily="34" charset="0"/>
                <a:cs typeface="Times New Roman" panose="02020603050405020304" pitchFamily="18" charset="0"/>
              </a:rPr>
              <a:t>NaCl</a:t>
            </a:r>
            <a:r>
              <a:rPr kumimoji="0" lang="en-US" altLang="en-US"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 0.9%) </a:t>
            </a:r>
            <a:endParaRPr kumimoji="0" lang="en-US" altLang="en-US"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tabLst>
                <a:tab pos="1260475" algn="l"/>
              </a:tabLst>
            </a:pPr>
            <a:r>
              <a:rPr kumimoji="0" lang="en-US" altLang="en-US"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2- We </a:t>
            </a:r>
            <a:r>
              <a:rPr kumimoji="0" lang="en-US" altLang="en-US" b="0" i="0" u="none" strike="noStrike" cap="none" normalizeH="0" baseline="0" dirty="0" smtClean="0">
                <a:ln>
                  <a:noFill/>
                </a:ln>
                <a:solidFill>
                  <a:srgbClr val="000000"/>
                </a:solidFill>
                <a:effectLst/>
                <a:latin typeface="+mn-lt"/>
                <a:ea typeface="Calibri" panose="020F0502020204030204" pitchFamily="34" charset="0"/>
                <a:cs typeface="Times New Roman" panose="02020603050405020304" pitchFamily="18" charset="0"/>
              </a:rPr>
              <a:t>Vortex the saline tube to create a smooth suspension.</a:t>
            </a:r>
            <a:endParaRPr kumimoji="0" lang="en-US" altLang="en-US"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tabLst>
                <a:tab pos="1260475" algn="l"/>
              </a:tabLst>
            </a:pPr>
            <a:r>
              <a:rPr kumimoji="0" lang="en-US" altLang="en-US" b="0" i="0" u="none" strike="noStrike" cap="none" normalizeH="0" baseline="0" dirty="0" smtClean="0">
                <a:ln>
                  <a:noFill/>
                </a:ln>
                <a:solidFill>
                  <a:srgbClr val="000000"/>
                </a:solidFill>
                <a:effectLst/>
                <a:latin typeface="+mn-lt"/>
                <a:ea typeface="Calibri" panose="020F0502020204030204" pitchFamily="34" charset="0"/>
                <a:cs typeface="Times New Roman" panose="02020603050405020304" pitchFamily="18" charset="0"/>
              </a:rPr>
              <a:t>3- We adjust the turbidity of this suspension to a 0.5 McFarland standard</a:t>
            </a:r>
            <a:r>
              <a:rPr lang="en-US" altLang="en-US" dirty="0">
                <a:latin typeface="+mn-lt"/>
              </a:rPr>
              <a:t> </a:t>
            </a:r>
            <a:r>
              <a:rPr kumimoji="0" lang="de-DE" altLang="en-US" b="0" i="0" u="none" strike="noStrike" cap="none" normalizeH="0" baseline="0" dirty="0" smtClean="0">
                <a:ln>
                  <a:noFill/>
                </a:ln>
                <a:solidFill>
                  <a:srgbClr val="000000"/>
                </a:solidFill>
                <a:effectLst/>
                <a:latin typeface="+mn-lt"/>
                <a:ea typeface="Times New Roman" panose="02020603050405020304" pitchFamily="18" charset="0"/>
                <a:cs typeface="Times New Roman" panose="02020603050405020304" pitchFamily="18" charset="0"/>
              </a:rPr>
              <a:t>by adding more organism if the suspension is too light or diluting with</a:t>
            </a:r>
            <a:r>
              <a:rPr lang="en-US" altLang="en-US" dirty="0">
                <a:latin typeface="+mn-lt"/>
              </a:rPr>
              <a:t> </a:t>
            </a:r>
            <a:r>
              <a:rPr kumimoji="0" lang="de-DE" altLang="en-US" b="0" i="0" u="none" strike="noStrike" cap="none" normalizeH="0" baseline="0" dirty="0" smtClean="0">
                <a:ln>
                  <a:noFill/>
                </a:ln>
                <a:solidFill>
                  <a:srgbClr val="000000"/>
                </a:solidFill>
                <a:effectLst/>
                <a:latin typeface="+mn-lt"/>
                <a:ea typeface="Times New Roman" panose="02020603050405020304" pitchFamily="18" charset="0"/>
                <a:cs typeface="Times New Roman" panose="02020603050405020304" pitchFamily="18" charset="0"/>
              </a:rPr>
              <a:t>sterile saline if the suspension is too heavy.</a:t>
            </a:r>
            <a:endParaRPr kumimoji="0" lang="en-US" altLang="en-US"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tabLst>
                <a:tab pos="1260475" algn="l"/>
              </a:tabLst>
            </a:pPr>
            <a:r>
              <a:rPr lang="en-US" altLang="en-US" dirty="0" smtClean="0">
                <a:solidFill>
                  <a:srgbClr val="000000"/>
                </a:solidFill>
                <a:latin typeface="+mn-lt"/>
                <a:ea typeface="Calibri" panose="020F0502020204030204" pitchFamily="34" charset="0"/>
                <a:cs typeface="Times New Roman" panose="02020603050405020304" pitchFamily="18" charset="0"/>
              </a:rPr>
              <a:t>4- </a:t>
            </a:r>
            <a:r>
              <a:rPr kumimoji="0" lang="en-US" altLang="en-US" b="0" i="0" u="none" strike="noStrike" cap="none" normalizeH="0" baseline="0" dirty="0" smtClean="0">
                <a:ln>
                  <a:noFill/>
                </a:ln>
                <a:solidFill>
                  <a:srgbClr val="000000"/>
                </a:solidFill>
                <a:effectLst/>
                <a:latin typeface="+mn-lt"/>
                <a:ea typeface="Calibri" panose="020F0502020204030204" pitchFamily="34" charset="0"/>
                <a:cs typeface="Times New Roman" panose="02020603050405020304" pitchFamily="18" charset="0"/>
              </a:rPr>
              <a:t>Use this suspension within 15 minutes of preparation.</a:t>
            </a:r>
            <a:endParaRPr kumimoji="0" lang="en-US" altLang="en-US"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tabLst>
                <a:tab pos="1260475" algn="l"/>
              </a:tabLst>
            </a:pPr>
            <a:r>
              <a:rPr kumimoji="0" lang="en-US" altLang="en-US"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5- We inoculate the surface of Mueller Hinton agar plate by streaking the swab 3 times over the entire agar surface, we rotate the plate approximately 60</a:t>
            </a:r>
            <a:r>
              <a:rPr kumimoji="0" lang="he-IL" altLang="en-US"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a:t>
            </a:r>
            <a:r>
              <a:rPr kumimoji="0" lang="en-US" altLang="en-US"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 each time to ensure an even distribution of the inoculum</a:t>
            </a:r>
          </a:p>
          <a:p>
            <a:pPr marL="0" marR="0" lvl="0" indent="0" algn="l" defTabSz="914400" rtl="0" eaLnBrk="0" fontAlgn="base" latinLnBrk="0" hangingPunct="0">
              <a:lnSpc>
                <a:spcPct val="100000"/>
              </a:lnSpc>
              <a:spcBef>
                <a:spcPct val="0"/>
              </a:spcBef>
              <a:spcAft>
                <a:spcPct val="0"/>
              </a:spcAft>
              <a:buClrTx/>
              <a:buSzTx/>
              <a:tabLst>
                <a:tab pos="1260475" algn="l"/>
              </a:tabLst>
            </a:pPr>
            <a:r>
              <a:rPr kumimoji="0" lang="en-US" altLang="en-US"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6- We allow the plate to sit at room temperature at least 3 to 5 minutes (but no more than 15 minutes) for the surface of the agar plate to dry before proceeding to the next step</a:t>
            </a:r>
            <a:r>
              <a:rPr kumimoji="0" lang="en-US" altLang="en-US" b="0" i="0" u="none" strike="noStrike" cap="none" normalizeH="0" baseline="0" dirty="0" smtClean="0">
                <a:ln>
                  <a:noFill/>
                </a:ln>
                <a:solidFill>
                  <a:schemeClr val="tx1"/>
                </a:solidFill>
                <a:effectLst/>
                <a:latin typeface="+mn-lt"/>
              </a:rPr>
              <a:t> </a:t>
            </a:r>
          </a:p>
        </p:txBody>
      </p:sp>
      <p:sp>
        <p:nvSpPr>
          <p:cNvPr id="35" name="TextBox 34"/>
          <p:cNvSpPr txBox="1"/>
          <p:nvPr/>
        </p:nvSpPr>
        <p:spPr>
          <a:xfrm>
            <a:off x="238761" y="13858356"/>
            <a:ext cx="5182377" cy="923330"/>
          </a:xfrm>
          <a:prstGeom prst="rect">
            <a:avLst/>
          </a:prstGeom>
          <a:noFill/>
        </p:spPr>
        <p:txBody>
          <a:bodyPr wrap="square" rtlCol="0">
            <a:spAutoFit/>
          </a:bodyPr>
          <a:lstStyle/>
          <a:p>
            <a:pPr marL="0" lvl="4"/>
            <a:r>
              <a:rPr lang="de-DE" altLang="en-US" b="1" u="sng" dirty="0" smtClean="0">
                <a:cs typeface="Times New Roman" panose="02020603050405020304" pitchFamily="18" charset="0"/>
              </a:rPr>
              <a:t>2-Q</a:t>
            </a:r>
            <a:r>
              <a:rPr lang="de-DE" altLang="en-US" b="1" u="sng" dirty="0" smtClean="0" bmk="">
                <a:cs typeface="Times New Roman" panose="02020603050405020304" pitchFamily="18" charset="0"/>
              </a:rPr>
              <a:t>uantification </a:t>
            </a:r>
            <a:r>
              <a:rPr lang="de-DE" altLang="en-US" b="1" u="sng" dirty="0" bmk="">
                <a:cs typeface="Times New Roman" panose="02020603050405020304" pitchFamily="18" charset="0"/>
              </a:rPr>
              <a:t>of the produced penicillin using the disk diffusion method (Kirby-Bauer Test</a:t>
            </a:r>
            <a:r>
              <a:rPr lang="de-DE" altLang="en-US" b="1" u="sng" dirty="0" smtClean="0" bmk="">
                <a:cs typeface="Times New Roman" panose="02020603050405020304" pitchFamily="18" charset="0"/>
              </a:rPr>
              <a:t>)</a:t>
            </a:r>
            <a:r>
              <a:rPr lang="de-DE" altLang="en-US" b="1" u="sng" dirty="0" smtClean="0" bmk="_Toc91751057">
                <a:cs typeface="Times New Roman" panose="02020603050405020304" pitchFamily="18" charset="0"/>
              </a:rPr>
              <a:t>:</a:t>
            </a:r>
            <a:endParaRPr lang="de-DE" altLang="en-US" b="1" dirty="0">
              <a:cs typeface="Microsoft Sans Serif" panose="020B0604020202020204" pitchFamily="34" charset="0"/>
            </a:endParaRPr>
          </a:p>
          <a:p>
            <a:endParaRPr lang="en-US" dirty="0"/>
          </a:p>
        </p:txBody>
      </p:sp>
      <p:sp>
        <p:nvSpPr>
          <p:cNvPr id="41" name="TextBox 40"/>
          <p:cNvSpPr txBox="1"/>
          <p:nvPr/>
        </p:nvSpPr>
        <p:spPr>
          <a:xfrm>
            <a:off x="-74350" y="14522752"/>
            <a:ext cx="5232703" cy="369332"/>
          </a:xfrm>
          <a:prstGeom prst="rect">
            <a:avLst/>
          </a:prstGeom>
          <a:noFill/>
        </p:spPr>
        <p:txBody>
          <a:bodyPr wrap="square" rtlCol="0">
            <a:spAutoFit/>
          </a:bodyPr>
          <a:lstStyle/>
          <a:p>
            <a:pPr lvl="4" algn="ctr" defTabSz="914400" eaLnBrk="0" fontAlgn="base" hangingPunct="0">
              <a:spcBef>
                <a:spcPct val="0"/>
              </a:spcBef>
              <a:spcAft>
                <a:spcPct val="0"/>
              </a:spcAft>
              <a:tabLst>
                <a:tab pos="1260475" algn="l"/>
              </a:tabLst>
            </a:pPr>
            <a:r>
              <a:rPr lang="de-DE" altLang="en-US" b="1" dirty="0" smtClean="0">
                <a:cs typeface="Times New Roman" panose="02020603050405020304" pitchFamily="18" charset="0"/>
              </a:rPr>
              <a:t>A-Preparation </a:t>
            </a:r>
            <a:r>
              <a:rPr lang="de-DE" altLang="en-US" b="1" dirty="0">
                <a:cs typeface="Times New Roman" panose="02020603050405020304" pitchFamily="18" charset="0"/>
              </a:rPr>
              <a:t>of the </a:t>
            </a:r>
            <a:r>
              <a:rPr lang="de-DE" altLang="en-US" b="1" dirty="0" smtClean="0">
                <a:cs typeface="Times New Roman" panose="02020603050405020304" pitchFamily="18" charset="0"/>
              </a:rPr>
              <a:t>inoculum                 </a:t>
            </a:r>
            <a:endParaRPr lang="de-DE" altLang="en-US" b="1" dirty="0">
              <a:cs typeface="Microsoft Sans Serif" panose="020B0604020202020204" pitchFamily="34" charset="0"/>
            </a:endParaRPr>
          </a:p>
        </p:txBody>
      </p:sp>
      <p:sp>
        <p:nvSpPr>
          <p:cNvPr id="60" name="TextBox 59"/>
          <p:cNvSpPr txBox="1"/>
          <p:nvPr/>
        </p:nvSpPr>
        <p:spPr>
          <a:xfrm>
            <a:off x="158697" y="19162162"/>
            <a:ext cx="6134176" cy="369332"/>
          </a:xfrm>
          <a:prstGeom prst="rect">
            <a:avLst/>
          </a:prstGeom>
          <a:noFill/>
        </p:spPr>
        <p:txBody>
          <a:bodyPr wrap="square" rtlCol="0">
            <a:spAutoFit/>
          </a:bodyPr>
          <a:lstStyle/>
          <a:p>
            <a:pPr algn="ctr"/>
            <a:r>
              <a:rPr lang="en-US" b="1" dirty="0" smtClean="0"/>
              <a:t>B- Preparation of the disks</a:t>
            </a:r>
            <a:endParaRPr lang="en-US" b="1" dirty="0"/>
          </a:p>
        </p:txBody>
      </p:sp>
      <p:sp>
        <p:nvSpPr>
          <p:cNvPr id="63" name="Rectangle 13"/>
          <p:cNvSpPr>
            <a:spLocks noChangeArrowheads="1"/>
          </p:cNvSpPr>
          <p:nvPr/>
        </p:nvSpPr>
        <p:spPr bwMode="auto">
          <a:xfrm>
            <a:off x="-319339" y="19414281"/>
            <a:ext cx="6644296" cy="2923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584" tIns="152352"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1- We dilute the standard penicillin 10 times (Concentrations: 1.5; 1.4; 1.3; 1.2; 1.1; 1.0; 0.9; 0.8; 0.7; 0.6) to obtain different concentrations.</a:t>
            </a:r>
          </a:p>
          <a:p>
            <a:pPr marL="0" marR="0" lvl="0" indent="0" algn="l" defTabSz="914400" rtl="0" eaLnBrk="0" fontAlgn="base" latinLnBrk="0" hangingPunct="0">
              <a:lnSpc>
                <a:spcPct val="100000"/>
              </a:lnSpc>
              <a:spcBef>
                <a:spcPct val="0"/>
              </a:spcBef>
              <a:spcAft>
                <a:spcPct val="0"/>
              </a:spcAft>
              <a:buClrTx/>
              <a:buSzTx/>
              <a:tabLst/>
            </a:pPr>
            <a:r>
              <a:rPr kumimoji="0" lang="en-US" altLang="en-US"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2- We dip each of the 10 discs in one of the 10 concentrations of penicillin.</a:t>
            </a:r>
          </a:p>
          <a:p>
            <a:pPr marL="0" marR="0" lvl="0" indent="0" algn="l" defTabSz="914400" rtl="0" eaLnBrk="0" fontAlgn="base" latinLnBrk="0" hangingPunct="0">
              <a:lnSpc>
                <a:spcPct val="100000"/>
              </a:lnSpc>
              <a:spcBef>
                <a:spcPct val="0"/>
              </a:spcBef>
              <a:spcAft>
                <a:spcPct val="0"/>
              </a:spcAft>
              <a:buClrTx/>
              <a:buSzTx/>
              <a:tabLst/>
            </a:pPr>
            <a:r>
              <a:rPr lang="en-US" altLang="en-US" dirty="0" smtClean="0">
                <a:ea typeface="Calibri" panose="020F0502020204030204" pitchFamily="34" charset="0"/>
                <a:cs typeface="Times New Roman" panose="02020603050405020304" pitchFamily="18" charset="0"/>
              </a:rPr>
              <a:t>3- </a:t>
            </a:r>
            <a:r>
              <a:rPr kumimoji="0" lang="en-US" altLang="en-US"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We dip another one disk in the unknown produced penicillin</a:t>
            </a:r>
          </a:p>
          <a:p>
            <a:pPr marL="0" marR="0" lvl="0" indent="0" algn="l" defTabSz="914400" rtl="0" eaLnBrk="0" fontAlgn="base" latinLnBrk="0" hangingPunct="0">
              <a:lnSpc>
                <a:spcPct val="100000"/>
              </a:lnSpc>
              <a:spcBef>
                <a:spcPct val="0"/>
              </a:spcBef>
              <a:spcAft>
                <a:spcPct val="0"/>
              </a:spcAft>
              <a:buClrTx/>
              <a:buSzTx/>
              <a:tabLst/>
            </a:pPr>
            <a:r>
              <a:rPr lang="en-US" altLang="en-US" dirty="0" smtClean="0">
                <a:ea typeface="Calibri" panose="020F0502020204030204" pitchFamily="34" charset="0"/>
                <a:cs typeface="Times New Roman" panose="02020603050405020304" pitchFamily="18" charset="0"/>
              </a:rPr>
              <a:t>4- </a:t>
            </a:r>
            <a:r>
              <a:rPr kumimoji="0" lang="en-US" altLang="en-US"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We distribute the 11 disks in plates at a distance of (26) mm apart</a:t>
            </a:r>
          </a:p>
          <a:p>
            <a:pPr marL="0" marR="0" lvl="0" indent="0" algn="l" defTabSz="914400" rtl="0" eaLnBrk="0" fontAlgn="base" latinLnBrk="0" hangingPunct="0">
              <a:lnSpc>
                <a:spcPct val="100000"/>
              </a:lnSpc>
              <a:spcBef>
                <a:spcPct val="0"/>
              </a:spcBef>
              <a:spcAft>
                <a:spcPct val="0"/>
              </a:spcAft>
              <a:buClrTx/>
              <a:buSzTx/>
              <a:tabLst/>
            </a:pPr>
            <a:r>
              <a:rPr lang="en-US" altLang="en-US" dirty="0" smtClean="0">
                <a:ea typeface="Calibri" panose="020F0502020204030204" pitchFamily="34" charset="0"/>
                <a:cs typeface="Times New Roman" panose="02020603050405020304" pitchFamily="18" charset="0"/>
              </a:rPr>
              <a:t>5- </a:t>
            </a:r>
            <a:r>
              <a:rPr kumimoji="0" lang="en-US" altLang="en-US"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Once all disks are in place, we replace the lid, </a:t>
            </a:r>
            <a:r>
              <a:rPr lang="en-US" altLang="en-US" dirty="0" smtClean="0">
                <a:ea typeface="Calibri" panose="020F0502020204030204" pitchFamily="34" charset="0"/>
                <a:cs typeface="Times New Roman" panose="02020603050405020304" pitchFamily="18" charset="0"/>
              </a:rPr>
              <a:t>reverse</a:t>
            </a:r>
            <a:r>
              <a:rPr kumimoji="0" lang="en-US" altLang="en-US"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the plate and place it at 37</a:t>
            </a:r>
            <a:r>
              <a:rPr kumimoji="0" lang="en-US" altLang="en-US" b="0" i="0" u="none" strike="noStrike" cap="none" normalizeH="0" baseline="30000" dirty="0" smtClean="0">
                <a:ln>
                  <a:noFill/>
                </a:ln>
                <a:solidFill>
                  <a:schemeClr val="tx1"/>
                </a:solidFill>
                <a:effectLst/>
                <a:ea typeface="Calibri" panose="020F0502020204030204" pitchFamily="34" charset="0"/>
                <a:cs typeface="Times New Roman" panose="02020603050405020304" pitchFamily="18" charset="0"/>
              </a:rPr>
              <a:t>o</a:t>
            </a:r>
            <a:r>
              <a:rPr kumimoji="0" lang="en-US" altLang="en-US"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C for 18 to 24 hours.</a:t>
            </a:r>
            <a:r>
              <a:rPr kumimoji="0" lang="en-US" altLang="en-US" b="0" i="0" u="none" strike="noStrike" cap="none" normalizeH="0" baseline="0" dirty="0" smtClean="0">
                <a:ln>
                  <a:noFill/>
                </a:ln>
                <a:solidFill>
                  <a:schemeClr val="tx1"/>
                </a:solidFill>
                <a:effectLst/>
              </a:rPr>
              <a:t> </a:t>
            </a:r>
          </a:p>
        </p:txBody>
      </p:sp>
      <p:pic>
        <p:nvPicPr>
          <p:cNvPr id="67" name="Picture 66"/>
          <p:cNvPicPr>
            <a:picLocks noChangeAspect="1"/>
          </p:cNvPicPr>
          <p:nvPr/>
        </p:nvPicPr>
        <p:blipFill>
          <a:blip r:embed="rId7"/>
          <a:stretch>
            <a:fillRect/>
          </a:stretch>
        </p:blipFill>
        <p:spPr>
          <a:xfrm>
            <a:off x="188497" y="22404573"/>
            <a:ext cx="6134176" cy="5150594"/>
          </a:xfrm>
          <a:prstGeom prst="rect">
            <a:avLst/>
          </a:prstGeom>
        </p:spPr>
      </p:pic>
      <p:pic>
        <p:nvPicPr>
          <p:cNvPr id="68" name="Picture 67"/>
          <p:cNvPicPr>
            <a:picLocks noChangeAspect="1"/>
          </p:cNvPicPr>
          <p:nvPr/>
        </p:nvPicPr>
        <p:blipFill>
          <a:blip r:embed="rId8"/>
          <a:stretch>
            <a:fillRect/>
          </a:stretch>
        </p:blipFill>
        <p:spPr>
          <a:xfrm>
            <a:off x="898358" y="27571209"/>
            <a:ext cx="4748463" cy="2043020"/>
          </a:xfrm>
          <a:prstGeom prst="rect">
            <a:avLst/>
          </a:prstGeom>
        </p:spPr>
      </p:pic>
      <p:sp>
        <p:nvSpPr>
          <p:cNvPr id="73" name="Rounded Rectangle 72"/>
          <p:cNvSpPr/>
          <p:nvPr/>
        </p:nvSpPr>
        <p:spPr>
          <a:xfrm>
            <a:off x="6998154" y="5884889"/>
            <a:ext cx="6430965" cy="7384346"/>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solidFill>
              </a:rPr>
              <a:t> </a:t>
            </a:r>
          </a:p>
          <a:p>
            <a:pPr lvl="0"/>
            <a:endParaRPr lang="en-US" sz="1600" dirty="0">
              <a:solidFill>
                <a:schemeClr val="tx1"/>
              </a:solidFill>
            </a:endParaRPr>
          </a:p>
          <a:p>
            <a:pPr lvl="0"/>
            <a:endParaRPr lang="en-US" sz="1600" dirty="0" smtClean="0">
              <a:solidFill>
                <a:schemeClr val="tx1"/>
              </a:solidFill>
            </a:endParaRPr>
          </a:p>
          <a:p>
            <a:pPr lvl="0"/>
            <a:endParaRPr lang="en-US" sz="1600" dirty="0">
              <a:solidFill>
                <a:schemeClr val="tx1"/>
              </a:solidFill>
            </a:endParaRPr>
          </a:p>
          <a:p>
            <a:pPr lvl="0"/>
            <a:endParaRPr lang="en-US" sz="1600" dirty="0" smtClean="0">
              <a:solidFill>
                <a:schemeClr val="tx1"/>
              </a:solidFill>
            </a:endParaRPr>
          </a:p>
          <a:p>
            <a:pPr lvl="0"/>
            <a:endParaRPr lang="en-US" sz="1600" dirty="0">
              <a:solidFill>
                <a:schemeClr val="tx1"/>
              </a:solidFill>
            </a:endParaRPr>
          </a:p>
          <a:p>
            <a:pPr lvl="0"/>
            <a:endParaRPr lang="en-US" sz="1600" dirty="0" smtClean="0">
              <a:solidFill>
                <a:schemeClr val="tx1"/>
              </a:solidFill>
            </a:endParaRPr>
          </a:p>
          <a:p>
            <a:pPr lvl="0"/>
            <a:endParaRPr lang="en-US" sz="1600" dirty="0">
              <a:solidFill>
                <a:schemeClr val="tx1"/>
              </a:solidFill>
            </a:endParaRPr>
          </a:p>
          <a:p>
            <a:pPr lvl="0"/>
            <a:endParaRPr lang="en-US" sz="1600" dirty="0" smtClean="0">
              <a:solidFill>
                <a:schemeClr val="tx1"/>
              </a:solidFill>
            </a:endParaRPr>
          </a:p>
          <a:p>
            <a:pPr lvl="0"/>
            <a:endParaRPr lang="en-US" sz="1600" dirty="0">
              <a:solidFill>
                <a:schemeClr val="tx1"/>
              </a:solidFill>
            </a:endParaRPr>
          </a:p>
          <a:p>
            <a:pPr lvl="0"/>
            <a:endParaRPr lang="en-US" sz="1600" dirty="0" smtClean="0">
              <a:solidFill>
                <a:schemeClr val="tx1"/>
              </a:solidFill>
            </a:endParaRPr>
          </a:p>
          <a:p>
            <a:pPr lvl="0"/>
            <a:endParaRPr lang="en-US" sz="1600" dirty="0">
              <a:solidFill>
                <a:schemeClr val="tx1"/>
              </a:solidFill>
            </a:endParaRPr>
          </a:p>
          <a:p>
            <a:pPr lvl="0"/>
            <a:endParaRPr lang="en-US" sz="1600" dirty="0" smtClean="0">
              <a:solidFill>
                <a:schemeClr val="tx1"/>
              </a:solidFill>
            </a:endParaRPr>
          </a:p>
          <a:p>
            <a:pPr lvl="0"/>
            <a:endParaRPr lang="en-US" sz="1600" dirty="0">
              <a:solidFill>
                <a:schemeClr val="tx1"/>
              </a:solidFill>
            </a:endParaRPr>
          </a:p>
          <a:p>
            <a:pPr lvl="0"/>
            <a:endParaRPr lang="en-US" sz="1600" dirty="0" smtClean="0">
              <a:solidFill>
                <a:schemeClr val="tx1"/>
              </a:solidFill>
            </a:endParaRPr>
          </a:p>
          <a:p>
            <a:pPr lvl="0"/>
            <a:endParaRPr lang="en-US" sz="1600" dirty="0">
              <a:solidFill>
                <a:schemeClr val="tx1"/>
              </a:solidFill>
            </a:endParaRPr>
          </a:p>
          <a:p>
            <a:pPr lvl="0"/>
            <a:endParaRPr lang="en-US" sz="1600" dirty="0" smtClean="0">
              <a:solidFill>
                <a:schemeClr val="tx1"/>
              </a:solidFill>
            </a:endParaRPr>
          </a:p>
          <a:p>
            <a:pPr lvl="0"/>
            <a:endParaRPr lang="en-US" sz="1600" dirty="0">
              <a:solidFill>
                <a:schemeClr val="tx1"/>
              </a:solidFill>
            </a:endParaRPr>
          </a:p>
          <a:p>
            <a:pPr lvl="0"/>
            <a:endParaRPr lang="en-US" sz="1600" dirty="0" smtClean="0">
              <a:solidFill>
                <a:schemeClr val="tx1"/>
              </a:solidFill>
            </a:endParaRPr>
          </a:p>
          <a:p>
            <a:pPr lvl="0"/>
            <a:endParaRPr lang="en-US" sz="1600" dirty="0">
              <a:solidFill>
                <a:schemeClr val="tx1"/>
              </a:solidFill>
            </a:endParaRPr>
          </a:p>
          <a:p>
            <a:pPr lvl="0"/>
            <a:endParaRPr lang="en-US" sz="1600" dirty="0">
              <a:solidFill>
                <a:schemeClr val="tx1"/>
              </a:solidFill>
            </a:endParaRPr>
          </a:p>
          <a:p>
            <a:pPr lvl="0"/>
            <a:endParaRPr lang="en-US" sz="1600" dirty="0" smtClean="0">
              <a:solidFill>
                <a:schemeClr val="tx1"/>
              </a:solidFill>
            </a:endParaRPr>
          </a:p>
          <a:p>
            <a:pPr lvl="0"/>
            <a:endParaRPr lang="en-US" sz="1600" dirty="0">
              <a:solidFill>
                <a:schemeClr val="tx1"/>
              </a:solidFill>
            </a:endParaRPr>
          </a:p>
          <a:p>
            <a:pPr lvl="0"/>
            <a:endParaRPr lang="en-US" sz="1600" dirty="0">
              <a:solidFill>
                <a:schemeClr val="tx1"/>
              </a:solidFill>
            </a:endParaRPr>
          </a:p>
          <a:p>
            <a:r>
              <a:rPr lang="en-US" dirty="0"/>
              <a:t> </a:t>
            </a:r>
            <a:endParaRPr lang="en-US" dirty="0" smtClean="0"/>
          </a:p>
          <a:p>
            <a:endParaRPr lang="en-US" sz="1600" dirty="0"/>
          </a:p>
          <a:p>
            <a:endParaRPr lang="en-US" sz="1600" dirty="0"/>
          </a:p>
        </p:txBody>
      </p:sp>
      <p:sp>
        <p:nvSpPr>
          <p:cNvPr id="2" name="TextBox 1"/>
          <p:cNvSpPr txBox="1"/>
          <p:nvPr/>
        </p:nvSpPr>
        <p:spPr>
          <a:xfrm>
            <a:off x="7727110" y="6160603"/>
            <a:ext cx="4973052" cy="369332"/>
          </a:xfrm>
          <a:prstGeom prst="rect">
            <a:avLst/>
          </a:prstGeom>
          <a:noFill/>
        </p:spPr>
        <p:txBody>
          <a:bodyPr wrap="square" rtlCol="0">
            <a:spAutoFit/>
          </a:bodyPr>
          <a:lstStyle/>
          <a:p>
            <a:pPr algn="ctr"/>
            <a:r>
              <a:rPr lang="en-US" b="1" dirty="0" smtClean="0"/>
              <a:t>C- Quantification </a:t>
            </a:r>
            <a:r>
              <a:rPr lang="en-US" b="1" dirty="0"/>
              <a:t>of the produced penicillin:</a:t>
            </a:r>
            <a:endParaRPr lang="en-US" dirty="0"/>
          </a:p>
        </p:txBody>
      </p:sp>
      <p:sp>
        <p:nvSpPr>
          <p:cNvPr id="8" name="Rectangle 1"/>
          <p:cNvSpPr>
            <a:spLocks noChangeArrowheads="1"/>
          </p:cNvSpPr>
          <p:nvPr/>
        </p:nvSpPr>
        <p:spPr bwMode="auto">
          <a:xfrm>
            <a:off x="7082992" y="6661311"/>
            <a:ext cx="5998719"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584" tIns="0" rIns="0" bIns="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en-US" altLang="en-US"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1- After the growth time, we measure the zone of inhibition that had appeared using a ruler.</a:t>
            </a:r>
          </a:p>
          <a:p>
            <a:pPr marL="0" marR="0" lvl="0" indent="0" algn="l" defTabSz="914400" rtl="0" eaLnBrk="0" fontAlgn="base" latinLnBrk="0" hangingPunct="0">
              <a:lnSpc>
                <a:spcPct val="100000"/>
              </a:lnSpc>
              <a:spcBef>
                <a:spcPct val="0"/>
              </a:spcBef>
              <a:spcAft>
                <a:spcPct val="0"/>
              </a:spcAft>
              <a:buClrTx/>
              <a:buSzTx/>
              <a:tabLst/>
            </a:pPr>
            <a:endParaRPr kumimoji="0" lang="en-US" altLang="en-US"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pPr>
            <a:r>
              <a:rPr lang="en-US" altLang="en-US" dirty="0" smtClean="0">
                <a:ea typeface="Calibri" panose="020F0502020204030204" pitchFamily="34" charset="0"/>
                <a:cs typeface="Times New Roman" panose="02020603050405020304" pitchFamily="18" charset="0"/>
              </a:rPr>
              <a:t>2- </a:t>
            </a:r>
            <a:r>
              <a:rPr kumimoji="0" lang="en-US" altLang="en-US"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We draw a graph showing the concentration of penicillin as a function of the diameter in order to be able to quantify the produced penicillin (Log C as a function of diameter)</a:t>
            </a:r>
            <a:r>
              <a:rPr kumimoji="0" lang="en-US" altLang="en-US" b="0" i="0" u="none" strike="noStrike" cap="none" normalizeH="0" baseline="0" dirty="0" smtClean="0">
                <a:ln>
                  <a:noFill/>
                </a:ln>
                <a:solidFill>
                  <a:schemeClr val="tx1"/>
                </a:solidFill>
                <a:effectLst/>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smtClean="0">
              <a:ln>
                <a:noFill/>
              </a:ln>
              <a:solidFill>
                <a:schemeClr val="tx1"/>
              </a:solidFill>
              <a:effectLst/>
            </a:endParaRPr>
          </a:p>
        </p:txBody>
      </p:sp>
      <p:pic>
        <p:nvPicPr>
          <p:cNvPr id="33" name="Picture 32"/>
          <p:cNvPicPr/>
          <p:nvPr/>
        </p:nvPicPr>
        <p:blipFill>
          <a:blip r:embed="rId9"/>
          <a:stretch>
            <a:fillRect/>
          </a:stretch>
        </p:blipFill>
        <p:spPr>
          <a:xfrm>
            <a:off x="7652084" y="8877302"/>
            <a:ext cx="5128287" cy="3635540"/>
          </a:xfrm>
          <a:prstGeom prst="rect">
            <a:avLst/>
          </a:prstGeom>
        </p:spPr>
      </p:pic>
      <p:sp>
        <p:nvSpPr>
          <p:cNvPr id="10" name="TextBox 9"/>
          <p:cNvSpPr txBox="1"/>
          <p:nvPr/>
        </p:nvSpPr>
        <p:spPr>
          <a:xfrm>
            <a:off x="8582526" y="14281666"/>
            <a:ext cx="10924674" cy="707886"/>
          </a:xfrm>
          <a:prstGeom prst="rect">
            <a:avLst/>
          </a:prstGeom>
          <a:noFill/>
        </p:spPr>
        <p:txBody>
          <a:bodyPr wrap="square" rtlCol="0">
            <a:spAutoFit/>
          </a:bodyPr>
          <a:lstStyle/>
          <a:p>
            <a:r>
              <a:rPr lang="en-US" sz="2000" b="1" dirty="0" smtClean="0"/>
              <a:t>Experiment 2: </a:t>
            </a:r>
            <a:r>
              <a:rPr lang="en-US" sz="2000" b="1" dirty="0" err="1" smtClean="0"/>
              <a:t>Enzymatical</a:t>
            </a:r>
            <a:r>
              <a:rPr lang="en-US" sz="2000" b="1" dirty="0" smtClean="0"/>
              <a:t> process to produce Ampicillin from penicillin using </a:t>
            </a:r>
            <a:r>
              <a:rPr lang="en-US" sz="2000" b="1" dirty="0" err="1" smtClean="0"/>
              <a:t>iPGA</a:t>
            </a:r>
            <a:r>
              <a:rPr lang="en-US" sz="2000" b="1" dirty="0" smtClean="0"/>
              <a:t> :</a:t>
            </a:r>
            <a:endParaRPr lang="en-US" sz="2000" dirty="0"/>
          </a:p>
          <a:p>
            <a:endParaRPr lang="en-US" sz="2000" dirty="0"/>
          </a:p>
        </p:txBody>
      </p:sp>
      <p:sp>
        <p:nvSpPr>
          <p:cNvPr id="14" name="Text Box 3"/>
          <p:cNvSpPr txBox="1">
            <a:spLocks noChangeArrowheads="1"/>
          </p:cNvSpPr>
          <p:nvPr/>
        </p:nvSpPr>
        <p:spPr bwMode="auto">
          <a:xfrm>
            <a:off x="7484691" y="27674017"/>
            <a:ext cx="712154" cy="733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800" b="1" i="0" u="none" strike="noStrike" cap="none" normalizeH="0" baseline="0" dirty="0" smtClean="0">
                <a:ln>
                  <a:noFill/>
                </a:ln>
                <a:solidFill>
                  <a:srgbClr val="FF0000"/>
                </a:solidFill>
                <a:effectLst/>
                <a:ea typeface="Calibri" panose="020F0502020204030204" pitchFamily="34" charset="0"/>
                <a:cs typeface="Arial" panose="020B0604020202020204" pitchFamily="34" charset="0"/>
              </a:rPr>
              <a:t>!</a:t>
            </a:r>
            <a:endParaRPr kumimoji="0" lang="en-US" altLang="en-US" sz="4800" b="0" i="0" u="none" strike="noStrike" cap="none" normalizeH="0" baseline="0" dirty="0" smtClean="0">
              <a:ln>
                <a:noFill/>
              </a:ln>
              <a:solidFill>
                <a:schemeClr val="tx1"/>
              </a:solidFill>
              <a:effectLst/>
            </a:endParaRPr>
          </a:p>
        </p:txBody>
      </p:sp>
      <p:sp>
        <p:nvSpPr>
          <p:cNvPr id="16" name="Text Box 4"/>
          <p:cNvSpPr txBox="1">
            <a:spLocks noChangeArrowheads="1"/>
          </p:cNvSpPr>
          <p:nvPr/>
        </p:nvSpPr>
        <p:spPr bwMode="auto">
          <a:xfrm>
            <a:off x="8154269" y="27571209"/>
            <a:ext cx="12120470" cy="1185963"/>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FF0000"/>
                </a:solidFill>
                <a:effectLst/>
                <a:ea typeface="Calibri" panose="020F0502020204030204" pitchFamily="34" charset="0"/>
                <a:cs typeface="Times New Roman" panose="02020603050405020304" pitchFamily="18" charset="0"/>
              </a:rPr>
              <a:t>The two-enzyme system with </a:t>
            </a:r>
            <a:r>
              <a:rPr kumimoji="0" lang="en-US" altLang="en-US" b="1" i="0" u="none" strike="noStrike" cap="none" normalizeH="0" baseline="0" dirty="0" err="1" smtClean="0">
                <a:ln>
                  <a:noFill/>
                </a:ln>
                <a:solidFill>
                  <a:srgbClr val="FF0000"/>
                </a:solidFill>
                <a:effectLst/>
                <a:ea typeface="Calibri" panose="020F0502020204030204" pitchFamily="34" charset="0"/>
                <a:cs typeface="Times New Roman" panose="02020603050405020304" pitchFamily="18" charset="0"/>
              </a:rPr>
              <a:t>iPGA</a:t>
            </a:r>
            <a:r>
              <a:rPr kumimoji="0" lang="en-US" altLang="en-US" b="1" i="0" u="none" strike="noStrike" cap="none" normalizeH="0" baseline="0" dirty="0" smtClean="0">
                <a:ln>
                  <a:noFill/>
                </a:ln>
                <a:solidFill>
                  <a:srgbClr val="FF0000"/>
                </a:solidFill>
                <a:effectLst/>
                <a:ea typeface="Calibri" panose="020F0502020204030204" pitchFamily="34" charset="0"/>
                <a:cs typeface="Times New Roman" panose="02020603050405020304" pitchFamily="18" charset="0"/>
              </a:rPr>
              <a:t> and AEH outperformed the systems that used only </a:t>
            </a:r>
            <a:r>
              <a:rPr kumimoji="0" lang="en-US" altLang="en-US" b="1" i="0" u="none" strike="noStrike" cap="none" normalizeH="0" baseline="0" dirty="0" err="1" smtClean="0">
                <a:ln>
                  <a:noFill/>
                </a:ln>
                <a:solidFill>
                  <a:srgbClr val="FF0000"/>
                </a:solidFill>
                <a:effectLst/>
                <a:ea typeface="Calibri" panose="020F0502020204030204" pitchFamily="34" charset="0"/>
                <a:cs typeface="Times New Roman" panose="02020603050405020304" pitchFamily="18" charset="0"/>
              </a:rPr>
              <a:t>iPGA</a:t>
            </a:r>
            <a:r>
              <a:rPr kumimoji="0" lang="en-US" altLang="en-US" b="1" i="0" u="none" strike="noStrike" cap="none" normalizeH="0" baseline="0" dirty="0" smtClean="0">
                <a:ln>
                  <a:noFill/>
                </a:ln>
                <a:solidFill>
                  <a:srgbClr val="FF0000"/>
                </a:solidFill>
                <a:effectLst/>
                <a:ea typeface="Calibri" panose="020F0502020204030204" pitchFamily="34" charset="0"/>
                <a:cs typeface="Times New Roman" panose="02020603050405020304" pitchFamily="18" charset="0"/>
              </a:rPr>
              <a:t>, thus demonstrating the clear advantage of using AEH</a:t>
            </a:r>
            <a:r>
              <a:rPr kumimoji="0" lang="en-US" altLang="en-US"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(1)</a:t>
            </a:r>
            <a:r>
              <a:rPr kumimoji="0" lang="en-US" altLang="en-US" b="1" i="0" u="none" strike="noStrike" cap="none" normalizeH="0" baseline="0" dirty="0" smtClean="0">
                <a:ln>
                  <a:noFill/>
                </a:ln>
                <a:solidFill>
                  <a:srgbClr val="FF0000"/>
                </a:solidFill>
                <a:effectLst/>
                <a:ea typeface="Calibri" panose="020F0502020204030204" pitchFamily="34" charset="0"/>
                <a:cs typeface="Times New Roman" panose="02020603050405020304" pitchFamily="18" charset="0"/>
              </a:rPr>
              <a:t>.</a:t>
            </a:r>
            <a:endParaRPr kumimoji="0" lang="en-US"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FF0000"/>
                </a:solidFill>
                <a:effectLst/>
                <a:ea typeface="Calibri" panose="020F0502020204030204" pitchFamily="34" charset="0"/>
                <a:cs typeface="Times New Roman" panose="02020603050405020304" pitchFamily="18" charset="0"/>
              </a:rPr>
              <a:t>This results can be shown at the figure below </a:t>
            </a:r>
            <a:endParaRPr kumimoji="0" lang="en-US"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smtClean="0">
              <a:ln>
                <a:noFill/>
              </a:ln>
              <a:solidFill>
                <a:schemeClr val="tx1"/>
              </a:solidFill>
              <a:effectLst/>
            </a:endParaRPr>
          </a:p>
        </p:txBody>
      </p:sp>
      <p:sp>
        <p:nvSpPr>
          <p:cNvPr id="18" name="Rectangle 9"/>
          <p:cNvSpPr>
            <a:spLocks noChangeArrowheads="1"/>
          </p:cNvSpPr>
          <p:nvPr/>
        </p:nvSpPr>
        <p:spPr bwMode="auto">
          <a:xfrm>
            <a:off x="8120080" y="25990415"/>
            <a:ext cx="13263545"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rPr>
              <a:t/>
            </a:r>
            <a:br>
              <a:rPr kumimoji="0" lang="en-US" altLang="en-US" b="0" i="0" u="none" strike="noStrike" cap="none" normalizeH="0" baseline="0" dirty="0" smtClean="0">
                <a:ln>
                  <a:noFill/>
                </a:ln>
                <a:solidFill>
                  <a:schemeClr val="tx1"/>
                </a:solidFill>
                <a:effectLst/>
              </a:rPr>
            </a:br>
            <a:r>
              <a:rPr kumimoji="0" lang="en-US" altLang="en-US" b="1"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AEH:</a:t>
            </a:r>
            <a:r>
              <a:rPr kumimoji="0" lang="en-US" altLang="en-US"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Soluble amino ester hydrolase from </a:t>
            </a:r>
            <a:r>
              <a:rPr kumimoji="0" lang="en-US" altLang="en-US" b="0" i="1"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Xanthomonas</a:t>
            </a:r>
            <a:r>
              <a:rPr kumimoji="0" lang="en-US" altLang="en-US" b="0" i="1"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b="0" i="1"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campestris</a:t>
            </a:r>
            <a:r>
              <a:rPr kumimoji="0" lang="en-US" altLang="en-US" b="0" i="1"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b="0" i="1"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pv</a:t>
            </a:r>
            <a:r>
              <a:rPr kumimoji="0" lang="en-US" altLang="en-US" b="0" i="1"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b="0" i="1"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Campestris</a:t>
            </a:r>
            <a:endParaRPr kumimoji="0" lang="en-US"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iPGA</a:t>
            </a:r>
            <a:r>
              <a:rPr kumimoji="0" lang="en-US" altLang="en-US" b="1"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a:t>
            </a:r>
            <a:r>
              <a:rPr kumimoji="0" lang="en-US" altLang="en-US"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Eupergit</a:t>
            </a:r>
            <a:r>
              <a:rPr kumimoji="0" lang="en-US" altLang="en-US"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-immobilized penicillin G </a:t>
            </a:r>
            <a:r>
              <a:rPr kumimoji="0" lang="en-US" altLang="en-US"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acylase</a:t>
            </a:r>
            <a:r>
              <a:rPr kumimoji="0" lang="en-US" altLang="en-US"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from </a:t>
            </a:r>
            <a:r>
              <a:rPr kumimoji="0" lang="en-US" altLang="en-US" b="0" i="1"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Escherichia coli</a:t>
            </a:r>
            <a:endParaRPr kumimoji="0" lang="en-US"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D-PGME:</a:t>
            </a:r>
            <a:r>
              <a:rPr kumimoji="0" lang="en-US" altLang="en-US"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(D)-</a:t>
            </a:r>
            <a:r>
              <a:rPr kumimoji="0" lang="en-US" altLang="en-US"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phenylglycine</a:t>
            </a:r>
            <a:r>
              <a:rPr kumimoji="0" lang="en-US" altLang="en-US"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methyl ester hydrochloride</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b="1" dirty="0" smtClean="0">
                <a:cs typeface="Times New Roman" panose="02020603050405020304" pitchFamily="18" charset="0"/>
              </a:rPr>
              <a:t>6-APA: </a:t>
            </a:r>
            <a:r>
              <a:rPr lang="en-US" altLang="en-US" dirty="0" smtClean="0">
                <a:cs typeface="Times New Roman" panose="02020603050405020304" pitchFamily="18" charset="0"/>
              </a:rPr>
              <a:t>6- amino-</a:t>
            </a:r>
            <a:r>
              <a:rPr lang="en-US" altLang="en-US" dirty="0" err="1" smtClean="0">
                <a:cs typeface="Times New Roman" panose="02020603050405020304" pitchFamily="18" charset="0"/>
              </a:rPr>
              <a:t>penicillinic</a:t>
            </a:r>
            <a:r>
              <a:rPr lang="en-US" altLang="en-US" dirty="0" smtClean="0">
                <a:cs typeface="Times New Roman" panose="02020603050405020304" pitchFamily="18" charset="0"/>
              </a:rPr>
              <a:t> acid</a:t>
            </a:r>
            <a:endParaRPr kumimoji="0" lang="en-US"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smtClean="0">
              <a:ln>
                <a:noFill/>
              </a:ln>
              <a:solidFill>
                <a:schemeClr val="tx1"/>
              </a:solidFill>
              <a:effectLst/>
            </a:endParaRPr>
          </a:p>
        </p:txBody>
      </p:sp>
      <p:sp>
        <p:nvSpPr>
          <p:cNvPr id="19" name="TextBox 18"/>
          <p:cNvSpPr txBox="1"/>
          <p:nvPr/>
        </p:nvSpPr>
        <p:spPr>
          <a:xfrm>
            <a:off x="7571874" y="15061638"/>
            <a:ext cx="13138484" cy="5324535"/>
          </a:xfrm>
          <a:prstGeom prst="rect">
            <a:avLst/>
          </a:prstGeom>
          <a:noFill/>
        </p:spPr>
        <p:txBody>
          <a:bodyPr wrap="square" rtlCol="0">
            <a:spAutoFit/>
          </a:bodyPr>
          <a:lstStyle/>
          <a:p>
            <a:r>
              <a:rPr lang="en-US" sz="2000" dirty="0"/>
              <a:t>To produce semi-synthetic β-lactam(Ampicillin), there are two proposed methods: One put-one step synthesis(1P1S) and one put two step synthesis while the second has showed a most overall yield then the first:</a:t>
            </a:r>
          </a:p>
          <a:p>
            <a:r>
              <a:rPr lang="en-US" sz="2000" b="1" u="sng" dirty="0"/>
              <a:t> </a:t>
            </a:r>
            <a:endParaRPr lang="en-US" sz="2000" b="1" u="sng" dirty="0" smtClean="0"/>
          </a:p>
          <a:p>
            <a:r>
              <a:rPr lang="en-US" sz="2000" b="1" u="sng" dirty="0" smtClean="0"/>
              <a:t>1P1S (One put one system):</a:t>
            </a:r>
            <a:endParaRPr lang="en-US" sz="2000" dirty="0"/>
          </a:p>
          <a:p>
            <a:r>
              <a:rPr lang="en-US" sz="2000" dirty="0"/>
              <a:t>Pen G: 15 ml of 20 </a:t>
            </a:r>
            <a:r>
              <a:rPr lang="en-US" sz="2000" dirty="0" err="1"/>
              <a:t>mM</a:t>
            </a:r>
            <a:endParaRPr lang="en-US" sz="2000" dirty="0"/>
          </a:p>
          <a:p>
            <a:r>
              <a:rPr lang="en-US" sz="2000" dirty="0"/>
              <a:t>D-PGME: 60 </a:t>
            </a:r>
            <a:r>
              <a:rPr lang="en-US" sz="2000" dirty="0" err="1"/>
              <a:t>mM</a:t>
            </a:r>
            <a:r>
              <a:rPr lang="en-US" sz="2000" dirty="0"/>
              <a:t> in 100 </a:t>
            </a:r>
            <a:r>
              <a:rPr lang="en-US" sz="2000" dirty="0" err="1"/>
              <a:t>mM</a:t>
            </a:r>
            <a:r>
              <a:rPr lang="en-US" sz="2000" dirty="0"/>
              <a:t> Phosphate buffer;PH7</a:t>
            </a:r>
          </a:p>
          <a:p>
            <a:r>
              <a:rPr lang="en-US" sz="2000" dirty="0" err="1"/>
              <a:t>iPGA</a:t>
            </a:r>
            <a:r>
              <a:rPr lang="en-US" sz="2000" dirty="0"/>
              <a:t>(99.2 </a:t>
            </a:r>
            <a:r>
              <a:rPr lang="en-US" sz="2000" dirty="0" err="1"/>
              <a:t>UPenG</a:t>
            </a:r>
            <a:r>
              <a:rPr lang="en-US" sz="2000" dirty="0"/>
              <a:t>)</a:t>
            </a:r>
          </a:p>
          <a:p>
            <a:r>
              <a:rPr lang="en-US" sz="2000" dirty="0"/>
              <a:t>We add all the materials in round bottom flask on magnetic stir plate at T</a:t>
            </a:r>
            <a:r>
              <a:rPr lang="en-US" sz="2000" baseline="30000" dirty="0"/>
              <a:t>o</a:t>
            </a:r>
            <a:r>
              <a:rPr lang="en-US" sz="2000" dirty="0"/>
              <a:t>(22-25</a:t>
            </a:r>
            <a:r>
              <a:rPr lang="en-US" sz="2000" baseline="30000" dirty="0"/>
              <a:t>o</a:t>
            </a:r>
            <a:r>
              <a:rPr lang="en-US" sz="2000" dirty="0"/>
              <a:t>C) about 160min</a:t>
            </a:r>
          </a:p>
          <a:p>
            <a:r>
              <a:rPr lang="en-US" sz="2000" dirty="0"/>
              <a:t> </a:t>
            </a:r>
          </a:p>
          <a:p>
            <a:r>
              <a:rPr lang="en-US" sz="2000" b="1" u="sng" dirty="0" smtClean="0"/>
              <a:t>1P2S (one put two system):</a:t>
            </a:r>
            <a:endParaRPr lang="en-US" sz="2000" dirty="0"/>
          </a:p>
          <a:p>
            <a:r>
              <a:rPr lang="en-US" sz="2000" dirty="0"/>
              <a:t>Pen G: 7.5ml of 40mM</a:t>
            </a:r>
          </a:p>
          <a:p>
            <a:r>
              <a:rPr lang="en-US" sz="2000" dirty="0"/>
              <a:t>Phosphate buffer: 100mM; PH7</a:t>
            </a:r>
          </a:p>
          <a:p>
            <a:r>
              <a:rPr lang="en-US" sz="2000" dirty="0"/>
              <a:t>iPGA:124UPenG/gram of carrier</a:t>
            </a:r>
          </a:p>
          <a:p>
            <a:r>
              <a:rPr lang="en-US" sz="2000" dirty="0"/>
              <a:t>We add all the materials in round bottom flask on magnetic stir plate at T</a:t>
            </a:r>
            <a:r>
              <a:rPr lang="en-US" sz="2000" baseline="30000" dirty="0"/>
              <a:t>o</a:t>
            </a:r>
            <a:r>
              <a:rPr lang="en-US" sz="2000" dirty="0"/>
              <a:t>(22-25</a:t>
            </a:r>
            <a:r>
              <a:rPr lang="en-US" sz="2000" baseline="30000" dirty="0"/>
              <a:t>o</a:t>
            </a:r>
            <a:r>
              <a:rPr lang="en-US" sz="2000" dirty="0"/>
              <a:t>C). Then after about 60 min we add D-PGME(7.5 ml/120 </a:t>
            </a:r>
            <a:r>
              <a:rPr lang="en-US" sz="2000" dirty="0" err="1"/>
              <a:t>mM</a:t>
            </a:r>
            <a:r>
              <a:rPr lang="en-US" sz="2000" dirty="0"/>
              <a:t>).</a:t>
            </a:r>
          </a:p>
          <a:p>
            <a:r>
              <a:rPr lang="en-US" sz="2000" dirty="0"/>
              <a:t>Then after 160 min the PH was adjusted with </a:t>
            </a:r>
            <a:r>
              <a:rPr lang="en-US" sz="2000" dirty="0" err="1"/>
              <a:t>NaOH</a:t>
            </a:r>
            <a:r>
              <a:rPr lang="en-US" sz="2000" dirty="0"/>
              <a:t> from approximately 6.4-7.0</a:t>
            </a:r>
          </a:p>
          <a:p>
            <a:endParaRPr lang="en-US" sz="2000" dirty="0"/>
          </a:p>
        </p:txBody>
      </p:sp>
      <p:pic>
        <p:nvPicPr>
          <p:cNvPr id="21" name="Picture 20"/>
          <p:cNvPicPr>
            <a:picLocks noChangeAspect="1"/>
          </p:cNvPicPr>
          <p:nvPr/>
        </p:nvPicPr>
        <p:blipFill>
          <a:blip r:embed="rId10"/>
          <a:stretch>
            <a:fillRect/>
          </a:stretch>
        </p:blipFill>
        <p:spPr>
          <a:xfrm>
            <a:off x="8196845" y="20187300"/>
            <a:ext cx="12120470" cy="6057541"/>
          </a:xfrm>
          <a:prstGeom prst="rect">
            <a:avLst/>
          </a:prstGeom>
        </p:spPr>
      </p:pic>
      <p:sp>
        <p:nvSpPr>
          <p:cNvPr id="24" name="TextBox 23"/>
          <p:cNvSpPr txBox="1"/>
          <p:nvPr/>
        </p:nvSpPr>
        <p:spPr>
          <a:xfrm>
            <a:off x="14566232" y="6248796"/>
            <a:ext cx="6256421" cy="400110"/>
          </a:xfrm>
          <a:prstGeom prst="rect">
            <a:avLst/>
          </a:prstGeom>
          <a:noFill/>
        </p:spPr>
        <p:txBody>
          <a:bodyPr wrap="square" rtlCol="0">
            <a:spAutoFit/>
          </a:bodyPr>
          <a:lstStyle/>
          <a:p>
            <a:r>
              <a:rPr lang="en-US" sz="2000" b="1" dirty="0" smtClean="0"/>
              <a:t>Experiment 3: Quantification of the produced ampicillin</a:t>
            </a:r>
            <a:endParaRPr lang="en-US" sz="2000" b="1" dirty="0"/>
          </a:p>
        </p:txBody>
      </p:sp>
      <p:sp>
        <p:nvSpPr>
          <p:cNvPr id="25" name="TextBox 24"/>
          <p:cNvSpPr txBox="1"/>
          <p:nvPr/>
        </p:nvSpPr>
        <p:spPr>
          <a:xfrm>
            <a:off x="238761" y="6951842"/>
            <a:ext cx="6131000" cy="646331"/>
          </a:xfrm>
          <a:prstGeom prst="rect">
            <a:avLst/>
          </a:prstGeom>
          <a:noFill/>
        </p:spPr>
        <p:txBody>
          <a:bodyPr wrap="square" rtlCol="0">
            <a:spAutoFit/>
          </a:bodyPr>
          <a:lstStyle/>
          <a:p>
            <a:r>
              <a:rPr lang="en-US" dirty="0"/>
              <a:t>The </a:t>
            </a:r>
            <a:r>
              <a:rPr lang="en-US" dirty="0" smtClean="0"/>
              <a:t>quantitative analysis </a:t>
            </a:r>
            <a:r>
              <a:rPr lang="en-US" dirty="0"/>
              <a:t>was done through β-lactamase test using penicillin resistant </a:t>
            </a:r>
            <a:r>
              <a:rPr lang="en-US" i="1" dirty="0" err="1" smtClean="0"/>
              <a:t>Esherichia</a:t>
            </a:r>
            <a:r>
              <a:rPr lang="en-US" i="1" dirty="0" smtClean="0"/>
              <a:t> coli</a:t>
            </a:r>
            <a:r>
              <a:rPr lang="en-US" dirty="0" smtClean="0"/>
              <a:t>.</a:t>
            </a:r>
            <a:endParaRPr lang="en-US" dirty="0"/>
          </a:p>
        </p:txBody>
      </p:sp>
      <p:sp>
        <p:nvSpPr>
          <p:cNvPr id="26" name="TextBox 25"/>
          <p:cNvSpPr txBox="1"/>
          <p:nvPr/>
        </p:nvSpPr>
        <p:spPr>
          <a:xfrm>
            <a:off x="14309558" y="7090611"/>
            <a:ext cx="6681097" cy="1200329"/>
          </a:xfrm>
          <a:prstGeom prst="rect">
            <a:avLst/>
          </a:prstGeom>
          <a:noFill/>
        </p:spPr>
        <p:txBody>
          <a:bodyPr wrap="square" rtlCol="0">
            <a:spAutoFit/>
          </a:bodyPr>
          <a:lstStyle/>
          <a:p>
            <a:r>
              <a:rPr lang="en-US" b="1" u="sng" dirty="0"/>
              <a:t>1-Preparation of the turbidity calibration 0.5 McFarland</a:t>
            </a:r>
            <a:r>
              <a:rPr lang="en-US" b="1" dirty="0"/>
              <a:t>(1)</a:t>
            </a:r>
            <a:r>
              <a:rPr lang="en-US" b="1" u="sng" dirty="0"/>
              <a:t>:</a:t>
            </a:r>
            <a:endParaRPr lang="en-US" b="1" dirty="0"/>
          </a:p>
          <a:p>
            <a:endParaRPr lang="en-US" dirty="0" smtClean="0"/>
          </a:p>
          <a:p>
            <a:r>
              <a:rPr lang="en-US" dirty="0"/>
              <a:t> </a:t>
            </a:r>
            <a:r>
              <a:rPr lang="en-US" dirty="0" smtClean="0"/>
              <a:t> Track the same steps referred to the first experiment(Quantification of penicillin)</a:t>
            </a:r>
            <a:endParaRPr lang="en-US" dirty="0"/>
          </a:p>
        </p:txBody>
      </p:sp>
      <p:sp>
        <p:nvSpPr>
          <p:cNvPr id="27" name="TextBox 26"/>
          <p:cNvSpPr txBox="1"/>
          <p:nvPr/>
        </p:nvSpPr>
        <p:spPr>
          <a:xfrm>
            <a:off x="14293516" y="8662737"/>
            <a:ext cx="6776797" cy="1754326"/>
          </a:xfrm>
          <a:prstGeom prst="rect">
            <a:avLst/>
          </a:prstGeom>
          <a:noFill/>
        </p:spPr>
        <p:txBody>
          <a:bodyPr wrap="square" rtlCol="0">
            <a:spAutoFit/>
          </a:bodyPr>
          <a:lstStyle/>
          <a:p>
            <a:r>
              <a:rPr lang="en-US" b="1" u="sng" dirty="0"/>
              <a:t>2- The three bacterial strains which can be used:</a:t>
            </a:r>
            <a:endParaRPr lang="en-US" dirty="0"/>
          </a:p>
          <a:p>
            <a:r>
              <a:rPr lang="en-US" b="1" dirty="0"/>
              <a:t> </a:t>
            </a:r>
            <a:endParaRPr lang="en-US" dirty="0"/>
          </a:p>
          <a:p>
            <a:r>
              <a:rPr lang="en-US" dirty="0"/>
              <a:t>E.</a:t>
            </a:r>
            <a:r>
              <a:rPr lang="en-US" i="1" dirty="0"/>
              <a:t>coli</a:t>
            </a:r>
            <a:r>
              <a:rPr lang="en-US" dirty="0"/>
              <a:t> / </a:t>
            </a:r>
            <a:r>
              <a:rPr lang="en-US" dirty="0" err="1"/>
              <a:t>S.</a:t>
            </a:r>
            <a:r>
              <a:rPr lang="en-US" i="1" dirty="0" err="1"/>
              <a:t>aureus</a:t>
            </a:r>
            <a:r>
              <a:rPr lang="en-US" dirty="0"/>
              <a:t> / </a:t>
            </a:r>
            <a:r>
              <a:rPr lang="en-US" dirty="0" err="1" smtClean="0"/>
              <a:t>S.</a:t>
            </a:r>
            <a:r>
              <a:rPr lang="en-US" i="1" dirty="0" err="1" smtClean="0"/>
              <a:t>pneumonia</a:t>
            </a:r>
            <a:r>
              <a:rPr lang="en-US" i="1" dirty="0" smtClean="0"/>
              <a:t> .</a:t>
            </a:r>
          </a:p>
          <a:p>
            <a:r>
              <a:rPr lang="en-US" i="1" dirty="0" smtClean="0"/>
              <a:t> </a:t>
            </a:r>
            <a:r>
              <a:rPr lang="en-US" dirty="0" smtClean="0"/>
              <a:t>Here we use E.coli as sensitive strains</a:t>
            </a:r>
            <a:endParaRPr lang="en-US" dirty="0"/>
          </a:p>
          <a:p>
            <a:r>
              <a:rPr lang="en-US" dirty="0"/>
              <a:t> </a:t>
            </a:r>
          </a:p>
          <a:p>
            <a:endParaRPr lang="en-US" dirty="0"/>
          </a:p>
        </p:txBody>
      </p:sp>
      <p:sp>
        <p:nvSpPr>
          <p:cNvPr id="28" name="TextBox 27"/>
          <p:cNvSpPr txBox="1"/>
          <p:nvPr/>
        </p:nvSpPr>
        <p:spPr>
          <a:xfrm>
            <a:off x="14325600" y="10186737"/>
            <a:ext cx="6681097" cy="1754326"/>
          </a:xfrm>
          <a:prstGeom prst="rect">
            <a:avLst/>
          </a:prstGeom>
          <a:noFill/>
        </p:spPr>
        <p:txBody>
          <a:bodyPr wrap="square" rtlCol="0">
            <a:spAutoFit/>
          </a:bodyPr>
          <a:lstStyle/>
          <a:p>
            <a:pPr marL="0" lvl="4"/>
            <a:r>
              <a:rPr lang="de-DE" altLang="en-US" b="1" u="sng" dirty="0" smtClean="0">
                <a:cs typeface="Times New Roman" panose="02020603050405020304" pitchFamily="18" charset="0"/>
              </a:rPr>
              <a:t>3- Q</a:t>
            </a:r>
            <a:r>
              <a:rPr lang="de-DE" altLang="en-US" b="1" u="sng" dirty="0" smtClean="0" bmk="">
                <a:cs typeface="Times New Roman" panose="02020603050405020304" pitchFamily="18" charset="0"/>
              </a:rPr>
              <a:t>uantification </a:t>
            </a:r>
            <a:r>
              <a:rPr lang="de-DE" altLang="en-US" b="1" u="sng" dirty="0" bmk="">
                <a:cs typeface="Times New Roman" panose="02020603050405020304" pitchFamily="18" charset="0"/>
              </a:rPr>
              <a:t>of the produced penicillin using the disk diffusion method (Kirby-Bauer Test</a:t>
            </a:r>
            <a:r>
              <a:rPr lang="de-DE" altLang="en-US" b="1" u="sng" dirty="0" smtClean="0" bmk="">
                <a:cs typeface="Times New Roman" panose="02020603050405020304" pitchFamily="18" charset="0"/>
              </a:rPr>
              <a:t>)</a:t>
            </a:r>
            <a:r>
              <a:rPr lang="de-DE" altLang="en-US" b="1" u="sng" dirty="0" smtClean="0" bmk="_Toc91751057">
                <a:cs typeface="Times New Roman" panose="02020603050405020304" pitchFamily="18" charset="0"/>
              </a:rPr>
              <a:t>:</a:t>
            </a:r>
          </a:p>
          <a:p>
            <a:pPr marL="0" lvl="4"/>
            <a:r>
              <a:rPr lang="de-DE" altLang="en-US" b="1" u="sng" dirty="0" bmk="_Toc91751057">
                <a:cs typeface="Times New Roman" panose="02020603050405020304" pitchFamily="18" charset="0"/>
              </a:rPr>
              <a:t>  </a:t>
            </a:r>
            <a:endParaRPr lang="de-DE" altLang="en-US" b="1" u="sng" dirty="0" smtClean="0" bmk="_Toc91751057">
              <a:cs typeface="Times New Roman" panose="02020603050405020304" pitchFamily="18" charset="0"/>
            </a:endParaRPr>
          </a:p>
          <a:p>
            <a:pPr marL="0" lvl="4"/>
            <a:r>
              <a:rPr lang="en-US" dirty="0"/>
              <a:t> Track the same steps referred to the first </a:t>
            </a:r>
            <a:r>
              <a:rPr lang="en-US" dirty="0" smtClean="0"/>
              <a:t>experiment but by replacing the penicillin by the ampicillin</a:t>
            </a:r>
            <a:endParaRPr lang="de-DE" altLang="en-US" b="1" dirty="0">
              <a:cs typeface="Microsoft Sans Serif" panose="020B0604020202020204" pitchFamily="34" charset="0"/>
            </a:endParaRPr>
          </a:p>
          <a:p>
            <a:endParaRPr lang="en-US" dirty="0"/>
          </a:p>
        </p:txBody>
      </p:sp>
    </p:spTree>
    <p:extLst>
      <p:ext uri="{BB962C8B-B14F-4D97-AF65-F5344CB8AC3E}">
        <p14:creationId xmlns:p14="http://schemas.microsoft.com/office/powerpoint/2010/main" val="25041241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1105</TotalTime>
  <Words>733</Words>
  <Application>Microsoft Office PowerPoint</Application>
  <PresentationFormat>Custom</PresentationFormat>
  <Paragraphs>117</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Microsoft Sans Serif</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hind</cp:lastModifiedBy>
  <cp:revision>147</cp:revision>
  <dcterms:created xsi:type="dcterms:W3CDTF">2020-12-09T17:22:48Z</dcterms:created>
  <dcterms:modified xsi:type="dcterms:W3CDTF">2022-01-04T07:04:13Z</dcterms:modified>
</cp:coreProperties>
</file>