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21"/>
  </p:notesMasterIdLst>
  <p:sldIdLst>
    <p:sldId id="257" r:id="rId2"/>
    <p:sldId id="258" r:id="rId3"/>
    <p:sldId id="261" r:id="rId4"/>
    <p:sldId id="259" r:id="rId5"/>
    <p:sldId id="260" r:id="rId6"/>
    <p:sldId id="256"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6A96-2565-44C3-9229-F134F48CC970}" type="datetimeFigureOut">
              <a:rPr lang="en-US" smtClean="0"/>
              <a:t>12/26/2021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4A85D-C506-496F-B05B-51EA1055EC7E}" type="slidenum">
              <a:rPr lang="en-US" smtClean="0"/>
              <a:t>‹#›</a:t>
            </a:fld>
            <a:endParaRPr lang="en-US"/>
          </a:p>
        </p:txBody>
      </p:sp>
    </p:spTree>
    <p:extLst>
      <p:ext uri="{BB962C8B-B14F-4D97-AF65-F5344CB8AC3E}">
        <p14:creationId xmlns:p14="http://schemas.microsoft.com/office/powerpoint/2010/main" val="342727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D4A85D-C506-496F-B05B-51EA1055EC7E}" type="slidenum">
              <a:rPr lang="en-US" smtClean="0"/>
              <a:t>15</a:t>
            </a:fld>
            <a:endParaRPr lang="en-US"/>
          </a:p>
        </p:txBody>
      </p:sp>
    </p:spTree>
    <p:extLst>
      <p:ext uri="{BB962C8B-B14F-4D97-AF65-F5344CB8AC3E}">
        <p14:creationId xmlns:p14="http://schemas.microsoft.com/office/powerpoint/2010/main" val="130364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ED4D7-E5CB-448E-9E3D-27F5CE4193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8E4003-BFC2-42A2-8188-106213CC0E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3EA56D-43E3-4499-BA1B-B018CEADB4B9}"/>
              </a:ext>
            </a:extLst>
          </p:cNvPr>
          <p:cNvSpPr>
            <a:spLocks noGrp="1"/>
          </p:cNvSpPr>
          <p:nvPr>
            <p:ph type="dt" sz="half" idx="10"/>
          </p:nvPr>
        </p:nvSpPr>
        <p:spPr/>
        <p:txBody>
          <a:bodyPr/>
          <a:lstStyle/>
          <a:p>
            <a:fld id="{ED744AFB-0550-425C-8E80-DEAFFAFA3EDF}" type="datetimeFigureOut">
              <a:rPr lang="en-US" smtClean="0"/>
              <a:t>12/26/2021</a:t>
            </a:fld>
            <a:endParaRPr lang="en-US"/>
          </a:p>
        </p:txBody>
      </p:sp>
      <p:sp>
        <p:nvSpPr>
          <p:cNvPr id="5" name="Footer Placeholder 4">
            <a:extLst>
              <a:ext uri="{FF2B5EF4-FFF2-40B4-BE49-F238E27FC236}">
                <a16:creationId xmlns:a16="http://schemas.microsoft.com/office/drawing/2014/main" id="{3D994B91-0AE1-4786-91A2-D3ABF0555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A5505D-7A0C-48AF-8BFA-B1A85481965F}"/>
              </a:ext>
            </a:extLst>
          </p:cNvPr>
          <p:cNvSpPr>
            <a:spLocks noGrp="1"/>
          </p:cNvSpPr>
          <p:nvPr>
            <p:ph type="sldNum" sz="quarter" idx="12"/>
          </p:nvPr>
        </p:nvSpPr>
        <p:spPr/>
        <p:txBody>
          <a:bodyPr/>
          <a:lstStyle/>
          <a:p>
            <a:fld id="{D8E4DB23-7D9E-45D4-8AC5-6879CC738614}" type="slidenum">
              <a:rPr lang="en-US" smtClean="0"/>
              <a:t>‹#›</a:t>
            </a:fld>
            <a:endParaRPr lang="en-US"/>
          </a:p>
        </p:txBody>
      </p:sp>
    </p:spTree>
    <p:extLst>
      <p:ext uri="{BB962C8B-B14F-4D97-AF65-F5344CB8AC3E}">
        <p14:creationId xmlns:p14="http://schemas.microsoft.com/office/powerpoint/2010/main" val="265546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2053-455F-4326-92BC-E1E736C0CA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67EE93-FD6E-45FD-96C3-627B659F16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EA03C-FDEF-4A9C-980A-FC84FE8B49B0}"/>
              </a:ext>
            </a:extLst>
          </p:cNvPr>
          <p:cNvSpPr>
            <a:spLocks noGrp="1"/>
          </p:cNvSpPr>
          <p:nvPr>
            <p:ph type="dt" sz="half" idx="10"/>
          </p:nvPr>
        </p:nvSpPr>
        <p:spPr/>
        <p:txBody>
          <a:bodyPr/>
          <a:lstStyle/>
          <a:p>
            <a:fld id="{ED744AFB-0550-425C-8E80-DEAFFAFA3EDF}" type="datetimeFigureOut">
              <a:rPr lang="en-US" smtClean="0"/>
              <a:t>12/26/2021</a:t>
            </a:fld>
            <a:endParaRPr lang="en-US"/>
          </a:p>
        </p:txBody>
      </p:sp>
      <p:sp>
        <p:nvSpPr>
          <p:cNvPr id="5" name="Footer Placeholder 4">
            <a:extLst>
              <a:ext uri="{FF2B5EF4-FFF2-40B4-BE49-F238E27FC236}">
                <a16:creationId xmlns:a16="http://schemas.microsoft.com/office/drawing/2014/main" id="{B784B5F6-6F51-4100-8442-CE397AA77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B31A3-26DF-40A5-8FD5-56CF927FDD50}"/>
              </a:ext>
            </a:extLst>
          </p:cNvPr>
          <p:cNvSpPr>
            <a:spLocks noGrp="1"/>
          </p:cNvSpPr>
          <p:nvPr>
            <p:ph type="sldNum" sz="quarter" idx="12"/>
          </p:nvPr>
        </p:nvSpPr>
        <p:spPr/>
        <p:txBody>
          <a:bodyPr/>
          <a:lstStyle/>
          <a:p>
            <a:fld id="{D8E4DB23-7D9E-45D4-8AC5-6879CC738614}" type="slidenum">
              <a:rPr lang="en-US" smtClean="0"/>
              <a:t>‹#›</a:t>
            </a:fld>
            <a:endParaRPr lang="en-US"/>
          </a:p>
        </p:txBody>
      </p:sp>
    </p:spTree>
    <p:extLst>
      <p:ext uri="{BB962C8B-B14F-4D97-AF65-F5344CB8AC3E}">
        <p14:creationId xmlns:p14="http://schemas.microsoft.com/office/powerpoint/2010/main" val="401751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366FEB-7CF8-41D3-A1B6-4B86A5AFCD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539EF7-BF99-4B33-A59E-8CA552780D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EF5E5-7548-498F-B919-1A2EC7112561}"/>
              </a:ext>
            </a:extLst>
          </p:cNvPr>
          <p:cNvSpPr>
            <a:spLocks noGrp="1"/>
          </p:cNvSpPr>
          <p:nvPr>
            <p:ph type="dt" sz="half" idx="10"/>
          </p:nvPr>
        </p:nvSpPr>
        <p:spPr/>
        <p:txBody>
          <a:bodyPr/>
          <a:lstStyle/>
          <a:p>
            <a:fld id="{ED744AFB-0550-425C-8E80-DEAFFAFA3EDF}" type="datetimeFigureOut">
              <a:rPr lang="en-US" smtClean="0"/>
              <a:t>12/26/2021</a:t>
            </a:fld>
            <a:endParaRPr lang="en-US"/>
          </a:p>
        </p:txBody>
      </p:sp>
      <p:sp>
        <p:nvSpPr>
          <p:cNvPr id="5" name="Footer Placeholder 4">
            <a:extLst>
              <a:ext uri="{FF2B5EF4-FFF2-40B4-BE49-F238E27FC236}">
                <a16:creationId xmlns:a16="http://schemas.microsoft.com/office/drawing/2014/main" id="{10BA6ECB-67DD-4A37-8419-030F21A3E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4D5F0-52A2-41A9-A2F9-51A38D34A355}"/>
              </a:ext>
            </a:extLst>
          </p:cNvPr>
          <p:cNvSpPr>
            <a:spLocks noGrp="1"/>
          </p:cNvSpPr>
          <p:nvPr>
            <p:ph type="sldNum" sz="quarter" idx="12"/>
          </p:nvPr>
        </p:nvSpPr>
        <p:spPr/>
        <p:txBody>
          <a:bodyPr/>
          <a:lstStyle/>
          <a:p>
            <a:fld id="{D8E4DB23-7D9E-45D4-8AC5-6879CC738614}" type="slidenum">
              <a:rPr lang="en-US" smtClean="0"/>
              <a:t>‹#›</a:t>
            </a:fld>
            <a:endParaRPr lang="en-US"/>
          </a:p>
        </p:txBody>
      </p:sp>
    </p:spTree>
    <p:extLst>
      <p:ext uri="{BB962C8B-B14F-4D97-AF65-F5344CB8AC3E}">
        <p14:creationId xmlns:p14="http://schemas.microsoft.com/office/powerpoint/2010/main" val="1942792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B1D6-C3FE-4704-8770-331514D55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F71758-6BDA-41D4-9DE9-C4859E92CE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BB456-5BC0-4FAC-8F12-C9FC505D26C4}"/>
              </a:ext>
            </a:extLst>
          </p:cNvPr>
          <p:cNvSpPr>
            <a:spLocks noGrp="1"/>
          </p:cNvSpPr>
          <p:nvPr>
            <p:ph type="dt" sz="half" idx="10"/>
          </p:nvPr>
        </p:nvSpPr>
        <p:spPr/>
        <p:txBody>
          <a:bodyPr/>
          <a:lstStyle/>
          <a:p>
            <a:fld id="{ED744AFB-0550-425C-8E80-DEAFFAFA3EDF}" type="datetimeFigureOut">
              <a:rPr lang="en-US" smtClean="0"/>
              <a:t>12/26/2021</a:t>
            </a:fld>
            <a:endParaRPr lang="en-US"/>
          </a:p>
        </p:txBody>
      </p:sp>
      <p:sp>
        <p:nvSpPr>
          <p:cNvPr id="5" name="Footer Placeholder 4">
            <a:extLst>
              <a:ext uri="{FF2B5EF4-FFF2-40B4-BE49-F238E27FC236}">
                <a16:creationId xmlns:a16="http://schemas.microsoft.com/office/drawing/2014/main" id="{116EC41A-B353-4D9A-90FF-7DFB604F0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41D9F-4A55-4092-838D-268901B5ABD8}"/>
              </a:ext>
            </a:extLst>
          </p:cNvPr>
          <p:cNvSpPr>
            <a:spLocks noGrp="1"/>
          </p:cNvSpPr>
          <p:nvPr>
            <p:ph type="sldNum" sz="quarter" idx="12"/>
          </p:nvPr>
        </p:nvSpPr>
        <p:spPr/>
        <p:txBody>
          <a:bodyPr/>
          <a:lstStyle/>
          <a:p>
            <a:fld id="{D8E4DB23-7D9E-45D4-8AC5-6879CC738614}" type="slidenum">
              <a:rPr lang="en-US" smtClean="0"/>
              <a:t>‹#›</a:t>
            </a:fld>
            <a:endParaRPr lang="en-US"/>
          </a:p>
        </p:txBody>
      </p:sp>
    </p:spTree>
    <p:extLst>
      <p:ext uri="{BB962C8B-B14F-4D97-AF65-F5344CB8AC3E}">
        <p14:creationId xmlns:p14="http://schemas.microsoft.com/office/powerpoint/2010/main" val="322335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CEE3-0514-4F40-89D9-D841BE6B20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BDA9C9-C874-4446-848F-4B2350E1A1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B2D0FA-E973-42C7-B4E3-C73D6FEDF1BD}"/>
              </a:ext>
            </a:extLst>
          </p:cNvPr>
          <p:cNvSpPr>
            <a:spLocks noGrp="1"/>
          </p:cNvSpPr>
          <p:nvPr>
            <p:ph type="dt" sz="half" idx="10"/>
          </p:nvPr>
        </p:nvSpPr>
        <p:spPr/>
        <p:txBody>
          <a:bodyPr/>
          <a:lstStyle/>
          <a:p>
            <a:fld id="{ED744AFB-0550-425C-8E80-DEAFFAFA3EDF}" type="datetimeFigureOut">
              <a:rPr lang="en-US" smtClean="0"/>
              <a:t>12/26/2021</a:t>
            </a:fld>
            <a:endParaRPr lang="en-US"/>
          </a:p>
        </p:txBody>
      </p:sp>
      <p:sp>
        <p:nvSpPr>
          <p:cNvPr id="5" name="Footer Placeholder 4">
            <a:extLst>
              <a:ext uri="{FF2B5EF4-FFF2-40B4-BE49-F238E27FC236}">
                <a16:creationId xmlns:a16="http://schemas.microsoft.com/office/drawing/2014/main" id="{E6250F45-90DF-415B-B370-272DDB0E8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84FAF-720D-4774-B2C7-5DFEEC9569F4}"/>
              </a:ext>
            </a:extLst>
          </p:cNvPr>
          <p:cNvSpPr>
            <a:spLocks noGrp="1"/>
          </p:cNvSpPr>
          <p:nvPr>
            <p:ph type="sldNum" sz="quarter" idx="12"/>
          </p:nvPr>
        </p:nvSpPr>
        <p:spPr/>
        <p:txBody>
          <a:bodyPr/>
          <a:lstStyle/>
          <a:p>
            <a:fld id="{D8E4DB23-7D9E-45D4-8AC5-6879CC738614}" type="slidenum">
              <a:rPr lang="en-US" smtClean="0"/>
              <a:t>‹#›</a:t>
            </a:fld>
            <a:endParaRPr lang="en-US"/>
          </a:p>
        </p:txBody>
      </p:sp>
    </p:spTree>
    <p:extLst>
      <p:ext uri="{BB962C8B-B14F-4D97-AF65-F5344CB8AC3E}">
        <p14:creationId xmlns:p14="http://schemas.microsoft.com/office/powerpoint/2010/main" val="312633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B53D5-5888-423C-BCD8-ABC12EF19C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930B9C-DF08-447A-BCBB-E0C80BE338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05ECDA-7DFC-42A4-91A1-366141A045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A70062-505D-4073-A0AE-2E3556ECAA31}"/>
              </a:ext>
            </a:extLst>
          </p:cNvPr>
          <p:cNvSpPr>
            <a:spLocks noGrp="1"/>
          </p:cNvSpPr>
          <p:nvPr>
            <p:ph type="dt" sz="half" idx="10"/>
          </p:nvPr>
        </p:nvSpPr>
        <p:spPr/>
        <p:txBody>
          <a:bodyPr/>
          <a:lstStyle/>
          <a:p>
            <a:fld id="{ED744AFB-0550-425C-8E80-DEAFFAFA3EDF}" type="datetimeFigureOut">
              <a:rPr lang="en-US" smtClean="0"/>
              <a:t>12/26/2021</a:t>
            </a:fld>
            <a:endParaRPr lang="en-US"/>
          </a:p>
        </p:txBody>
      </p:sp>
      <p:sp>
        <p:nvSpPr>
          <p:cNvPr id="6" name="Footer Placeholder 5">
            <a:extLst>
              <a:ext uri="{FF2B5EF4-FFF2-40B4-BE49-F238E27FC236}">
                <a16:creationId xmlns:a16="http://schemas.microsoft.com/office/drawing/2014/main" id="{DBBB62C7-0E61-4768-9C82-D08F440FA2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CFAD5B-2F4E-4505-87F4-B6A2137D8D29}"/>
              </a:ext>
            </a:extLst>
          </p:cNvPr>
          <p:cNvSpPr>
            <a:spLocks noGrp="1"/>
          </p:cNvSpPr>
          <p:nvPr>
            <p:ph type="sldNum" sz="quarter" idx="12"/>
          </p:nvPr>
        </p:nvSpPr>
        <p:spPr/>
        <p:txBody>
          <a:bodyPr/>
          <a:lstStyle/>
          <a:p>
            <a:fld id="{D8E4DB23-7D9E-45D4-8AC5-6879CC738614}" type="slidenum">
              <a:rPr lang="en-US" smtClean="0"/>
              <a:t>‹#›</a:t>
            </a:fld>
            <a:endParaRPr lang="en-US"/>
          </a:p>
        </p:txBody>
      </p:sp>
    </p:spTree>
    <p:extLst>
      <p:ext uri="{BB962C8B-B14F-4D97-AF65-F5344CB8AC3E}">
        <p14:creationId xmlns:p14="http://schemas.microsoft.com/office/powerpoint/2010/main" val="250946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16F0-8F2D-4472-BACD-A8A403180E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73FABD-5AD3-4F41-A467-C2DAB9B815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7F5A5C-BA5F-4BE8-B393-D0C13E5287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14B6E3-71DA-446A-AFCC-E795FB660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EC2839-32EF-49C0-9E71-DFFD87EC11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9CED2E-9617-4FD4-8DB0-9E417712B7E2}"/>
              </a:ext>
            </a:extLst>
          </p:cNvPr>
          <p:cNvSpPr>
            <a:spLocks noGrp="1"/>
          </p:cNvSpPr>
          <p:nvPr>
            <p:ph type="dt" sz="half" idx="10"/>
          </p:nvPr>
        </p:nvSpPr>
        <p:spPr/>
        <p:txBody>
          <a:bodyPr/>
          <a:lstStyle/>
          <a:p>
            <a:fld id="{ED744AFB-0550-425C-8E80-DEAFFAFA3EDF}" type="datetimeFigureOut">
              <a:rPr lang="en-US" smtClean="0"/>
              <a:t>12/26/2021</a:t>
            </a:fld>
            <a:endParaRPr lang="en-US"/>
          </a:p>
        </p:txBody>
      </p:sp>
      <p:sp>
        <p:nvSpPr>
          <p:cNvPr id="8" name="Footer Placeholder 7">
            <a:extLst>
              <a:ext uri="{FF2B5EF4-FFF2-40B4-BE49-F238E27FC236}">
                <a16:creationId xmlns:a16="http://schemas.microsoft.com/office/drawing/2014/main" id="{10354F66-B158-4D59-B3FF-0660692AE3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923E90-0A98-4BA9-8224-1EE6B84CAB6E}"/>
              </a:ext>
            </a:extLst>
          </p:cNvPr>
          <p:cNvSpPr>
            <a:spLocks noGrp="1"/>
          </p:cNvSpPr>
          <p:nvPr>
            <p:ph type="sldNum" sz="quarter" idx="12"/>
          </p:nvPr>
        </p:nvSpPr>
        <p:spPr/>
        <p:txBody>
          <a:bodyPr/>
          <a:lstStyle/>
          <a:p>
            <a:fld id="{D8E4DB23-7D9E-45D4-8AC5-6879CC738614}" type="slidenum">
              <a:rPr lang="en-US" smtClean="0"/>
              <a:t>‹#›</a:t>
            </a:fld>
            <a:endParaRPr lang="en-US"/>
          </a:p>
        </p:txBody>
      </p:sp>
    </p:spTree>
    <p:extLst>
      <p:ext uri="{BB962C8B-B14F-4D97-AF65-F5344CB8AC3E}">
        <p14:creationId xmlns:p14="http://schemas.microsoft.com/office/powerpoint/2010/main" val="147981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9FED-67B5-4CC1-B7C1-BC82B94A97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F5EB88-1170-4CE1-B408-54CD78447A1E}"/>
              </a:ext>
            </a:extLst>
          </p:cNvPr>
          <p:cNvSpPr>
            <a:spLocks noGrp="1"/>
          </p:cNvSpPr>
          <p:nvPr>
            <p:ph type="dt" sz="half" idx="10"/>
          </p:nvPr>
        </p:nvSpPr>
        <p:spPr/>
        <p:txBody>
          <a:bodyPr/>
          <a:lstStyle/>
          <a:p>
            <a:fld id="{ED744AFB-0550-425C-8E80-DEAFFAFA3EDF}" type="datetimeFigureOut">
              <a:rPr lang="en-US" smtClean="0"/>
              <a:t>12/26/2021</a:t>
            </a:fld>
            <a:endParaRPr lang="en-US"/>
          </a:p>
        </p:txBody>
      </p:sp>
      <p:sp>
        <p:nvSpPr>
          <p:cNvPr id="4" name="Footer Placeholder 3">
            <a:extLst>
              <a:ext uri="{FF2B5EF4-FFF2-40B4-BE49-F238E27FC236}">
                <a16:creationId xmlns:a16="http://schemas.microsoft.com/office/drawing/2014/main" id="{EC3BA347-BEB5-458D-A11D-21F1F44EE5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190CCF-5F0C-48D3-86ED-23B94EC92BF3}"/>
              </a:ext>
            </a:extLst>
          </p:cNvPr>
          <p:cNvSpPr>
            <a:spLocks noGrp="1"/>
          </p:cNvSpPr>
          <p:nvPr>
            <p:ph type="sldNum" sz="quarter" idx="12"/>
          </p:nvPr>
        </p:nvSpPr>
        <p:spPr/>
        <p:txBody>
          <a:bodyPr/>
          <a:lstStyle/>
          <a:p>
            <a:fld id="{D8E4DB23-7D9E-45D4-8AC5-6879CC738614}" type="slidenum">
              <a:rPr lang="en-US" smtClean="0"/>
              <a:t>‹#›</a:t>
            </a:fld>
            <a:endParaRPr lang="en-US"/>
          </a:p>
        </p:txBody>
      </p:sp>
    </p:spTree>
    <p:extLst>
      <p:ext uri="{BB962C8B-B14F-4D97-AF65-F5344CB8AC3E}">
        <p14:creationId xmlns:p14="http://schemas.microsoft.com/office/powerpoint/2010/main" val="108017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57718-942C-4A72-BE89-72C4FCF0B607}"/>
              </a:ext>
            </a:extLst>
          </p:cNvPr>
          <p:cNvSpPr>
            <a:spLocks noGrp="1"/>
          </p:cNvSpPr>
          <p:nvPr>
            <p:ph type="dt" sz="half" idx="10"/>
          </p:nvPr>
        </p:nvSpPr>
        <p:spPr/>
        <p:txBody>
          <a:bodyPr/>
          <a:lstStyle/>
          <a:p>
            <a:fld id="{ED744AFB-0550-425C-8E80-DEAFFAFA3EDF}" type="datetimeFigureOut">
              <a:rPr lang="en-US" smtClean="0"/>
              <a:t>12/26/2021</a:t>
            </a:fld>
            <a:endParaRPr lang="en-US"/>
          </a:p>
        </p:txBody>
      </p:sp>
      <p:sp>
        <p:nvSpPr>
          <p:cNvPr id="3" name="Footer Placeholder 2">
            <a:extLst>
              <a:ext uri="{FF2B5EF4-FFF2-40B4-BE49-F238E27FC236}">
                <a16:creationId xmlns:a16="http://schemas.microsoft.com/office/drawing/2014/main" id="{65877D9A-66CA-4E2B-83A6-B1D4DFCF24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C2FFB3-C0D1-4C84-9B8B-AB18056AB647}"/>
              </a:ext>
            </a:extLst>
          </p:cNvPr>
          <p:cNvSpPr>
            <a:spLocks noGrp="1"/>
          </p:cNvSpPr>
          <p:nvPr>
            <p:ph type="sldNum" sz="quarter" idx="12"/>
          </p:nvPr>
        </p:nvSpPr>
        <p:spPr/>
        <p:txBody>
          <a:bodyPr/>
          <a:lstStyle/>
          <a:p>
            <a:fld id="{D8E4DB23-7D9E-45D4-8AC5-6879CC738614}" type="slidenum">
              <a:rPr lang="en-US" smtClean="0"/>
              <a:t>‹#›</a:t>
            </a:fld>
            <a:endParaRPr lang="en-US"/>
          </a:p>
        </p:txBody>
      </p:sp>
    </p:spTree>
    <p:extLst>
      <p:ext uri="{BB962C8B-B14F-4D97-AF65-F5344CB8AC3E}">
        <p14:creationId xmlns:p14="http://schemas.microsoft.com/office/powerpoint/2010/main" val="191561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18DC-18E7-4654-927B-AF8DCF5E6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DC8982-4A1C-4316-AA07-181D285E0C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55E0EE-C06B-4ACB-A0A5-135D7753E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F2DAD-A5A6-451A-9738-2FEB7F89778F}"/>
              </a:ext>
            </a:extLst>
          </p:cNvPr>
          <p:cNvSpPr>
            <a:spLocks noGrp="1"/>
          </p:cNvSpPr>
          <p:nvPr>
            <p:ph type="dt" sz="half" idx="10"/>
          </p:nvPr>
        </p:nvSpPr>
        <p:spPr/>
        <p:txBody>
          <a:bodyPr/>
          <a:lstStyle/>
          <a:p>
            <a:fld id="{ED744AFB-0550-425C-8E80-DEAFFAFA3EDF}" type="datetimeFigureOut">
              <a:rPr lang="en-US" smtClean="0"/>
              <a:t>12/26/2021</a:t>
            </a:fld>
            <a:endParaRPr lang="en-US"/>
          </a:p>
        </p:txBody>
      </p:sp>
      <p:sp>
        <p:nvSpPr>
          <p:cNvPr id="6" name="Footer Placeholder 5">
            <a:extLst>
              <a:ext uri="{FF2B5EF4-FFF2-40B4-BE49-F238E27FC236}">
                <a16:creationId xmlns:a16="http://schemas.microsoft.com/office/drawing/2014/main" id="{3BFB392B-B811-4EA2-B215-ADC5DDB2F7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9C99F-E06F-497E-9531-87655305AC39}"/>
              </a:ext>
            </a:extLst>
          </p:cNvPr>
          <p:cNvSpPr>
            <a:spLocks noGrp="1"/>
          </p:cNvSpPr>
          <p:nvPr>
            <p:ph type="sldNum" sz="quarter" idx="12"/>
          </p:nvPr>
        </p:nvSpPr>
        <p:spPr/>
        <p:txBody>
          <a:bodyPr/>
          <a:lstStyle/>
          <a:p>
            <a:fld id="{D8E4DB23-7D9E-45D4-8AC5-6879CC738614}" type="slidenum">
              <a:rPr lang="en-US" smtClean="0"/>
              <a:t>‹#›</a:t>
            </a:fld>
            <a:endParaRPr lang="en-US"/>
          </a:p>
        </p:txBody>
      </p:sp>
    </p:spTree>
    <p:extLst>
      <p:ext uri="{BB962C8B-B14F-4D97-AF65-F5344CB8AC3E}">
        <p14:creationId xmlns:p14="http://schemas.microsoft.com/office/powerpoint/2010/main" val="16345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295F-68FA-44AB-91C6-2CD7DA878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06E1E3-1856-4FC2-86F3-0843C1228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9DF0A0-D48C-4BF1-8C0F-52CEC1D43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3B4700-8F25-4A05-86C1-B451180F2EA4}"/>
              </a:ext>
            </a:extLst>
          </p:cNvPr>
          <p:cNvSpPr>
            <a:spLocks noGrp="1"/>
          </p:cNvSpPr>
          <p:nvPr>
            <p:ph type="dt" sz="half" idx="10"/>
          </p:nvPr>
        </p:nvSpPr>
        <p:spPr/>
        <p:txBody>
          <a:bodyPr/>
          <a:lstStyle/>
          <a:p>
            <a:fld id="{ED744AFB-0550-425C-8E80-DEAFFAFA3EDF}" type="datetimeFigureOut">
              <a:rPr lang="en-US" smtClean="0"/>
              <a:t>12/26/2021</a:t>
            </a:fld>
            <a:endParaRPr lang="en-US"/>
          </a:p>
        </p:txBody>
      </p:sp>
      <p:sp>
        <p:nvSpPr>
          <p:cNvPr id="6" name="Footer Placeholder 5">
            <a:extLst>
              <a:ext uri="{FF2B5EF4-FFF2-40B4-BE49-F238E27FC236}">
                <a16:creationId xmlns:a16="http://schemas.microsoft.com/office/drawing/2014/main" id="{A484A738-71A2-404B-9AAA-423CE59C5A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09340-2546-472F-BC67-24C4988AC67F}"/>
              </a:ext>
            </a:extLst>
          </p:cNvPr>
          <p:cNvSpPr>
            <a:spLocks noGrp="1"/>
          </p:cNvSpPr>
          <p:nvPr>
            <p:ph type="sldNum" sz="quarter" idx="12"/>
          </p:nvPr>
        </p:nvSpPr>
        <p:spPr/>
        <p:txBody>
          <a:bodyPr/>
          <a:lstStyle/>
          <a:p>
            <a:fld id="{D8E4DB23-7D9E-45D4-8AC5-6879CC738614}" type="slidenum">
              <a:rPr lang="en-US" smtClean="0"/>
              <a:t>‹#›</a:t>
            </a:fld>
            <a:endParaRPr lang="en-US"/>
          </a:p>
        </p:txBody>
      </p:sp>
    </p:spTree>
    <p:extLst>
      <p:ext uri="{BB962C8B-B14F-4D97-AF65-F5344CB8AC3E}">
        <p14:creationId xmlns:p14="http://schemas.microsoft.com/office/powerpoint/2010/main" val="315040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B9B9C9-49C2-47CE-B3B2-A02F56FC2B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55A8BE-90BC-46B8-8FEC-EC72B6F353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F02DA-1202-4E77-AFA0-6BA1682A9C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44AFB-0550-425C-8E80-DEAFFAFA3EDF}" type="datetimeFigureOut">
              <a:rPr lang="en-US" smtClean="0"/>
              <a:t>12/26/2021</a:t>
            </a:fld>
            <a:endParaRPr lang="en-US"/>
          </a:p>
        </p:txBody>
      </p:sp>
      <p:sp>
        <p:nvSpPr>
          <p:cNvPr id="5" name="Footer Placeholder 4">
            <a:extLst>
              <a:ext uri="{FF2B5EF4-FFF2-40B4-BE49-F238E27FC236}">
                <a16:creationId xmlns:a16="http://schemas.microsoft.com/office/drawing/2014/main" id="{E77B2AA6-8F35-418D-869C-19716108F3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C62AC9-D25D-458A-99B9-2A349D18F6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DB23-7D9E-45D4-8AC5-6879CC738614}" type="slidenum">
              <a:rPr lang="en-US" smtClean="0"/>
              <a:t>‹#›</a:t>
            </a:fld>
            <a:endParaRPr lang="en-US"/>
          </a:p>
        </p:txBody>
      </p:sp>
    </p:spTree>
    <p:extLst>
      <p:ext uri="{BB962C8B-B14F-4D97-AF65-F5344CB8AC3E}">
        <p14:creationId xmlns:p14="http://schemas.microsoft.com/office/powerpoint/2010/main" val="428765840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F4A0C2-940A-4A34-A991-C46AC3A575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1250" y="28501"/>
            <a:ext cx="6829499" cy="6829499"/>
          </a:xfrm>
        </p:spPr>
      </p:pic>
    </p:spTree>
    <p:extLst>
      <p:ext uri="{BB962C8B-B14F-4D97-AF65-F5344CB8AC3E}">
        <p14:creationId xmlns:p14="http://schemas.microsoft.com/office/powerpoint/2010/main" val="2843634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5985-D6ED-408A-8302-42410DB77160}"/>
              </a:ext>
            </a:extLst>
          </p:cNvPr>
          <p:cNvSpPr>
            <a:spLocks noGrp="1"/>
          </p:cNvSpPr>
          <p:nvPr>
            <p:ph type="title"/>
          </p:nvPr>
        </p:nvSpPr>
        <p:spPr>
          <a:xfrm>
            <a:off x="2592925" y="624110"/>
            <a:ext cx="8911687" cy="684185"/>
          </a:xfrm>
        </p:spPr>
        <p:txBody>
          <a:bodyPr>
            <a:normAutofit fontScale="90000"/>
          </a:bodyPr>
          <a:lstStyle/>
          <a:p>
            <a:r>
              <a:rPr lang="en-US" dirty="0"/>
              <a:t>Procedure:</a:t>
            </a:r>
          </a:p>
        </p:txBody>
      </p:sp>
      <p:sp>
        <p:nvSpPr>
          <p:cNvPr id="11" name="TextBox 10">
            <a:extLst>
              <a:ext uri="{FF2B5EF4-FFF2-40B4-BE49-F238E27FC236}">
                <a16:creationId xmlns:a16="http://schemas.microsoft.com/office/drawing/2014/main" id="{0AEB1B5B-2074-478D-9B15-A9B74656326C}"/>
              </a:ext>
            </a:extLst>
          </p:cNvPr>
          <p:cNvSpPr txBox="1"/>
          <p:nvPr/>
        </p:nvSpPr>
        <p:spPr>
          <a:xfrm>
            <a:off x="-1" y="5180375"/>
            <a:ext cx="3959603" cy="369332"/>
          </a:xfrm>
          <a:prstGeom prst="rect">
            <a:avLst/>
          </a:prstGeom>
          <a:noFill/>
        </p:spPr>
        <p:txBody>
          <a:bodyPr wrap="square">
            <a:spAutoFit/>
          </a:bodyPr>
          <a:lstStyle/>
          <a:p>
            <a:pPr algn="ctr"/>
            <a:r>
              <a:rPr lang="en-US" dirty="0"/>
              <a:t>3. Add 5 drops of Sulfuric acid.</a:t>
            </a:r>
          </a:p>
        </p:txBody>
      </p:sp>
      <p:sp>
        <p:nvSpPr>
          <p:cNvPr id="14" name="TextBox 13">
            <a:extLst>
              <a:ext uri="{FF2B5EF4-FFF2-40B4-BE49-F238E27FC236}">
                <a16:creationId xmlns:a16="http://schemas.microsoft.com/office/drawing/2014/main" id="{103C7D5E-28EB-482A-9680-B1638EC1714B}"/>
              </a:ext>
            </a:extLst>
          </p:cNvPr>
          <p:cNvSpPr txBox="1"/>
          <p:nvPr/>
        </p:nvSpPr>
        <p:spPr>
          <a:xfrm>
            <a:off x="4116199" y="5180374"/>
            <a:ext cx="3959603" cy="369332"/>
          </a:xfrm>
          <a:prstGeom prst="rect">
            <a:avLst/>
          </a:prstGeom>
          <a:noFill/>
        </p:spPr>
        <p:txBody>
          <a:bodyPr wrap="square">
            <a:spAutoFit/>
          </a:bodyPr>
          <a:lstStyle/>
          <a:p>
            <a:pPr algn="ctr"/>
            <a:r>
              <a:rPr lang="en-US" dirty="0"/>
              <a:t>4. Shake the volumetric flask well.</a:t>
            </a:r>
          </a:p>
        </p:txBody>
      </p:sp>
      <p:sp>
        <p:nvSpPr>
          <p:cNvPr id="15" name="TextBox 14">
            <a:extLst>
              <a:ext uri="{FF2B5EF4-FFF2-40B4-BE49-F238E27FC236}">
                <a16:creationId xmlns:a16="http://schemas.microsoft.com/office/drawing/2014/main" id="{59C89417-12EC-4B63-A099-9DBB8F15DA74}"/>
              </a:ext>
            </a:extLst>
          </p:cNvPr>
          <p:cNvSpPr txBox="1"/>
          <p:nvPr/>
        </p:nvSpPr>
        <p:spPr>
          <a:xfrm>
            <a:off x="8232397" y="5180374"/>
            <a:ext cx="3959603" cy="646331"/>
          </a:xfrm>
          <a:prstGeom prst="rect">
            <a:avLst/>
          </a:prstGeom>
          <a:noFill/>
        </p:spPr>
        <p:txBody>
          <a:bodyPr wrap="square">
            <a:spAutoFit/>
          </a:bodyPr>
          <a:lstStyle/>
          <a:p>
            <a:pPr algn="ctr"/>
            <a:r>
              <a:rPr lang="en-US" dirty="0"/>
              <a:t>5. Put the volumetric flask in a hot water bath.</a:t>
            </a:r>
          </a:p>
        </p:txBody>
      </p:sp>
      <p:pic>
        <p:nvPicPr>
          <p:cNvPr id="8" name="Picture 7">
            <a:extLst>
              <a:ext uri="{FF2B5EF4-FFF2-40B4-BE49-F238E27FC236}">
                <a16:creationId xmlns:a16="http://schemas.microsoft.com/office/drawing/2014/main" id="{B8A3D9B7-8877-4475-B130-9DB77ED0C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8788"/>
            <a:ext cx="3959605" cy="2960423"/>
          </a:xfrm>
          <a:prstGeom prst="rect">
            <a:avLst/>
          </a:prstGeom>
        </p:spPr>
      </p:pic>
      <p:pic>
        <p:nvPicPr>
          <p:cNvPr id="12" name="Picture 11">
            <a:extLst>
              <a:ext uri="{FF2B5EF4-FFF2-40B4-BE49-F238E27FC236}">
                <a16:creationId xmlns:a16="http://schemas.microsoft.com/office/drawing/2014/main" id="{C61CA108-6157-4DDF-93B4-3F0CEDDCB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198" y="1948787"/>
            <a:ext cx="3959604" cy="2960423"/>
          </a:xfrm>
          <a:prstGeom prst="rect">
            <a:avLst/>
          </a:prstGeom>
        </p:spPr>
      </p:pic>
      <p:pic>
        <p:nvPicPr>
          <p:cNvPr id="18" name="Picture 17">
            <a:extLst>
              <a:ext uri="{FF2B5EF4-FFF2-40B4-BE49-F238E27FC236}">
                <a16:creationId xmlns:a16="http://schemas.microsoft.com/office/drawing/2014/main" id="{8C5D8873-1D24-4D62-B4C5-C2D0CC6AF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397" y="1948787"/>
            <a:ext cx="3959603" cy="2960422"/>
          </a:xfrm>
          <a:prstGeom prst="rect">
            <a:avLst/>
          </a:prstGeom>
        </p:spPr>
      </p:pic>
    </p:spTree>
    <p:extLst>
      <p:ext uri="{BB962C8B-B14F-4D97-AF65-F5344CB8AC3E}">
        <p14:creationId xmlns:p14="http://schemas.microsoft.com/office/powerpoint/2010/main" val="13254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5985-D6ED-408A-8302-42410DB77160}"/>
              </a:ext>
            </a:extLst>
          </p:cNvPr>
          <p:cNvSpPr>
            <a:spLocks noGrp="1"/>
          </p:cNvSpPr>
          <p:nvPr>
            <p:ph type="title"/>
          </p:nvPr>
        </p:nvSpPr>
        <p:spPr>
          <a:xfrm>
            <a:off x="2592925" y="624110"/>
            <a:ext cx="8911687" cy="684185"/>
          </a:xfrm>
        </p:spPr>
        <p:txBody>
          <a:bodyPr>
            <a:normAutofit fontScale="90000"/>
          </a:bodyPr>
          <a:lstStyle/>
          <a:p>
            <a:r>
              <a:rPr lang="en-US" dirty="0"/>
              <a:t>Procedure:</a:t>
            </a:r>
          </a:p>
        </p:txBody>
      </p:sp>
      <p:sp>
        <p:nvSpPr>
          <p:cNvPr id="11" name="TextBox 10">
            <a:extLst>
              <a:ext uri="{FF2B5EF4-FFF2-40B4-BE49-F238E27FC236}">
                <a16:creationId xmlns:a16="http://schemas.microsoft.com/office/drawing/2014/main" id="{0AEB1B5B-2074-478D-9B15-A9B74656326C}"/>
              </a:ext>
            </a:extLst>
          </p:cNvPr>
          <p:cNvSpPr txBox="1"/>
          <p:nvPr/>
        </p:nvSpPr>
        <p:spPr>
          <a:xfrm>
            <a:off x="-1" y="5180375"/>
            <a:ext cx="3959603" cy="646331"/>
          </a:xfrm>
          <a:prstGeom prst="rect">
            <a:avLst/>
          </a:prstGeom>
          <a:noFill/>
        </p:spPr>
        <p:txBody>
          <a:bodyPr wrap="square">
            <a:spAutoFit/>
          </a:bodyPr>
          <a:lstStyle/>
          <a:p>
            <a:pPr algn="ctr"/>
            <a:r>
              <a:rPr lang="en-US" dirty="0"/>
              <a:t>6. After 10 minutes, let the volumetric flask cool down</a:t>
            </a:r>
          </a:p>
        </p:txBody>
      </p:sp>
      <p:sp>
        <p:nvSpPr>
          <p:cNvPr id="14" name="TextBox 13">
            <a:extLst>
              <a:ext uri="{FF2B5EF4-FFF2-40B4-BE49-F238E27FC236}">
                <a16:creationId xmlns:a16="http://schemas.microsoft.com/office/drawing/2014/main" id="{103C7D5E-28EB-482A-9680-B1638EC1714B}"/>
              </a:ext>
            </a:extLst>
          </p:cNvPr>
          <p:cNvSpPr txBox="1"/>
          <p:nvPr/>
        </p:nvSpPr>
        <p:spPr>
          <a:xfrm>
            <a:off x="4116199" y="5180374"/>
            <a:ext cx="3959603" cy="369332"/>
          </a:xfrm>
          <a:prstGeom prst="rect">
            <a:avLst/>
          </a:prstGeom>
          <a:noFill/>
        </p:spPr>
        <p:txBody>
          <a:bodyPr wrap="square">
            <a:spAutoFit/>
          </a:bodyPr>
          <a:lstStyle/>
          <a:p>
            <a:pPr algn="ctr"/>
            <a:r>
              <a:rPr lang="en-US" dirty="0"/>
              <a:t>7. Add 10 mL of warm water.</a:t>
            </a:r>
          </a:p>
        </p:txBody>
      </p:sp>
      <p:sp>
        <p:nvSpPr>
          <p:cNvPr id="15" name="TextBox 14">
            <a:extLst>
              <a:ext uri="{FF2B5EF4-FFF2-40B4-BE49-F238E27FC236}">
                <a16:creationId xmlns:a16="http://schemas.microsoft.com/office/drawing/2014/main" id="{59C89417-12EC-4B63-A099-9DBB8F15DA74}"/>
              </a:ext>
            </a:extLst>
          </p:cNvPr>
          <p:cNvSpPr txBox="1"/>
          <p:nvPr/>
        </p:nvSpPr>
        <p:spPr>
          <a:xfrm>
            <a:off x="8232397" y="5180374"/>
            <a:ext cx="3959603" cy="646331"/>
          </a:xfrm>
          <a:prstGeom prst="rect">
            <a:avLst/>
          </a:prstGeom>
          <a:noFill/>
        </p:spPr>
        <p:txBody>
          <a:bodyPr wrap="square">
            <a:spAutoFit/>
          </a:bodyPr>
          <a:lstStyle/>
          <a:p>
            <a:pPr algn="ctr"/>
            <a:r>
              <a:rPr lang="en-US" dirty="0"/>
              <a:t>8. Put the volumetric flask in ice, so aspirin can start precipitating.</a:t>
            </a:r>
          </a:p>
        </p:txBody>
      </p:sp>
      <p:pic>
        <p:nvPicPr>
          <p:cNvPr id="9" name="Picture 8">
            <a:extLst>
              <a:ext uri="{FF2B5EF4-FFF2-40B4-BE49-F238E27FC236}">
                <a16:creationId xmlns:a16="http://schemas.microsoft.com/office/drawing/2014/main" id="{387142C1-A870-4361-83A7-BA92C3821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8788"/>
            <a:ext cx="3959603" cy="2960422"/>
          </a:xfrm>
          <a:prstGeom prst="rect">
            <a:avLst/>
          </a:prstGeom>
        </p:spPr>
      </p:pic>
      <p:pic>
        <p:nvPicPr>
          <p:cNvPr id="13" name="Picture 12">
            <a:extLst>
              <a:ext uri="{FF2B5EF4-FFF2-40B4-BE49-F238E27FC236}">
                <a16:creationId xmlns:a16="http://schemas.microsoft.com/office/drawing/2014/main" id="{5814E9B5-9D67-47F1-A9FB-93F79C073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197" y="1948788"/>
            <a:ext cx="3959603" cy="2960422"/>
          </a:xfrm>
          <a:prstGeom prst="rect">
            <a:avLst/>
          </a:prstGeom>
        </p:spPr>
      </p:pic>
      <p:pic>
        <p:nvPicPr>
          <p:cNvPr id="18" name="Picture 17">
            <a:extLst>
              <a:ext uri="{FF2B5EF4-FFF2-40B4-BE49-F238E27FC236}">
                <a16:creationId xmlns:a16="http://schemas.microsoft.com/office/drawing/2014/main" id="{DFA8013A-9EE3-468C-9289-ADDD957F6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394" y="1948788"/>
            <a:ext cx="3959603" cy="2960422"/>
          </a:xfrm>
          <a:prstGeom prst="rect">
            <a:avLst/>
          </a:prstGeom>
        </p:spPr>
      </p:pic>
    </p:spTree>
    <p:extLst>
      <p:ext uri="{BB962C8B-B14F-4D97-AF65-F5344CB8AC3E}">
        <p14:creationId xmlns:p14="http://schemas.microsoft.com/office/powerpoint/2010/main" val="154359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5985-D6ED-408A-8302-42410DB77160}"/>
              </a:ext>
            </a:extLst>
          </p:cNvPr>
          <p:cNvSpPr>
            <a:spLocks noGrp="1"/>
          </p:cNvSpPr>
          <p:nvPr>
            <p:ph type="title"/>
          </p:nvPr>
        </p:nvSpPr>
        <p:spPr>
          <a:xfrm>
            <a:off x="2592925" y="624110"/>
            <a:ext cx="8911687" cy="684185"/>
          </a:xfrm>
        </p:spPr>
        <p:txBody>
          <a:bodyPr>
            <a:normAutofit fontScale="90000"/>
          </a:bodyPr>
          <a:lstStyle/>
          <a:p>
            <a:r>
              <a:rPr lang="en-US" dirty="0"/>
              <a:t>Procedure:</a:t>
            </a:r>
          </a:p>
        </p:txBody>
      </p:sp>
      <p:sp>
        <p:nvSpPr>
          <p:cNvPr id="11" name="TextBox 10">
            <a:extLst>
              <a:ext uri="{FF2B5EF4-FFF2-40B4-BE49-F238E27FC236}">
                <a16:creationId xmlns:a16="http://schemas.microsoft.com/office/drawing/2014/main" id="{0AEB1B5B-2074-478D-9B15-A9B74656326C}"/>
              </a:ext>
            </a:extLst>
          </p:cNvPr>
          <p:cNvSpPr txBox="1"/>
          <p:nvPr/>
        </p:nvSpPr>
        <p:spPr>
          <a:xfrm>
            <a:off x="-1" y="5180375"/>
            <a:ext cx="3959603" cy="646331"/>
          </a:xfrm>
          <a:prstGeom prst="rect">
            <a:avLst/>
          </a:prstGeom>
          <a:noFill/>
        </p:spPr>
        <p:txBody>
          <a:bodyPr wrap="square">
            <a:spAutoFit/>
          </a:bodyPr>
          <a:lstStyle/>
          <a:p>
            <a:pPr algn="ctr"/>
            <a:r>
              <a:rPr lang="en-US" dirty="0"/>
              <a:t>9. 10 minutes later, the aspirin should be precipitated.</a:t>
            </a:r>
          </a:p>
        </p:txBody>
      </p:sp>
      <p:sp>
        <p:nvSpPr>
          <p:cNvPr id="14" name="TextBox 13">
            <a:extLst>
              <a:ext uri="{FF2B5EF4-FFF2-40B4-BE49-F238E27FC236}">
                <a16:creationId xmlns:a16="http://schemas.microsoft.com/office/drawing/2014/main" id="{103C7D5E-28EB-482A-9680-B1638EC1714B}"/>
              </a:ext>
            </a:extLst>
          </p:cNvPr>
          <p:cNvSpPr txBox="1"/>
          <p:nvPr/>
        </p:nvSpPr>
        <p:spPr>
          <a:xfrm>
            <a:off x="4116199" y="5180374"/>
            <a:ext cx="3959603" cy="646331"/>
          </a:xfrm>
          <a:prstGeom prst="rect">
            <a:avLst/>
          </a:prstGeom>
          <a:noFill/>
        </p:spPr>
        <p:txBody>
          <a:bodyPr wrap="square">
            <a:spAutoFit/>
          </a:bodyPr>
          <a:lstStyle/>
          <a:p>
            <a:pPr algn="ctr"/>
            <a:r>
              <a:rPr lang="en-US" dirty="0"/>
              <a:t>10. Now, we filtrate the aspirin by a vacuum filtration.</a:t>
            </a:r>
          </a:p>
        </p:txBody>
      </p:sp>
      <p:sp>
        <p:nvSpPr>
          <p:cNvPr id="15" name="TextBox 14">
            <a:extLst>
              <a:ext uri="{FF2B5EF4-FFF2-40B4-BE49-F238E27FC236}">
                <a16:creationId xmlns:a16="http://schemas.microsoft.com/office/drawing/2014/main" id="{59C89417-12EC-4B63-A099-9DBB8F15DA74}"/>
              </a:ext>
            </a:extLst>
          </p:cNvPr>
          <p:cNvSpPr txBox="1"/>
          <p:nvPr/>
        </p:nvSpPr>
        <p:spPr>
          <a:xfrm>
            <a:off x="8232397" y="5180374"/>
            <a:ext cx="3959603" cy="646331"/>
          </a:xfrm>
          <a:prstGeom prst="rect">
            <a:avLst/>
          </a:prstGeom>
          <a:noFill/>
        </p:spPr>
        <p:txBody>
          <a:bodyPr wrap="square">
            <a:spAutoFit/>
          </a:bodyPr>
          <a:lstStyle/>
          <a:p>
            <a:pPr algn="ctr"/>
            <a:r>
              <a:rPr lang="en-US" dirty="0"/>
              <a:t>11. Add small amount of cold water on the filter paper.</a:t>
            </a:r>
          </a:p>
        </p:txBody>
      </p:sp>
      <p:pic>
        <p:nvPicPr>
          <p:cNvPr id="4" name="Picture 3">
            <a:extLst>
              <a:ext uri="{FF2B5EF4-FFF2-40B4-BE49-F238E27FC236}">
                <a16:creationId xmlns:a16="http://schemas.microsoft.com/office/drawing/2014/main" id="{D5C4BAD1-CCCC-41ED-ACDC-06F1E8671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8788"/>
            <a:ext cx="3959603" cy="2960422"/>
          </a:xfrm>
          <a:prstGeom prst="rect">
            <a:avLst/>
          </a:prstGeom>
        </p:spPr>
      </p:pic>
      <p:pic>
        <p:nvPicPr>
          <p:cNvPr id="6" name="Picture 5">
            <a:extLst>
              <a:ext uri="{FF2B5EF4-FFF2-40B4-BE49-F238E27FC236}">
                <a16:creationId xmlns:a16="http://schemas.microsoft.com/office/drawing/2014/main" id="{A7389759-BF03-4BBD-92AF-414065536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198" y="1948788"/>
            <a:ext cx="3959604" cy="2960423"/>
          </a:xfrm>
          <a:prstGeom prst="rect">
            <a:avLst/>
          </a:prstGeom>
        </p:spPr>
      </p:pic>
      <p:pic>
        <p:nvPicPr>
          <p:cNvPr id="8" name="Picture 7">
            <a:extLst>
              <a:ext uri="{FF2B5EF4-FFF2-40B4-BE49-F238E27FC236}">
                <a16:creationId xmlns:a16="http://schemas.microsoft.com/office/drawing/2014/main" id="{8E7B2546-7B5D-4865-939F-D707CD6EA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396" y="1948788"/>
            <a:ext cx="3959603" cy="2960422"/>
          </a:xfrm>
          <a:prstGeom prst="rect">
            <a:avLst/>
          </a:prstGeom>
        </p:spPr>
      </p:pic>
    </p:spTree>
    <p:extLst>
      <p:ext uri="{BB962C8B-B14F-4D97-AF65-F5344CB8AC3E}">
        <p14:creationId xmlns:p14="http://schemas.microsoft.com/office/powerpoint/2010/main" val="416453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5985-D6ED-408A-8302-42410DB77160}"/>
              </a:ext>
            </a:extLst>
          </p:cNvPr>
          <p:cNvSpPr>
            <a:spLocks noGrp="1"/>
          </p:cNvSpPr>
          <p:nvPr>
            <p:ph type="title"/>
          </p:nvPr>
        </p:nvSpPr>
        <p:spPr>
          <a:xfrm>
            <a:off x="2592925" y="624110"/>
            <a:ext cx="8911687" cy="684185"/>
          </a:xfrm>
        </p:spPr>
        <p:txBody>
          <a:bodyPr>
            <a:normAutofit fontScale="90000"/>
          </a:bodyPr>
          <a:lstStyle/>
          <a:p>
            <a:r>
              <a:rPr lang="en-US" dirty="0"/>
              <a:t>Procedure:</a:t>
            </a:r>
          </a:p>
        </p:txBody>
      </p:sp>
      <p:sp>
        <p:nvSpPr>
          <p:cNvPr id="11" name="TextBox 10">
            <a:extLst>
              <a:ext uri="{FF2B5EF4-FFF2-40B4-BE49-F238E27FC236}">
                <a16:creationId xmlns:a16="http://schemas.microsoft.com/office/drawing/2014/main" id="{0AEB1B5B-2074-478D-9B15-A9B74656326C}"/>
              </a:ext>
            </a:extLst>
          </p:cNvPr>
          <p:cNvSpPr txBox="1"/>
          <p:nvPr/>
        </p:nvSpPr>
        <p:spPr>
          <a:xfrm>
            <a:off x="-1" y="5180375"/>
            <a:ext cx="3959603" cy="646331"/>
          </a:xfrm>
          <a:prstGeom prst="rect">
            <a:avLst/>
          </a:prstGeom>
          <a:noFill/>
        </p:spPr>
        <p:txBody>
          <a:bodyPr wrap="square">
            <a:spAutoFit/>
          </a:bodyPr>
          <a:lstStyle/>
          <a:p>
            <a:pPr algn="ctr"/>
            <a:r>
              <a:rPr lang="en-US" dirty="0"/>
              <a:t>9. 10 minutes later, the aspirin should be precipitated.</a:t>
            </a:r>
          </a:p>
        </p:txBody>
      </p:sp>
      <p:sp>
        <p:nvSpPr>
          <p:cNvPr id="14" name="TextBox 13">
            <a:extLst>
              <a:ext uri="{FF2B5EF4-FFF2-40B4-BE49-F238E27FC236}">
                <a16:creationId xmlns:a16="http://schemas.microsoft.com/office/drawing/2014/main" id="{103C7D5E-28EB-482A-9680-B1638EC1714B}"/>
              </a:ext>
            </a:extLst>
          </p:cNvPr>
          <p:cNvSpPr txBox="1"/>
          <p:nvPr/>
        </p:nvSpPr>
        <p:spPr>
          <a:xfrm>
            <a:off x="4116199" y="5180374"/>
            <a:ext cx="3959603" cy="646331"/>
          </a:xfrm>
          <a:prstGeom prst="rect">
            <a:avLst/>
          </a:prstGeom>
          <a:noFill/>
        </p:spPr>
        <p:txBody>
          <a:bodyPr wrap="square">
            <a:spAutoFit/>
          </a:bodyPr>
          <a:lstStyle/>
          <a:p>
            <a:pPr algn="ctr"/>
            <a:r>
              <a:rPr lang="en-US" dirty="0"/>
              <a:t>10. Now, we filtrate the aspirin by a vacuum filtration.</a:t>
            </a:r>
          </a:p>
        </p:txBody>
      </p:sp>
      <p:sp>
        <p:nvSpPr>
          <p:cNvPr id="15" name="TextBox 14">
            <a:extLst>
              <a:ext uri="{FF2B5EF4-FFF2-40B4-BE49-F238E27FC236}">
                <a16:creationId xmlns:a16="http://schemas.microsoft.com/office/drawing/2014/main" id="{59C89417-12EC-4B63-A099-9DBB8F15DA74}"/>
              </a:ext>
            </a:extLst>
          </p:cNvPr>
          <p:cNvSpPr txBox="1"/>
          <p:nvPr/>
        </p:nvSpPr>
        <p:spPr>
          <a:xfrm>
            <a:off x="8232397" y="5180374"/>
            <a:ext cx="3959603" cy="646331"/>
          </a:xfrm>
          <a:prstGeom prst="rect">
            <a:avLst/>
          </a:prstGeom>
          <a:noFill/>
        </p:spPr>
        <p:txBody>
          <a:bodyPr wrap="square">
            <a:spAutoFit/>
          </a:bodyPr>
          <a:lstStyle/>
          <a:p>
            <a:pPr algn="ctr"/>
            <a:r>
              <a:rPr lang="en-US" dirty="0"/>
              <a:t>11. Add small amount of cold water on the filter paper.</a:t>
            </a:r>
          </a:p>
        </p:txBody>
      </p:sp>
      <p:pic>
        <p:nvPicPr>
          <p:cNvPr id="4" name="Picture 3">
            <a:extLst>
              <a:ext uri="{FF2B5EF4-FFF2-40B4-BE49-F238E27FC236}">
                <a16:creationId xmlns:a16="http://schemas.microsoft.com/office/drawing/2014/main" id="{D5C4BAD1-CCCC-41ED-ACDC-06F1E8671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8788"/>
            <a:ext cx="3959603" cy="2960422"/>
          </a:xfrm>
          <a:prstGeom prst="rect">
            <a:avLst/>
          </a:prstGeom>
        </p:spPr>
      </p:pic>
      <p:pic>
        <p:nvPicPr>
          <p:cNvPr id="6" name="Picture 5">
            <a:extLst>
              <a:ext uri="{FF2B5EF4-FFF2-40B4-BE49-F238E27FC236}">
                <a16:creationId xmlns:a16="http://schemas.microsoft.com/office/drawing/2014/main" id="{A7389759-BF03-4BBD-92AF-414065536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198" y="1948788"/>
            <a:ext cx="3959604" cy="2960423"/>
          </a:xfrm>
          <a:prstGeom prst="rect">
            <a:avLst/>
          </a:prstGeom>
        </p:spPr>
      </p:pic>
      <p:pic>
        <p:nvPicPr>
          <p:cNvPr id="8" name="Picture 7">
            <a:extLst>
              <a:ext uri="{FF2B5EF4-FFF2-40B4-BE49-F238E27FC236}">
                <a16:creationId xmlns:a16="http://schemas.microsoft.com/office/drawing/2014/main" id="{8E7B2546-7B5D-4865-939F-D707CD6EA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396" y="1948788"/>
            <a:ext cx="3959603" cy="2960422"/>
          </a:xfrm>
          <a:prstGeom prst="rect">
            <a:avLst/>
          </a:prstGeom>
        </p:spPr>
      </p:pic>
    </p:spTree>
    <p:extLst>
      <p:ext uri="{BB962C8B-B14F-4D97-AF65-F5344CB8AC3E}">
        <p14:creationId xmlns:p14="http://schemas.microsoft.com/office/powerpoint/2010/main" val="1904292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5985-D6ED-408A-8302-42410DB77160}"/>
              </a:ext>
            </a:extLst>
          </p:cNvPr>
          <p:cNvSpPr>
            <a:spLocks noGrp="1"/>
          </p:cNvSpPr>
          <p:nvPr>
            <p:ph type="title"/>
          </p:nvPr>
        </p:nvSpPr>
        <p:spPr>
          <a:xfrm>
            <a:off x="2592925" y="624110"/>
            <a:ext cx="8911687" cy="684185"/>
          </a:xfrm>
        </p:spPr>
        <p:txBody>
          <a:bodyPr>
            <a:normAutofit fontScale="90000"/>
          </a:bodyPr>
          <a:lstStyle/>
          <a:p>
            <a:r>
              <a:rPr lang="en-US" dirty="0"/>
              <a:t>Procedure:</a:t>
            </a:r>
          </a:p>
        </p:txBody>
      </p:sp>
      <p:sp>
        <p:nvSpPr>
          <p:cNvPr id="11" name="TextBox 10">
            <a:extLst>
              <a:ext uri="{FF2B5EF4-FFF2-40B4-BE49-F238E27FC236}">
                <a16:creationId xmlns:a16="http://schemas.microsoft.com/office/drawing/2014/main" id="{0AEB1B5B-2074-478D-9B15-A9B74656326C}"/>
              </a:ext>
            </a:extLst>
          </p:cNvPr>
          <p:cNvSpPr txBox="1"/>
          <p:nvPr/>
        </p:nvSpPr>
        <p:spPr>
          <a:xfrm>
            <a:off x="-1" y="5180375"/>
            <a:ext cx="3959603" cy="369332"/>
          </a:xfrm>
          <a:prstGeom prst="rect">
            <a:avLst/>
          </a:prstGeom>
          <a:noFill/>
        </p:spPr>
        <p:txBody>
          <a:bodyPr wrap="square">
            <a:spAutoFit/>
          </a:bodyPr>
          <a:lstStyle/>
          <a:p>
            <a:pPr algn="ctr"/>
            <a:r>
              <a:rPr lang="en-US" dirty="0"/>
              <a:t>12. Add the solution.</a:t>
            </a:r>
          </a:p>
        </p:txBody>
      </p:sp>
      <p:sp>
        <p:nvSpPr>
          <p:cNvPr id="14" name="TextBox 13">
            <a:extLst>
              <a:ext uri="{FF2B5EF4-FFF2-40B4-BE49-F238E27FC236}">
                <a16:creationId xmlns:a16="http://schemas.microsoft.com/office/drawing/2014/main" id="{103C7D5E-28EB-482A-9680-B1638EC1714B}"/>
              </a:ext>
            </a:extLst>
          </p:cNvPr>
          <p:cNvSpPr txBox="1"/>
          <p:nvPr/>
        </p:nvSpPr>
        <p:spPr>
          <a:xfrm>
            <a:off x="4116199" y="5180374"/>
            <a:ext cx="3959603" cy="369332"/>
          </a:xfrm>
          <a:prstGeom prst="rect">
            <a:avLst/>
          </a:prstGeom>
          <a:noFill/>
        </p:spPr>
        <p:txBody>
          <a:bodyPr wrap="square">
            <a:spAutoFit/>
          </a:bodyPr>
          <a:lstStyle/>
          <a:p>
            <a:pPr algn="ctr"/>
            <a:r>
              <a:rPr lang="en-US" dirty="0"/>
              <a:t>13. Pour the crystals into a beaker.</a:t>
            </a:r>
          </a:p>
        </p:txBody>
      </p:sp>
      <p:sp>
        <p:nvSpPr>
          <p:cNvPr id="15" name="TextBox 14">
            <a:extLst>
              <a:ext uri="{FF2B5EF4-FFF2-40B4-BE49-F238E27FC236}">
                <a16:creationId xmlns:a16="http://schemas.microsoft.com/office/drawing/2014/main" id="{59C89417-12EC-4B63-A099-9DBB8F15DA74}"/>
              </a:ext>
            </a:extLst>
          </p:cNvPr>
          <p:cNvSpPr txBox="1"/>
          <p:nvPr/>
        </p:nvSpPr>
        <p:spPr>
          <a:xfrm>
            <a:off x="8232397" y="5180374"/>
            <a:ext cx="3959603" cy="646331"/>
          </a:xfrm>
          <a:prstGeom prst="rect">
            <a:avLst/>
          </a:prstGeom>
          <a:noFill/>
        </p:spPr>
        <p:txBody>
          <a:bodyPr wrap="square">
            <a:spAutoFit/>
          </a:bodyPr>
          <a:lstStyle/>
          <a:p>
            <a:pPr algn="ctr"/>
            <a:r>
              <a:rPr lang="en-US" dirty="0"/>
              <a:t>14. Dissolve them again by adding water.</a:t>
            </a:r>
          </a:p>
        </p:txBody>
      </p:sp>
      <p:pic>
        <p:nvPicPr>
          <p:cNvPr id="5" name="Picture 4">
            <a:extLst>
              <a:ext uri="{FF2B5EF4-FFF2-40B4-BE49-F238E27FC236}">
                <a16:creationId xmlns:a16="http://schemas.microsoft.com/office/drawing/2014/main" id="{C4F7E967-E225-4913-B774-2D10EC1E5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8787"/>
            <a:ext cx="3959606" cy="2960424"/>
          </a:xfrm>
          <a:prstGeom prst="rect">
            <a:avLst/>
          </a:prstGeom>
        </p:spPr>
      </p:pic>
      <p:pic>
        <p:nvPicPr>
          <p:cNvPr id="9" name="Picture 8">
            <a:extLst>
              <a:ext uri="{FF2B5EF4-FFF2-40B4-BE49-F238E27FC236}">
                <a16:creationId xmlns:a16="http://schemas.microsoft.com/office/drawing/2014/main" id="{42E4B3FA-D631-44D5-9310-3902CB8ED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198" y="1948788"/>
            <a:ext cx="3959604" cy="2960423"/>
          </a:xfrm>
          <a:prstGeom prst="rect">
            <a:avLst/>
          </a:prstGeom>
        </p:spPr>
      </p:pic>
      <p:pic>
        <p:nvPicPr>
          <p:cNvPr id="12" name="Picture 11">
            <a:extLst>
              <a:ext uri="{FF2B5EF4-FFF2-40B4-BE49-F238E27FC236}">
                <a16:creationId xmlns:a16="http://schemas.microsoft.com/office/drawing/2014/main" id="{D8DA2F62-230C-4F52-A84F-497EB0559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394" y="1948787"/>
            <a:ext cx="3959606" cy="2960424"/>
          </a:xfrm>
          <a:prstGeom prst="rect">
            <a:avLst/>
          </a:prstGeom>
        </p:spPr>
      </p:pic>
    </p:spTree>
    <p:extLst>
      <p:ext uri="{BB962C8B-B14F-4D97-AF65-F5344CB8AC3E}">
        <p14:creationId xmlns:p14="http://schemas.microsoft.com/office/powerpoint/2010/main" val="2085429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5985-D6ED-408A-8302-42410DB77160}"/>
              </a:ext>
            </a:extLst>
          </p:cNvPr>
          <p:cNvSpPr>
            <a:spLocks noGrp="1"/>
          </p:cNvSpPr>
          <p:nvPr>
            <p:ph type="title"/>
          </p:nvPr>
        </p:nvSpPr>
        <p:spPr>
          <a:xfrm>
            <a:off x="2592925" y="624110"/>
            <a:ext cx="8911687" cy="684185"/>
          </a:xfrm>
        </p:spPr>
        <p:txBody>
          <a:bodyPr>
            <a:normAutofit fontScale="90000"/>
          </a:bodyPr>
          <a:lstStyle/>
          <a:p>
            <a:r>
              <a:rPr lang="en-US" dirty="0"/>
              <a:t>Procedure:</a:t>
            </a:r>
          </a:p>
        </p:txBody>
      </p:sp>
      <p:sp>
        <p:nvSpPr>
          <p:cNvPr id="11" name="TextBox 10">
            <a:extLst>
              <a:ext uri="{FF2B5EF4-FFF2-40B4-BE49-F238E27FC236}">
                <a16:creationId xmlns:a16="http://schemas.microsoft.com/office/drawing/2014/main" id="{0AEB1B5B-2074-478D-9B15-A9B74656326C}"/>
              </a:ext>
            </a:extLst>
          </p:cNvPr>
          <p:cNvSpPr txBox="1"/>
          <p:nvPr/>
        </p:nvSpPr>
        <p:spPr>
          <a:xfrm>
            <a:off x="-1" y="5180375"/>
            <a:ext cx="3959603" cy="369332"/>
          </a:xfrm>
          <a:prstGeom prst="rect">
            <a:avLst/>
          </a:prstGeom>
          <a:noFill/>
        </p:spPr>
        <p:txBody>
          <a:bodyPr wrap="square">
            <a:spAutoFit/>
          </a:bodyPr>
          <a:lstStyle/>
          <a:p>
            <a:pPr algn="ctr"/>
            <a:r>
              <a:rPr lang="en-US" dirty="0"/>
              <a:t>15. Add 60 mL of warm water.</a:t>
            </a:r>
          </a:p>
        </p:txBody>
      </p:sp>
      <p:sp>
        <p:nvSpPr>
          <p:cNvPr id="14" name="TextBox 13">
            <a:extLst>
              <a:ext uri="{FF2B5EF4-FFF2-40B4-BE49-F238E27FC236}">
                <a16:creationId xmlns:a16="http://schemas.microsoft.com/office/drawing/2014/main" id="{103C7D5E-28EB-482A-9680-B1638EC1714B}"/>
              </a:ext>
            </a:extLst>
          </p:cNvPr>
          <p:cNvSpPr txBox="1"/>
          <p:nvPr/>
        </p:nvSpPr>
        <p:spPr>
          <a:xfrm>
            <a:off x="4116199" y="5180374"/>
            <a:ext cx="3959603" cy="369332"/>
          </a:xfrm>
          <a:prstGeom prst="rect">
            <a:avLst/>
          </a:prstGeom>
          <a:noFill/>
        </p:spPr>
        <p:txBody>
          <a:bodyPr wrap="square">
            <a:spAutoFit/>
          </a:bodyPr>
          <a:lstStyle/>
          <a:p>
            <a:pPr algn="ctr"/>
            <a:r>
              <a:rPr lang="en-US" dirty="0"/>
              <a:t>16. Put the beaker in ice to recrystallize.</a:t>
            </a:r>
          </a:p>
        </p:txBody>
      </p:sp>
      <p:sp>
        <p:nvSpPr>
          <p:cNvPr id="15" name="TextBox 14">
            <a:extLst>
              <a:ext uri="{FF2B5EF4-FFF2-40B4-BE49-F238E27FC236}">
                <a16:creationId xmlns:a16="http://schemas.microsoft.com/office/drawing/2014/main" id="{59C89417-12EC-4B63-A099-9DBB8F15DA74}"/>
              </a:ext>
            </a:extLst>
          </p:cNvPr>
          <p:cNvSpPr txBox="1"/>
          <p:nvPr/>
        </p:nvSpPr>
        <p:spPr>
          <a:xfrm>
            <a:off x="8232397" y="5180374"/>
            <a:ext cx="3959603" cy="369332"/>
          </a:xfrm>
          <a:prstGeom prst="rect">
            <a:avLst/>
          </a:prstGeom>
          <a:noFill/>
        </p:spPr>
        <p:txBody>
          <a:bodyPr wrap="square">
            <a:spAutoFit/>
          </a:bodyPr>
          <a:lstStyle/>
          <a:p>
            <a:pPr algn="ctr"/>
            <a:r>
              <a:rPr lang="en-US" dirty="0"/>
              <a:t>17. Last step, filter the product again.</a:t>
            </a:r>
          </a:p>
        </p:txBody>
      </p:sp>
      <p:pic>
        <p:nvPicPr>
          <p:cNvPr id="4" name="Picture 3">
            <a:extLst>
              <a:ext uri="{FF2B5EF4-FFF2-40B4-BE49-F238E27FC236}">
                <a16:creationId xmlns:a16="http://schemas.microsoft.com/office/drawing/2014/main" id="{B7A77A67-405B-424C-9DCE-C3F749D46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25371"/>
            <a:ext cx="3959604" cy="2960423"/>
          </a:xfrm>
          <a:prstGeom prst="rect">
            <a:avLst/>
          </a:prstGeom>
        </p:spPr>
      </p:pic>
      <p:pic>
        <p:nvPicPr>
          <p:cNvPr id="7" name="Picture 6">
            <a:extLst>
              <a:ext uri="{FF2B5EF4-FFF2-40B4-BE49-F238E27FC236}">
                <a16:creationId xmlns:a16="http://schemas.microsoft.com/office/drawing/2014/main" id="{252A93A2-C73D-4A10-A0F2-2FB1F8E532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6199" y="1925370"/>
            <a:ext cx="3959604" cy="2960423"/>
          </a:xfrm>
          <a:prstGeom prst="rect">
            <a:avLst/>
          </a:prstGeom>
        </p:spPr>
      </p:pic>
      <p:pic>
        <p:nvPicPr>
          <p:cNvPr id="10" name="Picture 9">
            <a:extLst>
              <a:ext uri="{FF2B5EF4-FFF2-40B4-BE49-F238E27FC236}">
                <a16:creationId xmlns:a16="http://schemas.microsoft.com/office/drawing/2014/main" id="{3F0F741D-7D71-481D-943E-371FDE529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2397" y="1925370"/>
            <a:ext cx="3959604" cy="2960423"/>
          </a:xfrm>
          <a:prstGeom prst="rect">
            <a:avLst/>
          </a:prstGeom>
        </p:spPr>
      </p:pic>
    </p:spTree>
    <p:extLst>
      <p:ext uri="{BB962C8B-B14F-4D97-AF65-F5344CB8AC3E}">
        <p14:creationId xmlns:p14="http://schemas.microsoft.com/office/powerpoint/2010/main" val="1796056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91FB-F00C-4BFC-96E6-2EC5AA7A5D8B}"/>
              </a:ext>
            </a:extLst>
          </p:cNvPr>
          <p:cNvSpPr>
            <a:spLocks noGrp="1"/>
          </p:cNvSpPr>
          <p:nvPr>
            <p:ph type="title"/>
          </p:nvPr>
        </p:nvSpPr>
        <p:spPr>
          <a:xfrm>
            <a:off x="838200" y="4839286"/>
            <a:ext cx="10515600" cy="1325563"/>
          </a:xfrm>
        </p:spPr>
        <p:txBody>
          <a:bodyPr>
            <a:normAutofit/>
          </a:bodyPr>
          <a:lstStyle/>
          <a:p>
            <a:pPr algn="ctr"/>
            <a:r>
              <a:rPr lang="en-US" sz="2800" dirty="0"/>
              <a:t>FeCl3 Test which is a qualitative test</a:t>
            </a:r>
          </a:p>
        </p:txBody>
      </p:sp>
      <p:pic>
        <p:nvPicPr>
          <p:cNvPr id="5" name="Content Placeholder 4">
            <a:extLst>
              <a:ext uri="{FF2B5EF4-FFF2-40B4-BE49-F238E27FC236}">
                <a16:creationId xmlns:a16="http://schemas.microsoft.com/office/drawing/2014/main" id="{D3FA1C6C-44D9-408E-B51D-86C4FB72DB4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583" t="6539" r="12051" b="18779"/>
          <a:stretch/>
        </p:blipFill>
        <p:spPr>
          <a:xfrm>
            <a:off x="1964605" y="337624"/>
            <a:ext cx="8262790" cy="4501662"/>
          </a:xfrm>
        </p:spPr>
      </p:pic>
    </p:spTree>
    <p:extLst>
      <p:ext uri="{BB962C8B-B14F-4D97-AF65-F5344CB8AC3E}">
        <p14:creationId xmlns:p14="http://schemas.microsoft.com/office/powerpoint/2010/main" val="3452232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91FB-F00C-4BFC-96E6-2EC5AA7A5D8B}"/>
              </a:ext>
            </a:extLst>
          </p:cNvPr>
          <p:cNvSpPr>
            <a:spLocks noGrp="1"/>
          </p:cNvSpPr>
          <p:nvPr>
            <p:ph type="title"/>
          </p:nvPr>
        </p:nvSpPr>
        <p:spPr>
          <a:xfrm>
            <a:off x="838200" y="5532437"/>
            <a:ext cx="10515600" cy="1325563"/>
          </a:xfrm>
        </p:spPr>
        <p:txBody>
          <a:bodyPr>
            <a:normAutofit/>
          </a:bodyPr>
          <a:lstStyle/>
          <a:p>
            <a:pPr algn="ctr"/>
            <a:r>
              <a:rPr lang="en-US" sz="2800" dirty="0"/>
              <a:t>Expected colors! Since FeCl3 react with OH group</a:t>
            </a:r>
          </a:p>
        </p:txBody>
      </p:sp>
      <p:pic>
        <p:nvPicPr>
          <p:cNvPr id="7" name="Content Placeholder 6">
            <a:extLst>
              <a:ext uri="{FF2B5EF4-FFF2-40B4-BE49-F238E27FC236}">
                <a16:creationId xmlns:a16="http://schemas.microsoft.com/office/drawing/2014/main" id="{88FC0180-8BCA-4F73-B3B4-3A6E1D4C356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302" t="15592" r="18144" b="12960"/>
          <a:stretch/>
        </p:blipFill>
        <p:spPr>
          <a:xfrm>
            <a:off x="1678745" y="133694"/>
            <a:ext cx="8834510" cy="5319964"/>
          </a:xfrm>
        </p:spPr>
      </p:pic>
    </p:spTree>
    <p:extLst>
      <p:ext uri="{BB962C8B-B14F-4D97-AF65-F5344CB8AC3E}">
        <p14:creationId xmlns:p14="http://schemas.microsoft.com/office/powerpoint/2010/main" val="2248453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91FB-F00C-4BFC-96E6-2EC5AA7A5D8B}"/>
              </a:ext>
            </a:extLst>
          </p:cNvPr>
          <p:cNvSpPr>
            <a:spLocks noGrp="1"/>
          </p:cNvSpPr>
          <p:nvPr>
            <p:ph type="title"/>
          </p:nvPr>
        </p:nvSpPr>
        <p:spPr>
          <a:xfrm>
            <a:off x="2562078" y="186714"/>
            <a:ext cx="7067843" cy="1325563"/>
          </a:xfrm>
        </p:spPr>
        <p:txBody>
          <a:bodyPr>
            <a:normAutofit/>
          </a:bodyPr>
          <a:lstStyle/>
          <a:p>
            <a:pPr algn="ctr"/>
            <a:r>
              <a:rPr lang="en-US" dirty="0"/>
              <a:t>Procedure:</a:t>
            </a:r>
          </a:p>
        </p:txBody>
      </p:sp>
      <p:pic>
        <p:nvPicPr>
          <p:cNvPr id="6" name="Content Placeholder 5">
            <a:extLst>
              <a:ext uri="{FF2B5EF4-FFF2-40B4-BE49-F238E27FC236}">
                <a16:creationId xmlns:a16="http://schemas.microsoft.com/office/drawing/2014/main" id="{9773D472-98B0-48E3-97B6-F929F197A3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2" y="2307954"/>
            <a:ext cx="5046517" cy="2830781"/>
          </a:xfrm>
        </p:spPr>
      </p:pic>
      <p:pic>
        <p:nvPicPr>
          <p:cNvPr id="9" name="Picture 8">
            <a:extLst>
              <a:ext uri="{FF2B5EF4-FFF2-40B4-BE49-F238E27FC236}">
                <a16:creationId xmlns:a16="http://schemas.microsoft.com/office/drawing/2014/main" id="{55845C5B-BBCA-4BD3-9BF2-879FB7B92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842" y="2307955"/>
            <a:ext cx="5046517" cy="2830781"/>
          </a:xfrm>
          <a:prstGeom prst="rect">
            <a:avLst/>
          </a:prstGeom>
        </p:spPr>
      </p:pic>
      <p:sp>
        <p:nvSpPr>
          <p:cNvPr id="11" name="TextBox 10">
            <a:extLst>
              <a:ext uri="{FF2B5EF4-FFF2-40B4-BE49-F238E27FC236}">
                <a16:creationId xmlns:a16="http://schemas.microsoft.com/office/drawing/2014/main" id="{4169C698-3F68-4AE3-8457-5666268BF9F3}"/>
              </a:ext>
            </a:extLst>
          </p:cNvPr>
          <p:cNvSpPr txBox="1"/>
          <p:nvPr/>
        </p:nvSpPr>
        <p:spPr>
          <a:xfrm>
            <a:off x="548642" y="5565080"/>
            <a:ext cx="5046517" cy="646331"/>
          </a:xfrm>
          <a:prstGeom prst="rect">
            <a:avLst/>
          </a:prstGeom>
          <a:noFill/>
        </p:spPr>
        <p:txBody>
          <a:bodyPr wrap="square">
            <a:spAutoFit/>
          </a:bodyPr>
          <a:lstStyle/>
          <a:p>
            <a:pPr algn="ctr"/>
            <a:r>
              <a:rPr lang="en-US" dirty="0"/>
              <a:t>1. Take a very small amounts of the 3 products and put them in test tubes.</a:t>
            </a:r>
          </a:p>
        </p:txBody>
      </p:sp>
      <p:sp>
        <p:nvSpPr>
          <p:cNvPr id="12" name="TextBox 11">
            <a:extLst>
              <a:ext uri="{FF2B5EF4-FFF2-40B4-BE49-F238E27FC236}">
                <a16:creationId xmlns:a16="http://schemas.microsoft.com/office/drawing/2014/main" id="{DD65A14F-DA9F-4E42-84F3-F8A252DB462C}"/>
              </a:ext>
            </a:extLst>
          </p:cNvPr>
          <p:cNvSpPr txBox="1"/>
          <p:nvPr/>
        </p:nvSpPr>
        <p:spPr>
          <a:xfrm>
            <a:off x="6596841" y="5565079"/>
            <a:ext cx="5046517" cy="369332"/>
          </a:xfrm>
          <a:prstGeom prst="rect">
            <a:avLst/>
          </a:prstGeom>
          <a:noFill/>
        </p:spPr>
        <p:txBody>
          <a:bodyPr wrap="square">
            <a:spAutoFit/>
          </a:bodyPr>
          <a:lstStyle/>
          <a:p>
            <a:pPr algn="ctr"/>
            <a:r>
              <a:rPr lang="en-US" dirty="0"/>
              <a:t>2. Add 1 mL of ethanol 95% to each test tube</a:t>
            </a:r>
          </a:p>
        </p:txBody>
      </p:sp>
      <p:sp>
        <p:nvSpPr>
          <p:cNvPr id="13" name="TextBox 12">
            <a:extLst>
              <a:ext uri="{FF2B5EF4-FFF2-40B4-BE49-F238E27FC236}">
                <a16:creationId xmlns:a16="http://schemas.microsoft.com/office/drawing/2014/main" id="{1AFB7C35-7949-4DCF-B22B-CDC87CAA1B55}"/>
              </a:ext>
            </a:extLst>
          </p:cNvPr>
          <p:cNvSpPr txBox="1"/>
          <p:nvPr/>
        </p:nvSpPr>
        <p:spPr>
          <a:xfrm>
            <a:off x="3572740" y="1402283"/>
            <a:ext cx="5046517" cy="646331"/>
          </a:xfrm>
          <a:prstGeom prst="rect">
            <a:avLst/>
          </a:prstGeom>
          <a:noFill/>
        </p:spPr>
        <p:txBody>
          <a:bodyPr wrap="square">
            <a:spAutoFit/>
          </a:bodyPr>
          <a:lstStyle/>
          <a:p>
            <a:pPr algn="ctr"/>
            <a:r>
              <a:rPr lang="en-US" dirty="0"/>
              <a:t>We can do the test for the crude product, pure product, and the salicylic acid.</a:t>
            </a:r>
          </a:p>
        </p:txBody>
      </p:sp>
    </p:spTree>
    <p:extLst>
      <p:ext uri="{BB962C8B-B14F-4D97-AF65-F5344CB8AC3E}">
        <p14:creationId xmlns:p14="http://schemas.microsoft.com/office/powerpoint/2010/main" val="2740282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91FB-F00C-4BFC-96E6-2EC5AA7A5D8B}"/>
              </a:ext>
            </a:extLst>
          </p:cNvPr>
          <p:cNvSpPr>
            <a:spLocks noGrp="1"/>
          </p:cNvSpPr>
          <p:nvPr>
            <p:ph type="title"/>
          </p:nvPr>
        </p:nvSpPr>
        <p:spPr>
          <a:xfrm>
            <a:off x="2562078" y="186714"/>
            <a:ext cx="7067843" cy="1325563"/>
          </a:xfrm>
        </p:spPr>
        <p:txBody>
          <a:bodyPr>
            <a:normAutofit/>
          </a:bodyPr>
          <a:lstStyle/>
          <a:p>
            <a:pPr algn="ctr"/>
            <a:r>
              <a:rPr lang="en-US" dirty="0"/>
              <a:t>Procedure:</a:t>
            </a:r>
          </a:p>
        </p:txBody>
      </p:sp>
      <p:sp>
        <p:nvSpPr>
          <p:cNvPr id="11" name="TextBox 10">
            <a:extLst>
              <a:ext uri="{FF2B5EF4-FFF2-40B4-BE49-F238E27FC236}">
                <a16:creationId xmlns:a16="http://schemas.microsoft.com/office/drawing/2014/main" id="{4169C698-3F68-4AE3-8457-5666268BF9F3}"/>
              </a:ext>
            </a:extLst>
          </p:cNvPr>
          <p:cNvSpPr txBox="1"/>
          <p:nvPr/>
        </p:nvSpPr>
        <p:spPr>
          <a:xfrm>
            <a:off x="548642" y="5565080"/>
            <a:ext cx="5046517" cy="369332"/>
          </a:xfrm>
          <a:prstGeom prst="rect">
            <a:avLst/>
          </a:prstGeom>
          <a:noFill/>
        </p:spPr>
        <p:txBody>
          <a:bodyPr wrap="square">
            <a:spAutoFit/>
          </a:bodyPr>
          <a:lstStyle/>
          <a:p>
            <a:pPr algn="ctr"/>
            <a:r>
              <a:rPr lang="en-US" dirty="0"/>
              <a:t>3. Add 1 drop of FeCl3 Solution (2.5%)</a:t>
            </a:r>
          </a:p>
        </p:txBody>
      </p:sp>
      <p:sp>
        <p:nvSpPr>
          <p:cNvPr id="12" name="TextBox 11">
            <a:extLst>
              <a:ext uri="{FF2B5EF4-FFF2-40B4-BE49-F238E27FC236}">
                <a16:creationId xmlns:a16="http://schemas.microsoft.com/office/drawing/2014/main" id="{DD65A14F-DA9F-4E42-84F3-F8A252DB462C}"/>
              </a:ext>
            </a:extLst>
          </p:cNvPr>
          <p:cNvSpPr txBox="1"/>
          <p:nvPr/>
        </p:nvSpPr>
        <p:spPr>
          <a:xfrm>
            <a:off x="6596841" y="5565079"/>
            <a:ext cx="5046517" cy="369332"/>
          </a:xfrm>
          <a:prstGeom prst="rect">
            <a:avLst/>
          </a:prstGeom>
          <a:noFill/>
        </p:spPr>
        <p:txBody>
          <a:bodyPr wrap="square">
            <a:spAutoFit/>
          </a:bodyPr>
          <a:lstStyle/>
          <a:p>
            <a:pPr algn="ctr"/>
            <a:r>
              <a:rPr lang="en-US" dirty="0"/>
              <a:t>4. Shake the test tubes and see the colors.</a:t>
            </a:r>
          </a:p>
        </p:txBody>
      </p:sp>
      <p:pic>
        <p:nvPicPr>
          <p:cNvPr id="7" name="Content Placeholder 6">
            <a:extLst>
              <a:ext uri="{FF2B5EF4-FFF2-40B4-BE49-F238E27FC236}">
                <a16:creationId xmlns:a16="http://schemas.microsoft.com/office/drawing/2014/main" id="{0082ACC5-FD45-4A29-88A1-172B012D0D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2" y="2307955"/>
            <a:ext cx="5046517" cy="2830781"/>
          </a:xfrm>
        </p:spPr>
      </p:pic>
      <p:pic>
        <p:nvPicPr>
          <p:cNvPr id="10" name="Picture 9">
            <a:extLst>
              <a:ext uri="{FF2B5EF4-FFF2-40B4-BE49-F238E27FC236}">
                <a16:creationId xmlns:a16="http://schemas.microsoft.com/office/drawing/2014/main" id="{A06A7FA5-3898-420C-BF58-CAFC16CB3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840" y="2307955"/>
            <a:ext cx="5046518" cy="2830781"/>
          </a:xfrm>
          <a:prstGeom prst="rect">
            <a:avLst/>
          </a:prstGeom>
        </p:spPr>
      </p:pic>
    </p:spTree>
    <p:extLst>
      <p:ext uri="{BB962C8B-B14F-4D97-AF65-F5344CB8AC3E}">
        <p14:creationId xmlns:p14="http://schemas.microsoft.com/office/powerpoint/2010/main" val="412331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F2C0A9-ACCD-42D3-AED3-394AAA5B55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0149" y="-13702"/>
            <a:ext cx="6871702" cy="6871702"/>
          </a:xfrm>
        </p:spPr>
      </p:pic>
    </p:spTree>
    <p:extLst>
      <p:ext uri="{BB962C8B-B14F-4D97-AF65-F5344CB8AC3E}">
        <p14:creationId xmlns:p14="http://schemas.microsoft.com/office/powerpoint/2010/main" val="398724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9D5355-5AEC-4234-A995-A001638B7C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p:spPr>
      </p:pic>
    </p:spTree>
    <p:extLst>
      <p:ext uri="{BB962C8B-B14F-4D97-AF65-F5344CB8AC3E}">
        <p14:creationId xmlns:p14="http://schemas.microsoft.com/office/powerpoint/2010/main" val="405064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4964C6-22F3-49A7-ADF9-46620D05B9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1710" y="0"/>
            <a:ext cx="6808579" cy="6808579"/>
          </a:xfrm>
        </p:spPr>
      </p:pic>
    </p:spTree>
    <p:extLst>
      <p:ext uri="{BB962C8B-B14F-4D97-AF65-F5344CB8AC3E}">
        <p14:creationId xmlns:p14="http://schemas.microsoft.com/office/powerpoint/2010/main" val="2222135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5B16A9-AB64-47D1-8090-263378C440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0120" y="-14068"/>
            <a:ext cx="6872068" cy="6872068"/>
          </a:xfrm>
        </p:spPr>
      </p:pic>
    </p:spTree>
    <p:extLst>
      <p:ext uri="{BB962C8B-B14F-4D97-AF65-F5344CB8AC3E}">
        <p14:creationId xmlns:p14="http://schemas.microsoft.com/office/powerpoint/2010/main" val="358800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2AA5F-9889-494F-A343-61D382FC2C24}"/>
              </a:ext>
            </a:extLst>
          </p:cNvPr>
          <p:cNvSpPr>
            <a:spLocks noGrp="1"/>
          </p:cNvSpPr>
          <p:nvPr>
            <p:ph type="ctrTitle"/>
          </p:nvPr>
        </p:nvSpPr>
        <p:spPr>
          <a:xfrm>
            <a:off x="2589212" y="0"/>
            <a:ext cx="8915399" cy="2262781"/>
          </a:xfrm>
        </p:spPr>
        <p:txBody>
          <a:bodyPr/>
          <a:lstStyle/>
          <a:p>
            <a:r>
              <a:rPr lang="en-US" dirty="0"/>
              <a:t>Aspirin Synthesis</a:t>
            </a:r>
          </a:p>
        </p:txBody>
      </p:sp>
      <p:sp>
        <p:nvSpPr>
          <p:cNvPr id="3" name="Subtitle 2">
            <a:extLst>
              <a:ext uri="{FF2B5EF4-FFF2-40B4-BE49-F238E27FC236}">
                <a16:creationId xmlns:a16="http://schemas.microsoft.com/office/drawing/2014/main" id="{5DF42603-2FD6-4FAE-ABBF-C54583E5197B}"/>
              </a:ext>
            </a:extLst>
          </p:cNvPr>
          <p:cNvSpPr>
            <a:spLocks noGrp="1"/>
          </p:cNvSpPr>
          <p:nvPr>
            <p:ph type="subTitle" idx="1"/>
          </p:nvPr>
        </p:nvSpPr>
        <p:spPr>
          <a:xfrm>
            <a:off x="2589211" y="2302717"/>
            <a:ext cx="8915399" cy="1126283"/>
          </a:xfrm>
        </p:spPr>
        <p:txBody>
          <a:bodyPr>
            <a:normAutofit/>
          </a:bodyPr>
          <a:lstStyle/>
          <a:p>
            <a:r>
              <a:rPr lang="en-US" sz="3200" b="1" i="0" dirty="0">
                <a:solidFill>
                  <a:srgbClr val="0372A6"/>
                </a:solidFill>
                <a:effectLst/>
                <a:latin typeface="Tahoma" panose="020B0604030504040204" pitchFamily="34" charset="0"/>
              </a:rPr>
              <a:t>(acetylsalicylic acid)</a:t>
            </a:r>
          </a:p>
        </p:txBody>
      </p:sp>
      <p:pic>
        <p:nvPicPr>
          <p:cNvPr id="1026" name="Picture 2" descr="1: Synthesis of Aspirin (Experiment) - Chemistry LibreTexts">
            <a:extLst>
              <a:ext uri="{FF2B5EF4-FFF2-40B4-BE49-F238E27FC236}">
                <a16:creationId xmlns:a16="http://schemas.microsoft.com/office/drawing/2014/main" id="{D0657227-0800-41C0-B795-CCAC97378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1" y="3463829"/>
            <a:ext cx="9462539" cy="226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35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A33A9-AF18-4CBF-BFBE-078BBCDDCC9C}"/>
              </a:ext>
            </a:extLst>
          </p:cNvPr>
          <p:cNvSpPr>
            <a:spLocks noGrp="1"/>
          </p:cNvSpPr>
          <p:nvPr>
            <p:ph type="title"/>
          </p:nvPr>
        </p:nvSpPr>
        <p:spPr/>
        <p:txBody>
          <a:bodyPr/>
          <a:lstStyle/>
          <a:p>
            <a:r>
              <a:rPr lang="en-US" dirty="0"/>
              <a:t>Procedure</a:t>
            </a:r>
          </a:p>
        </p:txBody>
      </p:sp>
      <p:sp>
        <p:nvSpPr>
          <p:cNvPr id="3" name="Content Placeholder 2">
            <a:extLst>
              <a:ext uri="{FF2B5EF4-FFF2-40B4-BE49-F238E27FC236}">
                <a16:creationId xmlns:a16="http://schemas.microsoft.com/office/drawing/2014/main" id="{BC6155ED-9EDB-429E-B43A-885C71E1495B}"/>
              </a:ext>
            </a:extLst>
          </p:cNvPr>
          <p:cNvSpPr>
            <a:spLocks noGrp="1"/>
          </p:cNvSpPr>
          <p:nvPr>
            <p:ph idx="1"/>
          </p:nvPr>
        </p:nvSpPr>
        <p:spPr>
          <a:xfrm>
            <a:off x="2589212" y="1905000"/>
            <a:ext cx="8915400" cy="4953000"/>
          </a:xfrm>
        </p:spPr>
        <p:txBody>
          <a:bodyPr>
            <a:normAutofit fontScale="70000" lnSpcReduction="20000"/>
          </a:bodyPr>
          <a:lstStyle/>
          <a:p>
            <a:pPr algn="just">
              <a:buFont typeface="+mj-lt"/>
              <a:buAutoNum type="arabicPeriod"/>
            </a:pPr>
            <a:r>
              <a:rPr lang="en-US" b="0" i="0" dirty="0">
                <a:solidFill>
                  <a:srgbClr val="000000"/>
                </a:solidFill>
                <a:effectLst/>
                <a:latin typeface="Tahoma" panose="020B0604030504040204" pitchFamily="34" charset="0"/>
              </a:rPr>
              <a:t>Place 2.0 g (0.015 mole) of salicylic acid in a 125-mL Erlenmeyer flask.</a:t>
            </a:r>
          </a:p>
          <a:p>
            <a:pPr algn="just">
              <a:buFont typeface="+mj-lt"/>
              <a:buAutoNum type="arabicPeriod"/>
            </a:pPr>
            <a:r>
              <a:rPr lang="en-US" b="0" i="0" dirty="0">
                <a:solidFill>
                  <a:srgbClr val="000000"/>
                </a:solidFill>
                <a:effectLst/>
                <a:latin typeface="Tahoma" panose="020B0604030504040204" pitchFamily="34" charset="0"/>
              </a:rPr>
              <a:t>Add 5 mL (0.05 mole) of acetic anhydride, followed by 5 drops of conc. H</a:t>
            </a:r>
            <a:r>
              <a:rPr lang="en-US" b="0" i="0" baseline="-25000" dirty="0">
                <a:solidFill>
                  <a:srgbClr val="000000"/>
                </a:solidFill>
                <a:effectLst/>
                <a:latin typeface="Tahoma" panose="020B0604030504040204" pitchFamily="34" charset="0"/>
              </a:rPr>
              <a:t>2</a:t>
            </a:r>
            <a:r>
              <a:rPr lang="en-US" b="0" i="0" dirty="0">
                <a:solidFill>
                  <a:srgbClr val="000000"/>
                </a:solidFill>
                <a:effectLst/>
                <a:latin typeface="Tahoma" panose="020B0604030504040204" pitchFamily="34" charset="0"/>
              </a:rPr>
              <a:t>SO</a:t>
            </a:r>
            <a:r>
              <a:rPr lang="en-US" b="0" i="0" baseline="-25000" dirty="0">
                <a:solidFill>
                  <a:srgbClr val="000000"/>
                </a:solidFill>
                <a:effectLst/>
                <a:latin typeface="Tahoma" panose="020B0604030504040204" pitchFamily="34" charset="0"/>
              </a:rPr>
              <a:t>4</a:t>
            </a:r>
            <a:r>
              <a:rPr lang="en-US" b="0" i="0" dirty="0">
                <a:solidFill>
                  <a:srgbClr val="000000"/>
                </a:solidFill>
                <a:effectLst/>
                <a:latin typeface="Tahoma" panose="020B0604030504040204" pitchFamily="34" charset="0"/>
              </a:rPr>
              <a:t> (</a:t>
            </a:r>
            <a:r>
              <a:rPr lang="en-US" b="0" i="1" dirty="0">
                <a:solidFill>
                  <a:srgbClr val="000000"/>
                </a:solidFill>
                <a:effectLst/>
                <a:latin typeface="Tahoma" panose="020B0604030504040204" pitchFamily="34" charset="0"/>
              </a:rPr>
              <a:t>use a dropper, H</a:t>
            </a:r>
            <a:r>
              <a:rPr lang="en-US" b="0" i="1" baseline="-25000" dirty="0">
                <a:solidFill>
                  <a:srgbClr val="000000"/>
                </a:solidFill>
                <a:effectLst/>
                <a:latin typeface="Tahoma" panose="020B0604030504040204" pitchFamily="34" charset="0"/>
              </a:rPr>
              <a:t>2</a:t>
            </a:r>
            <a:r>
              <a:rPr lang="en-US" b="0" i="1" dirty="0">
                <a:solidFill>
                  <a:srgbClr val="000000"/>
                </a:solidFill>
                <a:effectLst/>
                <a:latin typeface="Tahoma" panose="020B0604030504040204" pitchFamily="34" charset="0"/>
              </a:rPr>
              <a:t>SO</a:t>
            </a:r>
            <a:r>
              <a:rPr lang="en-US" b="0" i="1" baseline="-25000" dirty="0">
                <a:solidFill>
                  <a:srgbClr val="000000"/>
                </a:solidFill>
                <a:effectLst/>
                <a:latin typeface="Tahoma" panose="020B0604030504040204" pitchFamily="34" charset="0"/>
              </a:rPr>
              <a:t>4</a:t>
            </a:r>
            <a:r>
              <a:rPr lang="en-US" b="0" i="1" dirty="0">
                <a:solidFill>
                  <a:srgbClr val="000000"/>
                </a:solidFill>
                <a:effectLst/>
                <a:latin typeface="Tahoma" panose="020B0604030504040204" pitchFamily="34" charset="0"/>
              </a:rPr>
              <a:t> is highly corrosive</a:t>
            </a:r>
            <a:r>
              <a:rPr lang="en-US" b="0" i="0" dirty="0">
                <a:solidFill>
                  <a:srgbClr val="000000"/>
                </a:solidFill>
                <a:effectLst/>
                <a:latin typeface="Tahoma" panose="020B0604030504040204" pitchFamily="34" charset="0"/>
              </a:rPr>
              <a:t>) and swirl the flask gently until the salicylic acid dissolves.</a:t>
            </a:r>
          </a:p>
          <a:p>
            <a:pPr algn="just">
              <a:buFont typeface="+mj-lt"/>
              <a:buAutoNum type="arabicPeriod"/>
            </a:pPr>
            <a:r>
              <a:rPr lang="en-US" b="0" i="0" dirty="0">
                <a:solidFill>
                  <a:srgbClr val="000000"/>
                </a:solidFill>
                <a:effectLst/>
                <a:latin typeface="Tahoma" panose="020B0604030504040204" pitchFamily="34" charset="0"/>
              </a:rPr>
              <a:t>Heat the flask gently on the steam bath for at least 10 minutes.</a:t>
            </a:r>
          </a:p>
          <a:p>
            <a:pPr algn="just">
              <a:buFont typeface="+mj-lt"/>
              <a:buAutoNum type="arabicPeriod"/>
            </a:pPr>
            <a:r>
              <a:rPr lang="en-US" b="0" i="0" dirty="0">
                <a:solidFill>
                  <a:srgbClr val="000000"/>
                </a:solidFill>
                <a:effectLst/>
                <a:latin typeface="Tahoma" panose="020B0604030504040204" pitchFamily="34" charset="0"/>
              </a:rPr>
              <a:t>Allow the flask to cool to room temperature. If acetylsalicylic acid does not begin to crystallize out, scratch the walls of the flask with a glass rod. Cool the mixture slightly in an ice bath until crystallization is completed. The product will appear as a solid mass when crystallization is completed.</a:t>
            </a:r>
          </a:p>
          <a:p>
            <a:pPr algn="just">
              <a:buFont typeface="+mj-lt"/>
              <a:buAutoNum type="arabicPeriod"/>
            </a:pPr>
            <a:r>
              <a:rPr lang="en-US" b="0" i="0" dirty="0">
                <a:solidFill>
                  <a:srgbClr val="000000"/>
                </a:solidFill>
                <a:effectLst/>
                <a:latin typeface="Tahoma" panose="020B0604030504040204" pitchFamily="34" charset="0"/>
              </a:rPr>
              <a:t>Add 50 mL of water and cool the mixture in an ice bath. Do not add the water until crystal formation is complete.</a:t>
            </a:r>
          </a:p>
          <a:p>
            <a:pPr algn="just">
              <a:buFont typeface="+mj-lt"/>
              <a:buAutoNum type="arabicPeriod"/>
            </a:pPr>
            <a:r>
              <a:rPr lang="en-US" b="0" i="0" dirty="0">
                <a:solidFill>
                  <a:srgbClr val="000000"/>
                </a:solidFill>
                <a:effectLst/>
                <a:latin typeface="Tahoma" panose="020B0604030504040204" pitchFamily="34" charset="0"/>
              </a:rPr>
              <a:t>Vacuum filter the product using a Buchner funnel. You can use some of the filtrate to rinse the Erlenmeyer flask if necessary.</a:t>
            </a:r>
          </a:p>
          <a:p>
            <a:pPr algn="just">
              <a:buFont typeface="+mj-lt"/>
              <a:buAutoNum type="arabicPeriod"/>
            </a:pPr>
            <a:r>
              <a:rPr lang="en-US" b="0" i="0" dirty="0">
                <a:solidFill>
                  <a:srgbClr val="000000"/>
                </a:solidFill>
                <a:effectLst/>
                <a:latin typeface="Tahoma" panose="020B0604030504040204" pitchFamily="34" charset="0"/>
              </a:rPr>
              <a:t>Rinse the crystals several times with small portions (5 mL) of cold water and air dry the crystals on a Buchner funnel by suction until the crystals appear to be free of solvent. Test this crude product for the presence of unreacted salicylic acid using the ferric chloride test. Record the weight of the crude solid which probably contains water.</a:t>
            </a:r>
          </a:p>
        </p:txBody>
      </p:sp>
    </p:spTree>
    <p:extLst>
      <p:ext uri="{BB962C8B-B14F-4D97-AF65-F5344CB8AC3E}">
        <p14:creationId xmlns:p14="http://schemas.microsoft.com/office/powerpoint/2010/main" val="5459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A2EE-C914-44A8-9889-0E68F08A9CA6}"/>
              </a:ext>
            </a:extLst>
          </p:cNvPr>
          <p:cNvSpPr>
            <a:spLocks noGrp="1"/>
          </p:cNvSpPr>
          <p:nvPr>
            <p:ph type="title"/>
          </p:nvPr>
        </p:nvSpPr>
        <p:spPr/>
        <p:txBody>
          <a:bodyPr/>
          <a:lstStyle/>
          <a:p>
            <a:r>
              <a:rPr lang="en-US" dirty="0"/>
              <a:t>Procedure 2</a:t>
            </a:r>
            <a:r>
              <a:rPr lang="en-US" baseline="30000" dirty="0"/>
              <a:t>nd</a:t>
            </a:r>
            <a:r>
              <a:rPr lang="en-US" dirty="0"/>
              <a:t> Part</a:t>
            </a:r>
          </a:p>
        </p:txBody>
      </p:sp>
      <p:sp>
        <p:nvSpPr>
          <p:cNvPr id="3" name="Content Placeholder 2">
            <a:extLst>
              <a:ext uri="{FF2B5EF4-FFF2-40B4-BE49-F238E27FC236}">
                <a16:creationId xmlns:a16="http://schemas.microsoft.com/office/drawing/2014/main" id="{A30B5187-AAA0-4520-B673-5C9DB1AB0971}"/>
              </a:ext>
            </a:extLst>
          </p:cNvPr>
          <p:cNvSpPr>
            <a:spLocks noGrp="1"/>
          </p:cNvSpPr>
          <p:nvPr>
            <p:ph idx="1"/>
          </p:nvPr>
        </p:nvSpPr>
        <p:spPr>
          <a:xfrm>
            <a:off x="2247374" y="1519311"/>
            <a:ext cx="9602788" cy="5338689"/>
          </a:xfrm>
        </p:spPr>
        <p:txBody>
          <a:bodyPr>
            <a:normAutofit fontScale="92500" lnSpcReduction="10000"/>
          </a:bodyPr>
          <a:lstStyle/>
          <a:p>
            <a:pPr algn="just">
              <a:buFont typeface="+mj-lt"/>
              <a:buAutoNum type="arabicPeriod"/>
            </a:pPr>
            <a:r>
              <a:rPr lang="en-US" sz="1600" b="0" i="0" dirty="0">
                <a:solidFill>
                  <a:srgbClr val="000000"/>
                </a:solidFill>
                <a:effectLst/>
                <a:latin typeface="Tahoma" panose="020B0604030504040204" pitchFamily="34" charset="0"/>
              </a:rPr>
              <a:t>Stir the crude solid with 25 mL of a saturated aqueous sodium bicarbonate solution in a 150 mL beaker until all signs of reaction have ceased (evolution of </a:t>
            </a:r>
            <a:r>
              <a:rPr lang="en-US" sz="1600" b="0" i="0" dirty="0">
                <a:solidFill>
                  <a:srgbClr val="888888"/>
                </a:solidFill>
                <a:effectLst/>
                <a:latin typeface="Tahoma" panose="020B0604030504040204" pitchFamily="34" charset="0"/>
              </a:rPr>
              <a:t>CO_2</a:t>
            </a:r>
            <a:r>
              <a:rPr lang="en-US" sz="1600" b="0" i="0" dirty="0">
                <a:solidFill>
                  <a:srgbClr val="000000"/>
                </a:solidFill>
                <a:effectLst/>
                <a:latin typeface="Tahoma" panose="020B0604030504040204" pitchFamily="34" charset="0"/>
              </a:rPr>
              <a:t> ceases).</a:t>
            </a:r>
          </a:p>
          <a:p>
            <a:pPr algn="just">
              <a:buFont typeface="+mj-lt"/>
              <a:buAutoNum type="arabicPeriod"/>
            </a:pPr>
            <a:r>
              <a:rPr lang="en-US" sz="1600" b="0" i="0" dirty="0">
                <a:solidFill>
                  <a:srgbClr val="000000"/>
                </a:solidFill>
                <a:effectLst/>
                <a:latin typeface="Tahoma" panose="020B0604030504040204" pitchFamily="34" charset="0"/>
              </a:rPr>
              <a:t>Filter the solution through a Buchner funnel to remove any insoluble impurities or polymers that may have been formed. Wash the beaker and the funnel with 5 to 10 mL of water.</a:t>
            </a:r>
          </a:p>
          <a:p>
            <a:pPr algn="just">
              <a:buFont typeface="+mj-lt"/>
              <a:buAutoNum type="arabicPeriod"/>
            </a:pPr>
            <a:r>
              <a:rPr lang="en-US" sz="1600" b="0" i="0" dirty="0">
                <a:solidFill>
                  <a:srgbClr val="000000"/>
                </a:solidFill>
                <a:effectLst/>
                <a:latin typeface="Tahoma" panose="020B0604030504040204" pitchFamily="34" charset="0"/>
              </a:rPr>
              <a:t>Carefully pour the filtrate with stirring, a small amount at a time, into an ice cold HCl solution (</a:t>
            </a:r>
            <a:r>
              <a:rPr lang="en-US" sz="1600" b="0" i="1" dirty="0">
                <a:solidFill>
                  <a:srgbClr val="000000"/>
                </a:solidFill>
                <a:effectLst/>
                <a:latin typeface="Tahoma" panose="020B0604030504040204" pitchFamily="34" charset="0"/>
              </a:rPr>
              <a:t>ca </a:t>
            </a:r>
            <a:r>
              <a:rPr lang="en-US" sz="1600" b="0" i="0" dirty="0">
                <a:solidFill>
                  <a:srgbClr val="000000"/>
                </a:solidFill>
                <a:effectLst/>
                <a:latin typeface="Tahoma" panose="020B0604030504040204" pitchFamily="34" charset="0"/>
              </a:rPr>
              <a:t>3.5 mL of conc. HCl in 10 mL of water) in a 150-mL beaker and cool the mixture in an ice bath. Make sure that the resulting solution is acidic (blue litmus paper) and that the aspirin has completely precipitated out.</a:t>
            </a:r>
          </a:p>
          <a:p>
            <a:pPr algn="just">
              <a:buFont typeface="+mj-lt"/>
              <a:buAutoNum type="arabicPeriod"/>
            </a:pPr>
            <a:r>
              <a:rPr lang="en-US" sz="1600" b="0" i="0" dirty="0">
                <a:solidFill>
                  <a:srgbClr val="000000"/>
                </a:solidFill>
                <a:effectLst/>
                <a:latin typeface="Tahoma" panose="020B0604030504040204" pitchFamily="34" charset="0"/>
              </a:rPr>
              <a:t>Filter the solid by suction and wash the crystals 3X with 5 mL of </a:t>
            </a:r>
            <a:r>
              <a:rPr lang="en-US" sz="1600" b="0" i="1" dirty="0">
                <a:solidFill>
                  <a:srgbClr val="000000"/>
                </a:solidFill>
                <a:effectLst/>
                <a:latin typeface="Tahoma" panose="020B0604030504040204" pitchFamily="34" charset="0"/>
              </a:rPr>
              <a:t>cold</a:t>
            </a:r>
            <a:r>
              <a:rPr lang="en-US" sz="1600" b="0" i="0" dirty="0">
                <a:solidFill>
                  <a:srgbClr val="000000"/>
                </a:solidFill>
                <a:effectLst/>
                <a:latin typeface="Tahoma" panose="020B0604030504040204" pitchFamily="34" charset="0"/>
              </a:rPr>
              <a:t> water each. Remove all the liquid from the crystals by pressing with a clean stopper or cork. Air dry the crystals and transfer them to a watch glass to dry. Test a small amount of the product for the presence of unreacted salicylic acid using the ferric chloride solution.</a:t>
            </a:r>
          </a:p>
          <a:p>
            <a:pPr algn="just">
              <a:buFont typeface="+mj-lt"/>
              <a:buAutoNum type="arabicPeriod"/>
            </a:pPr>
            <a:r>
              <a:rPr lang="en-US" sz="1600" b="0" i="0" dirty="0">
                <a:solidFill>
                  <a:srgbClr val="000000"/>
                </a:solidFill>
                <a:effectLst/>
                <a:latin typeface="Tahoma" panose="020B0604030504040204" pitchFamily="34" charset="0"/>
              </a:rPr>
              <a:t>When the product is completely dry, weigh the product, determine its melting point (lit </a:t>
            </a:r>
            <a:r>
              <a:rPr lang="en-US" sz="1600" b="0" i="0" dirty="0" err="1">
                <a:solidFill>
                  <a:srgbClr val="000000"/>
                </a:solidFill>
                <a:effectLst/>
                <a:latin typeface="Tahoma" panose="020B0604030504040204" pitchFamily="34" charset="0"/>
              </a:rPr>
              <a:t>mp</a:t>
            </a:r>
            <a:r>
              <a:rPr lang="en-US" sz="1600" b="0" i="0" dirty="0">
                <a:solidFill>
                  <a:srgbClr val="000000"/>
                </a:solidFill>
                <a:effectLst/>
                <a:latin typeface="Tahoma" panose="020B0604030504040204" pitchFamily="34" charset="0"/>
              </a:rPr>
              <a:t> 135-136 °C) and calculate the percentage yield.</a:t>
            </a:r>
          </a:p>
          <a:p>
            <a:pPr algn="just">
              <a:buFont typeface="+mj-lt"/>
              <a:buAutoNum type="arabicPeriod"/>
            </a:pPr>
            <a:r>
              <a:rPr lang="en-US" sz="1600" b="0" i="0" dirty="0">
                <a:solidFill>
                  <a:srgbClr val="000000"/>
                </a:solidFill>
                <a:effectLst/>
                <a:latin typeface="Tahoma" panose="020B0604030504040204" pitchFamily="34" charset="0"/>
              </a:rPr>
              <a:t>Dissolve the final product in a minimum amount (no more than 2-3 mL) of </a:t>
            </a:r>
            <a:r>
              <a:rPr lang="en-US" sz="1600" b="0" i="1" dirty="0">
                <a:solidFill>
                  <a:srgbClr val="000000"/>
                </a:solidFill>
                <a:effectLst/>
                <a:latin typeface="Tahoma" panose="020B0604030504040204" pitchFamily="34" charset="0"/>
              </a:rPr>
              <a:t>hot</a:t>
            </a:r>
            <a:r>
              <a:rPr lang="en-US" sz="1600" b="0" i="0" dirty="0">
                <a:solidFill>
                  <a:srgbClr val="000000"/>
                </a:solidFill>
                <a:effectLst/>
                <a:latin typeface="Tahoma" panose="020B0604030504040204" pitchFamily="34" charset="0"/>
              </a:rPr>
              <a:t> ethyl acetate in a 25 mL Erlenmeyer flask. Make sure that the product is completely dissolved while gently and continuously heating on a steam bath.</a:t>
            </a:r>
          </a:p>
          <a:p>
            <a:pPr algn="just">
              <a:buFont typeface="+mj-lt"/>
              <a:buAutoNum type="arabicPeriod"/>
            </a:pPr>
            <a:r>
              <a:rPr lang="en-US" sz="1600" b="0" i="0" dirty="0">
                <a:solidFill>
                  <a:srgbClr val="000000"/>
                </a:solidFill>
                <a:effectLst/>
                <a:latin typeface="Tahoma" panose="020B0604030504040204" pitchFamily="34" charset="0"/>
              </a:rPr>
              <a:t>Cool the solution to room temperature and then in a ice-bath. Collect the product by vacuum filtration and rinse out of the flask with a few milliliters of cold petroleum ether.</a:t>
            </a:r>
          </a:p>
          <a:p>
            <a:pPr algn="just">
              <a:buFont typeface="+mj-lt"/>
              <a:buAutoNum type="arabicPeriod"/>
            </a:pPr>
            <a:r>
              <a:rPr lang="en-US" sz="1600" b="0" i="0" dirty="0">
                <a:solidFill>
                  <a:srgbClr val="000000"/>
                </a:solidFill>
                <a:effectLst/>
                <a:latin typeface="Tahoma" panose="020B0604030504040204" pitchFamily="34" charset="0"/>
              </a:rPr>
              <a:t>When the product is completely dry, weigh its weight, determine its melting point (lit </a:t>
            </a:r>
            <a:r>
              <a:rPr lang="en-US" sz="1600" b="0" i="0" dirty="0" err="1">
                <a:solidFill>
                  <a:srgbClr val="000000"/>
                </a:solidFill>
                <a:effectLst/>
                <a:latin typeface="Tahoma" panose="020B0604030504040204" pitchFamily="34" charset="0"/>
              </a:rPr>
              <a:t>mp</a:t>
            </a:r>
            <a:r>
              <a:rPr lang="en-US" sz="1600" b="0" i="0" dirty="0">
                <a:solidFill>
                  <a:srgbClr val="000000"/>
                </a:solidFill>
                <a:effectLst/>
                <a:latin typeface="Tahoma" panose="020B0604030504040204" pitchFamily="34" charset="0"/>
              </a:rPr>
              <a:t> 135 °C) and calculate the percentage yield of this recrystallized product. Calculate the % recovery of recrystallized material from crude material. Submit the crystalline sample in a small vial with proper labeling to your instructor</a:t>
            </a:r>
          </a:p>
        </p:txBody>
      </p:sp>
    </p:spTree>
    <p:extLst>
      <p:ext uri="{BB962C8B-B14F-4D97-AF65-F5344CB8AC3E}">
        <p14:creationId xmlns:p14="http://schemas.microsoft.com/office/powerpoint/2010/main" val="1749868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5985-D6ED-408A-8302-42410DB77160}"/>
              </a:ext>
            </a:extLst>
          </p:cNvPr>
          <p:cNvSpPr>
            <a:spLocks noGrp="1"/>
          </p:cNvSpPr>
          <p:nvPr>
            <p:ph type="title"/>
          </p:nvPr>
        </p:nvSpPr>
        <p:spPr>
          <a:xfrm>
            <a:off x="2592925" y="624110"/>
            <a:ext cx="8911687" cy="684185"/>
          </a:xfrm>
        </p:spPr>
        <p:txBody>
          <a:bodyPr>
            <a:normAutofit fontScale="90000"/>
          </a:bodyPr>
          <a:lstStyle/>
          <a:p>
            <a:r>
              <a:rPr lang="en-US" dirty="0"/>
              <a:t>Procedure:</a:t>
            </a:r>
          </a:p>
        </p:txBody>
      </p:sp>
      <p:pic>
        <p:nvPicPr>
          <p:cNvPr id="5" name="Content Placeholder 4">
            <a:extLst>
              <a:ext uri="{FF2B5EF4-FFF2-40B4-BE49-F238E27FC236}">
                <a16:creationId xmlns:a16="http://schemas.microsoft.com/office/drawing/2014/main" id="{8143672E-F561-4E95-91D8-A41A501D73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48790"/>
            <a:ext cx="3959603" cy="2960422"/>
          </a:xfrm>
        </p:spPr>
      </p:pic>
      <p:pic>
        <p:nvPicPr>
          <p:cNvPr id="7" name="Picture 6">
            <a:extLst>
              <a:ext uri="{FF2B5EF4-FFF2-40B4-BE49-F238E27FC236}">
                <a16:creationId xmlns:a16="http://schemas.microsoft.com/office/drawing/2014/main" id="{2A177E2F-7787-42B4-8446-A83F34DB8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199" y="1948790"/>
            <a:ext cx="3959602" cy="2960423"/>
          </a:xfrm>
          <a:prstGeom prst="rect">
            <a:avLst/>
          </a:prstGeom>
        </p:spPr>
      </p:pic>
      <p:pic>
        <p:nvPicPr>
          <p:cNvPr id="9" name="Picture 8">
            <a:extLst>
              <a:ext uri="{FF2B5EF4-FFF2-40B4-BE49-F238E27FC236}">
                <a16:creationId xmlns:a16="http://schemas.microsoft.com/office/drawing/2014/main" id="{6B92A67B-3564-4DF3-9B2E-95F3D46FC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397" y="1948790"/>
            <a:ext cx="3959603" cy="2960422"/>
          </a:xfrm>
          <a:prstGeom prst="rect">
            <a:avLst/>
          </a:prstGeom>
        </p:spPr>
      </p:pic>
      <p:sp>
        <p:nvSpPr>
          <p:cNvPr id="11" name="TextBox 10">
            <a:extLst>
              <a:ext uri="{FF2B5EF4-FFF2-40B4-BE49-F238E27FC236}">
                <a16:creationId xmlns:a16="http://schemas.microsoft.com/office/drawing/2014/main" id="{0AEB1B5B-2074-478D-9B15-A9B74656326C}"/>
              </a:ext>
            </a:extLst>
          </p:cNvPr>
          <p:cNvSpPr txBox="1"/>
          <p:nvPr/>
        </p:nvSpPr>
        <p:spPr>
          <a:xfrm>
            <a:off x="-1" y="5180375"/>
            <a:ext cx="3959603" cy="646331"/>
          </a:xfrm>
          <a:prstGeom prst="rect">
            <a:avLst/>
          </a:prstGeom>
          <a:noFill/>
        </p:spPr>
        <p:txBody>
          <a:bodyPr wrap="square">
            <a:spAutoFit/>
          </a:bodyPr>
          <a:lstStyle/>
          <a:p>
            <a:pPr algn="ctr"/>
            <a:r>
              <a:rPr lang="en-US" dirty="0"/>
              <a:t>Reactants:</a:t>
            </a:r>
          </a:p>
          <a:p>
            <a:pPr algn="ctr"/>
            <a:r>
              <a:rPr lang="en-US" dirty="0"/>
              <a:t>Salicylic acid &amp; Acetic anhydride</a:t>
            </a:r>
          </a:p>
        </p:txBody>
      </p:sp>
      <p:sp>
        <p:nvSpPr>
          <p:cNvPr id="14" name="TextBox 13">
            <a:extLst>
              <a:ext uri="{FF2B5EF4-FFF2-40B4-BE49-F238E27FC236}">
                <a16:creationId xmlns:a16="http://schemas.microsoft.com/office/drawing/2014/main" id="{103C7D5E-28EB-482A-9680-B1638EC1714B}"/>
              </a:ext>
            </a:extLst>
          </p:cNvPr>
          <p:cNvSpPr txBox="1"/>
          <p:nvPr/>
        </p:nvSpPr>
        <p:spPr>
          <a:xfrm>
            <a:off x="4116199" y="5180374"/>
            <a:ext cx="3959603" cy="646331"/>
          </a:xfrm>
          <a:prstGeom prst="rect">
            <a:avLst/>
          </a:prstGeom>
          <a:noFill/>
        </p:spPr>
        <p:txBody>
          <a:bodyPr wrap="square">
            <a:spAutoFit/>
          </a:bodyPr>
          <a:lstStyle/>
          <a:p>
            <a:pPr algn="ctr"/>
            <a:r>
              <a:rPr lang="en-US" dirty="0"/>
              <a:t>1. Weigh 2.027 g of Salicylic acid, then put then into a volumetric flask</a:t>
            </a:r>
          </a:p>
        </p:txBody>
      </p:sp>
      <p:sp>
        <p:nvSpPr>
          <p:cNvPr id="15" name="TextBox 14">
            <a:extLst>
              <a:ext uri="{FF2B5EF4-FFF2-40B4-BE49-F238E27FC236}">
                <a16:creationId xmlns:a16="http://schemas.microsoft.com/office/drawing/2014/main" id="{59C89417-12EC-4B63-A099-9DBB8F15DA74}"/>
              </a:ext>
            </a:extLst>
          </p:cNvPr>
          <p:cNvSpPr txBox="1"/>
          <p:nvPr/>
        </p:nvSpPr>
        <p:spPr>
          <a:xfrm>
            <a:off x="8232397" y="5180374"/>
            <a:ext cx="3959603" cy="369332"/>
          </a:xfrm>
          <a:prstGeom prst="rect">
            <a:avLst/>
          </a:prstGeom>
          <a:noFill/>
        </p:spPr>
        <p:txBody>
          <a:bodyPr wrap="square">
            <a:spAutoFit/>
          </a:bodyPr>
          <a:lstStyle/>
          <a:p>
            <a:pPr algn="ctr"/>
            <a:r>
              <a:rPr lang="en-US" dirty="0"/>
              <a:t>2. Add 5mL of acetic anhydride</a:t>
            </a:r>
          </a:p>
        </p:txBody>
      </p:sp>
    </p:spTree>
    <p:extLst>
      <p:ext uri="{BB962C8B-B14F-4D97-AF65-F5344CB8AC3E}">
        <p14:creationId xmlns:p14="http://schemas.microsoft.com/office/powerpoint/2010/main" val="2366260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TotalTime>
  <Words>947</Words>
  <Application>Microsoft Office PowerPoint</Application>
  <PresentationFormat>Widescreen</PresentationFormat>
  <Paragraphs>58</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Aspirin Synthesis</vt:lpstr>
      <vt:lpstr>Procedure</vt:lpstr>
      <vt:lpstr>Procedure 2nd Part</vt:lpstr>
      <vt:lpstr>Procedure:</vt:lpstr>
      <vt:lpstr>Procedure:</vt:lpstr>
      <vt:lpstr>Procedure:</vt:lpstr>
      <vt:lpstr>Procedure:</vt:lpstr>
      <vt:lpstr>Procedure:</vt:lpstr>
      <vt:lpstr>Procedure:</vt:lpstr>
      <vt:lpstr>Procedure:</vt:lpstr>
      <vt:lpstr>FeCl3 Test which is a qualitative test</vt:lpstr>
      <vt:lpstr>Expected colors! Since FeCl3 react with OH group</vt:lpstr>
      <vt:lpstr>Procedure:</vt:lpstr>
      <vt:lpstr>Procedure: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Ihab Wehbi</dc:creator>
  <cp:lastModifiedBy>Ihab Wehbi</cp:lastModifiedBy>
  <cp:revision>3</cp:revision>
  <dcterms:created xsi:type="dcterms:W3CDTF">2021-12-25T01:16:32Z</dcterms:created>
  <dcterms:modified xsi:type="dcterms:W3CDTF">2021-12-27T07:28:47Z</dcterms:modified>
</cp:coreProperties>
</file>