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2479090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1pPr>
    <a:lvl2pPr marL="1239545" algn="l" defTabSz="2479090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2pPr>
    <a:lvl3pPr marL="2479090" algn="l" defTabSz="2479090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3pPr>
    <a:lvl4pPr marL="3718638" algn="l" defTabSz="2479090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4pPr>
    <a:lvl5pPr marL="4958183" algn="l" defTabSz="2479090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5pPr>
    <a:lvl6pPr marL="6197729" algn="l" defTabSz="2479090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6pPr>
    <a:lvl7pPr marL="7437277" algn="l" defTabSz="2479090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7pPr>
    <a:lvl8pPr marL="8676822" algn="l" defTabSz="2479090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8pPr>
    <a:lvl9pPr marL="9916367" algn="l" defTabSz="2479090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648" y="-40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09A7B-9E17-4F34-AA00-297331665F5B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C15EC-A31A-40BA-B4D1-1B8267495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665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79090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1pPr>
    <a:lvl2pPr marL="1239545" algn="l" defTabSz="2479090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2pPr>
    <a:lvl3pPr marL="2479090" algn="l" defTabSz="2479090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3pPr>
    <a:lvl4pPr marL="3718638" algn="l" defTabSz="2479090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4pPr>
    <a:lvl5pPr marL="4958183" algn="l" defTabSz="2479090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5pPr>
    <a:lvl6pPr marL="6197729" algn="l" defTabSz="2479090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6pPr>
    <a:lvl7pPr marL="7437277" algn="l" defTabSz="2479090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7pPr>
    <a:lvl8pPr marL="8676822" algn="l" defTabSz="2479090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8pPr>
    <a:lvl9pPr marL="9916367" algn="l" defTabSz="2479090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C15EC-A31A-40BA-B4D1-1B82674957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716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4B5B5-F010-4DC7-88AC-31950D4CF81B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DB05-5F5A-411C-8108-DA12062C5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943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4B5B5-F010-4DC7-88AC-31950D4CF81B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DB05-5F5A-411C-8108-DA12062C5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46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4B5B5-F010-4DC7-88AC-31950D4CF81B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DB05-5F5A-411C-8108-DA12062C5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53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4B5B5-F010-4DC7-88AC-31950D4CF81B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DB05-5F5A-411C-8108-DA12062C5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83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4B5B5-F010-4DC7-88AC-31950D4CF81B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DB05-5F5A-411C-8108-DA12062C5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78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4B5B5-F010-4DC7-88AC-31950D4CF81B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DB05-5F5A-411C-8108-DA12062C5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069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4B5B5-F010-4DC7-88AC-31950D4CF81B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DB05-5F5A-411C-8108-DA12062C5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5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4B5B5-F010-4DC7-88AC-31950D4CF81B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DB05-5F5A-411C-8108-DA12062C5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004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4B5B5-F010-4DC7-88AC-31950D4CF81B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DB05-5F5A-411C-8108-DA12062C5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16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4B5B5-F010-4DC7-88AC-31950D4CF81B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DB05-5F5A-411C-8108-DA12062C5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868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4B5B5-F010-4DC7-88AC-31950D4CF81B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DB05-5F5A-411C-8108-DA12062C5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301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4B5B5-F010-4DC7-88AC-31950D4CF81B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DDB05-5F5A-411C-8108-DA12062C5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83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1179095" y="4227900"/>
            <a:ext cx="19041986" cy="19811195"/>
            <a:chOff x="246800" y="1347537"/>
            <a:chExt cx="6435605" cy="7908758"/>
          </a:xfrm>
        </p:grpSpPr>
        <p:sp>
          <p:nvSpPr>
            <p:cNvPr id="19" name="Rounded Rectangle 18"/>
            <p:cNvSpPr/>
            <p:nvPr/>
          </p:nvSpPr>
          <p:spPr>
            <a:xfrm>
              <a:off x="4548368" y="7624097"/>
              <a:ext cx="468831" cy="23717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>
                  <a:solidFill>
                    <a:schemeClr val="bg2">
                      <a:lumMod val="25000"/>
                    </a:schemeClr>
                  </a:solidFill>
                </a:rPr>
                <a:t>V 5/7</a:t>
              </a:r>
              <a:endParaRPr lang="en-US" sz="1800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6800" y="1347537"/>
              <a:ext cx="6318990" cy="7908758"/>
            </a:xfrm>
            <a:prstGeom prst="rect">
              <a:avLst/>
            </a:prstGeom>
          </p:spPr>
        </p:pic>
        <p:grpSp>
          <p:nvGrpSpPr>
            <p:cNvPr id="18" name="Group 17"/>
            <p:cNvGrpSpPr/>
            <p:nvPr/>
          </p:nvGrpSpPr>
          <p:grpSpPr>
            <a:xfrm>
              <a:off x="2841366" y="7175066"/>
              <a:ext cx="266457" cy="216334"/>
              <a:chOff x="2841366" y="7175066"/>
              <a:chExt cx="266457" cy="216334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>
                <a:off x="2841366" y="7278881"/>
                <a:ext cx="266457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3105150" y="7175066"/>
                <a:ext cx="0" cy="21633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/>
            <p:cNvGrpSpPr/>
            <p:nvPr/>
          </p:nvGrpSpPr>
          <p:grpSpPr>
            <a:xfrm>
              <a:off x="4484228" y="7195538"/>
              <a:ext cx="260358" cy="216334"/>
              <a:chOff x="4484228" y="7195538"/>
              <a:chExt cx="260358" cy="216334"/>
            </a:xfrm>
          </p:grpSpPr>
          <p:cxnSp>
            <p:nvCxnSpPr>
              <p:cNvPr id="35" name="Straight Connector 34"/>
              <p:cNvCxnSpPr/>
              <p:nvPr/>
            </p:nvCxnSpPr>
            <p:spPr>
              <a:xfrm>
                <a:off x="4484228" y="7299353"/>
                <a:ext cx="254008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4738236" y="7195538"/>
                <a:ext cx="6350" cy="21633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4"/>
            <p:cNvGrpSpPr/>
            <p:nvPr/>
          </p:nvGrpSpPr>
          <p:grpSpPr>
            <a:xfrm>
              <a:off x="5888061" y="7234112"/>
              <a:ext cx="241019" cy="197284"/>
              <a:chOff x="5888060" y="7234112"/>
              <a:chExt cx="241019" cy="197284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5888060" y="7331577"/>
                <a:ext cx="241019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6129079" y="7234112"/>
                <a:ext cx="0" cy="19728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Rounded Rectangle 44"/>
            <p:cNvSpPr/>
            <p:nvPr/>
          </p:nvSpPr>
          <p:spPr>
            <a:xfrm>
              <a:off x="6050748" y="7681379"/>
              <a:ext cx="451592" cy="16797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800" b="1" dirty="0">
                  <a:solidFill>
                    <a:schemeClr val="bg2">
                      <a:lumMod val="25000"/>
                    </a:schemeClr>
                  </a:solidFill>
                </a:rPr>
                <a:t>V 5/6</a:t>
              </a:r>
              <a:endParaRPr lang="en-US" sz="1800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5825150" y="7983941"/>
              <a:ext cx="372169" cy="14268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2">
                      <a:lumMod val="25000"/>
                    </a:schemeClr>
                  </a:solidFill>
                </a:rPr>
                <a:t>Tank 6</a:t>
              </a:r>
              <a:endParaRPr lang="en-US" sz="18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958268" y="8400315"/>
              <a:ext cx="411683" cy="147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/>
                <a:t>exit</a:t>
              </a:r>
              <a:endParaRPr lang="en-US" sz="1800" b="1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054609" y="7503752"/>
              <a:ext cx="627796" cy="147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 err="1">
                  <a:solidFill>
                    <a:schemeClr val="bg2">
                      <a:lumMod val="25000"/>
                    </a:schemeClr>
                  </a:solidFill>
                </a:rPr>
                <a:t>Vaccum</a:t>
              </a:r>
              <a:r>
                <a:rPr lang="en-US" sz="1800" b="1" dirty="0">
                  <a:solidFill>
                    <a:schemeClr val="bg2">
                      <a:lumMod val="25000"/>
                    </a:schemeClr>
                  </a:solidFill>
                </a:rPr>
                <a:t> 1</a:t>
              </a:r>
              <a:endParaRPr lang="en-US" sz="1800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222184" y="7178398"/>
              <a:ext cx="389601" cy="224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chemeClr val="bg2">
                      <a:lumMod val="25000"/>
                    </a:schemeClr>
                  </a:solidFill>
                </a:rPr>
                <a:t>V 5</a:t>
              </a:r>
              <a:endParaRPr lang="en-US" sz="800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20070" y="7178398"/>
              <a:ext cx="390178" cy="237765"/>
            </a:xfrm>
            <a:prstGeom prst="rect">
              <a:avLst/>
            </a:prstGeom>
          </p:spPr>
        </p:pic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099872" y="7205047"/>
              <a:ext cx="390178" cy="237765"/>
            </a:xfrm>
            <a:prstGeom prst="rect">
              <a:avLst/>
            </a:prstGeom>
          </p:spPr>
        </p:pic>
        <p:grpSp>
          <p:nvGrpSpPr>
            <p:cNvPr id="3" name="Group 2"/>
            <p:cNvGrpSpPr/>
            <p:nvPr/>
          </p:nvGrpSpPr>
          <p:grpSpPr>
            <a:xfrm>
              <a:off x="5989334" y="8208880"/>
              <a:ext cx="75063" cy="132317"/>
              <a:chOff x="5989333" y="8208879"/>
              <a:chExt cx="75063" cy="132317"/>
            </a:xfrm>
          </p:grpSpPr>
          <p:sp>
            <p:nvSpPr>
              <p:cNvPr id="54" name="Isosceles Triangle 53"/>
              <p:cNvSpPr/>
              <p:nvPr/>
            </p:nvSpPr>
            <p:spPr>
              <a:xfrm>
                <a:off x="5989492" y="8271364"/>
                <a:ext cx="74904" cy="69832"/>
              </a:xfrm>
              <a:prstGeom prst="triangle">
                <a:avLst/>
              </a:prstGeom>
              <a:solidFill>
                <a:schemeClr val="bg1"/>
              </a:solidFill>
              <a:ln w="3175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Isosceles Triangle 54"/>
              <p:cNvSpPr/>
              <p:nvPr/>
            </p:nvSpPr>
            <p:spPr>
              <a:xfrm rot="10800000">
                <a:off x="5989333" y="8208879"/>
                <a:ext cx="74904" cy="68883"/>
              </a:xfrm>
              <a:prstGeom prst="triangle">
                <a:avLst/>
              </a:prstGeom>
              <a:solidFill>
                <a:schemeClr val="bg1"/>
              </a:solidFill>
              <a:ln w="3175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7" name="TextBox 56"/>
            <p:cNvSpPr txBox="1"/>
            <p:nvPr/>
          </p:nvSpPr>
          <p:spPr>
            <a:xfrm>
              <a:off x="6044088" y="8214869"/>
              <a:ext cx="508215" cy="147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>
                  <a:solidFill>
                    <a:schemeClr val="bg2">
                      <a:lumMod val="25000"/>
                    </a:schemeClr>
                  </a:solidFill>
                </a:rPr>
                <a:t>V 6/out</a:t>
              </a:r>
              <a:endParaRPr lang="en-US" sz="1800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68064" y="679001"/>
            <a:ext cx="20242821" cy="3195945"/>
            <a:chOff x="-5611906" y="-236177"/>
            <a:chExt cx="19731790" cy="319594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44241" y="-236177"/>
              <a:ext cx="3905004" cy="910418"/>
            </a:xfrm>
            <a:prstGeom prst="rect">
              <a:avLst/>
            </a:prstGeom>
          </p:spPr>
        </p:pic>
        <p:pic>
          <p:nvPicPr>
            <p:cNvPr id="7" name="Picture 2" descr="AECENAR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611906" y="759667"/>
              <a:ext cx="12786364" cy="1774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" descr="MEGBI_logo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8691" y="674241"/>
              <a:ext cx="2603217" cy="2212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 Box 2"/>
            <p:cNvSpPr txBox="1"/>
            <p:nvPr/>
          </p:nvSpPr>
          <p:spPr>
            <a:xfrm>
              <a:off x="10005083" y="334195"/>
              <a:ext cx="4114801" cy="2625573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ct val="120000"/>
                </a:lnSpc>
                <a:spcAft>
                  <a:spcPts val="400"/>
                </a:spcAft>
                <a:tabLst>
                  <a:tab pos="1260456" algn="l"/>
                </a:tabLst>
              </a:pPr>
              <a:r>
                <a:rPr lang="en-GB" sz="1800" dirty="0">
                  <a:latin typeface="Palatino Linotype" panose="02040502050505030304" pitchFamily="18" charset="0"/>
                  <a:ea typeface="Times New Roman" panose="02020603050405020304" pitchFamily="18" charset="0"/>
                  <a:cs typeface="Traditional Arabic" panose="02020603050405020304" pitchFamily="18" charset="-78"/>
                </a:rPr>
                <a:t> </a:t>
              </a:r>
              <a:endParaRPr lang="en-US" sz="1800" dirty="0">
                <a:latin typeface="Palatino Linotype" panose="0204050205050503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endParaRPr>
            </a:p>
            <a:p>
              <a:pPr algn="just">
                <a:lnSpc>
                  <a:spcPct val="120000"/>
                </a:lnSpc>
                <a:spcAft>
                  <a:spcPts val="400"/>
                </a:spcAft>
                <a:tabLst>
                  <a:tab pos="1260456" algn="l"/>
                </a:tabLst>
              </a:pPr>
              <a:r>
                <a:rPr lang="en-GB" sz="1800" dirty="0">
                  <a:latin typeface="Palatino Linotype" panose="02040502050505030304" pitchFamily="18" charset="0"/>
                  <a:ea typeface="Times New Roman" panose="02020603050405020304" pitchFamily="18" charset="0"/>
                  <a:cs typeface="Traditional Arabic" panose="02020603050405020304" pitchFamily="18" charset="-78"/>
                </a:rPr>
                <a:t>MEGBI - Middle East Genetics and Biotechnology Institute</a:t>
              </a:r>
              <a:endParaRPr lang="en-US" sz="1800" dirty="0">
                <a:latin typeface="Palatino Linotype" panose="0204050205050503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endParaRPr>
            </a:p>
            <a:p>
              <a:pPr algn="just" rtl="1">
                <a:lnSpc>
                  <a:spcPct val="120000"/>
                </a:lnSpc>
                <a:spcAft>
                  <a:spcPts val="400"/>
                </a:spcAft>
                <a:tabLst>
                  <a:tab pos="1260456" algn="l"/>
                </a:tabLst>
              </a:pPr>
              <a:r>
                <a:rPr lang="ar-LB" sz="1800" dirty="0">
                  <a:latin typeface="Palatino Linotype" panose="02040502050505030304" pitchFamily="18" charset="0"/>
                  <a:ea typeface="Times New Roman" panose="02020603050405020304" pitchFamily="18" charset="0"/>
                  <a:cs typeface="Traditional Arabic" panose="02020603050405020304" pitchFamily="18" charset="-78"/>
                </a:rPr>
                <a:t>مركز أبحاث للجينات والتقنية البيولوجية</a:t>
              </a:r>
              <a:endParaRPr lang="en-US" sz="1800" dirty="0">
                <a:latin typeface="Palatino Linotype" panose="0204050205050503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endParaRPr>
            </a:p>
            <a:p>
              <a:pPr algn="just">
                <a:lnSpc>
                  <a:spcPct val="120000"/>
                </a:lnSpc>
                <a:spcAft>
                  <a:spcPts val="400"/>
                </a:spcAft>
                <a:tabLst>
                  <a:tab pos="1260456" algn="l"/>
                </a:tabLst>
              </a:pPr>
              <a:r>
                <a:rPr lang="de-DE" sz="1800" dirty="0">
                  <a:latin typeface="Palatino Linotype" panose="02040502050505030304" pitchFamily="18" charset="0"/>
                  <a:ea typeface="Times New Roman" panose="02020603050405020304" pitchFamily="18" charset="0"/>
                  <a:cs typeface="Traditional Arabic" panose="02020603050405020304" pitchFamily="18" charset="-78"/>
                </a:rPr>
                <a:t> </a:t>
              </a:r>
              <a:endParaRPr lang="en-US" sz="1800" dirty="0">
                <a:latin typeface="Palatino Linotype" panose="0204050205050503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19657" y="10905383"/>
            <a:ext cx="274209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1- Tank 1 :</a:t>
            </a:r>
          </a:p>
          <a:p>
            <a:pPr marL="111123" indent="-111123">
              <a:buFont typeface="Arial" panose="020B0604020202020204" pitchFamily="34" charset="0"/>
              <a:buChar char="•"/>
            </a:pPr>
            <a:r>
              <a:rPr lang="en-US" sz="1800" dirty="0"/>
              <a:t>Place 1013.5g of salicylic acid </a:t>
            </a:r>
          </a:p>
          <a:p>
            <a:pPr marL="111123" indent="-111123">
              <a:buFont typeface="Arial" panose="020B0604020202020204" pitchFamily="34" charset="0"/>
              <a:buChar char="•"/>
            </a:pPr>
            <a:r>
              <a:rPr lang="en-US" sz="1800" dirty="0"/>
              <a:t>Add 2.5L acetic anhydride</a:t>
            </a:r>
          </a:p>
          <a:p>
            <a:pPr marL="111123" indent="-111123">
              <a:buFont typeface="Arial" panose="020B0604020202020204" pitchFamily="34" charset="0"/>
              <a:buChar char="•"/>
            </a:pPr>
            <a:r>
              <a:rPr lang="en-US" sz="1800" dirty="0"/>
              <a:t>Add 125ml concentrated H2SO4 </a:t>
            </a:r>
          </a:p>
          <a:p>
            <a:pPr marL="111123" indent="-111123">
              <a:buFont typeface="Arial" panose="020B0604020202020204" pitchFamily="34" charset="0"/>
              <a:buChar char="•"/>
            </a:pPr>
            <a:r>
              <a:rPr lang="en-US" sz="1800" dirty="0"/>
              <a:t>Mix and heat to 85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º</a:t>
            </a:r>
            <a:r>
              <a:rPr lang="en-US" sz="1800" b="1" dirty="0"/>
              <a:t> </a:t>
            </a:r>
            <a:r>
              <a:rPr lang="en-US" sz="1800" dirty="0"/>
              <a:t>for at least 10min .</a:t>
            </a:r>
          </a:p>
          <a:p>
            <a:endParaRPr lang="en-US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130767" y="14058105"/>
            <a:ext cx="31198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2- Tank </a:t>
            </a:r>
            <a:endParaRPr lang="en-US" sz="1800" b="1" dirty="0"/>
          </a:p>
          <a:p>
            <a:r>
              <a:rPr lang="en-US" sz="1800" b="1" dirty="0">
                <a:solidFill>
                  <a:srgbClr val="002060"/>
                </a:solidFill>
              </a:rPr>
              <a:t>Open </a:t>
            </a:r>
            <a:r>
              <a:rPr lang="en-US" sz="1800" b="1" dirty="0">
                <a:solidFill>
                  <a:srgbClr val="002060"/>
                </a:solidFill>
              </a:rPr>
              <a:t>valve </a:t>
            </a:r>
            <a:r>
              <a:rPr lang="en-US" sz="1800" b="1" dirty="0">
                <a:solidFill>
                  <a:srgbClr val="002060"/>
                </a:solidFill>
              </a:rPr>
              <a:t>V1/2</a:t>
            </a:r>
            <a:endParaRPr lang="en-US" sz="1800" b="1" dirty="0">
              <a:solidFill>
                <a:srgbClr val="002060"/>
              </a:solidFill>
            </a:endParaRPr>
          </a:p>
          <a:p>
            <a:pPr marL="117473" indent="-117473">
              <a:buFont typeface="Arial" panose="020B0604020202020204" pitchFamily="34" charset="0"/>
              <a:buChar char="•"/>
            </a:pPr>
            <a:r>
              <a:rPr lang="en-US" sz="1800" dirty="0"/>
              <a:t>Cool down the mix to between 25- 28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º</a:t>
            </a:r>
            <a:r>
              <a:rPr lang="en-US" sz="1800" dirty="0"/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20699" y="10234366"/>
            <a:ext cx="23295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3- Tank 3 to tank 2 </a:t>
            </a:r>
            <a:r>
              <a:rPr lang="en-US" sz="1800" b="1" dirty="0"/>
              <a:t>: </a:t>
            </a:r>
          </a:p>
          <a:p>
            <a:r>
              <a:rPr lang="en-US" sz="1800" b="1" dirty="0">
                <a:solidFill>
                  <a:srgbClr val="002060"/>
                </a:solidFill>
              </a:rPr>
              <a:t>Open </a:t>
            </a:r>
            <a:r>
              <a:rPr lang="en-US" sz="1800" b="1" dirty="0">
                <a:solidFill>
                  <a:srgbClr val="002060"/>
                </a:solidFill>
              </a:rPr>
              <a:t>Valve </a:t>
            </a:r>
            <a:r>
              <a:rPr lang="en-US" sz="1800" b="1" dirty="0">
                <a:solidFill>
                  <a:srgbClr val="002060"/>
                </a:solidFill>
              </a:rPr>
              <a:t>V3/2</a:t>
            </a:r>
            <a:endParaRPr lang="en-US" sz="1800" dirty="0">
              <a:solidFill>
                <a:srgbClr val="002060"/>
              </a:solidFill>
            </a:endParaRPr>
          </a:p>
          <a:p>
            <a:pPr marL="117473" indent="-117473">
              <a:buFont typeface="Arial" panose="020B0604020202020204" pitchFamily="34" charset="0"/>
              <a:buChar char="•"/>
            </a:pPr>
            <a:r>
              <a:rPr lang="en-US" sz="1800" dirty="0"/>
              <a:t>Add 5L warm water </a:t>
            </a:r>
            <a:r>
              <a:rPr lang="en-US" sz="1800" b="1" dirty="0"/>
              <a:t> </a:t>
            </a:r>
            <a:r>
              <a:rPr lang="en-US" sz="1800" dirty="0"/>
              <a:t>.</a:t>
            </a:r>
          </a:p>
          <a:p>
            <a:endParaRPr lang="en-US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7958286" y="12856250"/>
            <a:ext cx="3356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4- Tank </a:t>
            </a:r>
            <a:r>
              <a:rPr lang="en-US" sz="1800" b="1" dirty="0"/>
              <a:t>2 to tank 4</a:t>
            </a:r>
            <a:endParaRPr lang="en-US" sz="1800" dirty="0"/>
          </a:p>
          <a:p>
            <a:r>
              <a:rPr lang="en-US" sz="1800" b="1" dirty="0">
                <a:solidFill>
                  <a:srgbClr val="002060"/>
                </a:solidFill>
              </a:rPr>
              <a:t>Open valve V2/4</a:t>
            </a:r>
          </a:p>
          <a:p>
            <a:pPr marL="117473" indent="-117473">
              <a:buFont typeface="Arial" panose="020B0604020202020204" pitchFamily="34" charset="0"/>
              <a:buChar char="•"/>
            </a:pPr>
            <a:r>
              <a:rPr lang="en-US" sz="1800" dirty="0"/>
              <a:t>Cool the mix about 20min in an ice bath with mixing .</a:t>
            </a:r>
          </a:p>
          <a:p>
            <a:pPr marL="117473" indent="-117473">
              <a:buFont typeface="Arial" panose="020B0604020202020204" pitchFamily="34" charset="0"/>
              <a:buChar char="•"/>
            </a:pPr>
            <a:r>
              <a:rPr lang="en-US" sz="1800" dirty="0"/>
              <a:t>Crystals are formed now.</a:t>
            </a:r>
          </a:p>
          <a:p>
            <a:endParaRPr lang="en-US" sz="1800" dirty="0"/>
          </a:p>
        </p:txBody>
      </p:sp>
      <p:sp>
        <p:nvSpPr>
          <p:cNvPr id="16" name="TextBox 15"/>
          <p:cNvSpPr txBox="1"/>
          <p:nvPr/>
        </p:nvSpPr>
        <p:spPr>
          <a:xfrm>
            <a:off x="4735746" y="15873499"/>
            <a:ext cx="36745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5- Tank 4 to tank 5:</a:t>
            </a:r>
          </a:p>
          <a:p>
            <a:r>
              <a:rPr lang="en-US" sz="1800" b="1" dirty="0">
                <a:solidFill>
                  <a:srgbClr val="002060"/>
                </a:solidFill>
              </a:rPr>
              <a:t>Open valve </a:t>
            </a:r>
            <a:r>
              <a:rPr lang="en-US" sz="1800" b="1" dirty="0">
                <a:solidFill>
                  <a:srgbClr val="002060"/>
                </a:solidFill>
              </a:rPr>
              <a:t>V4/5, V5 and </a:t>
            </a:r>
            <a:r>
              <a:rPr lang="en-US" sz="1800" b="1" dirty="0">
                <a:solidFill>
                  <a:srgbClr val="002060"/>
                </a:solidFill>
              </a:rPr>
              <a:t>V5/6</a:t>
            </a:r>
            <a:endParaRPr lang="en-US" sz="1800" dirty="0"/>
          </a:p>
          <a:p>
            <a:pPr marL="117473" indent="-117473">
              <a:buFont typeface="Arial" panose="020B0604020202020204" pitchFamily="34" charset="0"/>
              <a:buChar char="•"/>
            </a:pPr>
            <a:r>
              <a:rPr lang="en-US" sz="1800" dirty="0"/>
              <a:t>let </a:t>
            </a:r>
            <a:r>
              <a:rPr lang="en-US" sz="1800" dirty="0"/>
              <a:t>the </a:t>
            </a:r>
            <a:r>
              <a:rPr lang="en-US" sz="1800" dirty="0"/>
              <a:t>vacuum filtration begin. </a:t>
            </a:r>
          </a:p>
          <a:p>
            <a:pPr marL="117473" indent="-117473">
              <a:buFont typeface="Arial" panose="020B0604020202020204" pitchFamily="34" charset="0"/>
              <a:buChar char="•"/>
            </a:pPr>
            <a:r>
              <a:rPr lang="en-US" sz="1800" dirty="0"/>
              <a:t>Aspirin crystals are now in tank </a:t>
            </a:r>
            <a:r>
              <a:rPr lang="en-US" sz="1800" dirty="0"/>
              <a:t>5.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17" name="TextBox 16"/>
          <p:cNvSpPr txBox="1"/>
          <p:nvPr/>
        </p:nvSpPr>
        <p:spPr>
          <a:xfrm>
            <a:off x="5573170" y="21193776"/>
            <a:ext cx="28371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6- filtrate discarding</a:t>
            </a:r>
          </a:p>
          <a:p>
            <a:r>
              <a:rPr lang="en-US" sz="1800" b="1" dirty="0">
                <a:solidFill>
                  <a:srgbClr val="002060"/>
                </a:solidFill>
              </a:rPr>
              <a:t>Open </a:t>
            </a:r>
            <a:r>
              <a:rPr lang="en-US" sz="1800" b="1" dirty="0">
                <a:solidFill>
                  <a:srgbClr val="002060"/>
                </a:solidFill>
              </a:rPr>
              <a:t>valve </a:t>
            </a:r>
            <a:r>
              <a:rPr lang="en-US" sz="1800" b="1" dirty="0">
                <a:solidFill>
                  <a:srgbClr val="002060"/>
                </a:solidFill>
              </a:rPr>
              <a:t>V6/out</a:t>
            </a:r>
            <a:endParaRPr lang="en-US" sz="1800" b="1" dirty="0">
              <a:solidFill>
                <a:srgbClr val="002060"/>
              </a:solidFill>
            </a:endParaRPr>
          </a:p>
          <a:p>
            <a:pPr marL="117473" indent="-117473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filtrate is discarded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from the tank 6  out of the system.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1800" b="1" dirty="0">
                <a:solidFill>
                  <a:srgbClr val="002060"/>
                </a:solidFill>
              </a:rPr>
              <a:t>Close valve V5, V6/out, V4/5, and V5/6 </a:t>
            </a:r>
          </a:p>
          <a:p>
            <a:endParaRPr lang="en-US" sz="1800" dirty="0"/>
          </a:p>
        </p:txBody>
      </p:sp>
      <p:sp>
        <p:nvSpPr>
          <p:cNvPr id="20" name="TextBox 19"/>
          <p:cNvSpPr txBox="1"/>
          <p:nvPr/>
        </p:nvSpPr>
        <p:spPr>
          <a:xfrm>
            <a:off x="15183005" y="13043559"/>
            <a:ext cx="41345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7</a:t>
            </a:r>
            <a:r>
              <a:rPr lang="en-US" sz="1800" b="1" dirty="0"/>
              <a:t>- </a:t>
            </a:r>
            <a:r>
              <a:rPr lang="en-US" sz="1800" b="1" dirty="0"/>
              <a:t>Tank </a:t>
            </a:r>
            <a:r>
              <a:rPr lang="en-US" sz="1800" b="1" dirty="0"/>
              <a:t>5:</a:t>
            </a:r>
            <a:endParaRPr lang="en-US" sz="1800" b="1" dirty="0"/>
          </a:p>
          <a:p>
            <a:r>
              <a:rPr lang="en-US" sz="1800" b="1" dirty="0">
                <a:solidFill>
                  <a:srgbClr val="002060"/>
                </a:solidFill>
              </a:rPr>
              <a:t>Open </a:t>
            </a:r>
            <a:r>
              <a:rPr lang="en-US" sz="1800" b="1" dirty="0">
                <a:solidFill>
                  <a:srgbClr val="002060"/>
                </a:solidFill>
              </a:rPr>
              <a:t>valve </a:t>
            </a:r>
            <a:r>
              <a:rPr lang="en-US" sz="1800" b="1" dirty="0">
                <a:solidFill>
                  <a:srgbClr val="002060"/>
                </a:solidFill>
              </a:rPr>
              <a:t>V3/5</a:t>
            </a:r>
          </a:p>
          <a:p>
            <a:pPr marL="57149" indent="-57149">
              <a:buFont typeface="Arial" panose="020B0604020202020204" pitchFamily="34" charset="0"/>
              <a:buChar char="•"/>
            </a:pPr>
            <a:r>
              <a:rPr lang="en-US" sz="1800" dirty="0"/>
              <a:t>The </a:t>
            </a:r>
            <a:r>
              <a:rPr lang="en-US" sz="1800" dirty="0"/>
              <a:t>obtained aspirin crystals are re-dissolved with 30L warm water for about 20 min</a:t>
            </a:r>
            <a:r>
              <a:rPr lang="en-US" sz="1800" dirty="0"/>
              <a:t>.</a:t>
            </a:r>
          </a:p>
          <a:p>
            <a:r>
              <a:rPr lang="en-US" sz="1800" b="1" dirty="0">
                <a:solidFill>
                  <a:srgbClr val="002060"/>
                </a:solidFill>
              </a:rPr>
              <a:t>Open valve </a:t>
            </a:r>
            <a:r>
              <a:rPr lang="en-US" sz="1800" b="1" dirty="0">
                <a:solidFill>
                  <a:srgbClr val="002060"/>
                </a:solidFill>
              </a:rPr>
              <a:t>V5 and  </a:t>
            </a:r>
            <a:r>
              <a:rPr lang="en-US" sz="1800" b="1" dirty="0">
                <a:solidFill>
                  <a:srgbClr val="002060"/>
                </a:solidFill>
              </a:rPr>
              <a:t>valve </a:t>
            </a:r>
            <a:r>
              <a:rPr lang="en-US" sz="1800" b="1" dirty="0">
                <a:solidFill>
                  <a:srgbClr val="002060"/>
                </a:solidFill>
              </a:rPr>
              <a:t>V5/7</a:t>
            </a:r>
            <a:endParaRPr lang="en-US" sz="1800" b="1" dirty="0">
              <a:solidFill>
                <a:srgbClr val="002060"/>
              </a:solidFill>
            </a:endParaRPr>
          </a:p>
          <a:p>
            <a:endParaRPr lang="en-US" sz="1800" b="1" dirty="0">
              <a:solidFill>
                <a:srgbClr val="002060"/>
              </a:solidFill>
            </a:endParaRPr>
          </a:p>
          <a:p>
            <a:endParaRPr lang="en-US" sz="1800" dirty="0"/>
          </a:p>
        </p:txBody>
      </p:sp>
      <p:sp>
        <p:nvSpPr>
          <p:cNvPr id="42" name="TextBox 41"/>
          <p:cNvSpPr txBox="1"/>
          <p:nvPr/>
        </p:nvSpPr>
        <p:spPr>
          <a:xfrm>
            <a:off x="13430362" y="21798641"/>
            <a:ext cx="34640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2">
                    <a:lumMod val="10000"/>
                  </a:schemeClr>
                </a:solidFill>
              </a:rPr>
              <a:t>8</a:t>
            </a:r>
            <a:r>
              <a:rPr lang="en-US" sz="1800" b="1" dirty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en-US" sz="1800" b="1" dirty="0">
                <a:solidFill>
                  <a:schemeClr val="bg2">
                    <a:lumMod val="10000"/>
                  </a:schemeClr>
                </a:solidFill>
              </a:rPr>
              <a:t>Tank </a:t>
            </a:r>
            <a:r>
              <a:rPr lang="en-US" sz="1800" b="1" dirty="0">
                <a:solidFill>
                  <a:schemeClr val="bg2">
                    <a:lumMod val="10000"/>
                  </a:schemeClr>
                </a:solidFill>
              </a:rPr>
              <a:t>7 </a:t>
            </a:r>
            <a:r>
              <a:rPr lang="en-US" sz="1800" b="1" dirty="0">
                <a:solidFill>
                  <a:schemeClr val="bg2">
                    <a:lumMod val="10000"/>
                  </a:schemeClr>
                </a:solidFill>
              </a:rPr>
              <a:t>to </a:t>
            </a:r>
            <a:r>
              <a:rPr lang="en-US" sz="1800" b="1" dirty="0">
                <a:solidFill>
                  <a:schemeClr val="bg2">
                    <a:lumMod val="10000"/>
                  </a:schemeClr>
                </a:solidFill>
              </a:rPr>
              <a:t>4</a:t>
            </a:r>
          </a:p>
          <a:p>
            <a:r>
              <a:rPr lang="en-US" sz="1800" b="1" dirty="0">
                <a:solidFill>
                  <a:srgbClr val="002060"/>
                </a:solidFill>
              </a:rPr>
              <a:t>Open valve V7/4</a:t>
            </a:r>
            <a:endParaRPr lang="en-US" sz="1800" b="1" dirty="0">
              <a:solidFill>
                <a:schemeClr val="bg2">
                  <a:lumMod val="10000"/>
                </a:schemeClr>
              </a:solidFill>
            </a:endParaRPr>
          </a:p>
          <a:p>
            <a:pPr marL="114298" indent="-114298">
              <a:buFont typeface="Arial" panose="020B0604020202020204" pitchFamily="34" charset="0"/>
              <a:buChar char="•"/>
            </a:pPr>
            <a:r>
              <a:rPr lang="en-US" sz="1800" dirty="0"/>
              <a:t>The </a:t>
            </a:r>
            <a:r>
              <a:rPr lang="en-US" sz="1800" dirty="0"/>
              <a:t>solution is pumped now from tank </a:t>
            </a:r>
            <a:r>
              <a:rPr lang="en-US" sz="1800" dirty="0"/>
              <a:t>7 </a:t>
            </a:r>
            <a:r>
              <a:rPr lang="en-US" sz="1800" dirty="0"/>
              <a:t>to tank 4 for the second </a:t>
            </a:r>
            <a:r>
              <a:rPr lang="en-US" sz="1800" dirty="0"/>
              <a:t>crystallization</a:t>
            </a:r>
          </a:p>
          <a:p>
            <a:pPr marL="457193" indent="-457193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3" name="TextBox 42"/>
          <p:cNvSpPr txBox="1"/>
          <p:nvPr/>
        </p:nvSpPr>
        <p:spPr>
          <a:xfrm>
            <a:off x="18785784" y="14719337"/>
            <a:ext cx="23898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-Tank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4:</a:t>
            </a:r>
          </a:p>
          <a:p>
            <a:pPr marL="114298" indent="-114298">
              <a:buFont typeface="Arial" panose="020B0604020202020204" pitchFamily="34" charset="0"/>
              <a:buChar char="•"/>
            </a:pPr>
            <a:r>
              <a:rPr lang="en-US" sz="1800" dirty="0"/>
              <a:t>Re-cool the mix about 20 min in the ice bath with mixing.</a:t>
            </a:r>
          </a:p>
          <a:p>
            <a:r>
              <a:rPr lang="en-US" sz="1800" b="1" dirty="0">
                <a:solidFill>
                  <a:srgbClr val="002060"/>
                </a:solidFill>
              </a:rPr>
              <a:t>Open </a:t>
            </a:r>
            <a:r>
              <a:rPr lang="en-US" sz="1800" b="1" dirty="0">
                <a:solidFill>
                  <a:srgbClr val="002060"/>
                </a:solidFill>
              </a:rPr>
              <a:t>valve V4/5 </a:t>
            </a:r>
            <a:r>
              <a:rPr lang="en-US" sz="1800" dirty="0"/>
              <a:t>for the final </a:t>
            </a:r>
            <a:r>
              <a:rPr lang="en-US" sz="1800" dirty="0"/>
              <a:t> vacuum </a:t>
            </a:r>
            <a:r>
              <a:rPr lang="en-US" sz="1800" dirty="0"/>
              <a:t>filtration.</a:t>
            </a:r>
          </a:p>
          <a:p>
            <a:endParaRPr lang="en-US" sz="1800" dirty="0"/>
          </a:p>
        </p:txBody>
      </p:sp>
      <p:sp>
        <p:nvSpPr>
          <p:cNvPr id="44" name="TextBox 43"/>
          <p:cNvSpPr txBox="1"/>
          <p:nvPr/>
        </p:nvSpPr>
        <p:spPr>
          <a:xfrm>
            <a:off x="19317554" y="17964380"/>
            <a:ext cx="19537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10- Tank </a:t>
            </a:r>
            <a:r>
              <a:rPr lang="en-US" sz="1800" b="1" dirty="0"/>
              <a:t>6</a:t>
            </a:r>
            <a:r>
              <a:rPr lang="en-US" sz="1800" b="1" dirty="0"/>
              <a:t> </a:t>
            </a:r>
            <a:r>
              <a:rPr lang="en-US" sz="1800" b="1" dirty="0"/>
              <a:t>:</a:t>
            </a:r>
          </a:p>
          <a:p>
            <a:r>
              <a:rPr lang="en-US" sz="1800" b="1" dirty="0">
                <a:solidFill>
                  <a:srgbClr val="002060"/>
                </a:solidFill>
              </a:rPr>
              <a:t>Open valve </a:t>
            </a:r>
            <a:r>
              <a:rPr lang="en-US" sz="1800" b="1" dirty="0">
                <a:solidFill>
                  <a:srgbClr val="002060"/>
                </a:solidFill>
              </a:rPr>
              <a:t>V5/6 and V 6/out</a:t>
            </a:r>
            <a:endParaRPr lang="en-US" sz="1800" b="1" dirty="0">
              <a:solidFill>
                <a:srgbClr val="002060"/>
              </a:solidFill>
            </a:endParaRPr>
          </a:p>
          <a:p>
            <a:pPr marL="115886" indent="-115886">
              <a:buFont typeface="Arial" panose="020B0604020202020204" pitchFamily="34" charset="0"/>
              <a:buChar char="•"/>
            </a:pPr>
            <a:r>
              <a:rPr lang="en-US" sz="1800" dirty="0"/>
              <a:t>Crude </a:t>
            </a:r>
            <a:r>
              <a:rPr lang="en-US" sz="1800" dirty="0"/>
              <a:t>Aspirin crystals are harvested  </a:t>
            </a:r>
            <a:r>
              <a:rPr lang="en-US" sz="1800" dirty="0"/>
              <a:t>from tank 5 and </a:t>
            </a:r>
            <a:r>
              <a:rPr lang="en-US" sz="1800" dirty="0"/>
              <a:t>ready to be dry, tested and compressed </a:t>
            </a:r>
            <a:r>
              <a:rPr lang="en-US" sz="1800" dirty="0"/>
              <a:t>for the market</a:t>
            </a:r>
            <a:endParaRPr lang="en-US" sz="1800" dirty="0"/>
          </a:p>
        </p:txBody>
      </p:sp>
      <p:sp>
        <p:nvSpPr>
          <p:cNvPr id="40" name="TextBox 39"/>
          <p:cNvSpPr txBox="1"/>
          <p:nvPr/>
        </p:nvSpPr>
        <p:spPr>
          <a:xfrm>
            <a:off x="11476587" y="4688419"/>
            <a:ext cx="721093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12- Sterilization system:</a:t>
            </a:r>
          </a:p>
          <a:p>
            <a:pPr marL="285745" indent="-285745">
              <a:buFont typeface="Arial" panose="020B0604020202020204" pitchFamily="34" charset="0"/>
              <a:buChar char="•"/>
            </a:pPr>
            <a:r>
              <a:rPr lang="en-US" sz="2800" dirty="0"/>
              <a:t>Close all the presented valves</a:t>
            </a:r>
          </a:p>
          <a:p>
            <a:pPr marL="285745" indent="-285745">
              <a:buFont typeface="Arial" panose="020B0604020202020204" pitchFamily="34" charset="0"/>
              <a:buChar char="•"/>
            </a:pPr>
            <a:r>
              <a:rPr lang="en-US" sz="2800" dirty="0"/>
              <a:t>Open valve V1/2 (T=120 P=1.5 bar)</a:t>
            </a:r>
          </a:p>
          <a:p>
            <a:pPr marL="285745" indent="-285745">
              <a:buFont typeface="Arial" panose="020B0604020202020204" pitchFamily="34" charset="0"/>
              <a:buChar char="•"/>
            </a:pPr>
            <a:r>
              <a:rPr lang="en-US" sz="2800" dirty="0"/>
              <a:t>Close valve V1/2</a:t>
            </a:r>
          </a:p>
          <a:p>
            <a:pPr marL="285745" indent="-285745">
              <a:buFont typeface="Arial" panose="020B0604020202020204" pitchFamily="34" charset="0"/>
              <a:buChar char="•"/>
            </a:pPr>
            <a:r>
              <a:rPr lang="en-US" sz="2800" dirty="0"/>
              <a:t>Open valve V3/2 (T=120 P=1.5 bar)</a:t>
            </a:r>
          </a:p>
          <a:p>
            <a:pPr marL="285745" indent="-285745">
              <a:buFont typeface="Arial" panose="020B0604020202020204" pitchFamily="34" charset="0"/>
              <a:buChar char="•"/>
            </a:pPr>
            <a:r>
              <a:rPr lang="en-US" sz="2800" dirty="0"/>
              <a:t>Close valve V3/2</a:t>
            </a:r>
          </a:p>
          <a:p>
            <a:pPr marL="285745" indent="-285745">
              <a:buFont typeface="Arial" panose="020B0604020202020204" pitchFamily="34" charset="0"/>
              <a:buChar char="•"/>
            </a:pPr>
            <a:r>
              <a:rPr lang="en-US" sz="2800" dirty="0"/>
              <a:t>Open valve V3/2 (T=120 P=1.5 bar) for second time </a:t>
            </a:r>
          </a:p>
          <a:p>
            <a:pPr marL="285745" indent="-285745">
              <a:buFont typeface="Arial" panose="020B0604020202020204" pitchFamily="34" charset="0"/>
              <a:buChar char="•"/>
            </a:pPr>
            <a:r>
              <a:rPr lang="en-US" sz="2800" dirty="0"/>
              <a:t>Close valve V3/2</a:t>
            </a:r>
          </a:p>
          <a:p>
            <a:pPr marL="285745" indent="-285745">
              <a:buFont typeface="Arial" panose="020B0604020202020204" pitchFamily="34" charset="0"/>
              <a:buChar char="•"/>
            </a:pPr>
            <a:r>
              <a:rPr lang="en-US" sz="2800" dirty="0"/>
              <a:t>Open </a:t>
            </a:r>
            <a:r>
              <a:rPr lang="en-US" sz="2800" dirty="0"/>
              <a:t>valve V2/4 (T=120 P=1.5 bar</a:t>
            </a:r>
            <a:r>
              <a:rPr lang="en-US" sz="2800" dirty="0"/>
              <a:t>)</a:t>
            </a:r>
            <a:endParaRPr lang="en-US" sz="2800" dirty="0"/>
          </a:p>
          <a:p>
            <a:pPr marL="285745" indent="-285745">
              <a:buFont typeface="Arial" panose="020B0604020202020204" pitchFamily="34" charset="0"/>
              <a:buChar char="•"/>
            </a:pPr>
            <a:r>
              <a:rPr lang="en-US" sz="2800" dirty="0"/>
              <a:t>Close valve </a:t>
            </a:r>
            <a:r>
              <a:rPr lang="en-US" sz="2800" dirty="0"/>
              <a:t>V2/4</a:t>
            </a:r>
          </a:p>
          <a:p>
            <a:pPr marL="285745" indent="-285745">
              <a:buFont typeface="Arial" panose="020B0604020202020204" pitchFamily="34" charset="0"/>
              <a:buChar char="•"/>
            </a:pPr>
            <a:r>
              <a:rPr lang="en-US" sz="2800" dirty="0"/>
              <a:t>Open </a:t>
            </a:r>
            <a:r>
              <a:rPr lang="en-US" sz="2800" dirty="0"/>
              <a:t>valve </a:t>
            </a:r>
            <a:r>
              <a:rPr lang="en-US" sz="2800" dirty="0"/>
              <a:t>V7/4 </a:t>
            </a:r>
            <a:r>
              <a:rPr lang="en-US" sz="2800" dirty="0"/>
              <a:t>(T=120 P=1.5 bar)</a:t>
            </a:r>
          </a:p>
          <a:p>
            <a:pPr marL="285745" indent="-285745">
              <a:buFont typeface="Arial" panose="020B0604020202020204" pitchFamily="34" charset="0"/>
              <a:buChar char="•"/>
            </a:pPr>
            <a:r>
              <a:rPr lang="en-US" sz="2800" dirty="0"/>
              <a:t>Close valve </a:t>
            </a:r>
            <a:r>
              <a:rPr lang="en-US" sz="2800" dirty="0"/>
              <a:t>V7/4</a:t>
            </a:r>
          </a:p>
          <a:p>
            <a:pPr marL="285745" indent="-285745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45" indent="-285745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45" indent="-285745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7ACD66A-BE0B-E12F-0EE1-F2846BD6726A}"/>
              </a:ext>
            </a:extLst>
          </p:cNvPr>
          <p:cNvSpPr txBox="1"/>
          <p:nvPr/>
        </p:nvSpPr>
        <p:spPr>
          <a:xfrm>
            <a:off x="6619667" y="24018212"/>
            <a:ext cx="9197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Figure 1 : </a:t>
            </a:r>
            <a:r>
              <a:rPr lang="en-US" sz="1800" b="1" dirty="0"/>
              <a:t>Dynamic view </a:t>
            </a:r>
            <a:r>
              <a:rPr lang="en-US" sz="1800" b="1" dirty="0"/>
              <a:t>of </a:t>
            </a:r>
            <a:r>
              <a:rPr lang="en-US" sz="1800" b="1" dirty="0"/>
              <a:t>pilot plant aspirin production system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665124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</TotalTime>
  <Words>337</Words>
  <Application>Microsoft Office PowerPoint</Application>
  <PresentationFormat>Custom</PresentationFormat>
  <Paragraphs>62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Palatino Linotype</vt:lpstr>
      <vt:lpstr>Times New Roman</vt:lpstr>
      <vt:lpstr>Traditional Arabic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hind</dc:creator>
  <cp:lastModifiedBy>hind</cp:lastModifiedBy>
  <cp:revision>20</cp:revision>
  <dcterms:created xsi:type="dcterms:W3CDTF">2022-12-28T07:54:33Z</dcterms:created>
  <dcterms:modified xsi:type="dcterms:W3CDTF">2022-12-28T11:18:59Z</dcterms:modified>
</cp:coreProperties>
</file>