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9">
  <p:sldMasterIdLst>
    <p:sldMasterId id="2147483672" r:id="rId1"/>
  </p:sldMasterIdLst>
  <p:notesMasterIdLst>
    <p:notesMasterId r:id="rId3"/>
  </p:notesMasterIdLst>
  <p:sldIdLst>
    <p:sldId id="256" r:id="rId2"/>
  </p:sldIdLst>
  <p:sldSz cx="21383625" cy="3027521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6735">
          <p15:clr>
            <a:srgbClr val="A4A3A4"/>
          </p15:clr>
        </p15:guide>
        <p15:guide id="3" orient="horz" pos="953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569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36" autoAdjust="0"/>
  </p:normalViewPr>
  <p:slideViewPr>
    <p:cSldViewPr snapToGrid="0">
      <p:cViewPr>
        <p:scale>
          <a:sx n="40" d="100"/>
          <a:sy n="40" d="100"/>
        </p:scale>
        <p:origin x="648" y="-4686"/>
      </p:cViewPr>
      <p:guideLst>
        <p:guide pos="6735"/>
        <p:guide orient="horz"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BB688-4BC8-4C44-A53A-D09518C5BA04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52650" y="1241425"/>
            <a:ext cx="2363788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4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F845C-F8D8-4401-A5BF-D87165647B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66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845C-F8D8-4401-A5BF-D87165647B71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56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419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96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510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66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02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41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888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15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5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855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6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DF22C-4CB1-4E83-BD4E-180FCE165F9A}" type="datetimeFigureOut">
              <a:rPr lang="en-US" smtClean="0"/>
              <a:t>12/6/2022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DBDE1-FB7E-44B2-BE8C-E9C5690DE7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272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3" y="144022"/>
            <a:ext cx="4084317" cy="970024"/>
          </a:xfrm>
          <a:prstGeom prst="rect">
            <a:avLst/>
          </a:prstGeom>
        </p:spPr>
      </p:pic>
      <p:pic>
        <p:nvPicPr>
          <p:cNvPr id="58" name="Picture 2" descr="AECENA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6" y="1305600"/>
            <a:ext cx="11465948" cy="18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MEGBI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890" y="78002"/>
            <a:ext cx="4036571" cy="389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7"/>
          <p:cNvSpPr>
            <a:spLocks noChangeArrowheads="1"/>
          </p:cNvSpPr>
          <p:nvPr/>
        </p:nvSpPr>
        <p:spPr bwMode="auto">
          <a:xfrm>
            <a:off x="10599447" y="439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Low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327925" y="29756657"/>
            <a:ext cx="10964224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GB" sz="2600" i="1" dirty="0"/>
              <a:t>Rayane Dergham, Hind Abd El Hamid</a:t>
            </a:r>
            <a:r>
              <a:rPr lang="en-US" sz="2600" i="1" dirty="0"/>
              <a:t>  @ MEGBI/ AECENAR  November 202</a:t>
            </a:r>
            <a:r>
              <a:rPr lang="en-GB" sz="2600" i="1" dirty="0"/>
              <a:t>2</a:t>
            </a:r>
            <a:endParaRPr lang="ar-LB" sz="2600" dirty="0"/>
          </a:p>
        </p:txBody>
      </p:sp>
      <p:sp>
        <p:nvSpPr>
          <p:cNvPr id="6" name="TextBox 5"/>
          <p:cNvSpPr txBox="1"/>
          <p:nvPr/>
        </p:nvSpPr>
        <p:spPr>
          <a:xfrm>
            <a:off x="2478606" y="2822207"/>
            <a:ext cx="1913088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www.aecenar.com</a:t>
            </a:r>
            <a:endParaRPr lang="ar-LB" dirty="0">
              <a:solidFill>
                <a:schemeClr val="bg1"/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F456912-A8A7-4297-8F58-45CBE4465D19}"/>
              </a:ext>
            </a:extLst>
          </p:cNvPr>
          <p:cNvSpPr txBox="1"/>
          <p:nvPr/>
        </p:nvSpPr>
        <p:spPr>
          <a:xfrm>
            <a:off x="0" y="3338725"/>
            <a:ext cx="207640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4400" b="1" dirty="0"/>
              <a:t>Pilot Plant Scale for Aspirin Production </a:t>
            </a:r>
            <a:endParaRPr lang="en-US" sz="4400" b="1" dirty="0"/>
          </a:p>
        </p:txBody>
      </p:sp>
      <p:sp>
        <p:nvSpPr>
          <p:cNvPr id="13" name="Rectangle 5"/>
          <p:cNvSpPr>
            <a:spLocks noChangeArrowheads="1"/>
          </p:cNvSpPr>
          <p:nvPr/>
        </p:nvSpPr>
        <p:spPr bwMode="auto">
          <a:xfrm>
            <a:off x="0" y="1943100"/>
            <a:ext cx="2138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52400" y="2095500"/>
            <a:ext cx="213836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8" name="AutoShape 5" descr="blob:https://web.whatsapp.com/3d76718b-329f-4b9b-bc16-e050e6868d5c"/>
          <p:cNvSpPr>
            <a:spLocks noChangeAspect="1" noChangeArrowheads="1"/>
          </p:cNvSpPr>
          <p:nvPr/>
        </p:nvSpPr>
        <p:spPr bwMode="auto">
          <a:xfrm>
            <a:off x="0" y="-1"/>
            <a:ext cx="1466850" cy="21845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1" name="AutoShape 5" descr="blob:https://web.whatsapp.com/3d76718b-329f-4b9b-bc16-e050e6868d5c"/>
          <p:cNvSpPr>
            <a:spLocks noChangeAspect="1" noChangeArrowheads="1"/>
          </p:cNvSpPr>
          <p:nvPr/>
        </p:nvSpPr>
        <p:spPr bwMode="auto">
          <a:xfrm>
            <a:off x="152400" y="152400"/>
            <a:ext cx="1466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54" name="AutoShape 5" descr="blob:https://web.whatsapp.com/3d76718b-329f-4b9b-bc16-e050e6868d5c"/>
          <p:cNvSpPr>
            <a:spLocks noChangeAspect="1" noChangeArrowheads="1"/>
          </p:cNvSpPr>
          <p:nvPr/>
        </p:nvSpPr>
        <p:spPr bwMode="auto">
          <a:xfrm>
            <a:off x="304800" y="304800"/>
            <a:ext cx="146685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en-US"/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683CD8CF-AAE2-F813-6533-E328D26D5B35}"/>
              </a:ext>
            </a:extLst>
          </p:cNvPr>
          <p:cNvSpPr txBox="1"/>
          <p:nvPr/>
        </p:nvSpPr>
        <p:spPr>
          <a:xfrm>
            <a:off x="9680779" y="29185568"/>
            <a:ext cx="604214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ACD66A-BE0B-E12F-0EE1-F2846BD6726A}"/>
              </a:ext>
            </a:extLst>
          </p:cNvPr>
          <p:cNvSpPr txBox="1"/>
          <p:nvPr/>
        </p:nvSpPr>
        <p:spPr>
          <a:xfrm>
            <a:off x="6185622" y="28483357"/>
            <a:ext cx="91971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Figure 1 : </a:t>
            </a:r>
            <a:r>
              <a:rPr lang="en-US" sz="2400" b="1" dirty="0" smtClean="0"/>
              <a:t>Dynamic view </a:t>
            </a:r>
            <a:r>
              <a:rPr lang="en-US" sz="2400" b="1" dirty="0"/>
              <a:t>of </a:t>
            </a:r>
            <a:r>
              <a:rPr lang="en-US" sz="2400" b="1" dirty="0" smtClean="0"/>
              <a:t>pilot plant aspirin production system</a:t>
            </a:r>
            <a:endParaRPr lang="en-US" sz="2400" b="1" dirty="0"/>
          </a:p>
        </p:txBody>
      </p:sp>
      <p:grpSp>
        <p:nvGrpSpPr>
          <p:cNvPr id="39" name="Group 38"/>
          <p:cNvGrpSpPr/>
          <p:nvPr/>
        </p:nvGrpSpPr>
        <p:grpSpPr>
          <a:xfrm>
            <a:off x="0" y="4734404"/>
            <a:ext cx="21383625" cy="19954396"/>
            <a:chOff x="0" y="4734404"/>
            <a:chExt cx="21383625" cy="19954396"/>
          </a:xfrm>
        </p:grpSpPr>
        <p:grpSp>
          <p:nvGrpSpPr>
            <p:cNvPr id="8" name="Group 7"/>
            <p:cNvGrpSpPr/>
            <p:nvPr/>
          </p:nvGrpSpPr>
          <p:grpSpPr>
            <a:xfrm>
              <a:off x="0" y="4734404"/>
              <a:ext cx="21383625" cy="19954396"/>
              <a:chOff x="0" y="4686278"/>
              <a:chExt cx="21383625" cy="20129968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4686278"/>
                <a:ext cx="21383625" cy="20129968"/>
              </a:xfrm>
              <a:prstGeom prst="rect">
                <a:avLst/>
              </a:prstGeom>
            </p:spPr>
          </p:pic>
          <p:grpSp>
            <p:nvGrpSpPr>
              <p:cNvPr id="5" name="Group 4"/>
              <p:cNvGrpSpPr/>
              <p:nvPr/>
            </p:nvGrpSpPr>
            <p:grpSpPr>
              <a:xfrm>
                <a:off x="2705432" y="10506726"/>
                <a:ext cx="18586717" cy="14217186"/>
                <a:chOff x="2705432" y="10506726"/>
                <a:chExt cx="18586717" cy="14217186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2705432" y="20301570"/>
                  <a:ext cx="3881053" cy="203132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6- </a:t>
                  </a:r>
                  <a:r>
                    <a:rPr lang="en-US" b="1" dirty="0" smtClean="0"/>
                    <a:t>filtrate discarding</a:t>
                  </a:r>
                  <a:endParaRPr lang="en-US" b="1" dirty="0" smtClean="0"/>
                </a:p>
                <a:p>
                  <a:r>
                    <a:rPr lang="en-US" b="1" dirty="0" smtClean="0">
                      <a:solidFill>
                        <a:srgbClr val="002060"/>
                      </a:solidFill>
                    </a:rPr>
                    <a:t>Open </a:t>
                  </a:r>
                  <a:r>
                    <a:rPr lang="en-US" b="1" dirty="0">
                      <a:solidFill>
                        <a:srgbClr val="002060"/>
                      </a:solidFill>
                    </a:rPr>
                    <a:t>valve </a:t>
                  </a:r>
                  <a:r>
                    <a:rPr lang="en-US" b="1" dirty="0" smtClean="0">
                      <a:solidFill>
                        <a:srgbClr val="002060"/>
                      </a:solidFill>
                    </a:rPr>
                    <a:t>V5/7 and then V7/out</a:t>
                  </a:r>
                  <a:endParaRPr lang="en-US" b="1" dirty="0">
                    <a:solidFill>
                      <a:srgbClr val="002060"/>
                    </a:solidFill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dirty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The filtrate is discarded </a:t>
                  </a:r>
                  <a:r>
                    <a:rPr lang="en-US" dirty="0" smtClean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</a:rPr>
                    <a:t>into the tank 7 and then out of the system.</a:t>
                  </a:r>
                  <a:endParaRPr lang="en-US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endParaRPr>
                </a:p>
                <a:p>
                  <a:r>
                    <a:rPr lang="en-US" b="1" dirty="0" smtClean="0">
                      <a:solidFill>
                        <a:srgbClr val="002060"/>
                      </a:solidFill>
                    </a:rPr>
                    <a:t>Close valve V5/7, V4/5, V5/6 and V7/out</a:t>
                  </a:r>
                </a:p>
                <a:p>
                  <a:endParaRPr lang="en-US" dirty="0"/>
                </a:p>
              </p:txBody>
            </p:sp>
            <p:grpSp>
              <p:nvGrpSpPr>
                <p:cNvPr id="36" name="Group 35"/>
                <p:cNvGrpSpPr/>
                <p:nvPr/>
              </p:nvGrpSpPr>
              <p:grpSpPr>
                <a:xfrm>
                  <a:off x="2705432" y="10506726"/>
                  <a:ext cx="18586717" cy="12226279"/>
                  <a:chOff x="2705432" y="10506726"/>
                  <a:chExt cx="18586717" cy="12226279"/>
                </a:xfrm>
              </p:grpSpPr>
              <p:grpSp>
                <p:nvGrpSpPr>
                  <p:cNvPr id="31" name="Group 30"/>
                  <p:cNvGrpSpPr/>
                  <p:nvPr/>
                </p:nvGrpSpPr>
                <p:grpSpPr>
                  <a:xfrm>
                    <a:off x="2705432" y="10506726"/>
                    <a:ext cx="18586717" cy="9886974"/>
                    <a:chOff x="3067382" y="10435190"/>
                    <a:chExt cx="18586717" cy="9840299"/>
                  </a:xfrm>
                </p:grpSpPr>
                <p:sp>
                  <p:nvSpPr>
                    <p:cNvPr id="11" name="TextBox 10"/>
                    <p:cNvSpPr txBox="1"/>
                    <p:nvPr/>
                  </p:nvSpPr>
                  <p:spPr>
                    <a:xfrm>
                      <a:off x="3067382" y="11306300"/>
                      <a:ext cx="3216037" cy="25731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/>
                        <a:t>1- Tank 1 :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Place 1013.5g of salicylic acid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Add 2.5L acetic anhydride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Add 125ml concentrated H2SO4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Mix and heat to 85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º</a:t>
                      </a:r>
                      <a:r>
                        <a:rPr lang="en-US" b="1" dirty="0"/>
                        <a:t> </a:t>
                      </a:r>
                      <a:r>
                        <a:rPr lang="en-US" dirty="0"/>
                        <a:t>for at least 10min .</a:t>
                      </a:r>
                    </a:p>
                    <a:p>
                      <a:endParaRPr lang="en-US" dirty="0"/>
                    </a:p>
                  </p:txBody>
                </p:sp>
                <p:sp>
                  <p:nvSpPr>
                    <p:cNvPr id="18" name="TextBox 17"/>
                    <p:cNvSpPr txBox="1"/>
                    <p:nvPr/>
                  </p:nvSpPr>
                  <p:spPr>
                    <a:xfrm>
                      <a:off x="3143265" y="14062356"/>
                      <a:ext cx="3220758" cy="1194662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/>
                        <a:t>2- Tank 2 </a:t>
                      </a:r>
                      <a:r>
                        <a:rPr lang="en-US" b="1" dirty="0" smtClean="0"/>
                        <a:t>:</a:t>
                      </a:r>
                    </a:p>
                    <a:p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Open 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valve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V1/2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Cool down the mix to between 25- 28</a:t>
                      </a:r>
                      <a:r>
                        <a:rPr lang="en-US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º</a:t>
                      </a:r>
                      <a:r>
                        <a:rPr lang="en-US" dirty="0"/>
                        <a:t>.</a:t>
                      </a:r>
                    </a:p>
                  </p:txBody>
                </p:sp>
                <p:sp>
                  <p:nvSpPr>
                    <p:cNvPr id="22" name="TextBox 21"/>
                    <p:cNvSpPr txBox="1"/>
                    <p:nvPr/>
                  </p:nvSpPr>
                  <p:spPr>
                    <a:xfrm>
                      <a:off x="7979019" y="10435190"/>
                      <a:ext cx="2144836" cy="147732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/>
                        <a:t>3- Tank 3 to tank 2 </a:t>
                      </a:r>
                      <a:r>
                        <a:rPr lang="en-US" b="1" dirty="0" smtClean="0"/>
                        <a:t>: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Open </a:t>
                      </a:r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Valve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V3/2</a:t>
                      </a:r>
                      <a:endParaRPr lang="en-US" dirty="0">
                        <a:solidFill>
                          <a:srgbClr val="002060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Add 5L warm water </a:t>
                      </a:r>
                      <a:r>
                        <a:rPr lang="en-US" b="1" dirty="0"/>
                        <a:t> </a:t>
                      </a:r>
                      <a:r>
                        <a:rPr lang="en-US" dirty="0"/>
                        <a:t>.</a:t>
                      </a:r>
                    </a:p>
                    <a:p>
                      <a:endParaRPr lang="en-US" dirty="0"/>
                    </a:p>
                  </p:txBody>
                </p:sp>
                <p:sp>
                  <p:nvSpPr>
                    <p:cNvPr id="23" name="TextBox 22"/>
                    <p:cNvSpPr txBox="1"/>
                    <p:nvPr/>
                  </p:nvSpPr>
                  <p:spPr>
                    <a:xfrm>
                      <a:off x="9515304" y="14659687"/>
                      <a:ext cx="2501090" cy="2308324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 smtClean="0"/>
                        <a:t>4- Tank </a:t>
                      </a:r>
                      <a:r>
                        <a:rPr lang="en-US" b="1" dirty="0"/>
                        <a:t>2 to tank 4</a:t>
                      </a:r>
                      <a:endParaRPr lang="en-US" dirty="0"/>
                    </a:p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Open valve V2/4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Cool the mix about 20min in an ice bath with mixing .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Crystals are formed now.</a:t>
                      </a:r>
                    </a:p>
                    <a:p>
                      <a:endParaRPr lang="en-US" dirty="0"/>
                    </a:p>
                  </p:txBody>
                </p:sp>
                <p:sp>
                  <p:nvSpPr>
                    <p:cNvPr id="25" name="TextBox 24"/>
                    <p:cNvSpPr txBox="1"/>
                    <p:nvPr/>
                  </p:nvSpPr>
                  <p:spPr>
                    <a:xfrm>
                      <a:off x="9750872" y="17564781"/>
                      <a:ext cx="2790512" cy="229742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/>
                        <a:t>5- Tank 4 to tank 5:</a:t>
                      </a:r>
                    </a:p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Open valve V4/5 and V5/6</a:t>
                      </a:r>
                      <a:endParaRPr lang="en-US" dirty="0"/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let the rotary drum vacuum filtration begin. 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dirty="0"/>
                        <a:t>Aspirin crystals are now in tank 6.</a:t>
                      </a:r>
                    </a:p>
                    <a:p>
                      <a:endParaRPr lang="en-US" dirty="0"/>
                    </a:p>
                  </p:txBody>
                </p:sp>
                <p:sp>
                  <p:nvSpPr>
                    <p:cNvPr id="26" name="TextBox 25"/>
                    <p:cNvSpPr txBox="1"/>
                    <p:nvPr/>
                  </p:nvSpPr>
                  <p:spPr>
                    <a:xfrm>
                      <a:off x="13596519" y="13373128"/>
                      <a:ext cx="3284465" cy="257311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/>
                        <a:t>7</a:t>
                      </a:r>
                      <a:r>
                        <a:rPr lang="en-US" b="1" dirty="0" smtClean="0"/>
                        <a:t>- </a:t>
                      </a:r>
                      <a:r>
                        <a:rPr lang="en-US" b="1" dirty="0"/>
                        <a:t>Tank </a:t>
                      </a:r>
                      <a:r>
                        <a:rPr lang="en-US" b="1" dirty="0" smtClean="0"/>
                        <a:t>6:</a:t>
                      </a:r>
                      <a:endParaRPr lang="en-US" b="1" dirty="0"/>
                    </a:p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Open valve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V3/6</a:t>
                      </a:r>
                    </a:p>
                    <a:p>
                      <a:r>
                        <a:rPr lang="en-US" dirty="0" smtClean="0"/>
                        <a:t>The </a:t>
                      </a:r>
                      <a:r>
                        <a:rPr lang="en-US" dirty="0"/>
                        <a:t>obtained aspirin crystals are re-dissolved with 30L warm water for about 20 min</a:t>
                      </a:r>
                      <a:r>
                        <a:rPr lang="en-US" dirty="0" smtClean="0"/>
                        <a:t>.</a:t>
                      </a:r>
                    </a:p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Open valve V6/4 and close valve V5/6</a:t>
                      </a:r>
                    </a:p>
                    <a:p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  <a:p>
                      <a:endParaRPr lang="en-US" dirty="0"/>
                    </a:p>
                  </p:txBody>
                </p: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13192953" y="17564781"/>
                      <a:ext cx="2187068" cy="229742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8</a:t>
                      </a:r>
                      <a:r>
                        <a:rPr lang="en-US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- </a:t>
                      </a:r>
                      <a:r>
                        <a:rPr lang="en-US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Tank </a:t>
                      </a:r>
                      <a:r>
                        <a:rPr lang="en-US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6</a:t>
                      </a:r>
                      <a:r>
                        <a:rPr lang="en-US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 </a:t>
                      </a:r>
                      <a:r>
                        <a:rPr lang="en-US" b="1" dirty="0">
                          <a:solidFill>
                            <a:schemeClr val="bg2">
                              <a:lumMod val="10000"/>
                            </a:schemeClr>
                          </a:solidFill>
                        </a:rPr>
                        <a:t>to 4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.The </a:t>
                      </a:r>
                      <a:r>
                        <a:rPr lang="en-US" dirty="0"/>
                        <a:t>solution is pumped now from tank </a:t>
                      </a:r>
                      <a:r>
                        <a:rPr lang="en-US" dirty="0"/>
                        <a:t>6</a:t>
                      </a:r>
                      <a:r>
                        <a:rPr lang="en-US" dirty="0" smtClean="0"/>
                        <a:t> </a:t>
                      </a:r>
                      <a:r>
                        <a:rPr lang="en-US" dirty="0"/>
                        <a:t>to tank 4 for the second </a:t>
                      </a:r>
                      <a:r>
                        <a:rPr lang="en-US" dirty="0" smtClean="0"/>
                        <a:t>crystallization</a:t>
                      </a: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en-US" dirty="0"/>
                    </a:p>
                  </p:txBody>
                </p:sp>
                <p:sp>
                  <p:nvSpPr>
                    <p:cNvPr id="30" name="TextBox 29"/>
                    <p:cNvSpPr txBox="1"/>
                    <p:nvPr/>
                  </p:nvSpPr>
                  <p:spPr>
                    <a:xfrm>
                      <a:off x="18881772" y="17978062"/>
                      <a:ext cx="2772327" cy="229742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 smtClean="0"/>
                        <a:t>10- </a:t>
                      </a:r>
                      <a:r>
                        <a:rPr lang="en-US" b="1" dirty="0" smtClean="0"/>
                        <a:t>Tank </a:t>
                      </a:r>
                      <a:r>
                        <a:rPr lang="en-US" b="1" dirty="0"/>
                        <a:t>6</a:t>
                      </a:r>
                      <a:r>
                        <a:rPr lang="en-US" b="1" dirty="0" smtClean="0"/>
                        <a:t> </a:t>
                      </a:r>
                      <a:r>
                        <a:rPr lang="en-US" b="1" dirty="0"/>
                        <a:t>:</a:t>
                      </a:r>
                    </a:p>
                    <a:p>
                      <a:r>
                        <a:rPr lang="en-US" b="1" dirty="0">
                          <a:solidFill>
                            <a:srgbClr val="002060"/>
                          </a:solidFill>
                        </a:rPr>
                        <a:t>Open valve </a:t>
                      </a:r>
                      <a:r>
                        <a:rPr lang="en-US" b="1" dirty="0" smtClean="0">
                          <a:solidFill>
                            <a:srgbClr val="002060"/>
                          </a:solidFill>
                        </a:rPr>
                        <a:t>V5/6</a:t>
                      </a:r>
                      <a:endParaRPr lang="en-US" b="1" dirty="0">
                        <a:solidFill>
                          <a:srgbClr val="002060"/>
                        </a:solidFill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lang="en-US" dirty="0" smtClean="0"/>
                        <a:t>Crude </a:t>
                      </a:r>
                      <a:r>
                        <a:rPr lang="en-US" dirty="0"/>
                        <a:t>Aspirin crystals are harvested </a:t>
                      </a:r>
                      <a:r>
                        <a:rPr lang="en-US" dirty="0" smtClean="0"/>
                        <a:t>in tank 6 and </a:t>
                      </a:r>
                      <a:r>
                        <a:rPr lang="en-US" dirty="0"/>
                        <a:t>ready to be dry, tested and compressed for </a:t>
                      </a:r>
                      <a:r>
                        <a:rPr lang="en-US" dirty="0" smtClean="0"/>
                        <a:t>market</a:t>
                      </a:r>
                      <a:endParaRPr lang="en-US" dirty="0"/>
                    </a:p>
                  </p:txBody>
                </p:sp>
              </p:grpSp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8382055" y="15916372"/>
                    <a:ext cx="2669862" cy="230832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9</a:t>
                    </a:r>
                    <a:r>
                      <a:rPr lang="en-US" b="1" dirty="0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-Tank </a:t>
                    </a:r>
                    <a:r>
                      <a:rPr lang="en-US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rPr>
                      <a:t>4:</a:t>
                    </a:r>
                  </a:p>
                  <a:p>
                    <a:pPr marL="457200" indent="-457200">
                      <a:buFont typeface="Arial" panose="020B0604020202020204" pitchFamily="34" charset="0"/>
                      <a:buChar char="•"/>
                    </a:pPr>
                    <a:r>
                      <a:rPr lang="en-US" dirty="0"/>
                      <a:t>Re-cool the mix about 20 min in the ice bath with mixing.</a:t>
                    </a:r>
                  </a:p>
                  <a:p>
                    <a:r>
                      <a:rPr lang="en-US" b="1" dirty="0">
                        <a:solidFill>
                          <a:srgbClr val="002060"/>
                        </a:solidFill>
                      </a:rPr>
                      <a:t>Open valve V4/5 </a:t>
                    </a:r>
                    <a:r>
                      <a:rPr lang="en-US" dirty="0"/>
                      <a:t>for the final </a:t>
                    </a:r>
                    <a:r>
                      <a:rPr lang="en-US" dirty="0" smtClean="0"/>
                      <a:t>drum vacuum </a:t>
                    </a:r>
                    <a:r>
                      <a:rPr lang="en-US" dirty="0"/>
                      <a:t>filtration.</a:t>
                    </a:r>
                  </a:p>
                  <a:p>
                    <a:endParaRPr lang="en-US" dirty="0"/>
                  </a:p>
                </p:txBody>
              </p:sp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13598344" y="22332895"/>
                    <a:ext cx="1419727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2000" dirty="0" smtClean="0">
                        <a:solidFill>
                          <a:schemeClr val="bg2">
                            <a:lumMod val="25000"/>
                          </a:schemeClr>
                        </a:solidFill>
                      </a:rPr>
                      <a:t>Pump 1</a:t>
                    </a:r>
                    <a:endParaRPr lang="en-US" sz="2000" dirty="0">
                      <a:solidFill>
                        <a:schemeClr val="bg2">
                          <a:lumMod val="25000"/>
                        </a:schemeClr>
                      </a:solidFill>
                    </a:endParaRPr>
                  </a:p>
                </p:txBody>
              </p:sp>
            </p:grpSp>
            <p:sp>
              <p:nvSpPr>
                <p:cNvPr id="37" name="TextBox 36"/>
                <p:cNvSpPr txBox="1"/>
                <p:nvPr/>
              </p:nvSpPr>
              <p:spPr>
                <a:xfrm>
                  <a:off x="16708011" y="22969586"/>
                  <a:ext cx="3404450" cy="1754326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/>
                    <a:t>11- </a:t>
                  </a:r>
                  <a:r>
                    <a:rPr lang="en-US" b="1" dirty="0" smtClean="0"/>
                    <a:t>Tank </a:t>
                  </a:r>
                  <a:r>
                    <a:rPr lang="en-US" b="1" dirty="0"/>
                    <a:t>7</a:t>
                  </a:r>
                  <a:r>
                    <a:rPr lang="en-US" b="1" dirty="0" smtClean="0"/>
                    <a:t> </a:t>
                  </a:r>
                  <a:r>
                    <a:rPr lang="en-US" b="1" dirty="0"/>
                    <a:t>:</a:t>
                  </a:r>
                </a:p>
                <a:p>
                  <a:r>
                    <a:rPr lang="en-US" b="1" dirty="0">
                      <a:solidFill>
                        <a:srgbClr val="002060"/>
                      </a:solidFill>
                    </a:rPr>
                    <a:t>Open valve </a:t>
                  </a:r>
                  <a:r>
                    <a:rPr lang="en-US" b="1" dirty="0" smtClean="0">
                      <a:solidFill>
                        <a:srgbClr val="002060"/>
                      </a:solidFill>
                    </a:rPr>
                    <a:t>V5/7 and then V7/out</a:t>
                  </a:r>
                  <a:endParaRPr lang="en-US" b="1" dirty="0">
                    <a:solidFill>
                      <a:srgbClr val="002060"/>
                    </a:solidFill>
                  </a:endParaRPr>
                </a:p>
                <a:p>
                  <a:pPr marL="457200" indent="-457200">
                    <a:buFont typeface="Arial" panose="020B0604020202020204" pitchFamily="34" charset="0"/>
                    <a:buChar char="•"/>
                  </a:pPr>
                  <a:r>
                    <a:rPr lang="en-US" dirty="0"/>
                    <a:t>The filtrate is discarded into tank </a:t>
                  </a:r>
                  <a:r>
                    <a:rPr lang="en-US" dirty="0" smtClean="0"/>
                    <a:t>7 </a:t>
                  </a:r>
                  <a:r>
                    <a:rPr lang="en-US" dirty="0" smtClean="0"/>
                    <a:t>and </a:t>
                  </a:r>
                  <a:r>
                    <a:rPr lang="en-US" dirty="0"/>
                    <a:t>then out of the system by opening valve </a:t>
                  </a:r>
                  <a:r>
                    <a:rPr lang="en-US" dirty="0" smtClean="0"/>
                    <a:t>V7/out</a:t>
                  </a:r>
                  <a:endParaRPr lang="en-US" dirty="0"/>
                </a:p>
              </p:txBody>
            </p:sp>
          </p:grpSp>
        </p:grpSp>
        <p:grpSp>
          <p:nvGrpSpPr>
            <p:cNvPr id="38" name="Group 37"/>
            <p:cNvGrpSpPr/>
            <p:nvPr/>
          </p:nvGrpSpPr>
          <p:grpSpPr>
            <a:xfrm>
              <a:off x="18898234" y="22227109"/>
              <a:ext cx="1093912" cy="631138"/>
              <a:chOff x="18898234" y="22227109"/>
              <a:chExt cx="1093912" cy="631138"/>
            </a:xfrm>
          </p:grpSpPr>
          <p:cxnSp>
            <p:nvCxnSpPr>
              <p:cNvPr id="20" name="Straight Arrow Connector 19"/>
              <p:cNvCxnSpPr/>
              <p:nvPr/>
            </p:nvCxnSpPr>
            <p:spPr>
              <a:xfrm>
                <a:off x="18985832" y="22227109"/>
                <a:ext cx="0" cy="631138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pic>
            <p:nvPicPr>
              <p:cNvPr id="40" name="pic"/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18898234" y="22300322"/>
                <a:ext cx="352292" cy="469723"/>
              </a:xfrm>
              <a:prstGeom prst="rect">
                <a:avLst/>
              </a:prstGeom>
            </p:spPr>
          </p:pic>
          <p:sp>
            <p:nvSpPr>
              <p:cNvPr id="29" name="TextBox 28"/>
              <p:cNvSpPr txBox="1"/>
              <p:nvPr/>
            </p:nvSpPr>
            <p:spPr>
              <a:xfrm>
                <a:off x="19130211" y="22348448"/>
                <a:ext cx="86193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V6/out</a:t>
                </a:r>
                <a:endParaRPr lang="en-US" dirty="0"/>
              </a:p>
            </p:txBody>
          </p:sp>
        </p:grpSp>
      </p:grpSp>
      <p:sp>
        <p:nvSpPr>
          <p:cNvPr id="43" name="TextBox 42"/>
          <p:cNvSpPr txBox="1"/>
          <p:nvPr/>
        </p:nvSpPr>
        <p:spPr>
          <a:xfrm>
            <a:off x="8689487" y="23434225"/>
            <a:ext cx="5796534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12- Sterilization system: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 </a:t>
            </a:r>
            <a:r>
              <a:rPr lang="en-US" sz="2000" dirty="0" smtClean="0"/>
              <a:t>Close all the presented valves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Open valve V1/2 (T=120 P=1.5 bar)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Close valve V1/2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Open valve V2/4 (T=120 P=1.5 bar)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Close valve V2/4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Open valve V2/4 (T=120 P=1.5 bar</a:t>
            </a:r>
            <a:r>
              <a:rPr lang="en-US" sz="2000" dirty="0" smtClean="0"/>
              <a:t>) for second time 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Close valve </a:t>
            </a:r>
            <a:r>
              <a:rPr lang="en-US" sz="2000" dirty="0" smtClean="0"/>
              <a:t>V2/4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Open valve </a:t>
            </a:r>
            <a:r>
              <a:rPr lang="en-US" sz="2000" dirty="0" smtClean="0"/>
              <a:t>V3/2 </a:t>
            </a:r>
            <a:r>
              <a:rPr lang="en-US" sz="2000" dirty="0"/>
              <a:t>(T=120 P=1.5 bar)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Close valve </a:t>
            </a:r>
            <a:r>
              <a:rPr lang="en-US" sz="2000" dirty="0" smtClean="0"/>
              <a:t>V3/2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Open valve </a:t>
            </a:r>
            <a:r>
              <a:rPr lang="en-US" sz="2000" dirty="0" smtClean="0"/>
              <a:t>V3/6 </a:t>
            </a:r>
            <a:r>
              <a:rPr lang="en-US" sz="2000" dirty="0"/>
              <a:t>(T=120 P=1.5 bar)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Close valve </a:t>
            </a:r>
            <a:r>
              <a:rPr lang="en-US" sz="2000" dirty="0" smtClean="0"/>
              <a:t>V3/6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Open valve V6/out</a:t>
            </a: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1241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2427</TotalTime>
  <Words>382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hind</cp:lastModifiedBy>
  <cp:revision>244</cp:revision>
  <cp:lastPrinted>2022-11-10T08:57:38Z</cp:lastPrinted>
  <dcterms:created xsi:type="dcterms:W3CDTF">2020-12-09T17:22:48Z</dcterms:created>
  <dcterms:modified xsi:type="dcterms:W3CDTF">2022-12-06T09:14:11Z</dcterms:modified>
</cp:coreProperties>
</file>