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72" r:id="rId1"/>
  </p:sldMasterIdLst>
  <p:notesMasterIdLst>
    <p:notesMasterId r:id="rId3"/>
  </p:notesMasterIdLst>
  <p:sldIdLst>
    <p:sldId id="256" r:id="rId2"/>
  </p:sldIdLst>
  <p:sldSz cx="21383625" cy="3027521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6735">
          <p15:clr>
            <a:srgbClr val="A4A3A4"/>
          </p15:clr>
        </p15:guide>
        <p15:guide id="3" orient="horz" pos="95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5690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36" autoAdjust="0"/>
  </p:normalViewPr>
  <p:slideViewPr>
    <p:cSldViewPr snapToGrid="0">
      <p:cViewPr>
        <p:scale>
          <a:sx n="30" d="100"/>
          <a:sy n="30" d="100"/>
        </p:scale>
        <p:origin x="1428" y="-2436"/>
      </p:cViewPr>
      <p:guideLst>
        <p:guide pos="6735"/>
        <p:guide orient="horz" pos="953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70CBB688-4BC8-4C44-A53A-D09518C5BA04}" type="datetimeFigureOut">
              <a:rPr lang="en-US" smtClean="0"/>
              <a:t>11/30/2022</a:t>
            </a:fld>
            <a:endParaRPr lang="en-US" dirty="0"/>
          </a:p>
        </p:txBody>
      </p:sp>
      <p:sp>
        <p:nvSpPr>
          <p:cNvPr id="4" name="Slide Image Placeholder 3"/>
          <p:cNvSpPr>
            <a:spLocks noGrp="1" noRot="1" noChangeAspect="1"/>
          </p:cNvSpPr>
          <p:nvPr>
            <p:ph type="sldImg" idx="2"/>
          </p:nvPr>
        </p:nvSpPr>
        <p:spPr>
          <a:xfrm>
            <a:off x="2152650" y="1241425"/>
            <a:ext cx="2363788"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8ADF845C-F8D8-4401-A5BF-D87165647B71}" type="slidenum">
              <a:rPr lang="en-US" smtClean="0"/>
              <a:t>‹#›</a:t>
            </a:fld>
            <a:endParaRPr lang="en-US" dirty="0"/>
          </a:p>
        </p:txBody>
      </p:sp>
    </p:spTree>
    <p:extLst>
      <p:ext uri="{BB962C8B-B14F-4D97-AF65-F5344CB8AC3E}">
        <p14:creationId xmlns:p14="http://schemas.microsoft.com/office/powerpoint/2010/main" val="3184662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DF845C-F8D8-4401-A5BF-D87165647B71}" type="slidenum">
              <a:rPr lang="en-US" smtClean="0"/>
              <a:t>1</a:t>
            </a:fld>
            <a:endParaRPr lang="en-US" dirty="0"/>
          </a:p>
        </p:txBody>
      </p:sp>
    </p:spTree>
    <p:extLst>
      <p:ext uri="{BB962C8B-B14F-4D97-AF65-F5344CB8AC3E}">
        <p14:creationId xmlns:p14="http://schemas.microsoft.com/office/powerpoint/2010/main" val="2189564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416419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2540965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394510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151266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151902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411641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518888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115715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865751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Edit Master text styles</a:t>
            </a:r>
          </a:p>
        </p:txBody>
      </p:sp>
      <p:sp>
        <p:nvSpPr>
          <p:cNvPr id="5" name="Date Placeholder 4"/>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203855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dirty="0"/>
              <a:t>Click icon to add picture</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Edit Master text styles</a:t>
            </a:r>
          </a:p>
        </p:txBody>
      </p:sp>
      <p:sp>
        <p:nvSpPr>
          <p:cNvPr id="5" name="Date Placeholder 4"/>
          <p:cNvSpPr>
            <a:spLocks noGrp="1"/>
          </p:cNvSpPr>
          <p:nvPr>
            <p:ph type="dt" sz="half" idx="10"/>
          </p:nvPr>
        </p:nvSpPr>
        <p:spPr/>
        <p:txBody>
          <a:bodyPr/>
          <a:lstStyle/>
          <a:p>
            <a:fld id="{624DF22C-4CB1-4E83-BD4E-180FCE165F9A}" type="datetimeFigureOut">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246168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624DF22C-4CB1-4E83-BD4E-180FCE165F9A}" type="datetimeFigureOut">
              <a:rPr lang="en-US" smtClean="0"/>
              <a:t>11/30/2022</a:t>
            </a:fld>
            <a:endParaRPr lang="en-US" dirty="0"/>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56DDBDE1-FB7E-44B2-BE8C-E9C5690DE71D}" type="slidenum">
              <a:rPr lang="en-US" smtClean="0"/>
              <a:t>‹#›</a:t>
            </a:fld>
            <a:endParaRPr lang="en-US" dirty="0"/>
          </a:p>
        </p:txBody>
      </p:sp>
    </p:spTree>
    <p:extLst>
      <p:ext uri="{BB962C8B-B14F-4D97-AF65-F5344CB8AC3E}">
        <p14:creationId xmlns:p14="http://schemas.microsoft.com/office/powerpoint/2010/main" val="3422722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38460" y="4203029"/>
            <a:ext cx="21053689" cy="2267189"/>
          </a:xfrm>
          <a:prstGeom prst="roundRect">
            <a:avLst/>
          </a:prstGeom>
          <a:solidFill>
            <a:schemeClr val="accent2">
              <a:lumMod val="60000"/>
              <a:lumOff val="40000"/>
            </a:schemeClr>
          </a:solidFill>
        </p:spPr>
        <p:style>
          <a:lnRef idx="3">
            <a:schemeClr val="lt1"/>
          </a:lnRef>
          <a:fillRef idx="1">
            <a:schemeClr val="accent4"/>
          </a:fillRef>
          <a:effectRef idx="1">
            <a:schemeClr val="accent4"/>
          </a:effectRef>
          <a:fontRef idx="minor">
            <a:schemeClr val="lt1"/>
          </a:fontRef>
        </p:style>
        <p:txBody>
          <a:bodyPr rtlCol="1" anchor="ctr"/>
          <a:lstStyle/>
          <a:p>
            <a:r>
              <a:rPr lang="en-US" sz="2400" b="1" u="sng" dirty="0">
                <a:solidFill>
                  <a:schemeClr val="tx1"/>
                </a:solidFill>
              </a:rPr>
              <a:t>Introduction:</a:t>
            </a:r>
            <a:r>
              <a:rPr lang="en-GB" sz="2400" b="1" u="sng" dirty="0">
                <a:solidFill>
                  <a:schemeClr val="tx1"/>
                </a:solidFill>
              </a:rPr>
              <a:t> </a:t>
            </a:r>
            <a:r>
              <a:rPr lang="en-GB" sz="2400" b="0" i="0" dirty="0">
                <a:solidFill>
                  <a:srgbClr val="202020"/>
                </a:solidFill>
                <a:effectLst/>
                <a:latin typeface="Source Sans Pro" panose="02000000000000000000" pitchFamily="2" charset="0"/>
              </a:rPr>
              <a:t>Aspirin or Acetylsalicylic acid (ASA) is one of the first drugs to come into common usage, still widely used around the world with approximately 40,000 tonnes produced globally each year. Aspirin is an ingredient in many proprietary analgesic and cold/flu preparations. It is also used for the prevention of cardiovascular disease and there is growing work on its role in the prevention and management of cancer. Aspirin ( C</a:t>
            </a:r>
            <a:r>
              <a:rPr lang="en-GB" sz="2400" b="0" i="0" baseline="-25000" dirty="0">
                <a:solidFill>
                  <a:srgbClr val="202020"/>
                </a:solidFill>
                <a:effectLst/>
                <a:latin typeface="Source Sans Pro" panose="02000000000000000000" pitchFamily="2" charset="0"/>
              </a:rPr>
              <a:t>9</a:t>
            </a:r>
            <a:r>
              <a:rPr lang="en-GB" sz="2400" b="0" i="0" dirty="0">
                <a:solidFill>
                  <a:srgbClr val="202020"/>
                </a:solidFill>
                <a:effectLst/>
                <a:latin typeface="Source Sans Pro" panose="02000000000000000000" pitchFamily="2" charset="0"/>
              </a:rPr>
              <a:t>H</a:t>
            </a:r>
            <a:r>
              <a:rPr lang="en-GB" sz="2400" b="0" i="0" baseline="-25000" dirty="0">
                <a:solidFill>
                  <a:srgbClr val="202020"/>
                </a:solidFill>
                <a:effectLst/>
                <a:latin typeface="Source Sans Pro" panose="02000000000000000000" pitchFamily="2" charset="0"/>
              </a:rPr>
              <a:t>8</a:t>
            </a:r>
            <a:r>
              <a:rPr lang="en-GB" sz="2400" b="0" i="0" dirty="0">
                <a:solidFill>
                  <a:srgbClr val="202020"/>
                </a:solidFill>
                <a:effectLst/>
                <a:latin typeface="Source Sans Pro" panose="02000000000000000000" pitchFamily="2" charset="0"/>
              </a:rPr>
              <a:t>O</a:t>
            </a:r>
            <a:r>
              <a:rPr lang="en-GB" sz="2400" b="0" i="0" baseline="-25000" dirty="0">
                <a:solidFill>
                  <a:srgbClr val="202020"/>
                </a:solidFill>
                <a:effectLst/>
                <a:latin typeface="Source Sans Pro" panose="02000000000000000000" pitchFamily="2" charset="0"/>
              </a:rPr>
              <a:t>4</a:t>
            </a:r>
            <a:r>
              <a:rPr lang="en-GB" sz="2400" b="0" i="0" dirty="0">
                <a:solidFill>
                  <a:srgbClr val="202020"/>
                </a:solidFill>
                <a:effectLst/>
                <a:latin typeface="Source Sans Pro" panose="02000000000000000000" pitchFamily="2" charset="0"/>
              </a:rPr>
              <a:t>) remains on the World Health Organization’s Model List of Essential Medicine (21st List 2019) both for its use in pain control and anti-platelet effects. Here we have to present a static and a dynamic view for the pretended aspirin bioreactor</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61123" y="144022"/>
            <a:ext cx="4084317" cy="970024"/>
          </a:xfrm>
          <a:prstGeom prst="rect">
            <a:avLst/>
          </a:prstGeom>
        </p:spPr>
      </p:pic>
      <p:pic>
        <p:nvPicPr>
          <p:cNvPr id="58" name="Picture 2" descr="AECENAR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496" y="1305600"/>
            <a:ext cx="11465948" cy="1885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MEGBI_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75890" y="78002"/>
            <a:ext cx="4036571" cy="3894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p:cNvSpPr>
            <a:spLocks noChangeArrowheads="1"/>
          </p:cNvSpPr>
          <p:nvPr/>
        </p:nvSpPr>
        <p:spPr bwMode="auto">
          <a:xfrm>
            <a:off x="10599447"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Box 2"/>
          <p:cNvSpPr txBox="1"/>
          <p:nvPr/>
        </p:nvSpPr>
        <p:spPr>
          <a:xfrm>
            <a:off x="10327925" y="29756657"/>
            <a:ext cx="10964224" cy="492443"/>
          </a:xfrm>
          <a:prstGeom prst="rect">
            <a:avLst/>
          </a:prstGeom>
          <a:noFill/>
        </p:spPr>
        <p:txBody>
          <a:bodyPr wrap="square" rtlCol="1">
            <a:spAutoFit/>
          </a:bodyPr>
          <a:lstStyle/>
          <a:p>
            <a:pPr algn="ctr"/>
            <a:r>
              <a:rPr lang="en-GB" sz="2600" i="1" dirty="0"/>
              <a:t>Rayane Dergham, Hind Abd El Hamid</a:t>
            </a:r>
            <a:r>
              <a:rPr lang="en-US" sz="2600" i="1" dirty="0"/>
              <a:t>  @ MEGBI/ AECENAR  November 202</a:t>
            </a:r>
            <a:r>
              <a:rPr lang="en-GB" sz="2600" i="1" dirty="0"/>
              <a:t>2</a:t>
            </a:r>
            <a:endParaRPr lang="ar-LB" sz="2600" dirty="0"/>
          </a:p>
        </p:txBody>
      </p:sp>
      <p:sp>
        <p:nvSpPr>
          <p:cNvPr id="6" name="TextBox 5"/>
          <p:cNvSpPr txBox="1"/>
          <p:nvPr/>
        </p:nvSpPr>
        <p:spPr>
          <a:xfrm>
            <a:off x="2478606" y="2822207"/>
            <a:ext cx="1913088" cy="369332"/>
          </a:xfrm>
          <a:prstGeom prst="rect">
            <a:avLst/>
          </a:prstGeom>
          <a:noFill/>
        </p:spPr>
        <p:txBody>
          <a:bodyPr wrap="none" rtlCol="1">
            <a:spAutoFit/>
          </a:bodyPr>
          <a:lstStyle/>
          <a:p>
            <a:r>
              <a:rPr lang="en-US" dirty="0">
                <a:solidFill>
                  <a:schemeClr val="bg1"/>
                </a:solidFill>
              </a:rPr>
              <a:t>www.aecenar.com</a:t>
            </a:r>
            <a:endParaRPr lang="ar-LB" dirty="0">
              <a:solidFill>
                <a:schemeClr val="bg1"/>
              </a:solidFill>
            </a:endParaRPr>
          </a:p>
        </p:txBody>
      </p:sp>
      <p:sp>
        <p:nvSpPr>
          <p:cNvPr id="57" name="TextBox 56">
            <a:extLst>
              <a:ext uri="{FF2B5EF4-FFF2-40B4-BE49-F238E27FC236}">
                <a16:creationId xmlns:a16="http://schemas.microsoft.com/office/drawing/2014/main" id="{DF456912-A8A7-4297-8F58-45CBE4465D19}"/>
              </a:ext>
            </a:extLst>
          </p:cNvPr>
          <p:cNvSpPr txBox="1"/>
          <p:nvPr/>
        </p:nvSpPr>
        <p:spPr>
          <a:xfrm>
            <a:off x="0" y="3338725"/>
            <a:ext cx="20764037" cy="769441"/>
          </a:xfrm>
          <a:prstGeom prst="rect">
            <a:avLst/>
          </a:prstGeom>
          <a:noFill/>
        </p:spPr>
        <p:txBody>
          <a:bodyPr wrap="square">
            <a:spAutoFit/>
          </a:bodyPr>
          <a:lstStyle/>
          <a:p>
            <a:pPr algn="ctr"/>
            <a:r>
              <a:rPr lang="en-GB" sz="4400" b="1" dirty="0"/>
              <a:t>Pilot Plant Scale for Aspirin Production </a:t>
            </a:r>
            <a:endParaRPr lang="en-US" sz="4400" b="1" dirty="0"/>
          </a:p>
        </p:txBody>
      </p:sp>
      <p:sp>
        <p:nvSpPr>
          <p:cNvPr id="13" name="Rectangle 5"/>
          <p:cNvSpPr>
            <a:spLocks noChangeArrowheads="1"/>
          </p:cNvSpPr>
          <p:nvPr/>
        </p:nvSpPr>
        <p:spPr bwMode="auto">
          <a:xfrm>
            <a:off x="0" y="1943100"/>
            <a:ext cx="2138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8"/>
          <p:cNvSpPr>
            <a:spLocks noChangeArrowheads="1"/>
          </p:cNvSpPr>
          <p:nvPr/>
        </p:nvSpPr>
        <p:spPr bwMode="auto">
          <a:xfrm>
            <a:off x="152400" y="2095500"/>
            <a:ext cx="2138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8" name="AutoShape 5" descr="blob:https://web.whatsapp.com/3d76718b-329f-4b9b-bc16-e050e6868d5c"/>
          <p:cNvSpPr>
            <a:spLocks noChangeAspect="1" noChangeArrowheads="1"/>
          </p:cNvSpPr>
          <p:nvPr/>
        </p:nvSpPr>
        <p:spPr bwMode="auto">
          <a:xfrm>
            <a:off x="0" y="-1"/>
            <a:ext cx="1466850" cy="2184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51" name="AutoShape 5" descr="blob:https://web.whatsapp.com/3d76718b-329f-4b9b-bc16-e050e6868d5c"/>
          <p:cNvSpPr>
            <a:spLocks noChangeAspect="1" noChangeArrowheads="1"/>
          </p:cNvSpPr>
          <p:nvPr/>
        </p:nvSpPr>
        <p:spPr bwMode="auto">
          <a:xfrm>
            <a:off x="152400" y="152400"/>
            <a:ext cx="14668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54" name="AutoShape 5" descr="blob:https://web.whatsapp.com/3d76718b-329f-4b9b-bc16-e050e6868d5c"/>
          <p:cNvSpPr>
            <a:spLocks noChangeAspect="1" noChangeArrowheads="1"/>
          </p:cNvSpPr>
          <p:nvPr/>
        </p:nvSpPr>
        <p:spPr bwMode="auto">
          <a:xfrm>
            <a:off x="304800" y="304800"/>
            <a:ext cx="14668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133" name="TextBox 132">
            <a:extLst>
              <a:ext uri="{FF2B5EF4-FFF2-40B4-BE49-F238E27FC236}">
                <a16:creationId xmlns:a16="http://schemas.microsoft.com/office/drawing/2014/main" id="{683CD8CF-AAE2-F813-6533-E328D26D5B35}"/>
              </a:ext>
            </a:extLst>
          </p:cNvPr>
          <p:cNvSpPr txBox="1"/>
          <p:nvPr/>
        </p:nvSpPr>
        <p:spPr>
          <a:xfrm>
            <a:off x="9680779" y="29185568"/>
            <a:ext cx="6042142" cy="523220"/>
          </a:xfrm>
          <a:prstGeom prst="rect">
            <a:avLst/>
          </a:prstGeom>
          <a:noFill/>
        </p:spPr>
        <p:txBody>
          <a:bodyPr wrap="square">
            <a:spAutoFit/>
          </a:bodyPr>
          <a:lstStyle/>
          <a:p>
            <a:r>
              <a:rPr lang="en-US" sz="2800" b="1" dirty="0"/>
              <a:t> </a:t>
            </a:r>
          </a:p>
        </p:txBody>
      </p:sp>
      <p:grpSp>
        <p:nvGrpSpPr>
          <p:cNvPr id="151" name="Group 150"/>
          <p:cNvGrpSpPr/>
          <p:nvPr/>
        </p:nvGrpSpPr>
        <p:grpSpPr>
          <a:xfrm>
            <a:off x="10885818" y="6706014"/>
            <a:ext cx="9366993" cy="11889698"/>
            <a:chOff x="10893374" y="7459042"/>
            <a:chExt cx="9366993" cy="13019586"/>
          </a:xfrm>
        </p:grpSpPr>
        <p:grpSp>
          <p:nvGrpSpPr>
            <p:cNvPr id="5" name="Group 4"/>
            <p:cNvGrpSpPr/>
            <p:nvPr/>
          </p:nvGrpSpPr>
          <p:grpSpPr>
            <a:xfrm>
              <a:off x="10893374" y="7459042"/>
              <a:ext cx="9366993" cy="13019586"/>
              <a:chOff x="-1251595" y="16583778"/>
              <a:chExt cx="10627861" cy="14530171"/>
            </a:xfrm>
          </p:grpSpPr>
          <p:pic>
            <p:nvPicPr>
              <p:cNvPr id="1080" name="Picture 1079">
                <a:extLst>
                  <a:ext uri="{FF2B5EF4-FFF2-40B4-BE49-F238E27FC236}">
                    <a16:creationId xmlns:a16="http://schemas.microsoft.com/office/drawing/2014/main" id="{15ED4C1E-2E97-DB1D-1E21-EB47C0315D3A}"/>
                  </a:ext>
                </a:extLst>
              </p:cNvPr>
              <p:cNvPicPr>
                <a:picLocks noChangeAspect="1"/>
              </p:cNvPicPr>
              <p:nvPr/>
            </p:nvPicPr>
            <p:blipFill rotWithShape="1">
              <a:blip r:embed="rId6"/>
              <a:srcRect l="5524" t="9562" r="17941" b="6138"/>
              <a:stretch/>
            </p:blipFill>
            <p:spPr>
              <a:xfrm>
                <a:off x="-1251595" y="16583778"/>
                <a:ext cx="10627861" cy="14530171"/>
              </a:xfrm>
              <a:prstGeom prst="rect">
                <a:avLst/>
              </a:prstGeom>
            </p:spPr>
          </p:pic>
          <p:sp>
            <p:nvSpPr>
              <p:cNvPr id="1081" name="Rectangle 1080">
                <a:extLst>
                  <a:ext uri="{FF2B5EF4-FFF2-40B4-BE49-F238E27FC236}">
                    <a16:creationId xmlns:a16="http://schemas.microsoft.com/office/drawing/2014/main" id="{EE8DEF91-C387-6863-33F5-1E65FFC191DE}"/>
                  </a:ext>
                </a:extLst>
              </p:cNvPr>
              <p:cNvSpPr/>
              <p:nvPr/>
            </p:nvSpPr>
            <p:spPr>
              <a:xfrm>
                <a:off x="3228480" y="24967587"/>
                <a:ext cx="1530826" cy="82362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Tank2</a:t>
                </a:r>
              </a:p>
            </p:txBody>
          </p:sp>
          <p:sp>
            <p:nvSpPr>
              <p:cNvPr id="1082" name="Rectangle 1081">
                <a:extLst>
                  <a:ext uri="{FF2B5EF4-FFF2-40B4-BE49-F238E27FC236}">
                    <a16:creationId xmlns:a16="http://schemas.microsoft.com/office/drawing/2014/main" id="{EBD9D5A5-370F-583E-F2D0-B540F15BA5FC}"/>
                  </a:ext>
                </a:extLst>
              </p:cNvPr>
              <p:cNvSpPr/>
              <p:nvPr/>
            </p:nvSpPr>
            <p:spPr>
              <a:xfrm>
                <a:off x="687627" y="19720126"/>
                <a:ext cx="1462836" cy="74834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Tank1</a:t>
                </a:r>
              </a:p>
            </p:txBody>
          </p:sp>
          <p:sp>
            <p:nvSpPr>
              <p:cNvPr id="1084" name="Rectangle 1083">
                <a:extLst>
                  <a:ext uri="{FF2B5EF4-FFF2-40B4-BE49-F238E27FC236}">
                    <a16:creationId xmlns:a16="http://schemas.microsoft.com/office/drawing/2014/main" id="{F501D8C2-03C7-1A6B-D9C6-BE1AD077F85C}"/>
                  </a:ext>
                </a:extLst>
              </p:cNvPr>
              <p:cNvSpPr/>
              <p:nvPr/>
            </p:nvSpPr>
            <p:spPr>
              <a:xfrm>
                <a:off x="5300724" y="17743604"/>
                <a:ext cx="1465290" cy="70241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Tank3</a:t>
                </a:r>
              </a:p>
            </p:txBody>
          </p:sp>
          <p:sp>
            <p:nvSpPr>
              <p:cNvPr id="1085" name="Arrow: Right 1084">
                <a:extLst>
                  <a:ext uri="{FF2B5EF4-FFF2-40B4-BE49-F238E27FC236}">
                    <a16:creationId xmlns:a16="http://schemas.microsoft.com/office/drawing/2014/main" id="{10C9974D-AA04-6319-D44E-085095D2FD4F}"/>
                  </a:ext>
                </a:extLst>
              </p:cNvPr>
              <p:cNvSpPr/>
              <p:nvPr/>
            </p:nvSpPr>
            <p:spPr>
              <a:xfrm rot="16200000">
                <a:off x="983992" y="18862557"/>
                <a:ext cx="923317" cy="74833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7" name="Arrow: Right 1086">
                <a:extLst>
                  <a:ext uri="{FF2B5EF4-FFF2-40B4-BE49-F238E27FC236}">
                    <a16:creationId xmlns:a16="http://schemas.microsoft.com/office/drawing/2014/main" id="{0CABF0A6-823C-92EB-80B3-F46E2FCA6CB1}"/>
                  </a:ext>
                </a:extLst>
              </p:cNvPr>
              <p:cNvSpPr/>
              <p:nvPr/>
            </p:nvSpPr>
            <p:spPr>
              <a:xfrm rot="10800000">
                <a:off x="4382508" y="17720643"/>
                <a:ext cx="923318" cy="74834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Arrow: Right 127">
                <a:extLst>
                  <a:ext uri="{FF2B5EF4-FFF2-40B4-BE49-F238E27FC236}">
                    <a16:creationId xmlns:a16="http://schemas.microsoft.com/office/drawing/2014/main" id="{74707CDF-D5B2-B59A-9A41-450CBC85FB59}"/>
                  </a:ext>
                </a:extLst>
              </p:cNvPr>
              <p:cNvSpPr/>
              <p:nvPr/>
            </p:nvSpPr>
            <p:spPr>
              <a:xfrm rot="16200000">
                <a:off x="3532235" y="24185299"/>
                <a:ext cx="923317" cy="74834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0" name="Group 149"/>
            <p:cNvGrpSpPr/>
            <p:nvPr/>
          </p:nvGrpSpPr>
          <p:grpSpPr>
            <a:xfrm>
              <a:off x="15071504" y="17768757"/>
              <a:ext cx="1349212" cy="1517350"/>
              <a:chOff x="15071504" y="17768757"/>
              <a:chExt cx="1349212" cy="1517350"/>
            </a:xfrm>
          </p:grpSpPr>
          <p:sp>
            <p:nvSpPr>
              <p:cNvPr id="162" name="Rectangle 161">
                <a:extLst>
                  <a:ext uri="{FF2B5EF4-FFF2-40B4-BE49-F238E27FC236}">
                    <a16:creationId xmlns:a16="http://schemas.microsoft.com/office/drawing/2014/main" id="{EE8DEF91-C387-6863-33F5-1E65FFC191DE}"/>
                  </a:ext>
                </a:extLst>
              </p:cNvPr>
              <p:cNvSpPr/>
              <p:nvPr/>
            </p:nvSpPr>
            <p:spPr>
              <a:xfrm>
                <a:off x="15071504" y="18548111"/>
                <a:ext cx="1349212" cy="73799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Tank7</a:t>
                </a:r>
              </a:p>
            </p:txBody>
          </p:sp>
          <p:sp>
            <p:nvSpPr>
              <p:cNvPr id="163" name="Arrow: Right 127">
                <a:extLst>
                  <a:ext uri="{FF2B5EF4-FFF2-40B4-BE49-F238E27FC236}">
                    <a16:creationId xmlns:a16="http://schemas.microsoft.com/office/drawing/2014/main" id="{74707CDF-D5B2-B59A-9A41-450CBC85FB59}"/>
                  </a:ext>
                </a:extLst>
              </p:cNvPr>
              <p:cNvSpPr/>
              <p:nvPr/>
            </p:nvSpPr>
            <p:spPr>
              <a:xfrm rot="16200000">
                <a:off x="15332447" y="17852642"/>
                <a:ext cx="827327" cy="65955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54" name="Group 153"/>
          <p:cNvGrpSpPr/>
          <p:nvPr/>
        </p:nvGrpSpPr>
        <p:grpSpPr>
          <a:xfrm>
            <a:off x="168548" y="19359604"/>
            <a:ext cx="20619551" cy="10297988"/>
            <a:chOff x="398487" y="20599323"/>
            <a:chExt cx="20533394" cy="10570955"/>
          </a:xfrm>
        </p:grpSpPr>
        <p:sp>
          <p:nvSpPr>
            <p:cNvPr id="153" name="Rounded Rectangle 152"/>
            <p:cNvSpPr/>
            <p:nvPr/>
          </p:nvSpPr>
          <p:spPr>
            <a:xfrm>
              <a:off x="398487" y="20606657"/>
              <a:ext cx="20533394" cy="1056362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p:cNvSpPr txBox="1"/>
            <p:nvPr/>
          </p:nvSpPr>
          <p:spPr>
            <a:xfrm>
              <a:off x="1352468" y="20606657"/>
              <a:ext cx="10483921" cy="10332875"/>
            </a:xfrm>
            <a:prstGeom prst="rect">
              <a:avLst/>
            </a:prstGeom>
            <a:noFill/>
          </p:spPr>
          <p:txBody>
            <a:bodyPr wrap="square" rtlCol="0">
              <a:spAutoFit/>
            </a:bodyPr>
            <a:lstStyle/>
            <a:p>
              <a:r>
                <a:rPr lang="en-US" sz="2800" b="1" dirty="0"/>
                <a:t>1- Tank 1 :</a:t>
              </a:r>
            </a:p>
            <a:p>
              <a:pPr marL="457200" indent="-457200">
                <a:buFont typeface="Arial" panose="020B0604020202020204" pitchFamily="34" charset="0"/>
                <a:buChar char="•"/>
              </a:pPr>
              <a:r>
                <a:rPr lang="en-US" sz="2800" dirty="0"/>
                <a:t>Place 1013.5g of salicylic acid </a:t>
              </a:r>
            </a:p>
            <a:p>
              <a:pPr marL="457200" indent="-457200">
                <a:buFont typeface="Arial" panose="020B0604020202020204" pitchFamily="34" charset="0"/>
                <a:buChar char="•"/>
              </a:pPr>
              <a:r>
                <a:rPr lang="en-US" sz="2800" dirty="0"/>
                <a:t>Add 2.5L acetic anhydride</a:t>
              </a:r>
            </a:p>
            <a:p>
              <a:pPr marL="457200" indent="-457200">
                <a:buFont typeface="Arial" panose="020B0604020202020204" pitchFamily="34" charset="0"/>
                <a:buChar char="•"/>
              </a:pPr>
              <a:r>
                <a:rPr lang="en-US" sz="2800" dirty="0"/>
                <a:t>Add 125ml concentrated H2SO4 </a:t>
              </a:r>
            </a:p>
            <a:p>
              <a:pPr marL="457200" indent="-457200">
                <a:buFont typeface="Arial" panose="020B0604020202020204" pitchFamily="34" charset="0"/>
                <a:buChar char="•"/>
              </a:pPr>
              <a:r>
                <a:rPr lang="en-US" sz="2800" dirty="0"/>
                <a:t>Mix and heat to 85</a:t>
              </a:r>
              <a:r>
                <a:rPr lang="en-US" sz="2800" dirty="0">
                  <a:latin typeface="Times New Roman" panose="02020603050405020304" pitchFamily="18" charset="0"/>
                  <a:cs typeface="Times New Roman" panose="02020603050405020304" pitchFamily="18" charset="0"/>
                </a:rPr>
                <a:t>º</a:t>
              </a:r>
              <a:r>
                <a:rPr lang="en-US" sz="2800" b="1" dirty="0"/>
                <a:t> </a:t>
              </a:r>
              <a:r>
                <a:rPr lang="en-US" sz="2800" dirty="0"/>
                <a:t>for at least 10min .</a:t>
              </a:r>
            </a:p>
            <a:p>
              <a:r>
                <a:rPr lang="en-US" sz="2800" b="1" dirty="0"/>
                <a:t>2- Tank 2 :</a:t>
              </a:r>
            </a:p>
            <a:p>
              <a:r>
                <a:rPr lang="en-US" sz="2800" b="1" dirty="0">
                  <a:solidFill>
                    <a:srgbClr val="002060"/>
                  </a:solidFill>
                </a:rPr>
                <a:t>Open valve V1/2</a:t>
              </a:r>
            </a:p>
            <a:p>
              <a:pPr marL="457200" indent="-457200">
                <a:buFont typeface="Arial" panose="020B0604020202020204" pitchFamily="34" charset="0"/>
                <a:buChar char="•"/>
              </a:pPr>
              <a:r>
                <a:rPr lang="en-US" sz="2800" dirty="0"/>
                <a:t>Cool down the mix to between 25- 28</a:t>
              </a:r>
              <a:r>
                <a:rPr lang="en-US" sz="2800" dirty="0">
                  <a:latin typeface="Times New Roman" panose="02020603050405020304" pitchFamily="18" charset="0"/>
                  <a:cs typeface="Times New Roman" panose="02020603050405020304" pitchFamily="18" charset="0"/>
                </a:rPr>
                <a:t>º</a:t>
              </a:r>
              <a:r>
                <a:rPr lang="en-US" sz="2800" dirty="0"/>
                <a:t>.</a:t>
              </a:r>
              <a:endParaRPr lang="en-US" sz="2800" b="1" dirty="0"/>
            </a:p>
            <a:p>
              <a:r>
                <a:rPr lang="en-US" sz="2800" b="1" dirty="0"/>
                <a:t>3- Tank 3 to tank 2 : </a:t>
              </a:r>
            </a:p>
            <a:p>
              <a:r>
                <a:rPr lang="en-US" sz="2800" b="1" dirty="0">
                  <a:solidFill>
                    <a:srgbClr val="002060"/>
                  </a:solidFill>
                </a:rPr>
                <a:t>Open Valve V3/2</a:t>
              </a:r>
              <a:endParaRPr lang="en-US" sz="2800" dirty="0">
                <a:solidFill>
                  <a:srgbClr val="002060"/>
                </a:solidFill>
              </a:endParaRPr>
            </a:p>
            <a:p>
              <a:pPr marL="457200" indent="-457200">
                <a:buFont typeface="Arial" panose="020B0604020202020204" pitchFamily="34" charset="0"/>
                <a:buChar char="•"/>
              </a:pPr>
              <a:r>
                <a:rPr lang="en-US" sz="2800" dirty="0"/>
                <a:t>Add 5L warm water </a:t>
              </a:r>
              <a:r>
                <a:rPr lang="en-US" sz="2800" b="1" dirty="0"/>
                <a:t> </a:t>
              </a:r>
              <a:r>
                <a:rPr lang="en-US" sz="2800" dirty="0"/>
                <a:t>.</a:t>
              </a:r>
            </a:p>
            <a:p>
              <a:r>
                <a:rPr lang="en-US" sz="2800" b="1" dirty="0"/>
                <a:t>4- Tank 2 to tank 4</a:t>
              </a:r>
              <a:endParaRPr lang="en-US" sz="2800" dirty="0"/>
            </a:p>
            <a:p>
              <a:r>
                <a:rPr lang="en-US" sz="2800" b="1" dirty="0">
                  <a:solidFill>
                    <a:srgbClr val="002060"/>
                  </a:solidFill>
                </a:rPr>
                <a:t>Open valve V2/4</a:t>
              </a:r>
            </a:p>
            <a:p>
              <a:pPr marL="457200" indent="-457200">
                <a:buFont typeface="Arial" panose="020B0604020202020204" pitchFamily="34" charset="0"/>
                <a:buChar char="•"/>
              </a:pPr>
              <a:r>
                <a:rPr lang="en-US" sz="2800" dirty="0"/>
                <a:t>Cool the mix about 20min in an ice bath with mixing .</a:t>
              </a:r>
            </a:p>
            <a:p>
              <a:pPr marL="457200" indent="-457200">
                <a:buFont typeface="Arial" panose="020B0604020202020204" pitchFamily="34" charset="0"/>
                <a:buChar char="•"/>
              </a:pPr>
              <a:r>
                <a:rPr lang="en-US" sz="2800" dirty="0"/>
                <a:t>Crystals are formed now.</a:t>
              </a:r>
            </a:p>
            <a:p>
              <a:r>
                <a:rPr lang="en-US" sz="2800" b="1" dirty="0"/>
                <a:t>5- Tank 4 to tank 5:</a:t>
              </a:r>
            </a:p>
            <a:p>
              <a:r>
                <a:rPr lang="en-US" sz="2800" b="1" dirty="0">
                  <a:solidFill>
                    <a:srgbClr val="002060"/>
                  </a:solidFill>
                </a:rPr>
                <a:t>Open valve V4/5 and V5/6</a:t>
              </a:r>
              <a:endParaRPr lang="en-US" sz="2800" dirty="0"/>
            </a:p>
            <a:p>
              <a:pPr marL="457200" indent="-457200">
                <a:buFont typeface="Arial" panose="020B0604020202020204" pitchFamily="34" charset="0"/>
                <a:buChar char="•"/>
              </a:pPr>
              <a:r>
                <a:rPr lang="en-US" sz="2800" dirty="0"/>
                <a:t>let the rotary drum vacuum filtration begin. </a:t>
              </a:r>
            </a:p>
            <a:p>
              <a:pPr marL="457200" indent="-457200">
                <a:buFont typeface="Arial" panose="020B0604020202020204" pitchFamily="34" charset="0"/>
                <a:buChar char="•"/>
              </a:pPr>
              <a:r>
                <a:rPr lang="en-US" sz="2800" dirty="0"/>
                <a:t>Aspirin crystals are now in tank 6.</a:t>
              </a:r>
            </a:p>
            <a:p>
              <a:r>
                <a:rPr lang="en-US" sz="2800" b="1" dirty="0">
                  <a:solidFill>
                    <a:srgbClr val="002060"/>
                  </a:solidFill>
                </a:rPr>
                <a:t>Open valve V5/7</a:t>
              </a:r>
            </a:p>
            <a:p>
              <a:pPr marL="457200" indent="-457200">
                <a:buFont typeface="Arial" panose="020B0604020202020204" pitchFamily="34" charset="0"/>
                <a:buChar char="•"/>
              </a:pPr>
              <a:r>
                <a:rPr lang="en-US" sz="2800" dirty="0">
                  <a:solidFill>
                    <a:schemeClr val="tx1">
                      <a:lumMod val="95000"/>
                      <a:lumOff val="5000"/>
                    </a:schemeClr>
                  </a:solidFill>
                </a:rPr>
                <a:t>The filtrate is discarded out of the tank 7 .</a:t>
              </a:r>
            </a:p>
            <a:p>
              <a:endParaRPr lang="en-US" sz="2800" b="1" dirty="0"/>
            </a:p>
            <a:p>
              <a:endParaRPr lang="en-US" sz="2800" dirty="0"/>
            </a:p>
          </p:txBody>
        </p:sp>
        <p:sp>
          <p:nvSpPr>
            <p:cNvPr id="144" name="TextBox 143"/>
            <p:cNvSpPr txBox="1"/>
            <p:nvPr/>
          </p:nvSpPr>
          <p:spPr>
            <a:xfrm>
              <a:off x="10216684" y="20599323"/>
              <a:ext cx="9572721" cy="9825570"/>
            </a:xfrm>
            <a:prstGeom prst="rect">
              <a:avLst/>
            </a:prstGeom>
            <a:noFill/>
          </p:spPr>
          <p:txBody>
            <a:bodyPr wrap="square" rtlCol="0">
              <a:spAutoFit/>
            </a:bodyPr>
            <a:lstStyle/>
            <a:p>
              <a:r>
                <a:rPr lang="en-US" sz="2800" b="1" dirty="0"/>
                <a:t>6- Tank 6:</a:t>
              </a:r>
            </a:p>
            <a:p>
              <a:r>
                <a:rPr lang="en-US" sz="2800" b="1" dirty="0">
                  <a:solidFill>
                    <a:srgbClr val="002060"/>
                  </a:solidFill>
                </a:rPr>
                <a:t>Open valve V3/6</a:t>
              </a:r>
            </a:p>
            <a:p>
              <a:pPr marL="457200" indent="-457200">
                <a:buFont typeface="Arial" panose="020B0604020202020204" pitchFamily="34" charset="0"/>
                <a:buChar char="•"/>
              </a:pPr>
              <a:r>
                <a:rPr lang="en-US" sz="2800" dirty="0"/>
                <a:t>The obtained aspirin crystals are re-dissolved with 30L warm water for about 20 min.</a:t>
              </a:r>
              <a:endParaRPr lang="en-US" sz="2800" b="1" dirty="0"/>
            </a:p>
            <a:p>
              <a:pPr marL="457200" indent="-457200">
                <a:buFont typeface="Arial" panose="020B0604020202020204" pitchFamily="34" charset="0"/>
                <a:buChar char="•"/>
              </a:pPr>
              <a:r>
                <a:rPr lang="en-US" sz="2800" dirty="0"/>
                <a:t>Here is the dissolved aspirin .</a:t>
              </a:r>
            </a:p>
            <a:p>
              <a:r>
                <a:rPr lang="en-US" sz="2800" b="1" dirty="0">
                  <a:solidFill>
                    <a:srgbClr val="002060"/>
                  </a:solidFill>
                </a:rPr>
                <a:t>Open valve V6/4 and </a:t>
              </a:r>
              <a:r>
                <a:rPr lang="en-US" sz="2800" b="1">
                  <a:solidFill>
                    <a:srgbClr val="002060"/>
                  </a:solidFill>
                </a:rPr>
                <a:t>close valve V5/6</a:t>
              </a:r>
              <a:endParaRPr lang="en-US" sz="2800" b="1" dirty="0">
                <a:solidFill>
                  <a:srgbClr val="002060"/>
                </a:solidFill>
              </a:endParaRPr>
            </a:p>
            <a:p>
              <a:r>
                <a:rPr lang="en-US" sz="2800" b="1" dirty="0">
                  <a:solidFill>
                    <a:schemeClr val="bg2">
                      <a:lumMod val="10000"/>
                    </a:schemeClr>
                  </a:solidFill>
                </a:rPr>
                <a:t>8- Tank 6 to 4</a:t>
              </a:r>
            </a:p>
            <a:p>
              <a:pPr marL="457200" indent="-457200">
                <a:buFont typeface="Arial" panose="020B0604020202020204" pitchFamily="34" charset="0"/>
                <a:buChar char="•"/>
              </a:pPr>
              <a:r>
                <a:rPr lang="en-US" sz="2800" dirty="0"/>
                <a:t>The solution is pumped now from tank 6 to tank 4 for the second crystallization.</a:t>
              </a:r>
            </a:p>
            <a:p>
              <a:r>
                <a:rPr lang="en-US" sz="2800" b="1" dirty="0">
                  <a:solidFill>
                    <a:schemeClr val="tx1">
                      <a:lumMod val="95000"/>
                      <a:lumOff val="5000"/>
                    </a:schemeClr>
                  </a:solidFill>
                </a:rPr>
                <a:t>9-Tank 4:</a:t>
              </a:r>
            </a:p>
            <a:p>
              <a:pPr marL="457200" indent="-457200">
                <a:buFont typeface="Arial" panose="020B0604020202020204" pitchFamily="34" charset="0"/>
                <a:buChar char="•"/>
              </a:pPr>
              <a:r>
                <a:rPr lang="en-US" sz="2800" dirty="0"/>
                <a:t>Re-cool the mix about 20 min in the ice bath with mixing.</a:t>
              </a:r>
            </a:p>
            <a:p>
              <a:r>
                <a:rPr lang="en-US" sz="2800" b="1" dirty="0">
                  <a:solidFill>
                    <a:srgbClr val="002060"/>
                  </a:solidFill>
                </a:rPr>
                <a:t>Open valve V4/5 and V5/6 </a:t>
              </a:r>
            </a:p>
            <a:p>
              <a:r>
                <a:rPr lang="en-US" sz="2800" b="1" dirty="0">
                  <a:solidFill>
                    <a:srgbClr val="002060"/>
                  </a:solidFill>
                </a:rPr>
                <a:t> </a:t>
              </a:r>
              <a:r>
                <a:rPr lang="en-US" sz="2800" dirty="0"/>
                <a:t>for the final rotary drum vacuum filtration.</a:t>
              </a:r>
            </a:p>
            <a:p>
              <a:r>
                <a:rPr lang="en-US" sz="2800" b="1" dirty="0"/>
                <a:t>10-Tank 5 :</a:t>
              </a:r>
            </a:p>
            <a:p>
              <a:pPr marL="457200" indent="-457200">
                <a:buFont typeface="Arial" panose="020B0604020202020204" pitchFamily="34" charset="0"/>
                <a:buChar char="•"/>
              </a:pPr>
              <a:r>
                <a:rPr lang="en-US" sz="2800" dirty="0"/>
                <a:t>The filtrate is discarded into tank 7 </a:t>
              </a:r>
            </a:p>
            <a:p>
              <a:pPr marL="457200" indent="-457200">
                <a:buFont typeface="Arial" panose="020B0604020202020204" pitchFamily="34" charset="0"/>
                <a:buChar char="•"/>
              </a:pPr>
              <a:r>
                <a:rPr lang="en-US" sz="2800" dirty="0"/>
                <a:t>Crude Aspirin crystals are obtained in tank 6 and ready to be dry, tested and compressed for market delivery.</a:t>
              </a:r>
            </a:p>
            <a:p>
              <a:r>
                <a:rPr lang="en-US" sz="2800" b="1" dirty="0"/>
                <a:t>11- Sterilization:</a:t>
              </a:r>
            </a:p>
            <a:p>
              <a:r>
                <a:rPr lang="en-US" sz="2800" b="1" dirty="0">
                  <a:solidFill>
                    <a:srgbClr val="002060"/>
                  </a:solidFill>
                </a:rPr>
                <a:t>Close all the valves </a:t>
              </a:r>
            </a:p>
            <a:p>
              <a:pPr marL="457200" indent="-457200">
                <a:buFont typeface="Arial" panose="020B0604020202020204" pitchFamily="34" charset="0"/>
                <a:buChar char="•"/>
              </a:pPr>
              <a:r>
                <a:rPr lang="en-US" sz="2800" dirty="0"/>
                <a:t>The whole system must be sterilized by using sterilizer system</a:t>
              </a:r>
            </a:p>
            <a:p>
              <a:r>
                <a:rPr lang="en-US" sz="2800" b="1" dirty="0">
                  <a:solidFill>
                    <a:srgbClr val="002060"/>
                  </a:solidFill>
                </a:rPr>
                <a:t>The valves are successively re-opened  as mentioned as above.</a:t>
              </a:r>
            </a:p>
            <a:p>
              <a:endParaRPr lang="en-US" sz="2800" dirty="0"/>
            </a:p>
          </p:txBody>
        </p:sp>
      </p:grpSp>
      <p:sp>
        <p:nvSpPr>
          <p:cNvPr id="186" name="TextBox 185">
            <a:extLst>
              <a:ext uri="{FF2B5EF4-FFF2-40B4-BE49-F238E27FC236}">
                <a16:creationId xmlns:a16="http://schemas.microsoft.com/office/drawing/2014/main" id="{24922450-900D-A37F-81A9-FDF1520BEBF0}"/>
              </a:ext>
            </a:extLst>
          </p:cNvPr>
          <p:cNvSpPr txBox="1"/>
          <p:nvPr/>
        </p:nvSpPr>
        <p:spPr>
          <a:xfrm>
            <a:off x="10784178" y="18823858"/>
            <a:ext cx="7738836" cy="461665"/>
          </a:xfrm>
          <a:prstGeom prst="rect">
            <a:avLst/>
          </a:prstGeom>
          <a:noFill/>
        </p:spPr>
        <p:txBody>
          <a:bodyPr wrap="square">
            <a:spAutoFit/>
          </a:bodyPr>
          <a:lstStyle/>
          <a:p>
            <a:r>
              <a:rPr lang="en-US" sz="2400" b="1" dirty="0"/>
              <a:t>Figure 2 : The real Aspirin production system </a:t>
            </a:r>
          </a:p>
        </p:txBody>
      </p:sp>
      <p:sp>
        <p:nvSpPr>
          <p:cNvPr id="14" name="TextBox 13">
            <a:extLst>
              <a:ext uri="{FF2B5EF4-FFF2-40B4-BE49-F238E27FC236}">
                <a16:creationId xmlns:a16="http://schemas.microsoft.com/office/drawing/2014/main" id="{27ACD66A-BE0B-E12F-0EE1-F2846BD6726A}"/>
              </a:ext>
            </a:extLst>
          </p:cNvPr>
          <p:cNvSpPr txBox="1"/>
          <p:nvPr/>
        </p:nvSpPr>
        <p:spPr>
          <a:xfrm>
            <a:off x="1402336" y="18826615"/>
            <a:ext cx="9197111" cy="461665"/>
          </a:xfrm>
          <a:prstGeom prst="rect">
            <a:avLst/>
          </a:prstGeom>
          <a:noFill/>
        </p:spPr>
        <p:txBody>
          <a:bodyPr wrap="square" rtlCol="0">
            <a:spAutoFit/>
          </a:bodyPr>
          <a:lstStyle/>
          <a:p>
            <a:r>
              <a:rPr lang="en-US" sz="2400" b="1" dirty="0"/>
              <a:t>Figure 1 : An approximative view of aspirin system production</a:t>
            </a:r>
          </a:p>
        </p:txBody>
      </p:sp>
      <p:sp>
        <p:nvSpPr>
          <p:cNvPr id="19" name="Rectangle 18">
            <a:extLst>
              <a:ext uri="{FF2B5EF4-FFF2-40B4-BE49-F238E27FC236}">
                <a16:creationId xmlns:a16="http://schemas.microsoft.com/office/drawing/2014/main" id="{E672B589-D129-5D17-DACB-B5C5E859426F}"/>
              </a:ext>
            </a:extLst>
          </p:cNvPr>
          <p:cNvSpPr/>
          <p:nvPr/>
        </p:nvSpPr>
        <p:spPr>
          <a:xfrm>
            <a:off x="17711783" y="13440389"/>
            <a:ext cx="1622461" cy="75553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Sterilizer</a:t>
            </a:r>
          </a:p>
        </p:txBody>
      </p:sp>
      <p:pic>
        <p:nvPicPr>
          <p:cNvPr id="21" name="Picture 20">
            <a:extLst>
              <a:ext uri="{FF2B5EF4-FFF2-40B4-BE49-F238E27FC236}">
                <a16:creationId xmlns:a16="http://schemas.microsoft.com/office/drawing/2014/main" id="{D000BE4D-A916-A78B-729B-4D4F968E4249}"/>
              </a:ext>
            </a:extLst>
          </p:cNvPr>
          <p:cNvPicPr>
            <a:picLocks noChangeAspect="1"/>
          </p:cNvPicPr>
          <p:nvPr/>
        </p:nvPicPr>
        <p:blipFill>
          <a:blip r:embed="rId7"/>
          <a:stretch>
            <a:fillRect/>
          </a:stretch>
        </p:blipFill>
        <p:spPr>
          <a:xfrm rot="10800000">
            <a:off x="17555857" y="14147736"/>
            <a:ext cx="695004" cy="774259"/>
          </a:xfrm>
          <a:prstGeom prst="rect">
            <a:avLst/>
          </a:prstGeom>
        </p:spPr>
      </p:pic>
      <p:pic>
        <p:nvPicPr>
          <p:cNvPr id="20" name="Picture 19">
            <a:extLst>
              <a:ext uri="{FF2B5EF4-FFF2-40B4-BE49-F238E27FC236}">
                <a16:creationId xmlns:a16="http://schemas.microsoft.com/office/drawing/2014/main" id="{1C636CCB-923E-0796-AA6B-64999D6CE997}"/>
              </a:ext>
            </a:extLst>
          </p:cNvPr>
          <p:cNvPicPr>
            <a:picLocks noChangeAspect="1"/>
          </p:cNvPicPr>
          <p:nvPr/>
        </p:nvPicPr>
        <p:blipFill rotWithShape="1">
          <a:blip r:embed="rId8">
            <a:extLst>
              <a:ext uri="{28A0092B-C50C-407E-A947-70E740481C1C}">
                <a14:useLocalDpi xmlns:a14="http://schemas.microsoft.com/office/drawing/2010/main" val="0"/>
              </a:ext>
            </a:extLst>
          </a:blip>
          <a:srcRect l="1763" b="14900"/>
          <a:stretch/>
        </p:blipFill>
        <p:spPr>
          <a:xfrm>
            <a:off x="304800" y="6783982"/>
            <a:ext cx="10635343" cy="11907852"/>
          </a:xfrm>
          <a:prstGeom prst="rect">
            <a:avLst/>
          </a:prstGeom>
        </p:spPr>
      </p:pic>
    </p:spTree>
    <p:extLst>
      <p:ext uri="{BB962C8B-B14F-4D97-AF65-F5344CB8AC3E}">
        <p14:creationId xmlns:p14="http://schemas.microsoft.com/office/powerpoint/2010/main" val="25041241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2459</TotalTime>
  <Words>442</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Source Sans Pro</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Rayane Dergham</cp:lastModifiedBy>
  <cp:revision>235</cp:revision>
  <cp:lastPrinted>2022-11-10T08:57:38Z</cp:lastPrinted>
  <dcterms:created xsi:type="dcterms:W3CDTF">2020-12-09T17:22:48Z</dcterms:created>
  <dcterms:modified xsi:type="dcterms:W3CDTF">2022-11-30T21:47:02Z</dcterms:modified>
</cp:coreProperties>
</file>