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97" r:id="rId3"/>
    <p:sldId id="257" r:id="rId4"/>
    <p:sldId id="259" r:id="rId5"/>
    <p:sldId id="268" r:id="rId6"/>
    <p:sldId id="267" r:id="rId7"/>
    <p:sldId id="284" r:id="rId8"/>
    <p:sldId id="285" r:id="rId9"/>
    <p:sldId id="273" r:id="rId10"/>
    <p:sldId id="276" r:id="rId11"/>
    <p:sldId id="277" r:id="rId12"/>
    <p:sldId id="274" r:id="rId13"/>
    <p:sldId id="282" r:id="rId14"/>
    <p:sldId id="283" r:id="rId15"/>
    <p:sldId id="286" r:id="rId16"/>
    <p:sldId id="292" r:id="rId17"/>
    <p:sldId id="293" r:id="rId18"/>
    <p:sldId id="295" r:id="rId19"/>
    <p:sldId id="296" r:id="rId20"/>
    <p:sldId id="278" r:id="rId21"/>
    <p:sldId id="279" r:id="rId22"/>
    <p:sldId id="280" r:id="rId23"/>
    <p:sldId id="298" r:id="rId24"/>
    <p:sldId id="299" r:id="rId25"/>
    <p:sldId id="300" r:id="rId26"/>
    <p:sldId id="301" r:id="rId27"/>
    <p:sldId id="27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59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D31C62-EFD5-4EC2-9CF8-FC1B62B877E4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CB764-CA4B-4040-BD8C-FDC442340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01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3CB764-CA4B-4040-BD8C-FDC442340DA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907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E84E5-C13E-43C5-9CDD-954F65F8D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B8C0F7-6D54-40F3-B58E-E928E500C2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C17ED8-0929-4CA4-92C0-9247EEF6D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D610-C34B-475B-98FB-460EDD1075A5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682CC7-1AED-43E8-A553-39C47EA29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1C006-6C0E-46C8-862D-B475DBC8D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828A-400D-4113-A245-457D03C2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749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B3F0F-3F03-48AC-B2E3-151DE9FAA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175EDA-9677-4AA2-A7FE-F7D8A2E93A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C77BB1-D00D-48A4-915D-B809681DD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D610-C34B-475B-98FB-460EDD1075A5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952E6-3DCD-43AE-A7FF-3171A689E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ABCEF8-358E-445F-B485-2BA076CAE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828A-400D-4113-A245-457D03C2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699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DBAD76-656A-4BE5-9FA5-D41356CDB6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20C0DB-D1BB-405F-AA28-8AD56BA963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B06CE-7E8A-4701-83E6-5960983BB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D610-C34B-475B-98FB-460EDD1075A5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7E0377-1F4D-47B6-A008-1ACC44C4C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A37E11-9182-4448-8BB4-C88F145C4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828A-400D-4113-A245-457D03C2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012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1D882-9C12-484E-85FA-F260AA4E2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08E225-4BBB-472C-9BF3-76B6DEE7D1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C1AA69-8160-4281-8BA1-66DD868CE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D610-C34B-475B-98FB-460EDD1075A5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A4FE1-962A-4559-B2F2-A7F0C855B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9440B3-11A3-4D2E-BDD3-D92C62BAA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828A-400D-4113-A245-457D03C2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597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BB1C4-D5F3-416C-A2D8-99892EB19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01FF1-28F2-4D94-B735-AED0F41839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6C5DC3-55ED-4D71-96A2-679F1B0D8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D610-C34B-475B-98FB-460EDD1075A5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F9A979-00AD-40A8-9F6F-3A4DDB6AB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20077B-00BD-48EC-B5F5-3D4005111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828A-400D-4113-A245-457D03C2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57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F07EF-C4B9-4FA6-B54D-765BFBCD9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3212B6-DF90-4F84-BB91-5655B504D7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6AC90-B067-4AC7-9797-5DBC0D1FC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D610-C34B-475B-98FB-460EDD1075A5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08E86D-C7C4-4B4F-9DCB-9E2B1B1F1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5F599-27BD-48ED-8214-B9CFEAC41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828A-400D-4113-A245-457D03C2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692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D5460-B186-4B6B-892B-60E6FD6AA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EDAF6-2677-4E32-BCF6-903BEC2C39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A37198-2F29-4FDA-80CC-1294D0CB6D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68BC-2D19-43B0-8271-9DB724D81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D610-C34B-475B-98FB-460EDD1075A5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AF0799-3465-4232-9076-EEF017BA4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17E524-980C-4EAC-864D-44388182E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828A-400D-4113-A245-457D03C2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650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0D572-7BEF-4C29-820D-C1175B720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AA5CB-0805-488B-807F-098D25328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F9E9FD-E204-4808-BD6E-378BA48950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941740-18F6-41C3-AF72-4B89534BB9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7CD8AF-3B83-43D7-ADD7-1EF6218F40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A5561E-DB9F-4397-8D2E-2D67D6B4F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D610-C34B-475B-98FB-460EDD1075A5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142012-68AC-48FC-B895-8FA5DD3F7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D25C87-F685-47CF-A968-0B9C7BEFE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828A-400D-4113-A245-457D03C2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495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E0CD1-F709-4C3A-A95D-2D0D50DEA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FF41E2-CA62-440F-9A46-F55091A35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D610-C34B-475B-98FB-460EDD1075A5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8E87D6-15A1-4F5A-AFAD-7D1A9DD65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F308B5-7F8A-49EE-A0A5-1987675A4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828A-400D-4113-A245-457D03C2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8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93E623-68FD-4115-BBF2-C9ADEA745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D610-C34B-475B-98FB-460EDD1075A5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C9510C-B694-47CB-BE40-27A5DAC17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275A01-4349-4FED-8722-48E96007F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828A-400D-4113-A245-457D03C2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246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E4AFF-1170-4F04-B869-667BA1BB4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9427EF-E47C-480A-B113-A878B0C87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9FBAC5-759F-4079-A133-F905AC49A0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6CC4A6-2D7E-46AA-B341-F5CD45BFE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D610-C34B-475B-98FB-460EDD1075A5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A6646F-B446-441D-A64B-E841BD77A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014D4-092A-43B5-9493-93E3A574C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828A-400D-4113-A245-457D03C2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770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C5B20-27B3-4D0F-B0F0-C44E37541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E395D5-6B9C-41B4-ABF3-0F60B23A9E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D11D68-D80E-4A4B-8595-0FA3D4A25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C5057-B002-4BDA-9809-26605619F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D610-C34B-475B-98FB-460EDD1075A5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86D53C-59DB-497A-8063-7B9D19EF9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5E3BEC-3C7A-44DF-81FC-3419F5414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828A-400D-4113-A245-457D03C2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969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0717E3-C3F1-4B6F-A5F0-C97667A23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29BBD-85D9-4E6A-BD16-6EF62E2F6C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903A0E-9B1C-4818-915F-88639CD1E1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AD610-C34B-475B-98FB-460EDD1075A5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CC6BE6-C2D5-470E-BA19-548A78C176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F870E9-97BF-4279-91B5-4BCE611410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4828A-400D-4113-A245-457D03C25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868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microsoft.com/office/2007/relationships/hdphoto" Target="../media/hdphoto6.wdp"/><Relationship Id="rId7" Type="http://schemas.openxmlformats.org/officeDocument/2006/relationships/image" Target="../media/image25.png"/><Relationship Id="rId12" Type="http://schemas.microsoft.com/office/2007/relationships/hdphoto" Target="../media/hdphoto10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11" Type="http://schemas.openxmlformats.org/officeDocument/2006/relationships/image" Target="../media/image27.png"/><Relationship Id="rId5" Type="http://schemas.microsoft.com/office/2007/relationships/hdphoto" Target="../media/hdphoto7.wdp"/><Relationship Id="rId10" Type="http://schemas.microsoft.com/office/2007/relationships/hdphoto" Target="../media/hdphoto9.wdp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7" Type="http://schemas.microsoft.com/office/2007/relationships/hdphoto" Target="../media/hdphoto12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3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82DDA0-F8B6-4B52-87FE-3FF4DC70E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0338" y="640080"/>
            <a:ext cx="3734014" cy="3566160"/>
          </a:xfrm>
        </p:spPr>
        <p:txBody>
          <a:bodyPr anchor="b">
            <a:normAutofit/>
          </a:bodyPr>
          <a:lstStyle/>
          <a:p>
            <a:pPr algn="l"/>
            <a:r>
              <a:rPr lang="en-US" sz="4600">
                <a:latin typeface="Comic Sans MS" panose="030F0702030302020204" pitchFamily="66" charset="0"/>
              </a:rPr>
              <a:t>Sustainable Waste </a:t>
            </a:r>
            <a:br>
              <a:rPr lang="en-US" sz="4600">
                <a:latin typeface="Comic Sans MS" panose="030F0702030302020204" pitchFamily="66" charset="0"/>
              </a:rPr>
            </a:br>
            <a:r>
              <a:rPr lang="en-US" sz="4600">
                <a:latin typeface="Comic Sans MS" panose="030F0702030302020204" pitchFamily="66" charset="0"/>
              </a:rPr>
              <a:t>Management in Saudi Arabia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D3C9B9-4620-4791-BCF5-9233A608DD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0339" y="4636008"/>
            <a:ext cx="3734014" cy="1572768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latin typeface="Comic Sans MS" panose="030F0702030302020204" pitchFamily="66" charset="0"/>
              </a:rPr>
              <a:t>Recycling and Biogas Utilization for Household Waste</a:t>
            </a:r>
          </a:p>
          <a:p>
            <a:pPr algn="l"/>
            <a:endParaRPr lang="en-US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n aerial view of a factory&#10;&#10;Description automatically generated">
            <a:extLst>
              <a:ext uri="{FF2B5EF4-FFF2-40B4-BE49-F238E27FC236}">
                <a16:creationId xmlns:a16="http://schemas.microsoft.com/office/drawing/2014/main" id="{5AC1190C-D59E-479B-A34C-E116BA5798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8573EF-341F-4BF5-8CC5-1A79417CDB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734" y="1"/>
            <a:ext cx="3098218" cy="5504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4D98B3-0A3F-4D34-BAA9-2640414A67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2155" y="0"/>
            <a:ext cx="477054" cy="5504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94A166-9F6C-4474-A667-3980FEBEDB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813" y="117450"/>
            <a:ext cx="3734014" cy="55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991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91218-F7B9-4AA9-937D-A08E054B0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E44276-44F4-4E80-B376-0D09943BCA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 descr="A diagram of a fire extinguisher&#10;&#10;Description automatically generated">
            <a:extLst>
              <a:ext uri="{FF2B5EF4-FFF2-40B4-BE49-F238E27FC236}">
                <a16:creationId xmlns:a16="http://schemas.microsoft.com/office/drawing/2014/main" id="{86142F13-1317-4E6F-8DDF-6188876D0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156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5E3318-F0AD-4270-A15E-1CCD077A29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97" t="3029" r="4061" b="9931"/>
          <a:stretch/>
        </p:blipFill>
        <p:spPr>
          <a:xfrm>
            <a:off x="0" y="2959099"/>
            <a:ext cx="12191998" cy="38988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C1C1CF-E029-4A55-AF50-DD377CF598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1"/>
            <a:ext cx="6096001" cy="29590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C98BBC-8446-4282-A3FD-E2C1520794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6095999" cy="295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259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ED704EFE-42E8-4C4D-AF32-312001F772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B00F8B8-CDB2-4B33-88D4-F46063BAA6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723" r="-2" b="20253"/>
          <a:stretch/>
        </p:blipFill>
        <p:spPr bwMode="auto">
          <a:xfrm>
            <a:off x="20" y="10"/>
            <a:ext cx="4063977" cy="342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fence on the side of a road&#10;&#10;Description automatically generated">
            <a:extLst>
              <a:ext uri="{FF2B5EF4-FFF2-40B4-BE49-F238E27FC236}">
                <a16:creationId xmlns:a16="http://schemas.microsoft.com/office/drawing/2014/main" id="{A0FF8EE1-9742-406B-B20E-0BBAAA37A2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0685"/>
          <a:stretch/>
        </p:blipFill>
        <p:spPr>
          <a:xfrm>
            <a:off x="4044529" y="10"/>
            <a:ext cx="4083465" cy="3428990"/>
          </a:xfrm>
          <a:prstGeom prst="rect">
            <a:avLst/>
          </a:prstGeom>
        </p:spPr>
      </p:pic>
      <p:pic>
        <p:nvPicPr>
          <p:cNvPr id="6" name="Picture 5" descr="A dumpster loading garbage into a dumpster&#10;&#10;Description automatically generated">
            <a:extLst>
              <a:ext uri="{FF2B5EF4-FFF2-40B4-BE49-F238E27FC236}">
                <a16:creationId xmlns:a16="http://schemas.microsoft.com/office/drawing/2014/main" id="{A6385691-7335-4E07-A05E-5861D6D1867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69" r="31264"/>
          <a:stretch/>
        </p:blipFill>
        <p:spPr>
          <a:xfrm>
            <a:off x="8127994" y="10"/>
            <a:ext cx="4064005" cy="34289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7852FC6-A8EF-4062-9ADE-AC985997956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t="38106" r="1" b="24732"/>
          <a:stretch/>
        </p:blipFill>
        <p:spPr>
          <a:xfrm>
            <a:off x="20" y="3429000"/>
            <a:ext cx="4059916" cy="3429000"/>
          </a:xfrm>
          <a:prstGeom prst="rect">
            <a:avLst/>
          </a:prstGeom>
        </p:spPr>
      </p:pic>
      <p:pic>
        <p:nvPicPr>
          <p:cNvPr id="9" name="Picture 8" descr="A person standing on a roof with smoke coming out of a chimney&#10;&#10;Description automatically generated">
            <a:extLst>
              <a:ext uri="{FF2B5EF4-FFF2-40B4-BE49-F238E27FC236}">
                <a16:creationId xmlns:a16="http://schemas.microsoft.com/office/drawing/2014/main" id="{3895F081-4EE2-4586-8D3A-A87BACDAFAB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r="10600"/>
          <a:stretch/>
        </p:blipFill>
        <p:spPr>
          <a:xfrm>
            <a:off x="4052316" y="3429000"/>
            <a:ext cx="4087368" cy="3429000"/>
          </a:xfrm>
          <a:prstGeom prst="rect">
            <a:avLst/>
          </a:prstGeom>
        </p:spPr>
      </p:pic>
      <p:pic>
        <p:nvPicPr>
          <p:cNvPr id="3" name="Picture 2" descr="A smoke coming out of a pipe&#10;&#10;Description automatically generated">
            <a:extLst>
              <a:ext uri="{FF2B5EF4-FFF2-40B4-BE49-F238E27FC236}">
                <a16:creationId xmlns:a16="http://schemas.microsoft.com/office/drawing/2014/main" id="{5746457F-46B1-4979-AFBA-23C05E9095D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36656" r="-1" b="-1"/>
          <a:stretch/>
        </p:blipFill>
        <p:spPr>
          <a:xfrm>
            <a:off x="8132064" y="3429000"/>
            <a:ext cx="405993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649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8EA13-D07B-4B82-B3BA-8B77179CB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Comic Sans MS" panose="030F0702030302020204" pitchFamily="66" charset="0"/>
              </a:rPr>
              <a:t>Thermal treatment: incineration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1F0DD2-530B-4459-9FF1-D4BCD7DF0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4731"/>
            <a:ext cx="3784600" cy="58332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9455927-2A89-4B82-B239-64FF231425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4"/>
          <a:stretch/>
        </p:blipFill>
        <p:spPr>
          <a:xfrm>
            <a:off x="3783808" y="1024731"/>
            <a:ext cx="8408191" cy="5833269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1759886-6FB5-4C8A-8209-6F74694B1053}"/>
              </a:ext>
            </a:extLst>
          </p:cNvPr>
          <p:cNvCxnSpPr>
            <a:cxnSpLocks/>
          </p:cNvCxnSpPr>
          <p:nvPr/>
        </p:nvCxnSpPr>
        <p:spPr>
          <a:xfrm>
            <a:off x="3710866" y="2956264"/>
            <a:ext cx="0" cy="2059619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C4240AB-5470-47A8-9D32-29C4CB0E761B}"/>
              </a:ext>
            </a:extLst>
          </p:cNvPr>
          <p:cNvCxnSpPr>
            <a:cxnSpLocks/>
          </p:cNvCxnSpPr>
          <p:nvPr/>
        </p:nvCxnSpPr>
        <p:spPr>
          <a:xfrm>
            <a:off x="3758655" y="1926454"/>
            <a:ext cx="0" cy="3533313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17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6F6EC7D-B88B-4945-AC83-CD2EEBC1F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0"/>
            <a:ext cx="5030865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9F18751-EEA6-4277-83F5-DAC315D1C0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91465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C1E219-9F74-4183-9349-14324E41C7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5515" y="0"/>
            <a:ext cx="42464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5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87B53-9815-46E1-8C8C-62D43A46B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75" y="-96689"/>
            <a:ext cx="10515600" cy="1325563"/>
          </a:xfrm>
        </p:spPr>
        <p:txBody>
          <a:bodyPr/>
          <a:lstStyle/>
          <a:p>
            <a:r>
              <a:rPr lang="en-US" b="1" dirty="0">
                <a:latin typeface="Comic Sans MS" panose="030F0702030302020204" pitchFamily="66" charset="0"/>
              </a:rPr>
              <a:t>Proposed Solution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2E35E-C4DC-4C80-ACC6-EC3624928D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675" y="920750"/>
            <a:ext cx="5153025" cy="4351338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Comic Sans MS" panose="030F0702030302020204" pitchFamily="66" charset="0"/>
              </a:rPr>
              <a:t>Incineration of 200 tons/day  </a:t>
            </a:r>
          </a:p>
          <a:p>
            <a:pPr marL="0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of refused waste with electrical power generation</a:t>
            </a:r>
          </a:p>
          <a:p>
            <a:r>
              <a:rPr lang="en-US" sz="2400" dirty="0">
                <a:latin typeface="Comic Sans MS" panose="030F0702030302020204" pitchFamily="66" charset="0"/>
              </a:rPr>
              <a:t> 4 blocks of the NLAP-2MW IPP </a:t>
            </a:r>
          </a:p>
          <a:p>
            <a:pPr marL="0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(consumes 4x50 tons/day refused waste)</a:t>
            </a:r>
          </a:p>
          <a:p>
            <a:endParaRPr lang="en-US" sz="2400" dirty="0">
              <a:latin typeface="Comic Sans MS" panose="030F0702030302020204" pitchFamily="66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E44A2B3-1221-4299-A93F-F8FF92D63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364" y="0"/>
            <a:ext cx="3243353" cy="343234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E2AC0EC-4085-40CC-9065-8E8FA637F2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475" y="3429000"/>
            <a:ext cx="3103133" cy="334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260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32C5FE62-85DD-4C25-8D89-870821EA17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3" r="63793" b="53367"/>
          <a:stretch/>
        </p:blipFill>
        <p:spPr bwMode="auto">
          <a:xfrm>
            <a:off x="0" y="0"/>
            <a:ext cx="1374299" cy="145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A31AC217-15F3-4AD9-8F28-0731206190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" t="46571" r="60593" b="28474"/>
          <a:stretch/>
        </p:blipFill>
        <p:spPr bwMode="auto">
          <a:xfrm>
            <a:off x="0" y="1451427"/>
            <a:ext cx="1374299" cy="145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C7F102-645B-478E-84DA-EF666ACBC1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0186" y="447797"/>
            <a:ext cx="7053683" cy="5962405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0B54A29C-5496-45C8-8AE3-B81D301C855E}"/>
              </a:ext>
            </a:extLst>
          </p:cNvPr>
          <p:cNvSpPr/>
          <p:nvPr/>
        </p:nvSpPr>
        <p:spPr>
          <a:xfrm>
            <a:off x="1425163" y="2177140"/>
            <a:ext cx="614158" cy="3918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245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32C5FE62-85DD-4C25-8D89-870821EA17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3" r="63793" b="53367"/>
          <a:stretch/>
        </p:blipFill>
        <p:spPr bwMode="auto">
          <a:xfrm>
            <a:off x="0" y="0"/>
            <a:ext cx="1374299" cy="145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A31AC217-15F3-4AD9-8F28-0731206190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" t="46571" r="60593" b="28474"/>
          <a:stretch/>
        </p:blipFill>
        <p:spPr bwMode="auto">
          <a:xfrm>
            <a:off x="0" y="1451427"/>
            <a:ext cx="1374299" cy="145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C7F102-645B-478E-84DA-EF666ACBC1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839" y="0"/>
            <a:ext cx="2045859" cy="1729343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0B54A29C-5496-45C8-8AE3-B81D301C855E}"/>
              </a:ext>
            </a:extLst>
          </p:cNvPr>
          <p:cNvSpPr/>
          <p:nvPr/>
        </p:nvSpPr>
        <p:spPr>
          <a:xfrm rot="17095451">
            <a:off x="858020" y="1449923"/>
            <a:ext cx="1502097" cy="855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53D59BB0-50F2-4D68-AB90-F517B6CB2B8B}"/>
              </a:ext>
            </a:extLst>
          </p:cNvPr>
          <p:cNvSpPr/>
          <p:nvPr/>
        </p:nvSpPr>
        <p:spPr>
          <a:xfrm rot="5400000">
            <a:off x="2634726" y="1657617"/>
            <a:ext cx="342987" cy="3835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B91C22-B440-4414-9B0C-F5C960B40C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9314" y="2144149"/>
            <a:ext cx="6397234" cy="370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70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32C5FE62-85DD-4C25-8D89-870821EA17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3" r="63793" b="53367"/>
          <a:stretch/>
        </p:blipFill>
        <p:spPr bwMode="auto">
          <a:xfrm>
            <a:off x="0" y="0"/>
            <a:ext cx="1374299" cy="145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A31AC217-15F3-4AD9-8F28-0731206190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" t="46571" r="60593" b="28474"/>
          <a:stretch/>
        </p:blipFill>
        <p:spPr bwMode="auto">
          <a:xfrm>
            <a:off x="0" y="1451427"/>
            <a:ext cx="1374299" cy="145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C7F102-645B-478E-84DA-EF666ACBC1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839" y="0"/>
            <a:ext cx="2045859" cy="1729343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0B54A29C-5496-45C8-8AE3-B81D301C855E}"/>
              </a:ext>
            </a:extLst>
          </p:cNvPr>
          <p:cNvSpPr/>
          <p:nvPr/>
        </p:nvSpPr>
        <p:spPr>
          <a:xfrm rot="17095451">
            <a:off x="858020" y="1449923"/>
            <a:ext cx="1502097" cy="855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53D59BB0-50F2-4D68-AB90-F517B6CB2B8B}"/>
              </a:ext>
            </a:extLst>
          </p:cNvPr>
          <p:cNvSpPr/>
          <p:nvPr/>
        </p:nvSpPr>
        <p:spPr>
          <a:xfrm rot="5400000">
            <a:off x="2634726" y="1657617"/>
            <a:ext cx="342987" cy="3835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B91C22-B440-4414-9B0C-F5C960B40C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601" y="2020890"/>
            <a:ext cx="2219452" cy="1285482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967DB252-47D0-4F37-92D6-D4F13A468035}"/>
              </a:ext>
            </a:extLst>
          </p:cNvPr>
          <p:cNvSpPr/>
          <p:nvPr/>
        </p:nvSpPr>
        <p:spPr>
          <a:xfrm rot="3447897">
            <a:off x="365918" y="3282948"/>
            <a:ext cx="1189751" cy="2219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8F2661A-29F5-4765-8433-763C27610F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1768" y="0"/>
            <a:ext cx="4035792" cy="24495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4267F62-57E0-4D96-8AE6-99C16257BC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4298" y="3667889"/>
            <a:ext cx="4846740" cy="32616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0E400AC-EB8C-4148-B5BA-B7349D85D8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79900" y="2579658"/>
            <a:ext cx="3968840" cy="21764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04F5371-C3CD-4179-B62A-2FDBA905DD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59664" y="4651900"/>
            <a:ext cx="3750487" cy="2100680"/>
          </a:xfrm>
          <a:prstGeom prst="rect">
            <a:avLst/>
          </a:prstGeom>
        </p:spPr>
      </p:pic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AE08A7-D802-4708-8C9B-203CA623A00C}"/>
              </a:ext>
            </a:extLst>
          </p:cNvPr>
          <p:cNvSpPr/>
          <p:nvPr/>
        </p:nvSpPr>
        <p:spPr>
          <a:xfrm rot="17095451">
            <a:off x="4090920" y="2514487"/>
            <a:ext cx="2207564" cy="1683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C63B9FE-4821-4D3A-BA24-A237A5FC8E3E}"/>
              </a:ext>
            </a:extLst>
          </p:cNvPr>
          <p:cNvSpPr/>
          <p:nvPr/>
        </p:nvSpPr>
        <p:spPr>
          <a:xfrm rot="20009179">
            <a:off x="6102991" y="3512916"/>
            <a:ext cx="2105384" cy="204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99B4FAB-C2A1-4168-B5D2-501BBB37E700}"/>
              </a:ext>
            </a:extLst>
          </p:cNvPr>
          <p:cNvSpPr/>
          <p:nvPr/>
        </p:nvSpPr>
        <p:spPr>
          <a:xfrm rot="807481">
            <a:off x="6165582" y="5499039"/>
            <a:ext cx="1338626" cy="1357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865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B015944-2DE1-4278-8C3B-79CDB4AEAB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6" r="70801"/>
          <a:stretch/>
        </p:blipFill>
        <p:spPr bwMode="auto">
          <a:xfrm>
            <a:off x="1" y="443881"/>
            <a:ext cx="2761860" cy="641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00D220-F682-43FB-B121-31A9867B53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3" t="18105" r="3392"/>
          <a:stretch/>
        </p:blipFill>
        <p:spPr bwMode="auto">
          <a:xfrm>
            <a:off x="2953139" y="443882"/>
            <a:ext cx="9238860" cy="641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D6D0DC4-1C9D-4620-A9C7-28D54F7EC1AC}"/>
              </a:ext>
            </a:extLst>
          </p:cNvPr>
          <p:cNvSpPr/>
          <p:nvPr/>
        </p:nvSpPr>
        <p:spPr>
          <a:xfrm>
            <a:off x="8179292" y="6649374"/>
            <a:ext cx="4012707" cy="208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860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19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4482D7-5CCF-4C83-86E8-577038DE8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Content</a:t>
            </a:r>
          </a:p>
        </p:txBody>
      </p:sp>
      <p:sp>
        <p:nvSpPr>
          <p:cNvPr id="22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6B3D2D-76D0-46C6-ACF9-C454C14777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1275" y="1911493"/>
            <a:ext cx="9555482" cy="41191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Comic Sans MS" panose="030F0702030302020204" pitchFamily="66" charset="0"/>
              </a:rPr>
              <a:t>Sorting of 1000 tons waste / day (as </a:t>
            </a:r>
            <a:r>
              <a:rPr lang="en-US" sz="2200" dirty="0" err="1">
                <a:latin typeface="Comic Sans MS" panose="030F0702030302020204" pitchFamily="66" charset="0"/>
              </a:rPr>
              <a:t>diala</a:t>
            </a:r>
            <a:r>
              <a:rPr lang="en-US" sz="2200" dirty="0">
                <a:latin typeface="Comic Sans MS" panose="030F0702030302020204" pitchFamily="66" charset="0"/>
              </a:rPr>
              <a:t> project)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Comic Sans MS" panose="030F0702030302020204" pitchFamily="66" charset="0"/>
              </a:rPr>
              <a:t>Recyclable Material: 300 tons / day: Recycling to Plastics spheres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Comic Sans MS" panose="030F0702030302020204" pitchFamily="66" charset="0"/>
              </a:rPr>
              <a:t>Biogas Production from 500 tons organic waste / per day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Comic Sans MS" panose="030F0702030302020204" pitchFamily="66" charset="0"/>
              </a:rPr>
              <a:t>Incineration of 200 tons refused waste / day with electrical power generation: 4 blocks of the NLAP-2MW IPP (consumes 4x50 tons/day refused waste)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Comic Sans MS" panose="030F0702030302020204" pitchFamily="66" charset="0"/>
              </a:rPr>
              <a:t>Our Reference Project: Mobile Pilot Plant in Lebanon (Waste Sorting – Biogas Production – Refused Waste Incineration with Electrical Power Generation)</a:t>
            </a:r>
          </a:p>
        </p:txBody>
      </p:sp>
    </p:spTree>
    <p:extLst>
      <p:ext uri="{BB962C8B-B14F-4D97-AF65-F5344CB8AC3E}">
        <p14:creationId xmlns:p14="http://schemas.microsoft.com/office/powerpoint/2010/main" val="5565061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C4EFF-2D57-48E3-989A-D3E00ACC1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EF89F-CFFD-4AE9-B9C1-B38BF8A83A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76D0374-ECB4-46AC-B187-316D415AA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4253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BA91D-085B-45E4-8355-EBDEF30C6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F0D4A4-751A-4830-8B8E-10BC0523A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0A182EE-7A16-40DC-BD48-2F9CD55F6B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0210"/>
          <a:stretch/>
        </p:blipFill>
        <p:spPr>
          <a:xfrm>
            <a:off x="0" y="-12700"/>
            <a:ext cx="12192000" cy="68707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D65FF42-8669-430B-8626-0CC60F333D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20" t="62789" r="80888" b="15174"/>
          <a:stretch/>
        </p:blipFill>
        <p:spPr>
          <a:xfrm>
            <a:off x="8712200" y="3111500"/>
            <a:ext cx="3289300" cy="26416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68078A0-0935-4ABF-A796-BDF8CC8A06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20" t="62789" r="80888" b="15174"/>
          <a:stretch/>
        </p:blipFill>
        <p:spPr>
          <a:xfrm>
            <a:off x="10173516" y="4498182"/>
            <a:ext cx="1599384" cy="13462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4326BF5-6D76-49A0-B906-B734E30C59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4484" y="3014436"/>
            <a:ext cx="823031" cy="82912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56BEE3A-A058-4588-BC46-A2A5384990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2434" y="3111500"/>
            <a:ext cx="3128832" cy="314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542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9E7A0-06E1-4493-B5CD-197BE0997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1943D2-4BCD-4194-A2A4-E7E0BB4463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91DF25-09F2-4668-88F4-8FEF7775E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5455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96270-EDEE-4348-AC98-8B5DA077E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65" y="1463040"/>
            <a:ext cx="3796306" cy="269094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Proposed Solution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48492D7-36E7-4397-8495-A135157E7A73}"/>
              </a:ext>
            </a:extLst>
          </p:cNvPr>
          <p:cNvSpPr/>
          <p:nvPr/>
        </p:nvSpPr>
        <p:spPr>
          <a:xfrm>
            <a:off x="5133707" y="2445119"/>
            <a:ext cx="5680506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84632">
              <a:spcAft>
                <a:spcPts val="600"/>
              </a:spcAft>
            </a:pPr>
            <a:r>
              <a:rPr lang="en-US" sz="2400" kern="1200" dirty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rPr>
              <a:t>The percentage of organic waste in municipal solid waste can vary by region and the type of waste, but a common average figure is around 40-50%. </a:t>
            </a:r>
          </a:p>
          <a:p>
            <a:pPr algn="just" defTabSz="484632">
              <a:spcAft>
                <a:spcPts val="600"/>
              </a:spcAft>
            </a:pPr>
            <a:endParaRPr lang="en-US" sz="2400" kern="1200" dirty="0">
              <a:solidFill>
                <a:schemeClr val="tx1"/>
              </a:solidFill>
              <a:latin typeface="Comic Sans MS" panose="030F0702030302020204" pitchFamily="66" charset="0"/>
              <a:ea typeface="+mn-ea"/>
              <a:cs typeface="+mn-cs"/>
            </a:endParaRPr>
          </a:p>
          <a:p>
            <a:pPr algn="just" defTabSz="484632">
              <a:spcAft>
                <a:spcPts val="600"/>
              </a:spcAft>
            </a:pPr>
            <a:r>
              <a:rPr lang="en-US" sz="2400" kern="1200" dirty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rPr>
              <a:t>Then how many anaerobic digesters and how much is the radius and height of each one to digest 500 tons of organic waste?</a:t>
            </a:r>
            <a:endParaRPr lang="en-US" sz="5400" dirty="0">
              <a:latin typeface="Comic Sans MS" panose="030F0702030302020204" pitchFamily="66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EF8CCDD-1670-4C94-AA0C-B77D5F47466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43268" y="192715"/>
            <a:ext cx="2805344" cy="1527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7639263-0DEC-4C2E-8778-D3E1A69BD1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266" y="0"/>
            <a:ext cx="4714372" cy="685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DA834F0-6433-492D-BED5-D741852613C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96625"/>
          <a:stretch/>
        </p:blipFill>
        <p:spPr>
          <a:xfrm>
            <a:off x="0" y="678"/>
            <a:ext cx="295197" cy="685732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86921A5-F7E6-4E33-843F-968163A77C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45" y="192715"/>
            <a:ext cx="2861285" cy="1539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836042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40C35-7F4E-4F51-982A-1C017443C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741391"/>
            <a:ext cx="3455821" cy="161620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b="1" kern="1200" dirty="0">
                <a:solidFill>
                  <a:schemeClr val="tx1"/>
                </a:solidFill>
                <a:latin typeface="Comic Sans MS" panose="030F0702030302020204" pitchFamily="66" charset="0"/>
              </a:rPr>
              <a:t>The Project Design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9796A3-9D25-4179-94F6-08E675621D0F}"/>
              </a:ext>
            </a:extLst>
          </p:cNvPr>
          <p:cNvSpPr/>
          <p:nvPr/>
        </p:nvSpPr>
        <p:spPr>
          <a:xfrm>
            <a:off x="350151" y="2533476"/>
            <a:ext cx="3982364" cy="34478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2000" b="1" dirty="0">
                <a:latin typeface="Comic Sans MS" panose="030F0702030302020204" pitchFamily="66" charset="0"/>
              </a:rPr>
              <a:t>To process 500 tons of    organic waste per day, we would need:</a:t>
            </a:r>
          </a:p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omic Sans MS" panose="030F0702030302020204" pitchFamily="66" charset="0"/>
              </a:rPr>
              <a:t>5 anaerobic digesters. </a:t>
            </a:r>
          </a:p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omic Sans MS" panose="030F0702030302020204" pitchFamily="66" charset="0"/>
              </a:rPr>
              <a:t>Each with a diameter of 25 meters and a height of 12 meters.</a:t>
            </a:r>
          </a:p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Comic Sans MS" panose="030F0702030302020204" pitchFamily="66" charset="0"/>
              </a:rPr>
              <a:t>A land of 120,000 x 280,000-meter square for the 5-digester system. </a:t>
            </a:r>
          </a:p>
        </p:txBody>
      </p:sp>
      <p:pic>
        <p:nvPicPr>
          <p:cNvPr id="6" name="Picture 5" descr="A brown building with blue circles and holes&#10;&#10;Description automatically generated">
            <a:extLst>
              <a:ext uri="{FF2B5EF4-FFF2-40B4-BE49-F238E27FC236}">
                <a16:creationId xmlns:a16="http://schemas.microsoft.com/office/drawing/2014/main" id="{1FD80378-3AEA-41FF-97A7-EE4C742EE5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7" r="12820" b="1"/>
          <a:stretch/>
        </p:blipFill>
        <p:spPr>
          <a:xfrm>
            <a:off x="4987672" y="1167892"/>
            <a:ext cx="6389346" cy="4531526"/>
          </a:xfrm>
          <a:prstGeom prst="rect">
            <a:avLst/>
          </a:prstGeom>
        </p:spPr>
      </p:pic>
      <p:grpSp>
        <p:nvGrpSpPr>
          <p:cNvPr id="22" name="Group 17">
            <a:extLst>
              <a:ext uri="{FF2B5EF4-FFF2-40B4-BE49-F238E27FC236}">
                <a16:creationId xmlns:a16="http://schemas.microsoft.com/office/drawing/2014/main" id="{6258F736-B256-8039-9DC6-F4E49A5C5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2068638" y="0"/>
            <a:ext cx="123362" cy="6858000"/>
            <a:chOff x="12068638" y="0"/>
            <a:chExt cx="123362" cy="685800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0B4520A-996E-330C-99DA-69CA4D89E9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19">
              <a:extLst>
                <a:ext uri="{FF2B5EF4-FFF2-40B4-BE49-F238E27FC236}">
                  <a16:creationId xmlns:a16="http://schemas.microsoft.com/office/drawing/2014/main" id="{EC8FA945-E356-695F-18D6-CAD4EF34FE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ED4528B-F1F6-45F0-A96B-A4E249C8BDC2}"/>
              </a:ext>
            </a:extLst>
          </p:cNvPr>
          <p:cNvCxnSpPr>
            <a:cxnSpLocks/>
          </p:cNvCxnSpPr>
          <p:nvPr/>
        </p:nvCxnSpPr>
        <p:spPr>
          <a:xfrm>
            <a:off x="8182345" y="5698941"/>
            <a:ext cx="3194673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9BFFA24-77E7-4F7F-8DDE-811EA376E56C}"/>
              </a:ext>
            </a:extLst>
          </p:cNvPr>
          <p:cNvCxnSpPr>
            <a:cxnSpLocks/>
          </p:cNvCxnSpPr>
          <p:nvPr/>
        </p:nvCxnSpPr>
        <p:spPr>
          <a:xfrm flipH="1">
            <a:off x="5014404" y="5699418"/>
            <a:ext cx="3167941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3429BD7-BB9A-4EC9-BE69-8020C8B9C166}"/>
              </a:ext>
            </a:extLst>
          </p:cNvPr>
          <p:cNvSpPr/>
          <p:nvPr/>
        </p:nvSpPr>
        <p:spPr>
          <a:xfrm>
            <a:off x="7594651" y="5796642"/>
            <a:ext cx="15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280,000-meter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BC323F-ACF5-4CC9-8681-B394C8FA56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9845983" y="3436678"/>
            <a:ext cx="3426781" cy="33530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1FC3CF2-3F2D-4364-B99A-630BEB6A7CF7}"/>
              </a:ext>
            </a:extLst>
          </p:cNvPr>
          <p:cNvSpPr/>
          <p:nvPr/>
        </p:nvSpPr>
        <p:spPr>
          <a:xfrm rot="16200000">
            <a:off x="10952252" y="3300913"/>
            <a:ext cx="1583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120,000-meter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A3D4F91-9854-46CA-BECA-5747C3896B9A}"/>
              </a:ext>
            </a:extLst>
          </p:cNvPr>
          <p:cNvSpPr/>
          <p:nvPr/>
        </p:nvSpPr>
        <p:spPr>
          <a:xfrm>
            <a:off x="4500168" y="3821382"/>
            <a:ext cx="11079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Digester 1</a:t>
            </a:r>
            <a:endParaRPr lang="en-US" sz="1400" b="1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823423E-5EFD-4EF7-AA06-E4C9A4D7CA1C}"/>
              </a:ext>
            </a:extLst>
          </p:cNvPr>
          <p:cNvSpPr/>
          <p:nvPr/>
        </p:nvSpPr>
        <p:spPr>
          <a:xfrm>
            <a:off x="6119004" y="3847113"/>
            <a:ext cx="11079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Digester 2</a:t>
            </a:r>
            <a:endParaRPr lang="en-US" sz="1400" b="1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C37B810-0801-4A3F-883D-CF840FD6A97C}"/>
              </a:ext>
            </a:extLst>
          </p:cNvPr>
          <p:cNvSpPr/>
          <p:nvPr/>
        </p:nvSpPr>
        <p:spPr>
          <a:xfrm>
            <a:off x="7808578" y="3831284"/>
            <a:ext cx="11079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Digester 3</a:t>
            </a:r>
            <a:endParaRPr lang="en-US" sz="1400" b="1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B0FA4FA-B78B-4E56-824E-3CC61CD01D45}"/>
              </a:ext>
            </a:extLst>
          </p:cNvPr>
          <p:cNvSpPr/>
          <p:nvPr/>
        </p:nvSpPr>
        <p:spPr>
          <a:xfrm>
            <a:off x="9161026" y="3831284"/>
            <a:ext cx="11079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Digester 4</a:t>
            </a:r>
            <a:endParaRPr lang="en-US" sz="1400" b="1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949BAB2-5FBB-4C9A-9373-CA53E7EDDFCF}"/>
              </a:ext>
            </a:extLst>
          </p:cNvPr>
          <p:cNvSpPr/>
          <p:nvPr/>
        </p:nvSpPr>
        <p:spPr>
          <a:xfrm>
            <a:off x="10510851" y="3831284"/>
            <a:ext cx="11079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Digester 5</a:t>
            </a:r>
            <a:endParaRPr lang="en-US" sz="1400" b="1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F712AD5-003D-42A8-8F21-253DAF8FB8A6}"/>
              </a:ext>
            </a:extLst>
          </p:cNvPr>
          <p:cNvSpPr/>
          <p:nvPr/>
        </p:nvSpPr>
        <p:spPr>
          <a:xfrm>
            <a:off x="6272892" y="4995069"/>
            <a:ext cx="8002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Inlet 2</a:t>
            </a:r>
            <a:endParaRPr lang="en-US" sz="1400" b="1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1EB6838-A4EA-448D-ACBD-EE23761C18E3}"/>
              </a:ext>
            </a:extLst>
          </p:cNvPr>
          <p:cNvSpPr/>
          <p:nvPr/>
        </p:nvSpPr>
        <p:spPr>
          <a:xfrm>
            <a:off x="4763254" y="4999076"/>
            <a:ext cx="8002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Inlet 1</a:t>
            </a:r>
            <a:endParaRPr lang="en-US" sz="1400" b="1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CEC3F3D-1F93-454E-9526-965C9D75A1B1}"/>
              </a:ext>
            </a:extLst>
          </p:cNvPr>
          <p:cNvSpPr/>
          <p:nvPr/>
        </p:nvSpPr>
        <p:spPr>
          <a:xfrm>
            <a:off x="10789931" y="4995067"/>
            <a:ext cx="8002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Inlet 5</a:t>
            </a:r>
            <a:endParaRPr lang="en-US" sz="1400" b="1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B54C938-2C80-4D33-9345-8B57578D8EC9}"/>
              </a:ext>
            </a:extLst>
          </p:cNvPr>
          <p:cNvSpPr/>
          <p:nvPr/>
        </p:nvSpPr>
        <p:spPr>
          <a:xfrm>
            <a:off x="9308958" y="4995067"/>
            <a:ext cx="8002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Inlet 4</a:t>
            </a:r>
            <a:endParaRPr lang="en-US" sz="1400" b="1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02788EC-0284-4600-A3EE-68B2CCEEB5C0}"/>
              </a:ext>
            </a:extLst>
          </p:cNvPr>
          <p:cNvSpPr/>
          <p:nvPr/>
        </p:nvSpPr>
        <p:spPr>
          <a:xfrm>
            <a:off x="7818697" y="4995068"/>
            <a:ext cx="8002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Inlet 3</a:t>
            </a:r>
            <a:endParaRPr lang="en-US" sz="1400" b="1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A086DC-0153-44BD-B5AA-A8693C3600FD}"/>
              </a:ext>
            </a:extLst>
          </p:cNvPr>
          <p:cNvSpPr/>
          <p:nvPr/>
        </p:nvSpPr>
        <p:spPr>
          <a:xfrm>
            <a:off x="5167541" y="1395603"/>
            <a:ext cx="9284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Outlet 1</a:t>
            </a:r>
            <a:endParaRPr lang="en-US" sz="1400" b="1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0EE42A2-AF79-4A6C-9AF5-44039A6DEF5D}"/>
              </a:ext>
            </a:extLst>
          </p:cNvPr>
          <p:cNvSpPr/>
          <p:nvPr/>
        </p:nvSpPr>
        <p:spPr>
          <a:xfrm>
            <a:off x="6272892" y="1395603"/>
            <a:ext cx="9284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Outlet 2</a:t>
            </a:r>
            <a:endParaRPr lang="en-US" sz="1400" b="1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6B335E3-7DCA-4FD6-A5DD-E6DBD0BE1CCC}"/>
              </a:ext>
            </a:extLst>
          </p:cNvPr>
          <p:cNvSpPr/>
          <p:nvPr/>
        </p:nvSpPr>
        <p:spPr>
          <a:xfrm>
            <a:off x="7690457" y="1385254"/>
            <a:ext cx="9284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Outlet 3</a:t>
            </a:r>
            <a:endParaRPr lang="en-US" sz="1400" b="1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C30EEED-6A19-4060-90D6-1BB0F346FD50}"/>
              </a:ext>
            </a:extLst>
          </p:cNvPr>
          <p:cNvSpPr/>
          <p:nvPr/>
        </p:nvSpPr>
        <p:spPr>
          <a:xfrm>
            <a:off x="10851077" y="1361114"/>
            <a:ext cx="9284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Outlet 5</a:t>
            </a:r>
            <a:endParaRPr lang="en-US" sz="1400" b="1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3B290DD-7C32-419F-964E-CB6A6A2968E3}"/>
              </a:ext>
            </a:extLst>
          </p:cNvPr>
          <p:cNvSpPr/>
          <p:nvPr/>
        </p:nvSpPr>
        <p:spPr>
          <a:xfrm>
            <a:off x="9172389" y="1379650"/>
            <a:ext cx="9284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Comic Sans MS" panose="030F0702030302020204" pitchFamily="66" charset="0"/>
              </a:rPr>
              <a:t>Outlet 4</a:t>
            </a:r>
            <a:endParaRPr lang="en-US" sz="1400" b="1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83AB7BF-E7D8-4E22-A8E9-E3AB830BB27B}"/>
              </a:ext>
            </a:extLst>
          </p:cNvPr>
          <p:cNvSpPr/>
          <p:nvPr/>
        </p:nvSpPr>
        <p:spPr>
          <a:xfrm>
            <a:off x="5493742" y="3423792"/>
            <a:ext cx="9396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latin typeface="Comic Sans MS" panose="030F0702030302020204" pitchFamily="66" charset="0"/>
              </a:rPr>
              <a:t>Biogas pipe</a:t>
            </a:r>
            <a:endParaRPr lang="en-US" sz="1100" b="1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4F3A6B1-3CC1-418B-89F6-E1C997955442}"/>
              </a:ext>
            </a:extLst>
          </p:cNvPr>
          <p:cNvSpPr/>
          <p:nvPr/>
        </p:nvSpPr>
        <p:spPr>
          <a:xfrm>
            <a:off x="7022999" y="3418493"/>
            <a:ext cx="9396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latin typeface="Comic Sans MS" panose="030F0702030302020204" pitchFamily="66" charset="0"/>
              </a:rPr>
              <a:t>Biogas pipe</a:t>
            </a:r>
            <a:endParaRPr lang="en-US" sz="1100" b="1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D76D9DF-C340-4685-B109-78DE98CD84D4}"/>
              </a:ext>
            </a:extLst>
          </p:cNvPr>
          <p:cNvSpPr/>
          <p:nvPr/>
        </p:nvSpPr>
        <p:spPr>
          <a:xfrm>
            <a:off x="8435380" y="3436753"/>
            <a:ext cx="9396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latin typeface="Comic Sans MS" panose="030F0702030302020204" pitchFamily="66" charset="0"/>
              </a:rPr>
              <a:t>Biogas pipe</a:t>
            </a:r>
            <a:endParaRPr lang="en-US" sz="1100" b="1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92D0534-22AD-4FD5-9722-F09212D77286}"/>
              </a:ext>
            </a:extLst>
          </p:cNvPr>
          <p:cNvSpPr/>
          <p:nvPr/>
        </p:nvSpPr>
        <p:spPr>
          <a:xfrm>
            <a:off x="10060083" y="3436753"/>
            <a:ext cx="9396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latin typeface="Comic Sans MS" panose="030F0702030302020204" pitchFamily="66" charset="0"/>
              </a:rPr>
              <a:t>Biogas pipe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8396790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B54E1-0B10-41F4-9002-0F892504C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29C26B-31F0-4263-931C-C49412B1CF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Picture 4" descr="A drawing of a rectangular object&#10;&#10;Description automatically generated">
            <a:extLst>
              <a:ext uri="{FF2B5EF4-FFF2-40B4-BE49-F238E27FC236}">
                <a16:creationId xmlns:a16="http://schemas.microsoft.com/office/drawing/2014/main" id="{648AE2CA-7221-4A17-BF21-76CAB4535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48743" cy="5077534"/>
          </a:xfrm>
          <a:prstGeom prst="rect">
            <a:avLst/>
          </a:prstGeom>
        </p:spPr>
      </p:pic>
      <p:pic>
        <p:nvPicPr>
          <p:cNvPr id="7" name="Picture 6" descr="A drawing of a piece of wood&#10;&#10;Description automatically generated">
            <a:extLst>
              <a:ext uri="{FF2B5EF4-FFF2-40B4-BE49-F238E27FC236}">
                <a16:creationId xmlns:a16="http://schemas.microsoft.com/office/drawing/2014/main" id="{DA0BFC4C-CBF0-44D4-90A6-3245D57E17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742" y="24272"/>
            <a:ext cx="7943257" cy="28769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B5B1DA-3CCB-4C07-B7F1-6163E78D84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741" y="2444033"/>
            <a:ext cx="7943258" cy="26289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44ECF18-CFFD-4972-8115-551CB7794E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7534"/>
            <a:ext cx="5647412" cy="1775947"/>
          </a:xfrm>
          <a:prstGeom prst="rect">
            <a:avLst/>
          </a:prstGeom>
        </p:spPr>
      </p:pic>
      <p:pic>
        <p:nvPicPr>
          <p:cNvPr id="13" name="Picture 12" descr="A blue ball on a brown surface&#10;&#10;Description automatically generated">
            <a:extLst>
              <a:ext uri="{FF2B5EF4-FFF2-40B4-BE49-F238E27FC236}">
                <a16:creationId xmlns:a16="http://schemas.microsoft.com/office/drawing/2014/main" id="{FF49682C-434B-48C6-A234-01D9CF7FCD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412" y="5077534"/>
            <a:ext cx="6544588" cy="178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48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528CF-AC7B-4BAA-B675-027C88FDB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530C9D-1B07-4D5D-953A-8FF7B6F965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ED8BC2-D6AA-44DA-87CB-11628FDA9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BD3141A-2FC7-4E5D-A64E-B23F271380E3}"/>
              </a:ext>
            </a:extLst>
          </p:cNvPr>
          <p:cNvSpPr/>
          <p:nvPr/>
        </p:nvSpPr>
        <p:spPr>
          <a:xfrm>
            <a:off x="4988004" y="5869186"/>
            <a:ext cx="13420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latin typeface="Comic Sans MS" panose="030F0702030302020204" pitchFamily="66" charset="0"/>
              </a:rPr>
              <a:t>Digester </a:t>
            </a:r>
            <a:endParaRPr lang="en-US" sz="20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B1D461D-C1FC-46A2-9030-F55C3A9CDA21}"/>
              </a:ext>
            </a:extLst>
          </p:cNvPr>
          <p:cNvSpPr/>
          <p:nvPr/>
        </p:nvSpPr>
        <p:spPr>
          <a:xfrm>
            <a:off x="1348251" y="3816628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Inlet </a:t>
            </a:r>
            <a:endParaRPr lang="en-US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8DD428-9FC5-41D4-AB4B-0D61A183A71F}"/>
              </a:ext>
            </a:extLst>
          </p:cNvPr>
          <p:cNvSpPr/>
          <p:nvPr/>
        </p:nvSpPr>
        <p:spPr>
          <a:xfrm>
            <a:off x="8873809" y="4421430"/>
            <a:ext cx="998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Outlet </a:t>
            </a:r>
            <a:endParaRPr lang="en-US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2D1AA9-7CCF-4121-8E59-D5815A53EE97}"/>
              </a:ext>
            </a:extLst>
          </p:cNvPr>
          <p:cNvSpPr/>
          <p:nvPr/>
        </p:nvSpPr>
        <p:spPr>
          <a:xfrm>
            <a:off x="10458362" y="3415004"/>
            <a:ext cx="17908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Slurry Outlet </a:t>
            </a:r>
            <a:endParaRPr lang="en-US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EB2A13-34AE-46F8-9680-05D87D888BE2}"/>
              </a:ext>
            </a:extLst>
          </p:cNvPr>
          <p:cNvSpPr/>
          <p:nvPr/>
        </p:nvSpPr>
        <p:spPr>
          <a:xfrm>
            <a:off x="3259891" y="2474443"/>
            <a:ext cx="1015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ground </a:t>
            </a:r>
            <a:endParaRPr lang="en-US" b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70BDD2-FD5F-47CC-8FCB-4D638F9E9DAB}"/>
              </a:ext>
            </a:extLst>
          </p:cNvPr>
          <p:cNvSpPr/>
          <p:nvPr/>
        </p:nvSpPr>
        <p:spPr>
          <a:xfrm>
            <a:off x="4864757" y="959922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Gas chamber   </a:t>
            </a:r>
            <a:endParaRPr lang="en-US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A74F25-DB92-4DFF-884A-7419792A8817}"/>
              </a:ext>
            </a:extLst>
          </p:cNvPr>
          <p:cNvSpPr/>
          <p:nvPr/>
        </p:nvSpPr>
        <p:spPr>
          <a:xfrm>
            <a:off x="6600626" y="1331461"/>
            <a:ext cx="17924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Biogas Outlet </a:t>
            </a:r>
            <a:endParaRPr lang="en-US" b="1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CEC8F30-F165-45AA-9E0C-79BA6F234030}"/>
              </a:ext>
            </a:extLst>
          </p:cNvPr>
          <p:cNvCxnSpPr/>
          <p:nvPr/>
        </p:nvCxnSpPr>
        <p:spPr>
          <a:xfrm flipV="1">
            <a:off x="5659021" y="1464191"/>
            <a:ext cx="965714" cy="737833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27168013-0616-4149-89AF-40482EF37AF1}"/>
              </a:ext>
            </a:extLst>
          </p:cNvPr>
          <p:cNvSpPr/>
          <p:nvPr/>
        </p:nvSpPr>
        <p:spPr>
          <a:xfrm>
            <a:off x="1435801" y="1458164"/>
            <a:ext cx="9749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People </a:t>
            </a:r>
            <a:endParaRPr lang="en-US" b="1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015CE25-6E67-475F-8B15-EEBCA4BB07CC}"/>
              </a:ext>
            </a:extLst>
          </p:cNvPr>
          <p:cNvCxnSpPr>
            <a:cxnSpLocks/>
          </p:cNvCxnSpPr>
          <p:nvPr/>
        </p:nvCxnSpPr>
        <p:spPr>
          <a:xfrm flipH="1" flipV="1">
            <a:off x="1956510" y="1793406"/>
            <a:ext cx="377930" cy="31236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7F5CCA26-3457-4599-9A84-8655E4A490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439" r="40183"/>
          <a:stretch/>
        </p:blipFill>
        <p:spPr>
          <a:xfrm>
            <a:off x="1776924" y="879880"/>
            <a:ext cx="206620" cy="65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422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83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60DDD7-0610-4318-A255-81DFA5A8F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642" y="0"/>
            <a:ext cx="4329404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9C73FD9-B9F6-4DCE-B5D4-B27EF16D9B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7210"/>
          <a:stretch/>
        </p:blipFill>
        <p:spPr>
          <a:xfrm>
            <a:off x="2013557" y="0"/>
            <a:ext cx="150408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768D42-9DE0-410C-AC4A-2A7FCB9FA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endParaRPr lang="en-US" sz="2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F12EC0-6AFC-4B66-BF30-D82F5ACD00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6278"/>
          <a:stretch/>
        </p:blipFill>
        <p:spPr>
          <a:xfrm>
            <a:off x="7847046" y="0"/>
            <a:ext cx="4344954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F933AF-6AE4-4D88-B809-D215DFA581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087" y="2131174"/>
            <a:ext cx="2586950" cy="25869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684385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19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4482D7-5CCF-4C83-86E8-577038DE8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>
                <a:latin typeface="Comic Sans MS" panose="030F0702030302020204" pitchFamily="66" charset="0"/>
              </a:rPr>
              <a:t>Introduction</a:t>
            </a:r>
          </a:p>
        </p:txBody>
      </p:sp>
      <p:sp>
        <p:nvSpPr>
          <p:cNvPr id="22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6B3D2D-76D0-46C6-ACF9-C454C14777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2493" y="2071316"/>
            <a:ext cx="6713552" cy="411917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2200" dirty="0">
                <a:latin typeface="Comic Sans MS" panose="030F0702030302020204" pitchFamily="66" charset="0"/>
              </a:rPr>
              <a:t>Current Waste Management Challenges in Saudi Arabia </a:t>
            </a:r>
          </a:p>
          <a:p>
            <a:r>
              <a:rPr lang="en-US" sz="2200" dirty="0">
                <a:latin typeface="Comic Sans MS" panose="030F0702030302020204" pitchFamily="66" charset="0"/>
              </a:rPr>
              <a:t>Rapid urbanization and population growth have led to a significant increase in waste generation. </a:t>
            </a:r>
          </a:p>
          <a:p>
            <a:r>
              <a:rPr lang="en-US" sz="2200" dirty="0">
                <a:latin typeface="Comic Sans MS" panose="030F0702030302020204" pitchFamily="66" charset="0"/>
              </a:rPr>
              <a:t>Saudi Arabia produces approximately 15 million tons of waste annually, with per capita waste generation ranging between 1.5 to 2.5 kg/day.</a:t>
            </a:r>
          </a:p>
          <a:p>
            <a:pPr marL="0"/>
            <a:endParaRPr lang="en-US" sz="2200" dirty="0">
              <a:latin typeface="Comic Sans MS" panose="030F0702030302020204" pitchFamily="66" charset="0"/>
            </a:endParaRPr>
          </a:p>
          <a:p>
            <a:endParaRPr lang="en-US" sz="22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2200" dirty="0">
                <a:latin typeface="Comic Sans MS" panose="030F0702030302020204" pitchFamily="66" charset="0"/>
              </a:rPr>
              <a:t>Our objective is to treat 1000 tons of household waste per day, recycle it, produce biogas and the rest gets into Burning Process </a:t>
            </a:r>
          </a:p>
        </p:txBody>
      </p:sp>
      <p:pic>
        <p:nvPicPr>
          <p:cNvPr id="5" name="Picture 4" descr="A large bag of garbage in a landfill&#10;&#10;Description automatically generated">
            <a:extLst>
              <a:ext uri="{FF2B5EF4-FFF2-40B4-BE49-F238E27FC236}">
                <a16:creationId xmlns:a16="http://schemas.microsoft.com/office/drawing/2014/main" id="{720F5B1D-6CD4-4475-9D02-F058A6C8D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" r="-3" b="-3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740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88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1" name="Arc 90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E96270-EDEE-4348-AC98-8B5DA077E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0971" y="640624"/>
            <a:ext cx="5814438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>
                <a:latin typeface="Comic Sans MS" panose="030F0702030302020204" pitchFamily="66" charset="0"/>
              </a:rPr>
              <a:t> Waste Management</a:t>
            </a:r>
            <a:endParaRPr lang="en-US" b="1" kern="1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4EDB5957-98E5-4F73-911A-70EE4CD0C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5238" y="180773"/>
            <a:ext cx="4777381" cy="4657947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5D1FED4D-4CC5-4AFC-B2CB-FDEACBFDF7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94962" y="1984443"/>
            <a:ext cx="5458838" cy="419252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200" dirty="0">
                <a:latin typeface="Comic Sans MS" panose="030F0702030302020204" pitchFamily="66" charset="0"/>
              </a:rPr>
              <a:t>We have established:</a:t>
            </a:r>
          </a:p>
          <a:p>
            <a:r>
              <a:rPr lang="en-US" sz="2200" dirty="0">
                <a:latin typeface="Comic Sans MS" panose="030F0702030302020204" pitchFamily="66" charset="0"/>
              </a:rPr>
              <a:t>Small-scale waste management plant. efficiently handles approximately 500 kilograms of household waste per day. </a:t>
            </a:r>
          </a:p>
          <a:p>
            <a:r>
              <a:rPr lang="en-US" sz="2200" dirty="0">
                <a:latin typeface="Comic Sans MS" panose="030F0702030302020204" pitchFamily="66" charset="0"/>
              </a:rPr>
              <a:t>This facility is designed to treat household waste</a:t>
            </a:r>
          </a:p>
          <a:p>
            <a:r>
              <a:rPr lang="en-US" sz="2200" dirty="0">
                <a:latin typeface="Comic Sans MS" panose="030F0702030302020204" pitchFamily="66" charset="0"/>
              </a:rPr>
              <a:t>Extract organic materials for a biogas digester, which then converts the waste into natural gas. </a:t>
            </a:r>
          </a:p>
          <a:p>
            <a:r>
              <a:rPr lang="en-US" sz="2200" dirty="0">
                <a:latin typeface="Comic Sans MS" panose="030F0702030302020204" pitchFamily="66" charset="0"/>
              </a:rPr>
              <a:t>The entire process operates on a land area of about 2800 square meters.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D8ADF97-8F74-49A0-BFB8-35C6BE0A0A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38242">
            <a:off x="10478657" y="-8228"/>
            <a:ext cx="613546" cy="61666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93929BD-E07C-465C-9C61-BD30080B57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6424" flipH="1">
            <a:off x="1845261" y="5199723"/>
            <a:ext cx="942443" cy="98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849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C29C59CE-9D5A-4E64-9F64-161998AB2D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BE106E-E0AE-488B-B419-C0483A77AF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l="25611" r="3" b="2"/>
          <a:stretch/>
        </p:blipFill>
        <p:spPr>
          <a:xfrm>
            <a:off x="2" y="2"/>
            <a:ext cx="2873113" cy="2520153"/>
          </a:xfrm>
          <a:custGeom>
            <a:avLst/>
            <a:gdLst/>
            <a:ahLst/>
            <a:cxnLst/>
            <a:rect l="l" t="t" r="r" b="b"/>
            <a:pathLst>
              <a:path w="2873113" h="2520153">
                <a:moveTo>
                  <a:pt x="0" y="0"/>
                </a:moveTo>
                <a:lnTo>
                  <a:pt x="2863050" y="0"/>
                </a:lnTo>
                <a:lnTo>
                  <a:pt x="2860357" y="23417"/>
                </a:lnTo>
                <a:cubicBezTo>
                  <a:pt x="2854714" y="58297"/>
                  <a:pt x="2848787" y="93209"/>
                  <a:pt x="2846577" y="128562"/>
                </a:cubicBezTo>
                <a:cubicBezTo>
                  <a:pt x="2835325" y="313204"/>
                  <a:pt x="2844701" y="497594"/>
                  <a:pt x="2857292" y="681606"/>
                </a:cubicBezTo>
                <a:cubicBezTo>
                  <a:pt x="2874974" y="930009"/>
                  <a:pt x="2873501" y="1179283"/>
                  <a:pt x="2852872" y="1427485"/>
                </a:cubicBezTo>
                <a:cubicBezTo>
                  <a:pt x="2831655" y="1647555"/>
                  <a:pt x="2835660" y="1869138"/>
                  <a:pt x="2864794" y="2088415"/>
                </a:cubicBezTo>
                <a:cubicBezTo>
                  <a:pt x="2882609" y="2212685"/>
                  <a:pt x="2866535" y="2338091"/>
                  <a:pt x="2864794" y="2462992"/>
                </a:cubicBezTo>
                <a:lnTo>
                  <a:pt x="2863832" y="2503401"/>
                </a:lnTo>
                <a:lnTo>
                  <a:pt x="2759379" y="2506812"/>
                </a:lnTo>
                <a:cubicBezTo>
                  <a:pt x="2718815" y="2505399"/>
                  <a:pt x="2678327" y="2501250"/>
                  <a:pt x="2638141" y="2494371"/>
                </a:cubicBezTo>
                <a:cubicBezTo>
                  <a:pt x="2542898" y="2477013"/>
                  <a:pt x="2447655" y="2484775"/>
                  <a:pt x="2352412" y="2491125"/>
                </a:cubicBezTo>
                <a:cubicBezTo>
                  <a:pt x="2090938" y="2508483"/>
                  <a:pt x="1829464" y="2529652"/>
                  <a:pt x="1567101" y="2515539"/>
                </a:cubicBezTo>
                <a:cubicBezTo>
                  <a:pt x="1511098" y="2512576"/>
                  <a:pt x="1456492" y="2499593"/>
                  <a:pt x="1400871" y="2494229"/>
                </a:cubicBezTo>
                <a:cubicBezTo>
                  <a:pt x="1239211" y="2478564"/>
                  <a:pt x="1078187" y="2496912"/>
                  <a:pt x="916909" y="2504391"/>
                </a:cubicBezTo>
                <a:cubicBezTo>
                  <a:pt x="738423" y="2515144"/>
                  <a:pt x="559493" y="2512971"/>
                  <a:pt x="381262" y="2497899"/>
                </a:cubicBezTo>
                <a:cubicBezTo>
                  <a:pt x="284495" y="2488444"/>
                  <a:pt x="187601" y="2485233"/>
                  <a:pt x="90675" y="2486397"/>
                </a:cubicBezTo>
                <a:lnTo>
                  <a:pt x="0" y="2490996"/>
                </a:lnTo>
                <a:close/>
              </a:path>
            </a:pathLst>
          </a:cu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A991FB-131E-4898-8476-D5578F5B9A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25098" b="-1"/>
          <a:stretch/>
        </p:blipFill>
        <p:spPr>
          <a:xfrm>
            <a:off x="3060436" y="10"/>
            <a:ext cx="2843573" cy="2524624"/>
          </a:xfrm>
          <a:custGeom>
            <a:avLst/>
            <a:gdLst/>
            <a:ahLst/>
            <a:cxnLst/>
            <a:rect l="l" t="t" r="r" b="b"/>
            <a:pathLst>
              <a:path w="2843573" h="2524634">
                <a:moveTo>
                  <a:pt x="26682" y="0"/>
                </a:moveTo>
                <a:lnTo>
                  <a:pt x="2822452" y="0"/>
                </a:lnTo>
                <a:lnTo>
                  <a:pt x="2820993" y="10824"/>
                </a:lnTo>
                <a:cubicBezTo>
                  <a:pt x="2808235" y="122326"/>
                  <a:pt x="2818697" y="233190"/>
                  <a:pt x="2829285" y="343799"/>
                </a:cubicBezTo>
                <a:cubicBezTo>
                  <a:pt x="2840997" y="479092"/>
                  <a:pt x="2837348" y="615270"/>
                  <a:pt x="2818441" y="749749"/>
                </a:cubicBezTo>
                <a:cubicBezTo>
                  <a:pt x="2807788" y="840800"/>
                  <a:pt x="2808044" y="932796"/>
                  <a:pt x="2819207" y="1023783"/>
                </a:cubicBezTo>
                <a:cubicBezTo>
                  <a:pt x="2837578" y="1193205"/>
                  <a:pt x="2863349" y="1363775"/>
                  <a:pt x="2819207" y="1534090"/>
                </a:cubicBezTo>
                <a:cubicBezTo>
                  <a:pt x="2800453" y="1606554"/>
                  <a:pt x="2806449" y="1682589"/>
                  <a:pt x="2816911" y="1756456"/>
                </a:cubicBezTo>
                <a:cubicBezTo>
                  <a:pt x="2833853" y="1883025"/>
                  <a:pt x="2834796" y="2011227"/>
                  <a:pt x="2819717" y="2138038"/>
                </a:cubicBezTo>
                <a:cubicBezTo>
                  <a:pt x="2811335" y="2205118"/>
                  <a:pt x="2811679" y="2273002"/>
                  <a:pt x="2820738" y="2339992"/>
                </a:cubicBezTo>
                <a:cubicBezTo>
                  <a:pt x="2827117" y="2381582"/>
                  <a:pt x="2826415" y="2423364"/>
                  <a:pt x="2825315" y="2465177"/>
                </a:cubicBezTo>
                <a:lnTo>
                  <a:pt x="2825058" y="2479654"/>
                </a:lnTo>
                <a:lnTo>
                  <a:pt x="2679762" y="2483128"/>
                </a:lnTo>
                <a:cubicBezTo>
                  <a:pt x="2618897" y="2485860"/>
                  <a:pt x="2558084" y="2490067"/>
                  <a:pt x="2497351" y="2496347"/>
                </a:cubicBezTo>
                <a:cubicBezTo>
                  <a:pt x="2332771" y="2513422"/>
                  <a:pt x="2168953" y="2506649"/>
                  <a:pt x="2004501" y="2503544"/>
                </a:cubicBezTo>
                <a:cubicBezTo>
                  <a:pt x="1819728" y="2500017"/>
                  <a:pt x="1634831" y="2501710"/>
                  <a:pt x="1450058" y="2501710"/>
                </a:cubicBezTo>
                <a:cubicBezTo>
                  <a:pt x="1369673" y="2501992"/>
                  <a:pt x="1289796" y="2497193"/>
                  <a:pt x="1209792" y="2489009"/>
                </a:cubicBezTo>
                <a:cubicBezTo>
                  <a:pt x="1093723" y="2477295"/>
                  <a:pt x="978288" y="2491407"/>
                  <a:pt x="863997" y="2510177"/>
                </a:cubicBezTo>
                <a:cubicBezTo>
                  <a:pt x="784361" y="2521298"/>
                  <a:pt x="704102" y="2526010"/>
                  <a:pt x="623857" y="2524289"/>
                </a:cubicBezTo>
                <a:cubicBezTo>
                  <a:pt x="427783" y="2524430"/>
                  <a:pt x="232091" y="2514693"/>
                  <a:pt x="36524" y="2497052"/>
                </a:cubicBezTo>
                <a:lnTo>
                  <a:pt x="13350" y="2496674"/>
                </a:lnTo>
                <a:lnTo>
                  <a:pt x="17533" y="2292198"/>
                </a:lnTo>
                <a:cubicBezTo>
                  <a:pt x="19808" y="2209062"/>
                  <a:pt x="21290" y="2125926"/>
                  <a:pt x="17874" y="2042789"/>
                </a:cubicBezTo>
                <a:cubicBezTo>
                  <a:pt x="8899" y="1823109"/>
                  <a:pt x="-1415" y="1603430"/>
                  <a:pt x="13052" y="1383876"/>
                </a:cubicBezTo>
                <a:cubicBezTo>
                  <a:pt x="22963" y="1233390"/>
                  <a:pt x="35957" y="1082147"/>
                  <a:pt x="31938" y="930905"/>
                </a:cubicBezTo>
                <a:cubicBezTo>
                  <a:pt x="27652" y="775629"/>
                  <a:pt x="13587" y="620983"/>
                  <a:pt x="3274" y="466086"/>
                </a:cubicBezTo>
                <a:cubicBezTo>
                  <a:pt x="-4187" y="352451"/>
                  <a:pt x="1117" y="238378"/>
                  <a:pt x="19079" y="125790"/>
                </a:cubicBezTo>
                <a:cubicBezTo>
                  <a:pt x="25442" y="85647"/>
                  <a:pt x="27250" y="45378"/>
                  <a:pt x="26899" y="5094"/>
                </a:cubicBezTo>
                <a:close/>
              </a:path>
            </a:pathLst>
          </a:custGeom>
        </p:spPr>
      </p:pic>
      <p:sp>
        <p:nvSpPr>
          <p:cNvPr id="46" name="sketch line">
            <a:extLst>
              <a:ext uri="{FF2B5EF4-FFF2-40B4-BE49-F238E27FC236}">
                <a16:creationId xmlns:a16="http://schemas.microsoft.com/office/drawing/2014/main" id="{2EA3E16E-E32B-4992-ADBC-EA9C33A6FE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01809" y="2579272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CAF169-ABF6-40C3-812F-BCABF2BE2A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</a14:imgLayer>
                </a14:imgProps>
              </a:ext>
            </a:extLst>
          </a:blip>
          <a:srcRect r="1552"/>
          <a:stretch/>
        </p:blipFill>
        <p:spPr>
          <a:xfrm>
            <a:off x="1" y="2716074"/>
            <a:ext cx="5909625" cy="4141924"/>
          </a:xfrm>
          <a:custGeom>
            <a:avLst/>
            <a:gdLst/>
            <a:ahLst/>
            <a:cxnLst/>
            <a:rect l="l" t="t" r="r" b="b"/>
            <a:pathLst>
              <a:path w="5909625" h="4141924">
                <a:moveTo>
                  <a:pt x="1823444" y="1329"/>
                </a:moveTo>
                <a:cubicBezTo>
                  <a:pt x="1893960" y="3895"/>
                  <a:pt x="1964367" y="10183"/>
                  <a:pt x="2034428" y="20181"/>
                </a:cubicBezTo>
                <a:cubicBezTo>
                  <a:pt x="2139449" y="36834"/>
                  <a:pt x="2245360" y="26532"/>
                  <a:pt x="2350889" y="19476"/>
                </a:cubicBezTo>
                <a:cubicBezTo>
                  <a:pt x="2478642" y="10867"/>
                  <a:pt x="2606268" y="6210"/>
                  <a:pt x="2734275" y="20323"/>
                </a:cubicBezTo>
                <a:cubicBezTo>
                  <a:pt x="2825326" y="30483"/>
                  <a:pt x="2916886" y="21029"/>
                  <a:pt x="3008193" y="15383"/>
                </a:cubicBezTo>
                <a:cubicBezTo>
                  <a:pt x="3103486" y="8045"/>
                  <a:pt x="3199137" y="8045"/>
                  <a:pt x="3294430" y="15383"/>
                </a:cubicBezTo>
                <a:cubicBezTo>
                  <a:pt x="3381546" y="22750"/>
                  <a:pt x="3469080" y="21000"/>
                  <a:pt x="3555904" y="10161"/>
                </a:cubicBezTo>
                <a:cubicBezTo>
                  <a:pt x="3657497" y="-1693"/>
                  <a:pt x="3759089" y="7480"/>
                  <a:pt x="3860682" y="16089"/>
                </a:cubicBezTo>
                <a:cubicBezTo>
                  <a:pt x="4039485" y="31472"/>
                  <a:pt x="4218161" y="24557"/>
                  <a:pt x="4396583" y="13266"/>
                </a:cubicBezTo>
                <a:cubicBezTo>
                  <a:pt x="4519422" y="6041"/>
                  <a:pt x="4642589" y="10007"/>
                  <a:pt x="4764856" y="25121"/>
                </a:cubicBezTo>
                <a:cubicBezTo>
                  <a:pt x="4813493" y="30483"/>
                  <a:pt x="4862258" y="29496"/>
                  <a:pt x="4911023" y="30483"/>
                </a:cubicBezTo>
                <a:cubicBezTo>
                  <a:pt x="4915721" y="30625"/>
                  <a:pt x="4920801" y="29108"/>
                  <a:pt x="4925690" y="28984"/>
                </a:cubicBezTo>
                <a:lnTo>
                  <a:pt x="4927821" y="30065"/>
                </a:lnTo>
                <a:lnTo>
                  <a:pt x="4960258" y="27641"/>
                </a:lnTo>
                <a:lnTo>
                  <a:pt x="4964870" y="27986"/>
                </a:lnTo>
                <a:lnTo>
                  <a:pt x="4964882" y="27978"/>
                </a:lnTo>
                <a:cubicBezTo>
                  <a:pt x="4969755" y="27908"/>
                  <a:pt x="4974899" y="29284"/>
                  <a:pt x="4979471" y="28790"/>
                </a:cubicBezTo>
                <a:cubicBezTo>
                  <a:pt x="5154578" y="12123"/>
                  <a:pt x="5330536" y="9611"/>
                  <a:pt x="5505974" y="21310"/>
                </a:cubicBezTo>
                <a:cubicBezTo>
                  <a:pt x="5586740" y="25614"/>
                  <a:pt x="5667442" y="25544"/>
                  <a:pt x="5748129" y="23092"/>
                </a:cubicBezTo>
                <a:lnTo>
                  <a:pt x="5892006" y="15658"/>
                </a:lnTo>
                <a:lnTo>
                  <a:pt x="5894187" y="91357"/>
                </a:lnTo>
                <a:cubicBezTo>
                  <a:pt x="5891252" y="119679"/>
                  <a:pt x="5887042" y="148001"/>
                  <a:pt x="5881429" y="176068"/>
                </a:cubicBezTo>
                <a:cubicBezTo>
                  <a:pt x="5868671" y="240494"/>
                  <a:pt x="5878112" y="303645"/>
                  <a:pt x="5888063" y="367433"/>
                </a:cubicBezTo>
                <a:cubicBezTo>
                  <a:pt x="5896291" y="414790"/>
                  <a:pt x="5896291" y="463218"/>
                  <a:pt x="5888063" y="510574"/>
                </a:cubicBezTo>
                <a:cubicBezTo>
                  <a:pt x="5868926" y="612636"/>
                  <a:pt x="5879515" y="714697"/>
                  <a:pt x="5889083" y="815610"/>
                </a:cubicBezTo>
                <a:cubicBezTo>
                  <a:pt x="5901841" y="951224"/>
                  <a:pt x="5908220" y="1085690"/>
                  <a:pt x="5876326" y="1220284"/>
                </a:cubicBezTo>
                <a:cubicBezTo>
                  <a:pt x="5856296" y="1304994"/>
                  <a:pt x="5872754" y="1390981"/>
                  <a:pt x="5883342" y="1475437"/>
                </a:cubicBezTo>
                <a:cubicBezTo>
                  <a:pt x="5891354" y="1538243"/>
                  <a:pt x="5892298" y="1601751"/>
                  <a:pt x="5886149" y="1664761"/>
                </a:cubicBezTo>
                <a:cubicBezTo>
                  <a:pt x="5876836" y="1760329"/>
                  <a:pt x="5880140" y="1856713"/>
                  <a:pt x="5895972" y="1951426"/>
                </a:cubicBezTo>
                <a:cubicBezTo>
                  <a:pt x="5905362" y="2004791"/>
                  <a:pt x="5901727" y="2059623"/>
                  <a:pt x="5885384" y="2111279"/>
                </a:cubicBezTo>
                <a:cubicBezTo>
                  <a:pt x="5861527" y="2185401"/>
                  <a:pt x="5875943" y="2261054"/>
                  <a:pt x="5885384" y="2335942"/>
                </a:cubicBezTo>
                <a:cubicBezTo>
                  <a:pt x="5899545" y="2453440"/>
                  <a:pt x="5916513" y="2570683"/>
                  <a:pt x="5906434" y="2689584"/>
                </a:cubicBezTo>
                <a:cubicBezTo>
                  <a:pt x="5904839" y="2722155"/>
                  <a:pt x="5900310" y="2754521"/>
                  <a:pt x="5892910" y="2786288"/>
                </a:cubicBezTo>
                <a:cubicBezTo>
                  <a:pt x="5859473" y="2908978"/>
                  <a:pt x="5857980" y="3038188"/>
                  <a:pt x="5888573" y="3161618"/>
                </a:cubicBezTo>
                <a:cubicBezTo>
                  <a:pt x="5920978" y="3294426"/>
                  <a:pt x="5914089" y="3426468"/>
                  <a:pt x="5880791" y="3558127"/>
                </a:cubicBezTo>
                <a:cubicBezTo>
                  <a:pt x="5844074" y="3697862"/>
                  <a:pt x="5840847" y="3844294"/>
                  <a:pt x="5871350" y="3985509"/>
                </a:cubicBezTo>
                <a:lnTo>
                  <a:pt x="5884107" y="4141924"/>
                </a:lnTo>
                <a:lnTo>
                  <a:pt x="0" y="4141924"/>
                </a:lnTo>
                <a:lnTo>
                  <a:pt x="0" y="18996"/>
                </a:lnTo>
                <a:lnTo>
                  <a:pt x="114789" y="16636"/>
                </a:lnTo>
                <a:cubicBezTo>
                  <a:pt x="229350" y="12949"/>
                  <a:pt x="343737" y="7904"/>
                  <a:pt x="457838" y="9315"/>
                </a:cubicBezTo>
                <a:cubicBezTo>
                  <a:pt x="553081" y="10444"/>
                  <a:pt x="648070" y="31612"/>
                  <a:pt x="743567" y="27661"/>
                </a:cubicBezTo>
                <a:cubicBezTo>
                  <a:pt x="1032979" y="16089"/>
                  <a:pt x="1322518" y="19899"/>
                  <a:pt x="1611803" y="4799"/>
                </a:cubicBezTo>
                <a:cubicBezTo>
                  <a:pt x="1682301" y="-85"/>
                  <a:pt x="1752927" y="-1238"/>
                  <a:pt x="1823444" y="1329"/>
                </a:cubicBez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9B6C72F-99DB-4980-874B-4E976B42F74C}"/>
              </a:ext>
            </a:extLst>
          </p:cNvPr>
          <p:cNvSpPr/>
          <p:nvPr/>
        </p:nvSpPr>
        <p:spPr>
          <a:xfrm>
            <a:off x="6016046" y="3355875"/>
            <a:ext cx="63154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omic Sans MS" panose="030F0702030302020204" pitchFamily="66" charset="0"/>
              </a:rPr>
              <a:t>It is also characterized by its ability to sort continuously or intermittently daily.</a:t>
            </a:r>
          </a:p>
          <a:p>
            <a:endParaRPr lang="en-US" dirty="0">
              <a:latin typeface="Comic Sans MS" panose="030F0702030302020204" pitchFamily="66" charset="0"/>
            </a:endParaRPr>
          </a:p>
          <a:p>
            <a:r>
              <a:rPr lang="en-US" dirty="0">
                <a:latin typeface="Comic Sans MS" panose="030F0702030302020204" pitchFamily="66" charset="0"/>
              </a:rPr>
              <a:t>The plant consists of: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mic Sans MS" panose="030F0702030302020204" pitchFamily="66" charset="0"/>
              </a:rPr>
              <a:t>A large tank for household waste.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mic Sans MS" panose="030F0702030302020204" pitchFamily="66" charset="0"/>
              </a:rPr>
              <a:t>A cutting and bag-opening area.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mic Sans MS" panose="030F0702030302020204" pitchFamily="66" charset="0"/>
              </a:rPr>
              <a:t>An automatic conveyor to move the waste.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mic Sans MS" panose="030F0702030302020204" pitchFamily="66" charset="0"/>
              </a:rPr>
              <a:t>Barrels designated for sorted materials.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mic Sans MS" panose="030F0702030302020204" pitchFamily="66" charset="0"/>
              </a:rPr>
              <a:t>Personal protective equipment, cleaning, and lighting equipment.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D0B4EB-B20E-4A0E-BCB2-FABB88F15E50}"/>
              </a:ext>
            </a:extLst>
          </p:cNvPr>
          <p:cNvSpPr/>
          <p:nvPr/>
        </p:nvSpPr>
        <p:spPr>
          <a:xfrm>
            <a:off x="6125762" y="22422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Comic Sans MS" panose="030F0702030302020204" pitchFamily="66" charset="0"/>
              </a:rPr>
              <a:t>The sorting plant requires 7 workers to operate, distributed as follows: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mic Sans MS" panose="030F0702030302020204" pitchFamily="66" charset="0"/>
              </a:rPr>
              <a:t>One worker to fill the main barrel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mic Sans MS" panose="030F0702030302020204" pitchFamily="66" charset="0"/>
              </a:rPr>
              <a:t>One worker to cut and open the bags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Comic Sans MS" panose="030F0702030302020204" pitchFamily="66" charset="0"/>
              </a:rPr>
              <a:t>Four workers to sort the waste: the first and second to separate paper, metals, and glass, and the other two to separate plastic and non-recyclable waste.</a:t>
            </a:r>
          </a:p>
        </p:txBody>
      </p:sp>
    </p:spTree>
    <p:extLst>
      <p:ext uri="{BB962C8B-B14F-4D97-AF65-F5344CB8AC3E}">
        <p14:creationId xmlns:p14="http://schemas.microsoft.com/office/powerpoint/2010/main" val="3493415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FA511026-8542-4AC0-9F06-134A70850B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46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2ED892-A163-4AF0-815B-217FD806B4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E96270-EDEE-4348-AC98-8B5DA077E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878" y="2930994"/>
            <a:ext cx="6125964" cy="19068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 dirty="0">
                <a:solidFill>
                  <a:schemeClr val="tx1"/>
                </a:solidFill>
                <a:latin typeface="Comic Sans MS" panose="030F0702030302020204" pitchFamily="66" charset="0"/>
              </a:rPr>
              <a:t>Our Proposed Solution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5D1FED4D-4CC5-4AFC-B2CB-FDEACBFDF7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783" y="4837857"/>
            <a:ext cx="7799732" cy="3465568"/>
          </a:xfrm>
        </p:spPr>
        <p:txBody>
          <a:bodyPr vert="horz" lIns="91440" tIns="45720" rIns="91440" bIns="45720" rtlCol="0">
            <a:normAutofit/>
          </a:bodyPr>
          <a:lstStyle/>
          <a:p>
            <a:pPr marL="0"/>
            <a:r>
              <a:rPr lang="en-US" sz="1700" dirty="0">
                <a:latin typeface="Comic Sans MS" panose="030F0702030302020204" pitchFamily="66" charset="0"/>
              </a:rPr>
              <a:t>We have conducted comprehensive studies for a waste management plant capable of processing 1000 tons of waste per day. (as </a:t>
            </a:r>
            <a:r>
              <a:rPr lang="en-US" sz="1700" dirty="0" err="1">
                <a:latin typeface="Comic Sans MS" panose="030F0702030302020204" pitchFamily="66" charset="0"/>
              </a:rPr>
              <a:t>diala</a:t>
            </a:r>
            <a:r>
              <a:rPr lang="en-US" sz="1700" dirty="0">
                <a:latin typeface="Comic Sans MS" panose="030F0702030302020204" pitchFamily="66" charset="0"/>
              </a:rPr>
              <a:t> Project)</a:t>
            </a:r>
          </a:p>
          <a:p>
            <a:pPr marL="0"/>
            <a:r>
              <a:rPr lang="en-US" sz="1700" dirty="0">
                <a:latin typeface="Comic Sans MS" panose="030F0702030302020204" pitchFamily="66" charset="0"/>
              </a:rPr>
              <a:t>Based on our findings, the complete waste management cycle for 1000 tons  requires a land area of 50,000 square meters. </a:t>
            </a:r>
          </a:p>
          <a:p>
            <a:pPr marL="0"/>
            <a:r>
              <a:rPr lang="en-US" sz="1700" dirty="0">
                <a:latin typeface="Comic Sans MS" panose="030F0702030302020204" pitchFamily="66" charset="0"/>
              </a:rPr>
              <a:t>This facility will efficiently handle the waste treatment process, ensuring sustainable and effective waste management solutions.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8F3E7C-17C7-4FED-803D-784CEB1910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90" r="33632"/>
          <a:stretch/>
        </p:blipFill>
        <p:spPr>
          <a:xfrm>
            <a:off x="8444048" y="-217283"/>
            <a:ext cx="3747932" cy="3148277"/>
          </a:xfrm>
          <a:custGeom>
            <a:avLst/>
            <a:gdLst/>
            <a:ahLst/>
            <a:cxnLst/>
            <a:rect l="l" t="t" r="r" b="b"/>
            <a:pathLst>
              <a:path w="3747932" h="3176541">
                <a:moveTo>
                  <a:pt x="3239865" y="21"/>
                </a:moveTo>
                <a:cubicBezTo>
                  <a:pt x="3261821" y="112"/>
                  <a:pt x="3278837" y="498"/>
                  <a:pt x="3290337" y="938"/>
                </a:cubicBezTo>
                <a:cubicBezTo>
                  <a:pt x="3401766" y="5376"/>
                  <a:pt x="3510165" y="23128"/>
                  <a:pt x="3616543" y="49449"/>
                </a:cubicBezTo>
                <a:lnTo>
                  <a:pt x="3747932" y="87091"/>
                </a:lnTo>
                <a:lnTo>
                  <a:pt x="3747932" y="3176541"/>
                </a:lnTo>
                <a:lnTo>
                  <a:pt x="401358" y="3176541"/>
                </a:lnTo>
                <a:lnTo>
                  <a:pt x="398780" y="3136258"/>
                </a:lnTo>
                <a:cubicBezTo>
                  <a:pt x="400956" y="3079023"/>
                  <a:pt x="437945" y="3052703"/>
                  <a:pt x="483325" y="3030665"/>
                </a:cubicBezTo>
                <a:cubicBezTo>
                  <a:pt x="498866" y="3023015"/>
                  <a:pt x="520932" y="3023320"/>
                  <a:pt x="526840" y="2999447"/>
                </a:cubicBezTo>
                <a:cubicBezTo>
                  <a:pt x="501352" y="2976798"/>
                  <a:pt x="470270" y="2995161"/>
                  <a:pt x="442916" y="2988735"/>
                </a:cubicBezTo>
                <a:cubicBezTo>
                  <a:pt x="420228" y="2983533"/>
                  <a:pt x="382618" y="2986286"/>
                  <a:pt x="413701" y="2944662"/>
                </a:cubicBezTo>
                <a:cubicBezTo>
                  <a:pt x="422716" y="2932726"/>
                  <a:pt x="412147" y="2923542"/>
                  <a:pt x="400645" y="2922625"/>
                </a:cubicBezTo>
                <a:cubicBezTo>
                  <a:pt x="308644" y="2913137"/>
                  <a:pt x="350915" y="2828968"/>
                  <a:pt x="321386" y="2784590"/>
                </a:cubicBezTo>
                <a:cubicBezTo>
                  <a:pt x="313307" y="2772348"/>
                  <a:pt x="322010" y="2751230"/>
                  <a:pt x="334753" y="2746027"/>
                </a:cubicBezTo>
                <a:cubicBezTo>
                  <a:pt x="416187" y="2711746"/>
                  <a:pt x="427377" y="2630027"/>
                  <a:pt x="466852" y="2559632"/>
                </a:cubicBezTo>
                <a:cubicBezTo>
                  <a:pt x="423957" y="2531782"/>
                  <a:pt x="372673" y="2525661"/>
                  <a:pt x="326361" y="2507602"/>
                </a:cubicBezTo>
                <a:cubicBezTo>
                  <a:pt x="278183" y="2488626"/>
                  <a:pt x="278183" y="2474547"/>
                  <a:pt x="317968" y="2419457"/>
                </a:cubicBezTo>
                <a:cubicBezTo>
                  <a:pt x="214465" y="2407519"/>
                  <a:pt x="214465" y="2407519"/>
                  <a:pt x="246479" y="2320903"/>
                </a:cubicBezTo>
                <a:cubicBezTo>
                  <a:pt x="159758" y="2312945"/>
                  <a:pt x="102570" y="2271933"/>
                  <a:pt x="89205" y="2182255"/>
                </a:cubicBezTo>
                <a:cubicBezTo>
                  <a:pt x="82677" y="2138795"/>
                  <a:pt x="43514" y="2118290"/>
                  <a:pt x="0" y="2089213"/>
                </a:cubicBezTo>
                <a:cubicBezTo>
                  <a:pt x="54081" y="2061053"/>
                  <a:pt x="90759" y="2002290"/>
                  <a:pt x="153855" y="2064423"/>
                </a:cubicBezTo>
                <a:cubicBezTo>
                  <a:pt x="176855" y="2087070"/>
                  <a:pt x="174683" y="2058300"/>
                  <a:pt x="177788" y="2050037"/>
                </a:cubicBezTo>
                <a:cubicBezTo>
                  <a:pt x="185247" y="2029838"/>
                  <a:pt x="169707" y="2016369"/>
                  <a:pt x="159450" y="2001067"/>
                </a:cubicBezTo>
                <a:cubicBezTo>
                  <a:pt x="149504" y="1985763"/>
                  <a:pt x="137691" y="1969543"/>
                  <a:pt x="134895" y="1952400"/>
                </a:cubicBezTo>
                <a:cubicBezTo>
                  <a:pt x="133031" y="1940465"/>
                  <a:pt x="142044" y="1923021"/>
                  <a:pt x="151990" y="1914144"/>
                </a:cubicBezTo>
                <a:cubicBezTo>
                  <a:pt x="204209" y="1867316"/>
                  <a:pt x="173127" y="1762030"/>
                  <a:pt x="271969" y="1748562"/>
                </a:cubicBezTo>
                <a:cubicBezTo>
                  <a:pt x="316415" y="1742443"/>
                  <a:pt x="337860" y="1703878"/>
                  <a:pt x="370497" y="1682760"/>
                </a:cubicBezTo>
                <a:cubicBezTo>
                  <a:pt x="483946" y="1608999"/>
                  <a:pt x="559787" y="1514119"/>
                  <a:pt x="594908" y="1383735"/>
                </a:cubicBezTo>
                <a:cubicBezTo>
                  <a:pt x="604543" y="1347620"/>
                  <a:pt x="641532" y="1318542"/>
                  <a:pt x="665465" y="1286713"/>
                </a:cubicBezTo>
                <a:cubicBezTo>
                  <a:pt x="653963" y="1263452"/>
                  <a:pt x="591178" y="1313647"/>
                  <a:pt x="613246" y="1252435"/>
                </a:cubicBezTo>
                <a:cubicBezTo>
                  <a:pt x="630030" y="1206524"/>
                  <a:pt x="672925" y="1178060"/>
                  <a:pt x="713332" y="1150820"/>
                </a:cubicBezTo>
                <a:cubicBezTo>
                  <a:pt x="759333" y="1119908"/>
                  <a:pt x="810307" y="1095117"/>
                  <a:pt x="831133" y="1037883"/>
                </a:cubicBezTo>
                <a:cubicBezTo>
                  <a:pt x="835485" y="1025640"/>
                  <a:pt x="849470" y="1012785"/>
                  <a:pt x="861903" y="1007887"/>
                </a:cubicBezTo>
                <a:cubicBezTo>
                  <a:pt x="1469751" y="63584"/>
                  <a:pt x="2910527" y="-1353"/>
                  <a:pt x="3239865" y="21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CCADED-12E3-4240-8D84-DC40F60498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475" r="31564"/>
          <a:stretch/>
        </p:blipFill>
        <p:spPr>
          <a:xfrm>
            <a:off x="3657709" y="68178"/>
            <a:ext cx="4376582" cy="3476265"/>
          </a:xfrm>
          <a:custGeom>
            <a:avLst/>
            <a:gdLst/>
            <a:ahLst/>
            <a:cxnLst/>
            <a:rect l="l" t="t" r="r" b="b"/>
            <a:pathLst>
              <a:path w="3458367" h="3476265">
                <a:moveTo>
                  <a:pt x="549716" y="15"/>
                </a:moveTo>
                <a:cubicBezTo>
                  <a:pt x="557611" y="271"/>
                  <a:pt x="565778" y="3856"/>
                  <a:pt x="573176" y="4995"/>
                </a:cubicBezTo>
                <a:cubicBezTo>
                  <a:pt x="736504" y="30493"/>
                  <a:pt x="899830" y="58040"/>
                  <a:pt x="1063336" y="82398"/>
                </a:cubicBezTo>
                <a:cubicBezTo>
                  <a:pt x="1216195" y="105163"/>
                  <a:pt x="1370136" y="110398"/>
                  <a:pt x="1523717" y="122237"/>
                </a:cubicBezTo>
                <a:cubicBezTo>
                  <a:pt x="1709602" y="136580"/>
                  <a:pt x="1895127" y="156841"/>
                  <a:pt x="2079929" y="188711"/>
                </a:cubicBezTo>
                <a:cubicBezTo>
                  <a:pt x="2208244" y="211023"/>
                  <a:pt x="2337823" y="226502"/>
                  <a:pt x="2467943" y="208745"/>
                </a:cubicBezTo>
                <a:cubicBezTo>
                  <a:pt x="2474439" y="207834"/>
                  <a:pt x="2481839" y="204876"/>
                  <a:pt x="2487253" y="207834"/>
                </a:cubicBezTo>
                <a:cubicBezTo>
                  <a:pt x="2550419" y="241073"/>
                  <a:pt x="2619357" y="217168"/>
                  <a:pt x="2684869" y="238113"/>
                </a:cubicBezTo>
                <a:cubicBezTo>
                  <a:pt x="2668085" y="318930"/>
                  <a:pt x="2596077" y="312327"/>
                  <a:pt x="2555471" y="368331"/>
                </a:cubicBezTo>
                <a:cubicBezTo>
                  <a:pt x="2621704" y="390639"/>
                  <a:pt x="2681259" y="413178"/>
                  <a:pt x="2741717" y="430023"/>
                </a:cubicBezTo>
                <a:cubicBezTo>
                  <a:pt x="2805785" y="447780"/>
                  <a:pt x="2860106" y="495816"/>
                  <a:pt x="2922728" y="517216"/>
                </a:cubicBezTo>
                <a:cubicBezTo>
                  <a:pt x="2936085" y="521769"/>
                  <a:pt x="2952146" y="537704"/>
                  <a:pt x="2956838" y="553184"/>
                </a:cubicBezTo>
                <a:cubicBezTo>
                  <a:pt x="2971997" y="603269"/>
                  <a:pt x="3274647" y="743732"/>
                  <a:pt x="3238914" y="788350"/>
                </a:cubicBezTo>
                <a:cubicBezTo>
                  <a:pt x="3224116" y="806791"/>
                  <a:pt x="3204986" y="819994"/>
                  <a:pt x="3184953" y="838207"/>
                </a:cubicBezTo>
                <a:cubicBezTo>
                  <a:pt x="3215093" y="872582"/>
                  <a:pt x="3249020" y="887608"/>
                  <a:pt x="3285115" y="897852"/>
                </a:cubicBezTo>
                <a:cubicBezTo>
                  <a:pt x="3295944" y="901039"/>
                  <a:pt x="3306591" y="907413"/>
                  <a:pt x="3307674" y="922894"/>
                </a:cubicBezTo>
                <a:cubicBezTo>
                  <a:pt x="3308757" y="939056"/>
                  <a:pt x="3297748" y="945429"/>
                  <a:pt x="3288544" y="952944"/>
                </a:cubicBezTo>
                <a:cubicBezTo>
                  <a:pt x="3275731" y="963415"/>
                  <a:pt x="3263278" y="972523"/>
                  <a:pt x="3247036" y="973888"/>
                </a:cubicBezTo>
                <a:cubicBezTo>
                  <a:pt x="3220325" y="975937"/>
                  <a:pt x="3207513" y="1005076"/>
                  <a:pt x="3191993" y="1026930"/>
                </a:cubicBezTo>
                <a:cubicBezTo>
                  <a:pt x="3183330" y="1039224"/>
                  <a:pt x="3178998" y="1064037"/>
                  <a:pt x="3194157" y="1068363"/>
                </a:cubicBezTo>
                <a:cubicBezTo>
                  <a:pt x="3230613" y="1078837"/>
                  <a:pt x="3227725" y="1109114"/>
                  <a:pt x="3226824" y="1143489"/>
                </a:cubicBezTo>
                <a:cubicBezTo>
                  <a:pt x="3225560" y="1186061"/>
                  <a:pt x="3204083" y="1205638"/>
                  <a:pt x="3177734" y="1222030"/>
                </a:cubicBezTo>
                <a:cubicBezTo>
                  <a:pt x="3168711" y="1227720"/>
                  <a:pt x="3155898" y="1227493"/>
                  <a:pt x="3152469" y="1245250"/>
                </a:cubicBezTo>
                <a:cubicBezTo>
                  <a:pt x="3167267" y="1262097"/>
                  <a:pt x="3185314" y="1248439"/>
                  <a:pt x="3201197" y="1253218"/>
                </a:cubicBezTo>
                <a:cubicBezTo>
                  <a:pt x="3214370" y="1257088"/>
                  <a:pt x="3236208" y="1255040"/>
                  <a:pt x="3218160" y="1286000"/>
                </a:cubicBezTo>
                <a:cubicBezTo>
                  <a:pt x="3212926" y="1294878"/>
                  <a:pt x="3219062" y="1301709"/>
                  <a:pt x="3225741" y="1302392"/>
                </a:cubicBezTo>
                <a:cubicBezTo>
                  <a:pt x="3279159" y="1309449"/>
                  <a:pt x="3254615" y="1372054"/>
                  <a:pt x="3271761" y="1405063"/>
                </a:cubicBezTo>
                <a:cubicBezTo>
                  <a:pt x="3276452" y="1414169"/>
                  <a:pt x="3271399" y="1429877"/>
                  <a:pt x="3263999" y="1433747"/>
                </a:cubicBezTo>
                <a:cubicBezTo>
                  <a:pt x="3216716" y="1459245"/>
                  <a:pt x="3210220" y="1520028"/>
                  <a:pt x="3187299" y="1572389"/>
                </a:cubicBezTo>
                <a:cubicBezTo>
                  <a:pt x="3212205" y="1593104"/>
                  <a:pt x="3241982" y="1597657"/>
                  <a:pt x="3268872" y="1611089"/>
                </a:cubicBezTo>
                <a:cubicBezTo>
                  <a:pt x="3296846" y="1625204"/>
                  <a:pt x="3296846" y="1635676"/>
                  <a:pt x="3273746" y="1676653"/>
                </a:cubicBezTo>
                <a:cubicBezTo>
                  <a:pt x="3333842" y="1685532"/>
                  <a:pt x="3333842" y="1685532"/>
                  <a:pt x="3315254" y="1749957"/>
                </a:cubicBezTo>
                <a:cubicBezTo>
                  <a:pt x="3365607" y="1755877"/>
                  <a:pt x="3398812" y="1786382"/>
                  <a:pt x="3406572" y="1853085"/>
                </a:cubicBezTo>
                <a:cubicBezTo>
                  <a:pt x="3410362" y="1885411"/>
                  <a:pt x="3433101" y="1900663"/>
                  <a:pt x="3458367" y="1922291"/>
                </a:cubicBezTo>
                <a:cubicBezTo>
                  <a:pt x="3426966" y="1943236"/>
                  <a:pt x="3405669" y="1986945"/>
                  <a:pt x="3369034" y="1940730"/>
                </a:cubicBezTo>
                <a:cubicBezTo>
                  <a:pt x="3355680" y="1923885"/>
                  <a:pt x="3356941" y="1945284"/>
                  <a:pt x="3355138" y="1951430"/>
                </a:cubicBezTo>
                <a:cubicBezTo>
                  <a:pt x="3350807" y="1966455"/>
                  <a:pt x="3359830" y="1976472"/>
                  <a:pt x="3365786" y="1987854"/>
                </a:cubicBezTo>
                <a:cubicBezTo>
                  <a:pt x="3371561" y="1999237"/>
                  <a:pt x="3378420" y="2011302"/>
                  <a:pt x="3380043" y="2024054"/>
                </a:cubicBezTo>
                <a:cubicBezTo>
                  <a:pt x="3381125" y="2032931"/>
                  <a:pt x="3375892" y="2045905"/>
                  <a:pt x="3370117" y="2052509"/>
                </a:cubicBezTo>
                <a:cubicBezTo>
                  <a:pt x="3339797" y="2087340"/>
                  <a:pt x="3357844" y="2165652"/>
                  <a:pt x="3300454" y="2175670"/>
                </a:cubicBezTo>
                <a:cubicBezTo>
                  <a:pt x="3274647" y="2180221"/>
                  <a:pt x="3262195" y="2208906"/>
                  <a:pt x="3243246" y="2224614"/>
                </a:cubicBezTo>
                <a:cubicBezTo>
                  <a:pt x="3177374" y="2279478"/>
                  <a:pt x="3133338" y="2350051"/>
                  <a:pt x="3112946" y="2447031"/>
                </a:cubicBezTo>
                <a:cubicBezTo>
                  <a:pt x="3107352" y="2473894"/>
                  <a:pt x="3085875" y="2495522"/>
                  <a:pt x="3071979" y="2519197"/>
                </a:cubicBezTo>
                <a:cubicBezTo>
                  <a:pt x="3078657" y="2536499"/>
                  <a:pt x="3115112" y="2499164"/>
                  <a:pt x="3102298" y="2544694"/>
                </a:cubicBezTo>
                <a:cubicBezTo>
                  <a:pt x="3092553" y="2578843"/>
                  <a:pt x="3067647" y="2600014"/>
                  <a:pt x="3044185" y="2620276"/>
                </a:cubicBezTo>
                <a:cubicBezTo>
                  <a:pt x="3017476" y="2643268"/>
                  <a:pt x="2987879" y="2661708"/>
                  <a:pt x="2975787" y="2704279"/>
                </a:cubicBezTo>
                <a:cubicBezTo>
                  <a:pt x="2973260" y="2713386"/>
                  <a:pt x="2965140" y="2722947"/>
                  <a:pt x="2957921" y="2726591"/>
                </a:cubicBezTo>
                <a:cubicBezTo>
                  <a:pt x="2581458" y="3475797"/>
                  <a:pt x="1654740" y="3480805"/>
                  <a:pt x="1547901" y="3475568"/>
                </a:cubicBezTo>
                <a:cubicBezTo>
                  <a:pt x="1418503" y="3468966"/>
                  <a:pt x="1296143" y="3422753"/>
                  <a:pt x="1176132" y="3365156"/>
                </a:cubicBezTo>
                <a:cubicBezTo>
                  <a:pt x="1125418" y="3340797"/>
                  <a:pt x="1078316" y="3306195"/>
                  <a:pt x="1029045" y="3279332"/>
                </a:cubicBezTo>
                <a:cubicBezTo>
                  <a:pt x="961009" y="3242223"/>
                  <a:pt x="908492" y="3171424"/>
                  <a:pt x="840634" y="3141601"/>
                </a:cubicBezTo>
                <a:cubicBezTo>
                  <a:pt x="770793" y="3110867"/>
                  <a:pt x="711057" y="3054638"/>
                  <a:pt x="639229" y="3030734"/>
                </a:cubicBezTo>
                <a:cubicBezTo>
                  <a:pt x="601330" y="3017985"/>
                  <a:pt x="564695" y="2994993"/>
                  <a:pt x="570649" y="2929200"/>
                </a:cubicBezTo>
                <a:cubicBezTo>
                  <a:pt x="572274" y="2910532"/>
                  <a:pt x="562349" y="2895282"/>
                  <a:pt x="546647" y="2900745"/>
                </a:cubicBezTo>
                <a:cubicBezTo>
                  <a:pt x="516690" y="2910989"/>
                  <a:pt x="503154" y="2883898"/>
                  <a:pt x="486550" y="2863636"/>
                </a:cubicBezTo>
                <a:cubicBezTo>
                  <a:pt x="456953" y="2827667"/>
                  <a:pt x="428801" y="2789422"/>
                  <a:pt x="381697" y="2783503"/>
                </a:cubicBezTo>
                <a:cubicBezTo>
                  <a:pt x="390720" y="2755272"/>
                  <a:pt x="406060" y="2759371"/>
                  <a:pt x="420137" y="2765290"/>
                </a:cubicBezTo>
                <a:cubicBezTo>
                  <a:pt x="457133" y="2780772"/>
                  <a:pt x="493769" y="2798300"/>
                  <a:pt x="530765" y="2813781"/>
                </a:cubicBezTo>
                <a:cubicBezTo>
                  <a:pt x="554948" y="2823799"/>
                  <a:pt x="578952" y="2837912"/>
                  <a:pt x="611257" y="2826755"/>
                </a:cubicBezTo>
                <a:cubicBezTo>
                  <a:pt x="583463" y="2769843"/>
                  <a:pt x="536180" y="2759598"/>
                  <a:pt x="497920" y="2742071"/>
                </a:cubicBezTo>
                <a:cubicBezTo>
                  <a:pt x="450096" y="2719988"/>
                  <a:pt x="421942" y="2678326"/>
                  <a:pt x="388193" y="2631885"/>
                </a:cubicBezTo>
                <a:cubicBezTo>
                  <a:pt x="423386" y="2620730"/>
                  <a:pt x="445223" y="2654879"/>
                  <a:pt x="472834" y="2653056"/>
                </a:cubicBezTo>
                <a:cubicBezTo>
                  <a:pt x="474279" y="2647140"/>
                  <a:pt x="476804" y="2638488"/>
                  <a:pt x="476444" y="2638259"/>
                </a:cubicBezTo>
                <a:cubicBezTo>
                  <a:pt x="431326" y="2612763"/>
                  <a:pt x="410211" y="2564956"/>
                  <a:pt x="403173" y="2507131"/>
                </a:cubicBezTo>
                <a:cubicBezTo>
                  <a:pt x="399563" y="2477310"/>
                  <a:pt x="383140" y="2467976"/>
                  <a:pt x="366897" y="2454316"/>
                </a:cubicBezTo>
                <a:cubicBezTo>
                  <a:pt x="310230" y="2405826"/>
                  <a:pt x="250314" y="2361890"/>
                  <a:pt x="203752" y="2295188"/>
                </a:cubicBezTo>
                <a:cubicBezTo>
                  <a:pt x="257532" y="2304066"/>
                  <a:pt x="300665" y="2347547"/>
                  <a:pt x="358597" y="2366215"/>
                </a:cubicBezTo>
                <a:cubicBezTo>
                  <a:pt x="312577" y="2292910"/>
                  <a:pt x="253020" y="2255803"/>
                  <a:pt x="198698" y="2211409"/>
                </a:cubicBezTo>
                <a:cubicBezTo>
                  <a:pt x="173974" y="2191149"/>
                  <a:pt x="151055" y="2165197"/>
                  <a:pt x="121097" y="2154269"/>
                </a:cubicBezTo>
                <a:cubicBezTo>
                  <a:pt x="110448" y="2150400"/>
                  <a:pt x="92943" y="2142204"/>
                  <a:pt x="101425" y="2120577"/>
                </a:cubicBezTo>
                <a:cubicBezTo>
                  <a:pt x="108643" y="2102593"/>
                  <a:pt x="122900" y="2108055"/>
                  <a:pt x="135895" y="2113292"/>
                </a:cubicBezTo>
                <a:cubicBezTo>
                  <a:pt x="167116" y="2126269"/>
                  <a:pt x="199421" y="2126495"/>
                  <a:pt x="241652" y="2126269"/>
                </a:cubicBezTo>
                <a:cubicBezTo>
                  <a:pt x="206279" y="2066851"/>
                  <a:pt x="141489" y="2084608"/>
                  <a:pt x="111170" y="2022231"/>
                </a:cubicBezTo>
                <a:cubicBezTo>
                  <a:pt x="149069" y="2011302"/>
                  <a:pt x="178305" y="2033841"/>
                  <a:pt x="208987" y="2038166"/>
                </a:cubicBezTo>
                <a:cubicBezTo>
                  <a:pt x="236777" y="2042036"/>
                  <a:pt x="243636" y="2031565"/>
                  <a:pt x="237139" y="1997188"/>
                </a:cubicBezTo>
                <a:cubicBezTo>
                  <a:pt x="227034" y="1943690"/>
                  <a:pt x="242193" y="1916371"/>
                  <a:pt x="282618" y="1930941"/>
                </a:cubicBezTo>
                <a:cubicBezTo>
                  <a:pt x="320155" y="1944601"/>
                  <a:pt x="324125" y="1924568"/>
                  <a:pt x="314019" y="1894062"/>
                </a:cubicBezTo>
                <a:cubicBezTo>
                  <a:pt x="299582" y="1849671"/>
                  <a:pt x="316004" y="1815295"/>
                  <a:pt x="327194" y="1777960"/>
                </a:cubicBezTo>
                <a:cubicBezTo>
                  <a:pt x="344339" y="1721045"/>
                  <a:pt x="337121" y="1693272"/>
                  <a:pt x="300123" y="1650929"/>
                </a:cubicBezTo>
                <a:cubicBezTo>
                  <a:pt x="279370" y="1627251"/>
                  <a:pt x="256992" y="1607219"/>
                  <a:pt x="226852" y="1586731"/>
                </a:cubicBezTo>
                <a:cubicBezTo>
                  <a:pt x="296334" y="1575576"/>
                  <a:pt x="223423" y="1538013"/>
                  <a:pt x="247968" y="1514564"/>
                </a:cubicBezTo>
                <a:cubicBezTo>
                  <a:pt x="297056" y="1505003"/>
                  <a:pt x="337121" y="1579673"/>
                  <a:pt x="403895" y="1558274"/>
                </a:cubicBezTo>
                <a:cubicBezTo>
                  <a:pt x="321420" y="1493619"/>
                  <a:pt x="230281" y="1472448"/>
                  <a:pt x="170546" y="1386396"/>
                </a:cubicBezTo>
                <a:cubicBezTo>
                  <a:pt x="184261" y="1366817"/>
                  <a:pt x="197977" y="1385030"/>
                  <a:pt x="209707" y="1377746"/>
                </a:cubicBezTo>
                <a:cubicBezTo>
                  <a:pt x="209346" y="1373192"/>
                  <a:pt x="210250" y="1366362"/>
                  <a:pt x="208083" y="1364314"/>
                </a:cubicBezTo>
                <a:cubicBezTo>
                  <a:pt x="163508" y="1317416"/>
                  <a:pt x="162784" y="1316279"/>
                  <a:pt x="210610" y="1281675"/>
                </a:cubicBezTo>
                <a:cubicBezTo>
                  <a:pt x="227394" y="1269609"/>
                  <a:pt x="225950" y="1258909"/>
                  <a:pt x="217108" y="1243657"/>
                </a:cubicBezTo>
                <a:cubicBezTo>
                  <a:pt x="210790" y="1232957"/>
                  <a:pt x="203211" y="1223395"/>
                  <a:pt x="206820" y="1199947"/>
                </a:cubicBezTo>
                <a:cubicBezTo>
                  <a:pt x="232988" y="1229998"/>
                  <a:pt x="359499" y="1220208"/>
                  <a:pt x="381877" y="1217021"/>
                </a:cubicBezTo>
                <a:cubicBezTo>
                  <a:pt x="406963" y="1213607"/>
                  <a:pt x="431688" y="1199037"/>
                  <a:pt x="458035" y="1207003"/>
                </a:cubicBezTo>
                <a:cubicBezTo>
                  <a:pt x="479150" y="1213381"/>
                  <a:pt x="576966" y="1275073"/>
                  <a:pt x="590863" y="1204273"/>
                </a:cubicBezTo>
                <a:cubicBezTo>
                  <a:pt x="591585" y="1200858"/>
                  <a:pt x="631107" y="1208826"/>
                  <a:pt x="652403" y="1212696"/>
                </a:cubicBezTo>
                <a:cubicBezTo>
                  <a:pt x="671172" y="1215883"/>
                  <a:pt x="692288" y="1229998"/>
                  <a:pt x="704920" y="1201769"/>
                </a:cubicBezTo>
                <a:cubicBezTo>
                  <a:pt x="712320" y="1185150"/>
                  <a:pt x="681820" y="1153051"/>
                  <a:pt x="654569" y="1150320"/>
                </a:cubicBezTo>
                <a:cubicBezTo>
                  <a:pt x="630926" y="1147814"/>
                  <a:pt x="606202" y="1144172"/>
                  <a:pt x="583643" y="1151001"/>
                </a:cubicBezTo>
                <a:cubicBezTo>
                  <a:pt x="555852" y="1159198"/>
                  <a:pt x="540873" y="1145995"/>
                  <a:pt x="533111" y="1117538"/>
                </a:cubicBezTo>
                <a:cubicBezTo>
                  <a:pt x="524450" y="1086122"/>
                  <a:pt x="507845" y="1071550"/>
                  <a:pt x="484926" y="1056980"/>
                </a:cubicBezTo>
                <a:cubicBezTo>
                  <a:pt x="429340" y="1021696"/>
                  <a:pt x="375921" y="980946"/>
                  <a:pt x="314922" y="960456"/>
                </a:cubicBezTo>
                <a:cubicBezTo>
                  <a:pt x="302830" y="956358"/>
                  <a:pt x="289476" y="950894"/>
                  <a:pt x="283881" y="923805"/>
                </a:cubicBezTo>
                <a:cubicBezTo>
                  <a:pt x="449013" y="964326"/>
                  <a:pt x="599526" y="1069958"/>
                  <a:pt x="769890" y="1063811"/>
                </a:cubicBezTo>
                <a:cubicBezTo>
                  <a:pt x="723329" y="1030346"/>
                  <a:pt x="669369" y="1028524"/>
                  <a:pt x="619738" y="1005076"/>
                </a:cubicBezTo>
                <a:cubicBezTo>
                  <a:pt x="654930" y="987546"/>
                  <a:pt x="687956" y="1005759"/>
                  <a:pt x="721344" y="1015777"/>
                </a:cubicBezTo>
                <a:cubicBezTo>
                  <a:pt x="749317" y="1023970"/>
                  <a:pt x="774583" y="1025337"/>
                  <a:pt x="777650" y="976393"/>
                </a:cubicBezTo>
                <a:cubicBezTo>
                  <a:pt x="776566" y="973205"/>
                  <a:pt x="776747" y="969107"/>
                  <a:pt x="776929" y="965238"/>
                </a:cubicBezTo>
                <a:cubicBezTo>
                  <a:pt x="767542" y="944976"/>
                  <a:pt x="752926" y="934504"/>
                  <a:pt x="735601" y="928584"/>
                </a:cubicBezTo>
                <a:cubicBezTo>
                  <a:pt x="725133" y="924942"/>
                  <a:pt x="711237" y="919478"/>
                  <a:pt x="711416" y="904909"/>
                </a:cubicBezTo>
                <a:cubicBezTo>
                  <a:pt x="711958" y="850955"/>
                  <a:pt x="678571" y="835246"/>
                  <a:pt x="645185" y="819539"/>
                </a:cubicBezTo>
                <a:cubicBezTo>
                  <a:pt x="663773" y="792676"/>
                  <a:pt x="678391" y="812481"/>
                  <a:pt x="692468" y="810433"/>
                </a:cubicBezTo>
                <a:cubicBezTo>
                  <a:pt x="701672" y="809067"/>
                  <a:pt x="709973" y="806563"/>
                  <a:pt x="709973" y="792676"/>
                </a:cubicBezTo>
                <a:cubicBezTo>
                  <a:pt x="710154" y="781065"/>
                  <a:pt x="705822" y="767861"/>
                  <a:pt x="696799" y="767635"/>
                </a:cubicBezTo>
                <a:cubicBezTo>
                  <a:pt x="640312" y="765585"/>
                  <a:pt x="609090" y="690914"/>
                  <a:pt x="550437" y="690687"/>
                </a:cubicBezTo>
                <a:cubicBezTo>
                  <a:pt x="515425" y="690687"/>
                  <a:pt x="568666" y="648572"/>
                  <a:pt x="539068" y="631042"/>
                </a:cubicBezTo>
                <a:cubicBezTo>
                  <a:pt x="532570" y="627171"/>
                  <a:pt x="556032" y="621254"/>
                  <a:pt x="566500" y="622164"/>
                </a:cubicBezTo>
                <a:cubicBezTo>
                  <a:pt x="576786" y="623074"/>
                  <a:pt x="585990" y="634229"/>
                  <a:pt x="598443" y="626261"/>
                </a:cubicBezTo>
                <a:cubicBezTo>
                  <a:pt x="605300" y="597806"/>
                  <a:pt x="587615" y="587332"/>
                  <a:pt x="572996" y="579365"/>
                </a:cubicBezTo>
                <a:cubicBezTo>
                  <a:pt x="539247" y="560925"/>
                  <a:pt x="506402" y="538615"/>
                  <a:pt x="469405" y="532013"/>
                </a:cubicBezTo>
                <a:cubicBezTo>
                  <a:pt x="456232" y="529737"/>
                  <a:pt x="488355" y="499231"/>
                  <a:pt x="494671" y="488532"/>
                </a:cubicBezTo>
                <a:cubicBezTo>
                  <a:pt x="345782" y="376071"/>
                  <a:pt x="166756" y="381762"/>
                  <a:pt x="0" y="290928"/>
                </a:cubicBezTo>
                <a:cubicBezTo>
                  <a:pt x="36817" y="273173"/>
                  <a:pt x="63887" y="286148"/>
                  <a:pt x="88973" y="288880"/>
                </a:cubicBezTo>
                <a:cubicBezTo>
                  <a:pt x="151595" y="295708"/>
                  <a:pt x="213498" y="309822"/>
                  <a:pt x="275940" y="318246"/>
                </a:cubicBezTo>
                <a:cubicBezTo>
                  <a:pt x="306620" y="322344"/>
                  <a:pt x="335134" y="337824"/>
                  <a:pt x="369424" y="313239"/>
                </a:cubicBezTo>
                <a:cubicBezTo>
                  <a:pt x="392343" y="296847"/>
                  <a:pt x="428980" y="314604"/>
                  <a:pt x="457133" y="329174"/>
                </a:cubicBezTo>
                <a:cubicBezTo>
                  <a:pt x="480414" y="341238"/>
                  <a:pt x="502612" y="344425"/>
                  <a:pt x="533474" y="329174"/>
                </a:cubicBezTo>
                <a:cubicBezTo>
                  <a:pt x="505501" y="319841"/>
                  <a:pt x="484023" y="311645"/>
                  <a:pt x="462006" y="305953"/>
                </a:cubicBezTo>
                <a:cubicBezTo>
                  <a:pt x="444501" y="301400"/>
                  <a:pt x="486189" y="282960"/>
                  <a:pt x="507484" y="285237"/>
                </a:cubicBezTo>
                <a:cubicBezTo>
                  <a:pt x="537263" y="288423"/>
                  <a:pt x="520479" y="276586"/>
                  <a:pt x="515425" y="260195"/>
                </a:cubicBezTo>
                <a:cubicBezTo>
                  <a:pt x="510012" y="242665"/>
                  <a:pt x="526074" y="237203"/>
                  <a:pt x="536180" y="240844"/>
                </a:cubicBezTo>
                <a:cubicBezTo>
                  <a:pt x="574980" y="255187"/>
                  <a:pt x="613602" y="229917"/>
                  <a:pt x="653668" y="250407"/>
                </a:cubicBezTo>
                <a:cubicBezTo>
                  <a:pt x="643561" y="199867"/>
                  <a:pt x="621723" y="177784"/>
                  <a:pt x="576064" y="170726"/>
                </a:cubicBezTo>
                <a:cubicBezTo>
                  <a:pt x="558919" y="167996"/>
                  <a:pt x="541053" y="172093"/>
                  <a:pt x="526254" y="157522"/>
                </a:cubicBezTo>
                <a:cubicBezTo>
                  <a:pt x="517771" y="149101"/>
                  <a:pt x="508207" y="139084"/>
                  <a:pt x="514884" y="123603"/>
                </a:cubicBezTo>
                <a:cubicBezTo>
                  <a:pt x="519577" y="112674"/>
                  <a:pt x="529684" y="112674"/>
                  <a:pt x="537985" y="116318"/>
                </a:cubicBezTo>
                <a:cubicBezTo>
                  <a:pt x="575162" y="132483"/>
                  <a:pt x="613963" y="138400"/>
                  <a:pt x="652764" y="144320"/>
                </a:cubicBezTo>
                <a:cubicBezTo>
                  <a:pt x="658720" y="145230"/>
                  <a:pt x="665397" y="148191"/>
                  <a:pt x="672075" y="133164"/>
                </a:cubicBezTo>
                <a:cubicBezTo>
                  <a:pt x="599526" y="108805"/>
                  <a:pt x="530585" y="74202"/>
                  <a:pt x="456051" y="60770"/>
                </a:cubicBezTo>
                <a:cubicBezTo>
                  <a:pt x="457133" y="54397"/>
                  <a:pt x="458215" y="48022"/>
                  <a:pt x="459299" y="41649"/>
                </a:cubicBezTo>
                <a:cubicBezTo>
                  <a:pt x="517591" y="50753"/>
                  <a:pt x="575884" y="59859"/>
                  <a:pt x="649515" y="71243"/>
                </a:cubicBezTo>
                <a:cubicBezTo>
                  <a:pt x="604218" y="35045"/>
                  <a:pt x="561446" y="47111"/>
                  <a:pt x="527879" y="15013"/>
                </a:cubicBezTo>
                <a:cubicBezTo>
                  <a:pt x="534195" y="2833"/>
                  <a:pt x="541820" y="-241"/>
                  <a:pt x="549716" y="15"/>
                </a:cubicBez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B6CDAF-A58E-4AE4-A65D-D0D1FAF9359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709" r="19446" b="1"/>
          <a:stretch/>
        </p:blipFill>
        <p:spPr>
          <a:xfrm flipH="1">
            <a:off x="0" y="0"/>
            <a:ext cx="3657709" cy="3536502"/>
          </a:xfrm>
          <a:custGeom>
            <a:avLst/>
            <a:gdLst/>
            <a:ahLst/>
            <a:cxnLst/>
            <a:rect l="l" t="t" r="r" b="b"/>
            <a:pathLst>
              <a:path w="4579876" h="3536502">
                <a:moveTo>
                  <a:pt x="457312" y="0"/>
                </a:moveTo>
                <a:lnTo>
                  <a:pt x="4579876" y="0"/>
                </a:lnTo>
                <a:lnTo>
                  <a:pt x="4579876" y="3057029"/>
                </a:lnTo>
                <a:lnTo>
                  <a:pt x="4508441" y="3086568"/>
                </a:lnTo>
                <a:cubicBezTo>
                  <a:pt x="4391572" y="3126663"/>
                  <a:pt x="4301124" y="3221848"/>
                  <a:pt x="4183947" y="3271738"/>
                </a:cubicBezTo>
                <a:cubicBezTo>
                  <a:pt x="4099090" y="3307854"/>
                  <a:pt x="4017967" y="3354374"/>
                  <a:pt x="3930625" y="3387123"/>
                </a:cubicBezTo>
                <a:cubicBezTo>
                  <a:pt x="3723932" y="3464557"/>
                  <a:pt x="3513195" y="3526689"/>
                  <a:pt x="3290337" y="3535564"/>
                </a:cubicBezTo>
                <a:cubicBezTo>
                  <a:pt x="3106332" y="3542605"/>
                  <a:pt x="1510274" y="3535872"/>
                  <a:pt x="861903" y="2528615"/>
                </a:cubicBezTo>
                <a:cubicBezTo>
                  <a:pt x="849470" y="2523717"/>
                  <a:pt x="835485" y="2510862"/>
                  <a:pt x="831133" y="2498619"/>
                </a:cubicBezTo>
                <a:cubicBezTo>
                  <a:pt x="810307" y="2441385"/>
                  <a:pt x="759333" y="2416594"/>
                  <a:pt x="713333" y="2385682"/>
                </a:cubicBezTo>
                <a:cubicBezTo>
                  <a:pt x="672925" y="2358442"/>
                  <a:pt x="630030" y="2329978"/>
                  <a:pt x="613246" y="2284067"/>
                </a:cubicBezTo>
                <a:cubicBezTo>
                  <a:pt x="591179" y="2222855"/>
                  <a:pt x="653963" y="2273050"/>
                  <a:pt x="665465" y="2249789"/>
                </a:cubicBezTo>
                <a:cubicBezTo>
                  <a:pt x="641532" y="2217960"/>
                  <a:pt x="604543" y="2188882"/>
                  <a:pt x="594908" y="2152767"/>
                </a:cubicBezTo>
                <a:cubicBezTo>
                  <a:pt x="559787" y="2022383"/>
                  <a:pt x="483946" y="1927503"/>
                  <a:pt x="370497" y="1853742"/>
                </a:cubicBezTo>
                <a:cubicBezTo>
                  <a:pt x="337861" y="1832624"/>
                  <a:pt x="316415" y="1794059"/>
                  <a:pt x="271969" y="1787940"/>
                </a:cubicBezTo>
                <a:cubicBezTo>
                  <a:pt x="173127" y="1774472"/>
                  <a:pt x="204209" y="1669186"/>
                  <a:pt x="151990" y="1622358"/>
                </a:cubicBezTo>
                <a:cubicBezTo>
                  <a:pt x="142044" y="1613481"/>
                  <a:pt x="133031" y="1596037"/>
                  <a:pt x="134895" y="1584102"/>
                </a:cubicBezTo>
                <a:cubicBezTo>
                  <a:pt x="137691" y="1566959"/>
                  <a:pt x="149504" y="1550739"/>
                  <a:pt x="159450" y="1535435"/>
                </a:cubicBezTo>
                <a:cubicBezTo>
                  <a:pt x="169708" y="1520133"/>
                  <a:pt x="185247" y="1506664"/>
                  <a:pt x="177788" y="1486465"/>
                </a:cubicBezTo>
                <a:cubicBezTo>
                  <a:pt x="174683" y="1478202"/>
                  <a:pt x="176855" y="1449432"/>
                  <a:pt x="153856" y="1472079"/>
                </a:cubicBezTo>
                <a:cubicBezTo>
                  <a:pt x="90760" y="1534212"/>
                  <a:pt x="54082" y="1475449"/>
                  <a:pt x="0" y="1447289"/>
                </a:cubicBezTo>
                <a:cubicBezTo>
                  <a:pt x="43515" y="1418212"/>
                  <a:pt x="82677" y="1397707"/>
                  <a:pt x="89205" y="1354247"/>
                </a:cubicBezTo>
                <a:cubicBezTo>
                  <a:pt x="102570" y="1264569"/>
                  <a:pt x="159758" y="1223557"/>
                  <a:pt x="246479" y="1215599"/>
                </a:cubicBezTo>
                <a:cubicBezTo>
                  <a:pt x="214465" y="1128983"/>
                  <a:pt x="214465" y="1128983"/>
                  <a:pt x="317968" y="1117045"/>
                </a:cubicBezTo>
                <a:cubicBezTo>
                  <a:pt x="278183" y="1061955"/>
                  <a:pt x="278183" y="1047876"/>
                  <a:pt x="326362" y="1028900"/>
                </a:cubicBezTo>
                <a:cubicBezTo>
                  <a:pt x="372673" y="1010841"/>
                  <a:pt x="423957" y="1004720"/>
                  <a:pt x="466852" y="976870"/>
                </a:cubicBezTo>
                <a:cubicBezTo>
                  <a:pt x="427377" y="906475"/>
                  <a:pt x="416188" y="824756"/>
                  <a:pt x="334754" y="790475"/>
                </a:cubicBezTo>
                <a:cubicBezTo>
                  <a:pt x="322010" y="785272"/>
                  <a:pt x="313307" y="764154"/>
                  <a:pt x="321386" y="751912"/>
                </a:cubicBezTo>
                <a:cubicBezTo>
                  <a:pt x="350915" y="707534"/>
                  <a:pt x="308644" y="623365"/>
                  <a:pt x="400645" y="613877"/>
                </a:cubicBezTo>
                <a:cubicBezTo>
                  <a:pt x="412147" y="612959"/>
                  <a:pt x="422716" y="603776"/>
                  <a:pt x="413701" y="591839"/>
                </a:cubicBezTo>
                <a:cubicBezTo>
                  <a:pt x="382618" y="550216"/>
                  <a:pt x="420228" y="552969"/>
                  <a:pt x="442917" y="547767"/>
                </a:cubicBezTo>
                <a:cubicBezTo>
                  <a:pt x="470271" y="541341"/>
                  <a:pt x="501353" y="559703"/>
                  <a:pt x="526840" y="537055"/>
                </a:cubicBezTo>
                <a:cubicBezTo>
                  <a:pt x="520932" y="513181"/>
                  <a:pt x="498866" y="513487"/>
                  <a:pt x="483325" y="505836"/>
                </a:cubicBezTo>
                <a:cubicBezTo>
                  <a:pt x="437946" y="483799"/>
                  <a:pt x="400956" y="457479"/>
                  <a:pt x="398780" y="400243"/>
                </a:cubicBezTo>
                <a:cubicBezTo>
                  <a:pt x="397229" y="354028"/>
                  <a:pt x="392255" y="313323"/>
                  <a:pt x="455041" y="299242"/>
                </a:cubicBezTo>
                <a:cubicBezTo>
                  <a:pt x="481149" y="293426"/>
                  <a:pt x="473687" y="260067"/>
                  <a:pt x="458769" y="243538"/>
                </a:cubicBezTo>
                <a:cubicBezTo>
                  <a:pt x="432038" y="214157"/>
                  <a:pt x="409972" y="174981"/>
                  <a:pt x="363969" y="172227"/>
                </a:cubicBezTo>
                <a:cubicBezTo>
                  <a:pt x="335995" y="170391"/>
                  <a:pt x="314549" y="158146"/>
                  <a:pt x="292481" y="144069"/>
                </a:cubicBezTo>
                <a:cubicBezTo>
                  <a:pt x="276630" y="133966"/>
                  <a:pt x="257670" y="125398"/>
                  <a:pt x="259534" y="103668"/>
                </a:cubicBezTo>
                <a:cubicBezTo>
                  <a:pt x="261399" y="82855"/>
                  <a:pt x="279736" y="74286"/>
                  <a:pt x="298387" y="70001"/>
                </a:cubicBezTo>
                <a:cubicBezTo>
                  <a:pt x="345011" y="59672"/>
                  <a:pt x="389535" y="45726"/>
                  <a:pt x="430782" y="19902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159943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E7D95-BB96-41F6-A4D6-949714DCB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1D1410-5E9F-4CC9-8DC5-BCD7513CDD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50A334E1-CD51-4DA5-8B6B-52568EC442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3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FF2A07-7D4A-4602-8770-E251D6EBEA3B}"/>
              </a:ext>
            </a:extLst>
          </p:cNvPr>
          <p:cNvSpPr/>
          <p:nvPr/>
        </p:nvSpPr>
        <p:spPr>
          <a:xfrm>
            <a:off x="0" y="6176963"/>
            <a:ext cx="6305550" cy="68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140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A23E4-493E-4E73-A1CE-41F63FF01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06396F-71EF-437A-B0C4-5B66C9A5C8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7CDBE87-D417-4296-9A02-B5875D0CA6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44" b="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B2810E5-DD14-4A75-966B-46557BE7BCCC}"/>
              </a:ext>
            </a:extLst>
          </p:cNvPr>
          <p:cNvSpPr/>
          <p:nvPr/>
        </p:nvSpPr>
        <p:spPr>
          <a:xfrm>
            <a:off x="6343650" y="-42862"/>
            <a:ext cx="5848350" cy="407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206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2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CEDC45-D93B-47A5-937D-DD388B4D26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46" r="19072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E96270-EDEE-4348-AC98-8B5DA077E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537" y="2479044"/>
            <a:ext cx="4330563" cy="18999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>
                <a:latin typeface="Comic Sans MS" panose="030F0702030302020204" pitchFamily="66" charset="0"/>
              </a:rPr>
              <a:t>Our Power Plant</a:t>
            </a:r>
          </a:p>
        </p:txBody>
      </p:sp>
    </p:spTree>
    <p:extLst>
      <p:ext uri="{BB962C8B-B14F-4D97-AF65-F5344CB8AC3E}">
        <p14:creationId xmlns:p14="http://schemas.microsoft.com/office/powerpoint/2010/main" val="3167708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</Words>
  <Application>Microsoft Office PowerPoint</Application>
  <PresentationFormat>Widescreen</PresentationFormat>
  <Paragraphs>83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Comic Sans MS</vt:lpstr>
      <vt:lpstr>Office Theme</vt:lpstr>
      <vt:lpstr>Sustainable Waste  Management in Saudi Arabia</vt:lpstr>
      <vt:lpstr>Content</vt:lpstr>
      <vt:lpstr>Introduction</vt:lpstr>
      <vt:lpstr> Waste Management</vt:lpstr>
      <vt:lpstr>PowerPoint Presentation</vt:lpstr>
      <vt:lpstr>Our Proposed Solution</vt:lpstr>
      <vt:lpstr>PowerPoint Presentation</vt:lpstr>
      <vt:lpstr>PowerPoint Presentation</vt:lpstr>
      <vt:lpstr>Our Power Plant</vt:lpstr>
      <vt:lpstr>PowerPoint Presentation</vt:lpstr>
      <vt:lpstr>PowerPoint Presentation</vt:lpstr>
      <vt:lpstr>PowerPoint Presentation</vt:lpstr>
      <vt:lpstr>Thermal treatment: incineration </vt:lpstr>
      <vt:lpstr>PowerPoint Presentation</vt:lpstr>
      <vt:lpstr>Proposed Solution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Proposed Solution</vt:lpstr>
      <vt:lpstr>The Project Design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Sustainable Waste  Management in Saudi Arabia</dc:title>
  <dc:creator>WIN10</dc:creator>
  <cp:lastModifiedBy>WIN10</cp:lastModifiedBy>
  <cp:revision>3</cp:revision>
  <dcterms:created xsi:type="dcterms:W3CDTF">2024-06-09T19:47:20Z</dcterms:created>
  <dcterms:modified xsi:type="dcterms:W3CDTF">2024-06-09T20:05:31Z</dcterms:modified>
</cp:coreProperties>
</file>