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62" r:id="rId4"/>
    <p:sldId id="260" r:id="rId5"/>
    <p:sldId id="263" r:id="rId6"/>
    <p:sldId id="264" r:id="rId7"/>
    <p:sldId id="266" r:id="rId8"/>
    <p:sldId id="267" r:id="rId9"/>
    <p:sldId id="268" r:id="rId10"/>
    <p:sldId id="269" r:id="rId11"/>
    <p:sldId id="275" r:id="rId12"/>
    <p:sldId id="27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1476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FE38D-B4D9-4C63-BBF3-0C07D54A86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3D05CA-F799-41D6-B7FB-3FE38637BE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30DEEA-D42C-4563-ABC0-9F90F9B57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0CD09-D2F5-48B4-8E6B-748C32503B63}" type="datetimeFigureOut">
              <a:rPr lang="en-US" smtClean="0"/>
              <a:t>08-Apr-23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94EAB0-9B93-4D6C-B7ED-683DAFAC6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E2460-62D4-4061-A85B-DDEA215F3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33134-C497-4DAD-BBE3-DB7534FBF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658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5D639-B491-41F2-BF5A-349483091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89DC11-8267-476C-B8B1-C82E391C17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E653FD-2CEB-4F8B-8BDA-8DE6E4358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0CD09-D2F5-48B4-8E6B-748C32503B63}" type="datetimeFigureOut">
              <a:rPr lang="en-US" smtClean="0"/>
              <a:t>08-Apr-23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897B12-F223-45FF-B09E-4049CC818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154548-4A1A-4C00-A977-DABE558E7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33134-C497-4DAD-BBE3-DB7534FBF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15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724003-8CCF-4F46-A28C-8C9A7163CA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85C976-2F18-4B08-B70A-9602F9C325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E8E0B-2DFA-4C3B-BB46-178539D4B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0CD09-D2F5-48B4-8E6B-748C32503B63}" type="datetimeFigureOut">
              <a:rPr lang="en-US" smtClean="0"/>
              <a:t>08-Apr-23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E7B1B3-4540-4DDB-9CEF-F196D17FA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B288D4-B18D-4F65-A85F-3082C9B3D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33134-C497-4DAD-BBE3-DB7534FBF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849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F8F31-79D5-4471-84F6-5775D4151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3F1457-FB22-4829-80CE-47754137F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69C06-784E-4B9A-A033-79E29C730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0CD09-D2F5-48B4-8E6B-748C32503B63}" type="datetimeFigureOut">
              <a:rPr lang="en-US" smtClean="0"/>
              <a:t>08-Apr-23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8B3904-BAA5-4CE2-B65A-C5789B990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5623F3-935D-4F76-98A3-30B488845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33134-C497-4DAD-BBE3-DB7534FBF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296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16D52-6117-48B5-869C-5F1B10CCF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D85AF2-0F28-4048-ADA5-DF28E4F7C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894EF6-98D9-41A0-B84E-EB8FA4416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0CD09-D2F5-48B4-8E6B-748C32503B63}" type="datetimeFigureOut">
              <a:rPr lang="en-US" smtClean="0"/>
              <a:t>08-Apr-23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C7475-281A-45BF-BAFD-BA8C3FB75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0B328A-AF65-425C-9BC8-DAE6B2171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33134-C497-4DAD-BBE3-DB7534FBF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350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279E3-B67F-4369-8132-9011E2820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806DB-9115-46CF-A5D1-D7C62C473C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24399C-83FF-4702-8BC2-703D7502FE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2CD5CE-544F-465D-BFAD-B94688BDA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0CD09-D2F5-48B4-8E6B-748C32503B63}" type="datetimeFigureOut">
              <a:rPr lang="en-US" smtClean="0"/>
              <a:t>08-Apr-23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570A6F-B3E4-4A66-86F6-F52386C1B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7FC08A-E892-46CB-8388-3AB323F6E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33134-C497-4DAD-BBE3-DB7534FBF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700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9268C-13DD-4052-8FBC-D9FC0480D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C707D9-966A-461C-9180-F4C9909A8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E11846-C3E1-4BC9-A32C-E235A7C369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7C787F-EB89-4E0B-9169-60CCA2CBB2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A2A998-69F5-4C44-B338-48A74B8A1E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6DB7C1-2E55-44EC-8ABD-8B021A201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0CD09-D2F5-48B4-8E6B-748C32503B63}" type="datetimeFigureOut">
              <a:rPr lang="en-US" smtClean="0"/>
              <a:t>08-Apr-23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690961-30C5-4FB6-A3B4-3CCA22EB4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2C8AEA-80C8-4381-AB1A-67B1DC4F3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33134-C497-4DAD-BBE3-DB7534FBF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596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81834-0FF9-4159-9735-786222138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E15D6A-4AE1-45DC-BFA9-AE1CD4228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0CD09-D2F5-48B4-8E6B-748C32503B63}" type="datetimeFigureOut">
              <a:rPr lang="en-US" smtClean="0"/>
              <a:t>08-Apr-23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92E72E-7732-4960-9EF3-F09D27F19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C48C27-24EE-43C2-9465-852634AC2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33134-C497-4DAD-BBE3-DB7534FBF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974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A32F24-EC71-43B6-AA37-47D35EC50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0CD09-D2F5-48B4-8E6B-748C32503B63}" type="datetimeFigureOut">
              <a:rPr lang="en-US" smtClean="0"/>
              <a:t>08-Apr-23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F52680-E14C-4FDF-A186-807FAB629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73E0A6-10AC-4639-ACCC-58844B196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33134-C497-4DAD-BBE3-DB7534FBF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338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F3352-0E0B-4B38-A21E-2BC9F39FA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B232F0-483D-4AC1-AD5E-8FE6D92906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99C10C-75A1-4353-B011-649EE2ECEF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18683-10D0-4510-AC5E-AE9109EEE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0CD09-D2F5-48B4-8E6B-748C32503B63}" type="datetimeFigureOut">
              <a:rPr lang="en-US" smtClean="0"/>
              <a:t>08-Apr-23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13D9D4-8C2E-4758-9557-2C8EF5CC3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D63508-12EC-49AD-9E1E-AD55F84B8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33134-C497-4DAD-BBE3-DB7534FBF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306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D41C7-7F93-465A-B95A-C579B90B4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89D788-3D89-46A2-91DC-FFE21FAC9C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788653-C670-4FD3-B8B0-BD2FEDFDBE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889390-E0A7-480F-BE2E-9BCC46176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0CD09-D2F5-48B4-8E6B-748C32503B63}" type="datetimeFigureOut">
              <a:rPr lang="en-US" smtClean="0"/>
              <a:t>08-Apr-23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D21B1C-0756-40FC-8DF5-0C7D52D19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5E5919-5BDE-4E87-91A1-AC528A337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33134-C497-4DAD-BBE3-DB7534FBF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986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65F8E3-E89F-4EF6-9A99-B5777AE9B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1E44BD-9CD6-44FE-A851-842FAF21FA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7F43EB-F88E-4244-B549-019F9A3F06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0CD09-D2F5-48B4-8E6B-748C32503B63}" type="datetimeFigureOut">
              <a:rPr lang="en-US" smtClean="0"/>
              <a:t>08-Apr-23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B735A-F450-4232-B805-49F7938099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EC6E22-A926-4238-8748-9A5ECF2523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33134-C497-4DAD-BBE3-DB7534FBF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486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47B40-35AF-4482-B18C-BCE6D25BF9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b="1" dirty="0">
                <a:latin typeface="Brush Script MT" panose="03060802040406070304" pitchFamily="66" charset="0"/>
              </a:rPr>
              <a:t>Cyclones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EEA95C-BCE9-4753-AD5B-A4815C8CBA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latin typeface="Bradley Hand ITC" panose="03070402050302030203" pitchFamily="66" charset="0"/>
              </a:rPr>
              <a:t>On details _ </a:t>
            </a:r>
            <a:r>
              <a:rPr lang="en-US" sz="2800" b="1" dirty="0" err="1">
                <a:latin typeface="Bradley Hand ITC" panose="03070402050302030203" pitchFamily="66" charset="0"/>
              </a:rPr>
              <a:t>FreeCAD</a:t>
            </a:r>
            <a:r>
              <a:rPr lang="en-US" sz="2800" b="1" dirty="0">
                <a:latin typeface="Bradley Hand ITC" panose="03070402050302030203" pitchFamily="66" charset="0"/>
              </a:rPr>
              <a:t> 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8EAFCB8-A178-4158-A516-4AA532BA0006}"/>
              </a:ext>
            </a:extLst>
          </p:cNvPr>
          <p:cNvCxnSpPr>
            <a:cxnSpLocks/>
          </p:cNvCxnSpPr>
          <p:nvPr/>
        </p:nvCxnSpPr>
        <p:spPr>
          <a:xfrm>
            <a:off x="2621280" y="3429000"/>
            <a:ext cx="69494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5779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199C3E6-1141-45F6-8F47-81BD3EDA6A84}"/>
              </a:ext>
            </a:extLst>
          </p:cNvPr>
          <p:cNvGrpSpPr/>
          <p:nvPr/>
        </p:nvGrpSpPr>
        <p:grpSpPr>
          <a:xfrm>
            <a:off x="620336" y="0"/>
            <a:ext cx="10951328" cy="6858000"/>
            <a:chOff x="620336" y="0"/>
            <a:chExt cx="10951328" cy="685800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53384FA0-F75F-42FC-9320-24409AE19EC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20336" y="0"/>
              <a:ext cx="10951328" cy="6858000"/>
            </a:xfrm>
            <a:prstGeom prst="rect">
              <a:avLst/>
            </a:prstGeom>
          </p:spPr>
        </p:pic>
        <p:cxnSp>
          <p:nvCxnSpPr>
            <p:cNvPr id="4" name="Straight Arrow Connector 3">
              <a:extLst>
                <a:ext uri="{FF2B5EF4-FFF2-40B4-BE49-F238E27FC236}">
                  <a16:creationId xmlns:a16="http://schemas.microsoft.com/office/drawing/2014/main" id="{AC053DA1-5962-44E3-912D-8C52C987302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86991" y="2630905"/>
              <a:ext cx="1171073" cy="1890214"/>
            </a:xfrm>
            <a:prstGeom prst="straightConnector1">
              <a:avLst/>
            </a:prstGeom>
            <a:ln w="57150">
              <a:solidFill>
                <a:srgbClr val="CC3399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C509DE2E-14E5-49C5-B997-2B833B12DBD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86991" y="3128210"/>
              <a:ext cx="3784579" cy="1392909"/>
            </a:xfrm>
            <a:prstGeom prst="straightConnector1">
              <a:avLst/>
            </a:prstGeom>
            <a:ln w="57150">
              <a:solidFill>
                <a:srgbClr val="CC3399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CC5C0EBC-BFC3-4DC7-B5BF-398426470DA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86991" y="4170947"/>
              <a:ext cx="4283241" cy="350172"/>
            </a:xfrm>
            <a:prstGeom prst="straightConnector1">
              <a:avLst/>
            </a:prstGeom>
            <a:ln w="57150">
              <a:solidFill>
                <a:srgbClr val="CC3399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17043527-013B-44F7-964C-70639E3F2241}"/>
                </a:ext>
              </a:extLst>
            </p:cNvPr>
            <p:cNvSpPr txBox="1"/>
            <p:nvPr/>
          </p:nvSpPr>
          <p:spPr>
            <a:xfrm>
              <a:off x="1796039" y="3808622"/>
              <a:ext cx="3784580" cy="1754326"/>
            </a:xfrm>
            <a:prstGeom prst="rect">
              <a:avLst/>
            </a:prstGeom>
            <a:solidFill>
              <a:srgbClr val="CC3399"/>
            </a:solidFill>
            <a:ln>
              <a:solidFill>
                <a:srgbClr val="CC3399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u="sng" dirty="0">
                  <a:latin typeface="Century Gothic" panose="020B0502020202020204" pitchFamily="34" charset="0"/>
                </a:rPr>
                <a:t>Square duct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Side length S = 31 cm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Height H = 100 cm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Thickness t = 0.1 cm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Angle between duct and other ɑ = 45°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15999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91F4E43-EA78-4D25-B329-02F9AF627E19}"/>
              </a:ext>
            </a:extLst>
          </p:cNvPr>
          <p:cNvGrpSpPr/>
          <p:nvPr/>
        </p:nvGrpSpPr>
        <p:grpSpPr>
          <a:xfrm>
            <a:off x="650561" y="0"/>
            <a:ext cx="11541439" cy="6858000"/>
            <a:chOff x="650561" y="0"/>
            <a:chExt cx="11541439" cy="685800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3F6EDB1-C943-44AC-8426-FD3F5EA846D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50561" y="0"/>
              <a:ext cx="10730459" cy="6858000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B0B59665-A042-4EC0-A28C-FA6BC8D6261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13775"/>
            <a:stretch/>
          </p:blipFill>
          <p:spPr>
            <a:xfrm>
              <a:off x="8726905" y="0"/>
              <a:ext cx="3465095" cy="2687052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E318FCF-2398-45CA-A999-C772BC292383}"/>
                </a:ext>
              </a:extLst>
            </p:cNvPr>
            <p:cNvSpPr txBox="1"/>
            <p:nvPr/>
          </p:nvSpPr>
          <p:spPr>
            <a:xfrm>
              <a:off x="9284367" y="2228671"/>
              <a:ext cx="2350169" cy="1200329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u="sng" dirty="0">
                  <a:latin typeface="Century Gothic" panose="020B0502020202020204" pitchFamily="34" charset="0"/>
                </a:rPr>
                <a:t>Square metal 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Length L = 5 cm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Width W = 5 cm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Thickness t = 0.2 cm</a:t>
              </a: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A40599A0-036B-4C6E-8D30-4FF59B0DC61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22358" y="449179"/>
              <a:ext cx="0" cy="2117558"/>
            </a:xfrm>
            <a:prstGeom prst="straightConnector1">
              <a:avLst/>
            </a:prstGeom>
            <a:ln w="57150">
              <a:solidFill>
                <a:srgbClr val="C0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16FC002-5A44-4B87-8FE1-0C108FF640E2}"/>
                </a:ext>
              </a:extLst>
            </p:cNvPr>
            <p:cNvSpPr txBox="1"/>
            <p:nvPr/>
          </p:nvSpPr>
          <p:spPr>
            <a:xfrm>
              <a:off x="650561" y="1343526"/>
              <a:ext cx="2103120" cy="369332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Height H = 50 cm</a:t>
              </a: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C1FB50A3-A4F3-456C-A08F-4E212FC4F0A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414338" y="2638927"/>
              <a:ext cx="8020" cy="1949115"/>
            </a:xfrm>
            <a:prstGeom prst="straightConnector1">
              <a:avLst/>
            </a:prstGeom>
            <a:ln w="57150">
              <a:solidFill>
                <a:srgbClr val="C0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50153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1ACC20BD-7622-4BAF-9A5E-370F146F3E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4379"/>
            <a:ext cx="12181798" cy="6569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630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DA041B0-5305-434F-BC76-4FDAB28C64D4}"/>
              </a:ext>
            </a:extLst>
          </p:cNvPr>
          <p:cNvGrpSpPr/>
          <p:nvPr/>
        </p:nvGrpSpPr>
        <p:grpSpPr>
          <a:xfrm>
            <a:off x="571499" y="0"/>
            <a:ext cx="11049001" cy="6858000"/>
            <a:chOff x="571499" y="0"/>
            <a:chExt cx="11049001" cy="685800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B1E7E6D7-94E3-44FE-A01E-87B7B847568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07184" y="0"/>
              <a:ext cx="10177632" cy="6858000"/>
            </a:xfrm>
            <a:prstGeom prst="rect">
              <a:avLst/>
            </a:prstGeom>
          </p:spPr>
        </p:pic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FB677240-45F8-424D-854A-12A041F8D6E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85271" y="5088835"/>
              <a:ext cx="882595" cy="63610"/>
            </a:xfrm>
            <a:prstGeom prst="straightConnector1">
              <a:avLst/>
            </a:prstGeom>
            <a:ln w="57150">
              <a:solidFill>
                <a:srgbClr val="FFFF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155C9243-EF67-4666-BFED-FC6C0738685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80055" y="3660085"/>
              <a:ext cx="882595" cy="63610"/>
            </a:xfrm>
            <a:prstGeom prst="straightConnector1">
              <a:avLst/>
            </a:prstGeom>
            <a:ln w="57150">
              <a:solidFill>
                <a:srgbClr val="FFFF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A0A4101-3774-4B92-B45D-908617D5A9B9}"/>
                </a:ext>
              </a:extLst>
            </p:cNvPr>
            <p:cNvSpPr/>
            <p:nvPr/>
          </p:nvSpPr>
          <p:spPr>
            <a:xfrm>
              <a:off x="571500" y="0"/>
              <a:ext cx="10953750" cy="2819400"/>
            </a:xfrm>
            <a:prstGeom prst="rect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Arrow Connector 3">
              <a:extLst>
                <a:ext uri="{FF2B5EF4-FFF2-40B4-BE49-F238E27FC236}">
                  <a16:creationId xmlns:a16="http://schemas.microsoft.com/office/drawing/2014/main" id="{05D34F54-BE57-4E89-B716-8B04BC56924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26569" y="1171074"/>
              <a:ext cx="705852" cy="737937"/>
            </a:xfrm>
            <a:prstGeom prst="straightConnector1">
              <a:avLst/>
            </a:prstGeom>
            <a:ln w="57150">
              <a:solidFill>
                <a:srgbClr val="FFFF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C4F8D6F-4DE6-441F-A400-24D6543DA340}"/>
                </a:ext>
              </a:extLst>
            </p:cNvPr>
            <p:cNvSpPr/>
            <p:nvPr/>
          </p:nvSpPr>
          <p:spPr>
            <a:xfrm>
              <a:off x="6038850" y="2819400"/>
              <a:ext cx="5581650" cy="4038600"/>
            </a:xfrm>
            <a:prstGeom prst="rect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BC082A3-792D-4780-980B-66672BEAB66E}"/>
                </a:ext>
              </a:extLst>
            </p:cNvPr>
            <p:cNvSpPr/>
            <p:nvPr/>
          </p:nvSpPr>
          <p:spPr>
            <a:xfrm>
              <a:off x="1007183" y="2819400"/>
              <a:ext cx="1783641" cy="4038600"/>
            </a:xfrm>
            <a:prstGeom prst="rect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C0F6F50-E736-41F1-A47B-D4F9A89AC9DC}"/>
                </a:ext>
              </a:extLst>
            </p:cNvPr>
            <p:cNvSpPr txBox="1"/>
            <p:nvPr/>
          </p:nvSpPr>
          <p:spPr>
            <a:xfrm>
              <a:off x="571499" y="3525620"/>
              <a:ext cx="1783641" cy="646331"/>
            </a:xfrm>
            <a:prstGeom prst="rect">
              <a:avLst/>
            </a:prstGeom>
            <a:solidFill>
              <a:srgbClr val="3399F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Cooling cyclone 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676BEE97-55C0-4E03-B3A6-C8D228B1D3C6}"/>
                </a:ext>
              </a:extLst>
            </p:cNvPr>
            <p:cNvSpPr txBox="1"/>
            <p:nvPr/>
          </p:nvSpPr>
          <p:spPr>
            <a:xfrm>
              <a:off x="5714999" y="4967682"/>
              <a:ext cx="1783641" cy="646331"/>
            </a:xfrm>
            <a:prstGeom prst="rect">
              <a:avLst/>
            </a:prstGeom>
            <a:solidFill>
              <a:srgbClr val="1CCCE4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Cyclone of separation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D2C34FDC-316B-4F36-B254-CCC0DEEC4BD6}"/>
                </a:ext>
              </a:extLst>
            </p:cNvPr>
            <p:cNvCxnSpPr>
              <a:cxnSpLocks/>
            </p:cNvCxnSpPr>
            <p:nvPr/>
          </p:nvCxnSpPr>
          <p:spPr>
            <a:xfrm>
              <a:off x="2078446" y="3954117"/>
              <a:ext cx="980012" cy="217834"/>
            </a:xfrm>
            <a:prstGeom prst="straightConnector1">
              <a:avLst/>
            </a:prstGeom>
            <a:ln w="57150">
              <a:solidFill>
                <a:srgbClr val="3399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78450E11-29EC-4CC4-845C-D1B1E4E2984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111776" y="4967682"/>
              <a:ext cx="699154" cy="354970"/>
            </a:xfrm>
            <a:prstGeom prst="straightConnector1">
              <a:avLst/>
            </a:prstGeom>
            <a:ln w="57150">
              <a:solidFill>
                <a:srgbClr val="1CCCE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47902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3C3FF1D-459C-4F47-8289-B7953821C648}"/>
              </a:ext>
            </a:extLst>
          </p:cNvPr>
          <p:cNvGrpSpPr/>
          <p:nvPr/>
        </p:nvGrpSpPr>
        <p:grpSpPr>
          <a:xfrm>
            <a:off x="1720187" y="1"/>
            <a:ext cx="9214228" cy="6858000"/>
            <a:chOff x="1720187" y="1"/>
            <a:chExt cx="9214228" cy="685800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83A70CD4-DF26-4E5A-B163-5A5D599C23D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720187" y="1"/>
              <a:ext cx="8751626" cy="6858000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43F4828-CB93-48AD-89DB-1157E79D6A20}"/>
                </a:ext>
              </a:extLst>
            </p:cNvPr>
            <p:cNvSpPr txBox="1"/>
            <p:nvPr/>
          </p:nvSpPr>
          <p:spPr>
            <a:xfrm>
              <a:off x="1816032" y="1125023"/>
              <a:ext cx="3331028" cy="3693319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Cooling cyclone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Composed of two parts : Cylinder and cone</a:t>
              </a:r>
            </a:p>
            <a:p>
              <a:pPr algn="ctr"/>
              <a:endParaRPr lang="en-US" dirty="0">
                <a:latin typeface="Century Gothic" panose="020B0502020202020204" pitchFamily="34" charset="0"/>
              </a:endParaRPr>
            </a:p>
            <a:p>
              <a:pPr algn="ctr"/>
              <a:r>
                <a:rPr lang="en-US" u="sng" dirty="0">
                  <a:latin typeface="Century Gothic" panose="020B0502020202020204" pitchFamily="34" charset="0"/>
                </a:rPr>
                <a:t>Cylinder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Radius R = 30 cm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Height H = 20 cm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Fillet f = 10 cm</a:t>
              </a:r>
            </a:p>
            <a:p>
              <a:pPr algn="ctr"/>
              <a:endParaRPr lang="en-US" dirty="0">
                <a:latin typeface="Century Gothic" panose="020B0502020202020204" pitchFamily="34" charset="0"/>
              </a:endParaRPr>
            </a:p>
            <a:p>
              <a:pPr algn="ctr"/>
              <a:r>
                <a:rPr lang="en-US" u="sng" dirty="0">
                  <a:latin typeface="Century Gothic" panose="020B0502020202020204" pitchFamily="34" charset="0"/>
                </a:rPr>
                <a:t>Cone 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Radius R1 = 30 cm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Radius R2 = 20 cm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Height H = 80 cm</a:t>
              </a: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17542AF-C5D6-490C-9A3A-2DF1F89328A3}"/>
                </a:ext>
              </a:extLst>
            </p:cNvPr>
            <p:cNvCxnSpPr>
              <a:cxnSpLocks/>
            </p:cNvCxnSpPr>
            <p:nvPr/>
          </p:nvCxnSpPr>
          <p:spPr>
            <a:xfrm>
              <a:off x="8098971" y="587829"/>
              <a:ext cx="1219200" cy="0"/>
            </a:xfrm>
            <a:prstGeom prst="line">
              <a:avLst/>
            </a:prstGeom>
            <a:ln w="381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F015E4A-DDC6-4FED-B30A-1C18A4AF624B}"/>
                </a:ext>
              </a:extLst>
            </p:cNvPr>
            <p:cNvCxnSpPr>
              <a:cxnSpLocks/>
            </p:cNvCxnSpPr>
            <p:nvPr/>
          </p:nvCxnSpPr>
          <p:spPr>
            <a:xfrm>
              <a:off x="8098971" y="908676"/>
              <a:ext cx="1219200" cy="0"/>
            </a:xfrm>
            <a:prstGeom prst="line">
              <a:avLst/>
            </a:prstGeom>
            <a:ln w="381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F985FBBF-4BE4-47E1-A055-FEA97DB12E6E}"/>
                </a:ext>
              </a:extLst>
            </p:cNvPr>
            <p:cNvCxnSpPr>
              <a:cxnSpLocks/>
            </p:cNvCxnSpPr>
            <p:nvPr/>
          </p:nvCxnSpPr>
          <p:spPr>
            <a:xfrm>
              <a:off x="9059781" y="214844"/>
              <a:ext cx="0" cy="362667"/>
            </a:xfrm>
            <a:prstGeom prst="straightConnector1">
              <a:avLst/>
            </a:prstGeom>
            <a:ln w="38100">
              <a:solidFill>
                <a:schemeClr val="accent4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0D29401E-3E0B-491E-8DDE-8C7191C1880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059781" y="908669"/>
              <a:ext cx="0" cy="548640"/>
            </a:xfrm>
            <a:prstGeom prst="straightConnector1">
              <a:avLst/>
            </a:prstGeom>
            <a:ln w="38100">
              <a:solidFill>
                <a:schemeClr val="accent4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14382D-7074-4625-A2B6-F90B0F3FCA29}"/>
                </a:ext>
              </a:extLst>
            </p:cNvPr>
            <p:cNvSpPr txBox="1"/>
            <p:nvPr/>
          </p:nvSpPr>
          <p:spPr>
            <a:xfrm>
              <a:off x="8816857" y="1227872"/>
              <a:ext cx="2117558" cy="33855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latin typeface="Century Gothic" panose="020B0502020202020204" pitchFamily="34" charset="0"/>
                </a:rPr>
                <a:t>Distance d = 10 cm</a:t>
              </a: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425D93E3-73D8-43A8-A714-08CF730712D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55402" y="1098896"/>
              <a:ext cx="2815983" cy="1431874"/>
            </a:xfrm>
            <a:prstGeom prst="straightConnector1">
              <a:avLst/>
            </a:prstGeom>
            <a:ln w="57150">
              <a:solidFill>
                <a:schemeClr val="accent2">
                  <a:lumMod val="40000"/>
                  <a:lumOff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28419637-D142-4183-B927-FF53ADC4B37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11722" y="3137342"/>
              <a:ext cx="2659663" cy="984645"/>
            </a:xfrm>
            <a:prstGeom prst="straightConnector1">
              <a:avLst/>
            </a:prstGeom>
            <a:ln w="57150">
              <a:solidFill>
                <a:schemeClr val="accent2">
                  <a:lumMod val="40000"/>
                  <a:lumOff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59539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46ECA14-72DD-45F7-996C-853F117244C8}"/>
              </a:ext>
            </a:extLst>
          </p:cNvPr>
          <p:cNvGrpSpPr/>
          <p:nvPr/>
        </p:nvGrpSpPr>
        <p:grpSpPr>
          <a:xfrm>
            <a:off x="1" y="27559"/>
            <a:ext cx="12191999" cy="6802883"/>
            <a:chOff x="1" y="27559"/>
            <a:chExt cx="12191999" cy="6802883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476FC8E8-43A7-4811-AE75-0C1FB3A15FE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" y="27559"/>
              <a:ext cx="12191999" cy="6802883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1AABEEB-3834-468E-9D8C-139D0844BDF0}"/>
                </a:ext>
              </a:extLst>
            </p:cNvPr>
            <p:cNvSpPr txBox="1"/>
            <p:nvPr/>
          </p:nvSpPr>
          <p:spPr>
            <a:xfrm>
              <a:off x="1028700" y="528638"/>
              <a:ext cx="4243387" cy="3139321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u="sng" dirty="0">
                  <a:latin typeface="Century Gothic" panose="020B0502020202020204" pitchFamily="34" charset="0"/>
                </a:rPr>
                <a:t>Torus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Radius R1 = 27 cm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Radius R2 = 1.5 cm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Number of sprinklers = 10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Inner radius of sprinkler </a:t>
              </a:r>
              <a:r>
                <a:rPr lang="en-US" dirty="0" err="1">
                  <a:latin typeface="Century Gothic" panose="020B0502020202020204" pitchFamily="34" charset="0"/>
                </a:rPr>
                <a:t>r</a:t>
              </a:r>
              <a:r>
                <a:rPr lang="en-US" sz="1400" dirty="0" err="1">
                  <a:latin typeface="Century Gothic" panose="020B0502020202020204" pitchFamily="34" charset="0"/>
                </a:rPr>
                <a:t>i</a:t>
              </a:r>
              <a:r>
                <a:rPr lang="en-US" dirty="0">
                  <a:latin typeface="Century Gothic" panose="020B0502020202020204" pitchFamily="34" charset="0"/>
                </a:rPr>
                <a:t> = 0.9 cm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Outer radius of sprinkler </a:t>
              </a:r>
              <a:r>
                <a:rPr lang="en-US" dirty="0" err="1">
                  <a:latin typeface="Century Gothic" panose="020B0502020202020204" pitchFamily="34" charset="0"/>
                </a:rPr>
                <a:t>r</a:t>
              </a:r>
              <a:r>
                <a:rPr lang="en-US" sz="1400" dirty="0" err="1">
                  <a:latin typeface="Century Gothic" panose="020B0502020202020204" pitchFamily="34" charset="0"/>
                </a:rPr>
                <a:t>o</a:t>
              </a:r>
              <a:r>
                <a:rPr lang="en-US" dirty="0">
                  <a:latin typeface="Century Gothic" panose="020B0502020202020204" pitchFamily="34" charset="0"/>
                </a:rPr>
                <a:t> = 1.2 cm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Length of sprinkler tube L = 5 cm</a:t>
              </a:r>
            </a:p>
            <a:p>
              <a:pPr algn="ctr"/>
              <a:endParaRPr lang="en-US" dirty="0">
                <a:latin typeface="Century Gothic" panose="020B0502020202020204" pitchFamily="34" charset="0"/>
              </a:endParaRPr>
            </a:p>
            <a:p>
              <a:pPr algn="ctr"/>
              <a:r>
                <a:rPr lang="en-US" u="sng" dirty="0">
                  <a:highlight>
                    <a:srgbClr val="FFFF00"/>
                  </a:highlight>
                  <a:latin typeface="Century Gothic" panose="020B0502020202020204" pitchFamily="34" charset="0"/>
                </a:rPr>
                <a:t>Angle of sprinkler</a:t>
              </a:r>
            </a:p>
            <a:p>
              <a:pPr algn="ctr"/>
              <a:r>
                <a:rPr lang="en-US" dirty="0">
                  <a:highlight>
                    <a:srgbClr val="FFFF00"/>
                  </a:highlight>
                  <a:latin typeface="Century Gothic" panose="020B0502020202020204" pitchFamily="34" charset="0"/>
                </a:rPr>
                <a:t>In X-direction = 25°</a:t>
              </a:r>
            </a:p>
            <a:p>
              <a:pPr algn="ctr"/>
              <a:r>
                <a:rPr lang="en-US" dirty="0">
                  <a:highlight>
                    <a:srgbClr val="FFFF00"/>
                  </a:highlight>
                  <a:latin typeface="Century Gothic" panose="020B0502020202020204" pitchFamily="34" charset="0"/>
                </a:rPr>
                <a:t>In Y-direction = 75°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1ACEAA82-616A-46A5-8A97-C817D5D7CE4F}"/>
                </a:ext>
              </a:extLst>
            </p:cNvPr>
            <p:cNvSpPr/>
            <p:nvPr/>
          </p:nvSpPr>
          <p:spPr>
            <a:xfrm>
              <a:off x="7286625" y="271463"/>
              <a:ext cx="1571625" cy="1328737"/>
            </a:xfrm>
            <a:prstGeom prst="ellipse">
              <a:avLst/>
            </a:prstGeom>
            <a:noFill/>
            <a:ln w="571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63782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8494D3F-DC03-4BE9-81A9-274A6615CCF5}"/>
              </a:ext>
            </a:extLst>
          </p:cNvPr>
          <p:cNvGrpSpPr/>
          <p:nvPr/>
        </p:nvGrpSpPr>
        <p:grpSpPr>
          <a:xfrm>
            <a:off x="274053" y="1"/>
            <a:ext cx="11643895" cy="6858000"/>
            <a:chOff x="274053" y="1"/>
            <a:chExt cx="11643895" cy="685800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5462A5D0-C8C3-471B-82AA-6AB0247416A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74053" y="1"/>
              <a:ext cx="11643895" cy="6858000"/>
            </a:xfrm>
            <a:prstGeom prst="rect">
              <a:avLst/>
            </a:prstGeom>
          </p:spPr>
        </p:pic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B8882820-1D7F-4BB9-8E71-0D956F7AE55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40505" y="641684"/>
              <a:ext cx="2855495" cy="1122947"/>
            </a:xfrm>
            <a:prstGeom prst="straightConnector1">
              <a:avLst/>
            </a:prstGeom>
            <a:ln w="57150">
              <a:solidFill>
                <a:srgbClr val="FFC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385420F8-F92C-478D-AF77-8C99F0869F3F}"/>
                </a:ext>
              </a:extLst>
            </p:cNvPr>
            <p:cNvCxnSpPr>
              <a:cxnSpLocks/>
            </p:cNvCxnSpPr>
            <p:nvPr/>
          </p:nvCxnSpPr>
          <p:spPr>
            <a:xfrm>
              <a:off x="6096000" y="641684"/>
              <a:ext cx="3545305" cy="962527"/>
            </a:xfrm>
            <a:prstGeom prst="straightConnector1">
              <a:avLst/>
            </a:prstGeom>
            <a:ln w="57150">
              <a:solidFill>
                <a:schemeClr val="accent2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5DA84849-C5E0-4E31-9670-5BEA3A4FD5F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641305" y="1604211"/>
              <a:ext cx="0" cy="1604210"/>
            </a:xfrm>
            <a:prstGeom prst="straightConnector1">
              <a:avLst/>
            </a:prstGeom>
            <a:ln w="57150">
              <a:solidFill>
                <a:srgbClr val="C0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5722CBE-8898-417E-9540-C25BAB58B782}"/>
                </a:ext>
              </a:extLst>
            </p:cNvPr>
            <p:cNvSpPr txBox="1"/>
            <p:nvPr/>
          </p:nvSpPr>
          <p:spPr>
            <a:xfrm>
              <a:off x="9705470" y="2245894"/>
              <a:ext cx="2103120" cy="36933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  <a:latin typeface="Century Gothic" panose="020B0502020202020204" pitchFamily="34" charset="0"/>
                </a:rPr>
                <a:t>Height H = 18 cm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121BC2A-824C-47FF-9BB6-ABACE524B809}"/>
                </a:ext>
              </a:extLst>
            </p:cNvPr>
            <p:cNvSpPr txBox="1"/>
            <p:nvPr/>
          </p:nvSpPr>
          <p:spPr>
            <a:xfrm rot="907434">
              <a:off x="6789665" y="660546"/>
              <a:ext cx="2377440" cy="36933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accent2"/>
                  </a:solidFill>
                  <a:latin typeface="Century Gothic" panose="020B0502020202020204" pitchFamily="34" charset="0"/>
                </a:rPr>
                <a:t>Length L = 50 cm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A602344-D59F-4AFC-97D6-A6070704F7BF}"/>
                </a:ext>
              </a:extLst>
            </p:cNvPr>
            <p:cNvSpPr txBox="1"/>
            <p:nvPr/>
          </p:nvSpPr>
          <p:spPr>
            <a:xfrm rot="20354726">
              <a:off x="3440015" y="753657"/>
              <a:ext cx="2194560" cy="36933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FFC000"/>
                  </a:solidFill>
                  <a:latin typeface="Century Gothic" panose="020B0502020202020204" pitchFamily="34" charset="0"/>
                </a:rPr>
                <a:t>Width W = 44 cm</a:t>
              </a: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067D81E7-0F74-4061-B0C0-17A895F99797}"/>
                </a:ext>
              </a:extLst>
            </p:cNvPr>
            <p:cNvCxnSpPr/>
            <p:nvPr/>
          </p:nvCxnSpPr>
          <p:spPr>
            <a:xfrm flipV="1">
              <a:off x="4380163" y="2939716"/>
              <a:ext cx="1155032" cy="978568"/>
            </a:xfrm>
            <a:prstGeom prst="straightConnector1">
              <a:avLst/>
            </a:prstGeom>
            <a:ln w="57150">
              <a:solidFill>
                <a:srgbClr val="FFFF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7E94A085-77E9-4E8D-9F9F-31E9A98125F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80163" y="2939716"/>
              <a:ext cx="3488489" cy="978568"/>
            </a:xfrm>
            <a:prstGeom prst="straightConnector1">
              <a:avLst/>
            </a:prstGeom>
            <a:ln w="57150">
              <a:solidFill>
                <a:srgbClr val="FFFF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7D44A30-BC63-4037-919C-2D24AC7D61DB}"/>
                </a:ext>
              </a:extLst>
            </p:cNvPr>
            <p:cNvSpPr txBox="1"/>
            <p:nvPr/>
          </p:nvSpPr>
          <p:spPr>
            <a:xfrm>
              <a:off x="1925053" y="3561347"/>
              <a:ext cx="3240505" cy="1477328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u="sng" dirty="0">
                  <a:latin typeface="Century Gothic" panose="020B0502020202020204" pitchFamily="34" charset="0"/>
                </a:rPr>
                <a:t>Plate blade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Length L = 44 cm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Width W = 22.5 cm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Thickness T = 1.5 cm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Angle ɑ = 40°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875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00A684E7-6C6A-46E6-995F-542E5A4D9136}"/>
              </a:ext>
            </a:extLst>
          </p:cNvPr>
          <p:cNvGrpSpPr/>
          <p:nvPr/>
        </p:nvGrpSpPr>
        <p:grpSpPr>
          <a:xfrm>
            <a:off x="0" y="1"/>
            <a:ext cx="12190446" cy="6858000"/>
            <a:chOff x="0" y="1"/>
            <a:chExt cx="12190446" cy="685800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9A26146B-0FBE-44AD-B540-241A838927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1"/>
              <a:ext cx="12190446" cy="6858000"/>
            </a:xfrm>
            <a:prstGeom prst="rect">
              <a:avLst/>
            </a:prstGeom>
          </p:spPr>
        </p:pic>
        <p:cxnSp>
          <p:nvCxnSpPr>
            <p:cNvPr id="4" name="Straight Arrow Connector 3">
              <a:extLst>
                <a:ext uri="{FF2B5EF4-FFF2-40B4-BE49-F238E27FC236}">
                  <a16:creationId xmlns:a16="http://schemas.microsoft.com/office/drawing/2014/main" id="{95754191-C281-4605-AD61-9E6A1AFDFD19}"/>
                </a:ext>
              </a:extLst>
            </p:cNvPr>
            <p:cNvCxnSpPr/>
            <p:nvPr/>
          </p:nvCxnSpPr>
          <p:spPr>
            <a:xfrm flipV="1">
              <a:off x="3562016" y="3966408"/>
              <a:ext cx="1155032" cy="978568"/>
            </a:xfrm>
            <a:prstGeom prst="straightConnector1">
              <a:avLst/>
            </a:prstGeom>
            <a:ln w="57150">
              <a:solidFill>
                <a:srgbClr val="FFFF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EE615101-33AB-4CD7-BFCB-A503032E6EC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62016" y="3288632"/>
              <a:ext cx="3817352" cy="1656344"/>
            </a:xfrm>
            <a:prstGeom prst="straightConnector1">
              <a:avLst/>
            </a:prstGeom>
            <a:ln w="57150">
              <a:solidFill>
                <a:srgbClr val="FFFF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363D040-335E-47AF-AF57-DFA1AA9F56AD}"/>
                </a:ext>
              </a:extLst>
            </p:cNvPr>
            <p:cNvSpPr txBox="1"/>
            <p:nvPr/>
          </p:nvSpPr>
          <p:spPr>
            <a:xfrm>
              <a:off x="1748587" y="4828669"/>
              <a:ext cx="2874430" cy="1477328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u="sng" dirty="0">
                  <a:latin typeface="Century Gothic" panose="020B0502020202020204" pitchFamily="34" charset="0"/>
                </a:rPr>
                <a:t>Reduce duct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Length L = 46 cm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Width W = 13 cm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Thickness T = 0.4 cm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Angle ɑ = 60°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E5E1DBBF-FCDC-492A-A7D0-78BB8A40FBF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432758" y="4126828"/>
              <a:ext cx="1612900" cy="1495924"/>
            </a:xfrm>
            <a:prstGeom prst="straightConnector1">
              <a:avLst/>
            </a:prstGeom>
            <a:ln w="5715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3416D083-A6D6-4B22-80F2-E83795EA9E0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559258" y="2983832"/>
              <a:ext cx="5486400" cy="2638920"/>
            </a:xfrm>
            <a:prstGeom prst="straightConnector1">
              <a:avLst/>
            </a:prstGeom>
            <a:ln w="5715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D031584-4206-4BF3-A714-A10A23B5A25F}"/>
                </a:ext>
              </a:extLst>
            </p:cNvPr>
            <p:cNvSpPr txBox="1"/>
            <p:nvPr/>
          </p:nvSpPr>
          <p:spPr>
            <a:xfrm>
              <a:off x="8654716" y="5474361"/>
              <a:ext cx="3240505" cy="1200329"/>
            </a:xfrm>
            <a:prstGeom prst="rect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Reduce duct</a:t>
              </a:r>
            </a:p>
            <a:p>
              <a:pPr algn="ctr"/>
              <a:r>
                <a:rPr lang="en-US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Length L = 37 cm</a:t>
              </a:r>
            </a:p>
            <a:p>
              <a:pPr algn="ctr"/>
              <a:r>
                <a:rPr lang="en-US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Width W = 11 cm</a:t>
              </a:r>
            </a:p>
            <a:p>
              <a:pPr algn="ctr"/>
              <a:r>
                <a:rPr lang="en-US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Thickness T = 0.4 cm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32230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EE6E3BC-5CE9-43A3-8B49-93EA41539F3B}"/>
              </a:ext>
            </a:extLst>
          </p:cNvPr>
          <p:cNvGrpSpPr/>
          <p:nvPr/>
        </p:nvGrpSpPr>
        <p:grpSpPr>
          <a:xfrm>
            <a:off x="230954" y="1"/>
            <a:ext cx="11730092" cy="6858000"/>
            <a:chOff x="230954" y="1"/>
            <a:chExt cx="11730092" cy="685800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45F4ACFC-45D3-43FE-81D4-9780A312064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30954" y="1"/>
              <a:ext cx="11730092" cy="6858000"/>
            </a:xfrm>
            <a:prstGeom prst="rect">
              <a:avLst/>
            </a:prstGeom>
          </p:spPr>
        </p:pic>
        <p:cxnSp>
          <p:nvCxnSpPr>
            <p:cNvPr id="4" name="Straight Arrow Connector 3">
              <a:extLst>
                <a:ext uri="{FF2B5EF4-FFF2-40B4-BE49-F238E27FC236}">
                  <a16:creationId xmlns:a16="http://schemas.microsoft.com/office/drawing/2014/main" id="{6ACAF12D-ED07-47D5-8039-F22F5566278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30904" y="2332123"/>
              <a:ext cx="1" cy="2490536"/>
            </a:xfrm>
            <a:prstGeom prst="straightConnector1">
              <a:avLst/>
            </a:prstGeom>
            <a:ln w="57150">
              <a:solidFill>
                <a:srgbClr val="C0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9D58A103-06F8-4C96-B413-6758D72E134A}"/>
                </a:ext>
              </a:extLst>
            </p:cNvPr>
            <p:cNvSpPr txBox="1"/>
            <p:nvPr/>
          </p:nvSpPr>
          <p:spPr>
            <a:xfrm rot="364518">
              <a:off x="2777551" y="3313699"/>
              <a:ext cx="2103120" cy="36933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  <a:latin typeface="Century Gothic" panose="020B0502020202020204" pitchFamily="34" charset="0"/>
                </a:rPr>
                <a:t>Height H = 31 cm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EA1AD32A-ADEC-4061-8159-3D6BC5F2A77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406316" y="2101516"/>
              <a:ext cx="6240378" cy="685801"/>
            </a:xfrm>
            <a:prstGeom prst="straightConnector1">
              <a:avLst/>
            </a:prstGeom>
            <a:ln w="57150">
              <a:solidFill>
                <a:schemeClr val="accent4">
                  <a:lumMod val="60000"/>
                  <a:lumOff val="4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2650BCF-2983-46CA-BC2F-6267917CA081}"/>
                </a:ext>
              </a:extLst>
            </p:cNvPr>
            <p:cNvSpPr txBox="1"/>
            <p:nvPr/>
          </p:nvSpPr>
          <p:spPr>
            <a:xfrm rot="392969">
              <a:off x="4178544" y="1956347"/>
              <a:ext cx="2103120" cy="36933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accent4">
                      <a:lumMod val="50000"/>
                    </a:schemeClr>
                  </a:solidFill>
                  <a:latin typeface="Century Gothic" panose="020B0502020202020204" pitchFamily="34" charset="0"/>
                </a:rPr>
                <a:t>Length L = 78 cm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14640907-83C6-4C62-A3B9-7A716650E61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630905" y="1034717"/>
              <a:ext cx="7109860" cy="814134"/>
            </a:xfrm>
            <a:prstGeom prst="straightConnector1">
              <a:avLst/>
            </a:prstGeom>
            <a:ln w="57150">
              <a:solidFill>
                <a:schemeClr val="accent4">
                  <a:lumMod val="60000"/>
                  <a:lumOff val="4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9628561-9724-458C-94E2-8F7166DC0958}"/>
                </a:ext>
              </a:extLst>
            </p:cNvPr>
            <p:cNvSpPr txBox="1"/>
            <p:nvPr/>
          </p:nvSpPr>
          <p:spPr>
            <a:xfrm rot="392969">
              <a:off x="4907849" y="964335"/>
              <a:ext cx="2289312" cy="36933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accent4">
                      <a:lumMod val="50000"/>
                    </a:schemeClr>
                  </a:solidFill>
                  <a:latin typeface="Century Gothic" panose="020B0502020202020204" pitchFamily="34" charset="0"/>
                </a:rPr>
                <a:t>Length L = 100 cm</a:t>
              </a: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3CAB235F-87DE-4BC7-BE8D-6A57CF4B2BB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438148" y="2289004"/>
              <a:ext cx="1411706" cy="1129966"/>
            </a:xfrm>
            <a:prstGeom prst="straightConnector1">
              <a:avLst/>
            </a:prstGeom>
            <a:ln w="57150">
              <a:solidFill>
                <a:srgbClr val="A9178D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C47604C-C7D2-46B6-8774-A51DA9701071}"/>
                </a:ext>
              </a:extLst>
            </p:cNvPr>
            <p:cNvSpPr txBox="1"/>
            <p:nvPr/>
          </p:nvSpPr>
          <p:spPr>
            <a:xfrm rot="19336480">
              <a:off x="8440518" y="2892226"/>
              <a:ext cx="2103120" cy="36933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A9178D"/>
                  </a:solidFill>
                  <a:latin typeface="Century Gothic" panose="020B0502020202020204" pitchFamily="34" charset="0"/>
                </a:rPr>
                <a:t>Width w = 39 cm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30A55306-FDA9-46A8-A308-FBB3F161F86D}"/>
                </a:ext>
              </a:extLst>
            </p:cNvPr>
            <p:cNvSpPr txBox="1"/>
            <p:nvPr/>
          </p:nvSpPr>
          <p:spPr>
            <a:xfrm>
              <a:off x="348258" y="1149001"/>
              <a:ext cx="1624922" cy="646331"/>
            </a:xfrm>
            <a:prstGeom prst="rect">
              <a:avLst/>
            </a:prstGeom>
            <a:solidFill>
              <a:srgbClr val="000000"/>
            </a:solidFill>
            <a:ln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>
                      <a:lumMod val="85000"/>
                    </a:schemeClr>
                  </a:solidFill>
                  <a:latin typeface="Century Gothic" panose="020B0502020202020204" pitchFamily="34" charset="0"/>
                </a:rPr>
                <a:t>Radius          R = 30 cm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685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283D95C-58ED-411E-A24E-0FE2F898BDC9}"/>
              </a:ext>
            </a:extLst>
          </p:cNvPr>
          <p:cNvGrpSpPr/>
          <p:nvPr/>
        </p:nvGrpSpPr>
        <p:grpSpPr>
          <a:xfrm>
            <a:off x="389930" y="1"/>
            <a:ext cx="11412140" cy="6858000"/>
            <a:chOff x="389930" y="1"/>
            <a:chExt cx="11412140" cy="685800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BDB61C0A-FC0C-42B4-ACA2-30198E9F69F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9930" y="1"/>
              <a:ext cx="11412140" cy="6858000"/>
            </a:xfrm>
            <a:prstGeom prst="rect">
              <a:avLst/>
            </a:prstGeom>
          </p:spPr>
        </p:pic>
        <p:cxnSp>
          <p:nvCxnSpPr>
            <p:cNvPr id="4" name="Straight Arrow Connector 3">
              <a:extLst>
                <a:ext uri="{FF2B5EF4-FFF2-40B4-BE49-F238E27FC236}">
                  <a16:creationId xmlns:a16="http://schemas.microsoft.com/office/drawing/2014/main" id="{72C1CC42-D546-4BEE-A8D0-6BDD25571D0A}"/>
                </a:ext>
              </a:extLst>
            </p:cNvPr>
            <p:cNvCxnSpPr>
              <a:cxnSpLocks/>
            </p:cNvCxnSpPr>
            <p:nvPr/>
          </p:nvCxnSpPr>
          <p:spPr>
            <a:xfrm>
              <a:off x="6096000" y="1828800"/>
              <a:ext cx="1861554" cy="696828"/>
            </a:xfrm>
            <a:prstGeom prst="straightConnector1">
              <a:avLst/>
            </a:prstGeom>
            <a:ln w="57150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B8E6946-0E63-4B93-89C9-F5C662F4818A}"/>
                </a:ext>
              </a:extLst>
            </p:cNvPr>
            <p:cNvCxnSpPr>
              <a:cxnSpLocks/>
            </p:cNvCxnSpPr>
            <p:nvPr/>
          </p:nvCxnSpPr>
          <p:spPr>
            <a:xfrm>
              <a:off x="6288505" y="2525628"/>
              <a:ext cx="2679366" cy="930442"/>
            </a:xfrm>
            <a:prstGeom prst="straightConnector1">
              <a:avLst/>
            </a:prstGeom>
            <a:ln w="57150">
              <a:solidFill>
                <a:srgbClr val="FFFF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49AFFE7-82A4-4AB4-975F-7B51A7182389}"/>
                </a:ext>
              </a:extLst>
            </p:cNvPr>
            <p:cNvSpPr txBox="1"/>
            <p:nvPr/>
          </p:nvSpPr>
          <p:spPr>
            <a:xfrm>
              <a:off x="4327488" y="1018721"/>
              <a:ext cx="2874430" cy="923330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u="sng" dirty="0">
                  <a:latin typeface="Century Gothic" panose="020B0502020202020204" pitchFamily="34" charset="0"/>
                </a:rPr>
                <a:t>Tube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Radius R = 10 cm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Height H = 10 cm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6A3BD91-B8E6-4A83-B6A2-20D2C48E87DB}"/>
                </a:ext>
              </a:extLst>
            </p:cNvPr>
            <p:cNvSpPr txBox="1"/>
            <p:nvPr/>
          </p:nvSpPr>
          <p:spPr>
            <a:xfrm>
              <a:off x="3261801" y="2219050"/>
              <a:ext cx="3261097" cy="1477328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u="sng" dirty="0">
                  <a:latin typeface="Century Gothic" panose="020B0502020202020204" pitchFamily="34" charset="0"/>
                </a:rPr>
                <a:t>Flange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Radius R = 13 cm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Thickness t = 0.4 cm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Number of holes = 10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Radius of hole r = 0.4 cm</a:t>
              </a: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91F2F498-8A5E-4C7D-85A0-390E63BF49D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61801" y="5002632"/>
              <a:ext cx="1887717" cy="655038"/>
            </a:xfrm>
            <a:prstGeom prst="straightConnector1">
              <a:avLst/>
            </a:prstGeom>
            <a:ln w="5715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96253785-4A75-45C6-8B1B-C8540A964F58}"/>
                </a:ext>
              </a:extLst>
            </p:cNvPr>
            <p:cNvSpPr txBox="1"/>
            <p:nvPr/>
          </p:nvSpPr>
          <p:spPr>
            <a:xfrm>
              <a:off x="1040991" y="5582653"/>
              <a:ext cx="2874430" cy="1200329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u="sng" dirty="0">
                  <a:latin typeface="Century Gothic" panose="020B0502020202020204" pitchFamily="34" charset="0"/>
                </a:rPr>
                <a:t>Duct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Length L = 36 cm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Width W = 46 cm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Height H = 8 cm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5B7E897E-0E45-433B-97E4-B1E509625ED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201918" y="5582653"/>
              <a:ext cx="1950982" cy="399045"/>
            </a:xfrm>
            <a:prstGeom prst="straightConnector1">
              <a:avLst/>
            </a:prstGeom>
            <a:ln w="5715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756CE1F-5478-4C30-89BF-FE6867CB46CF}"/>
                </a:ext>
              </a:extLst>
            </p:cNvPr>
            <p:cNvSpPr txBox="1"/>
            <p:nvPr/>
          </p:nvSpPr>
          <p:spPr>
            <a:xfrm>
              <a:off x="8560153" y="5657670"/>
              <a:ext cx="2874430" cy="1200329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u="sng" dirty="0">
                  <a:latin typeface="Century Gothic" panose="020B0502020202020204" pitchFamily="34" charset="0"/>
                </a:rPr>
                <a:t>Flange of duct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Length L = 40 cm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Width W = 50 cm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Thickness t = 0.4 mm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23984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07FC376-0A23-4759-8FCA-E8A48E7A7A3E}"/>
              </a:ext>
            </a:extLst>
          </p:cNvPr>
          <p:cNvGrpSpPr/>
          <p:nvPr/>
        </p:nvGrpSpPr>
        <p:grpSpPr>
          <a:xfrm>
            <a:off x="135336" y="0"/>
            <a:ext cx="12001539" cy="6864459"/>
            <a:chOff x="135336" y="0"/>
            <a:chExt cx="12001539" cy="6864459"/>
          </a:xfrm>
        </p:grpSpPr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762727C0-AEA5-46EA-87E8-D7E477D2807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7281" y="0"/>
              <a:ext cx="11417439" cy="6858000"/>
            </a:xfrm>
            <a:prstGeom prst="rect">
              <a:avLst/>
            </a:prstGeom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0CB0C184-E9B3-48DF-92AC-F6BD0872725C}"/>
                </a:ext>
              </a:extLst>
            </p:cNvPr>
            <p:cNvSpPr/>
            <p:nvPr/>
          </p:nvSpPr>
          <p:spPr>
            <a:xfrm>
              <a:off x="6031830" y="0"/>
              <a:ext cx="6105045" cy="6864459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224A7A3-DC8E-4CC6-B207-21F0A9FEC82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14755" y="1021175"/>
              <a:ext cx="1977497" cy="367484"/>
            </a:xfrm>
            <a:prstGeom prst="straightConnector1">
              <a:avLst/>
            </a:prstGeom>
            <a:ln w="57150">
              <a:solidFill>
                <a:schemeClr val="accent4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A94DCC3-A2CE-47B2-94E0-015728AA81C6}"/>
                </a:ext>
              </a:extLst>
            </p:cNvPr>
            <p:cNvSpPr txBox="1"/>
            <p:nvPr/>
          </p:nvSpPr>
          <p:spPr>
            <a:xfrm>
              <a:off x="6960432" y="402659"/>
              <a:ext cx="2874430" cy="1477328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u="sng" dirty="0">
                  <a:latin typeface="Century Gothic" panose="020B0502020202020204" pitchFamily="34" charset="0"/>
                </a:rPr>
                <a:t>Outer cyclone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Radius R = 30 cm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Height H = 100 cm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Thickness t = 0.2 cm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Fillet f = 10 cm</a:t>
              </a:r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A07C464D-F6DA-4E28-A678-371BF7FF258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844744" y="2603200"/>
              <a:ext cx="2977691" cy="551329"/>
            </a:xfrm>
            <a:prstGeom prst="straightConnector1">
              <a:avLst/>
            </a:prstGeom>
            <a:ln w="57150">
              <a:solidFill>
                <a:srgbClr val="00FF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44181B3-17B6-4034-82D5-7E20E229A344}"/>
                </a:ext>
              </a:extLst>
            </p:cNvPr>
            <p:cNvSpPr txBox="1"/>
            <p:nvPr/>
          </p:nvSpPr>
          <p:spPr>
            <a:xfrm>
              <a:off x="7347257" y="2042130"/>
              <a:ext cx="2874430" cy="1477328"/>
            </a:xfrm>
            <a:prstGeom prst="rect">
              <a:avLst/>
            </a:prstGeom>
            <a:solidFill>
              <a:srgbClr val="00FFFF"/>
            </a:solidFill>
            <a:ln>
              <a:solidFill>
                <a:srgbClr val="00FF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u="sng" dirty="0">
                  <a:latin typeface="Century Gothic" panose="020B0502020202020204" pitchFamily="34" charset="0"/>
                </a:rPr>
                <a:t>Inside cyclone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Radius R = 29 cm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Height H = 9 cm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Thickness t = 0.2 mm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Fillet f = 10 cm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6E9EED73-6032-4F91-92E5-F1D7E71E7B9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472827" y="4443549"/>
              <a:ext cx="2874430" cy="882430"/>
            </a:xfrm>
            <a:prstGeom prst="straightConnector1">
              <a:avLst/>
            </a:prstGeom>
            <a:ln w="57150">
              <a:solidFill>
                <a:srgbClr val="1CCCE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BACF86E-1427-44F9-958F-C1B4AEB29A16}"/>
                </a:ext>
              </a:extLst>
            </p:cNvPr>
            <p:cNvSpPr txBox="1"/>
            <p:nvPr/>
          </p:nvSpPr>
          <p:spPr>
            <a:xfrm>
              <a:off x="6960432" y="3643454"/>
              <a:ext cx="2874430" cy="1477328"/>
            </a:xfrm>
            <a:prstGeom prst="rect">
              <a:avLst/>
            </a:prstGeom>
            <a:solidFill>
              <a:srgbClr val="1CCCE4"/>
            </a:solidFill>
            <a:ln>
              <a:solidFill>
                <a:srgbClr val="1CCCE4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u="sng" dirty="0">
                  <a:latin typeface="Century Gothic" panose="020B0502020202020204" pitchFamily="34" charset="0"/>
                </a:rPr>
                <a:t>Cone of cyclone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Radius R1 = 29 cm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Radius R2 = 9 cm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Height H = 20 cm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Thickness t = 0.4 cm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D4767355-24C1-4294-B825-901558D2044F}"/>
                </a:ext>
              </a:extLst>
            </p:cNvPr>
            <p:cNvCxnSpPr>
              <a:cxnSpLocks/>
            </p:cNvCxnSpPr>
            <p:nvPr/>
          </p:nvCxnSpPr>
          <p:spPr>
            <a:xfrm>
              <a:off x="1958541" y="6270675"/>
              <a:ext cx="972154" cy="192461"/>
            </a:xfrm>
            <a:prstGeom prst="straightConnector1">
              <a:avLst/>
            </a:prstGeom>
            <a:ln w="57150">
              <a:solidFill>
                <a:srgbClr val="FF7C8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33EE723-F418-4E10-966D-8F60DFC6436E}"/>
                </a:ext>
              </a:extLst>
            </p:cNvPr>
            <p:cNvSpPr txBox="1"/>
            <p:nvPr/>
          </p:nvSpPr>
          <p:spPr>
            <a:xfrm>
              <a:off x="135336" y="4656631"/>
              <a:ext cx="2257270" cy="2031325"/>
            </a:xfrm>
            <a:prstGeom prst="rect">
              <a:avLst/>
            </a:prstGeom>
            <a:solidFill>
              <a:srgbClr val="FF7C80"/>
            </a:solidFill>
            <a:ln>
              <a:solidFill>
                <a:srgbClr val="FF7C8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u="sng" dirty="0">
                  <a:latin typeface="Century Gothic" panose="020B0502020202020204" pitchFamily="34" charset="0"/>
                </a:rPr>
                <a:t>Tube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Radius R = 2 cm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Height H = 30 cm</a:t>
              </a:r>
            </a:p>
            <a:p>
              <a:pPr algn="ctr"/>
              <a:endParaRPr lang="en-US" dirty="0">
                <a:latin typeface="Century Gothic" panose="020B0502020202020204" pitchFamily="34" charset="0"/>
              </a:endParaRP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Flange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Radius r = 3 cm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Height h = 0.4 cm</a:t>
              </a: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62F21DB7-2B4D-440E-AD34-26FAD10768D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138863" y="6132389"/>
              <a:ext cx="3801979" cy="362969"/>
            </a:xfrm>
            <a:prstGeom prst="straightConnector1">
              <a:avLst/>
            </a:prstGeom>
            <a:ln w="57150">
              <a:solidFill>
                <a:srgbClr val="CC3399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15E58AB-F4CA-4AAA-860E-7A9060F008A6}"/>
                </a:ext>
              </a:extLst>
            </p:cNvPr>
            <p:cNvSpPr txBox="1"/>
            <p:nvPr/>
          </p:nvSpPr>
          <p:spPr>
            <a:xfrm>
              <a:off x="7156683" y="5458736"/>
              <a:ext cx="3065004" cy="1200329"/>
            </a:xfrm>
            <a:prstGeom prst="rect">
              <a:avLst/>
            </a:prstGeom>
            <a:solidFill>
              <a:srgbClr val="CC3399"/>
            </a:solidFill>
            <a:ln>
              <a:solidFill>
                <a:srgbClr val="CC3399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u="sng" dirty="0">
                  <a:latin typeface="Century Gothic" panose="020B0502020202020204" pitchFamily="34" charset="0"/>
                </a:rPr>
                <a:t>Outlet of cyclone 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Inner radius Ri = 8.5 cm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Outer radius Ro = 8.1 cm </a:t>
              </a:r>
            </a:p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Height H = 10 cm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56995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437</Words>
  <Application>Microsoft Office PowerPoint</Application>
  <PresentationFormat>Widescreen</PresentationFormat>
  <Paragraphs>102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Bradley Hand ITC</vt:lpstr>
      <vt:lpstr>Brush Script MT</vt:lpstr>
      <vt:lpstr>Calibri</vt:lpstr>
      <vt:lpstr>Calibri Light</vt:lpstr>
      <vt:lpstr>Century Gothic</vt:lpstr>
      <vt:lpstr>Office Theme</vt:lpstr>
      <vt:lpstr>Cyclones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Cyclones</dc:title>
  <dc:creator>HP</dc:creator>
  <cp:lastModifiedBy>HP</cp:lastModifiedBy>
  <cp:revision>3</cp:revision>
  <dcterms:created xsi:type="dcterms:W3CDTF">2023-04-08T10:43:24Z</dcterms:created>
  <dcterms:modified xsi:type="dcterms:W3CDTF">2023-04-08T12:09:35Z</dcterms:modified>
</cp:coreProperties>
</file>