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1"/>
  </p:notesMasterIdLst>
  <p:sldIdLst>
    <p:sldId id="256" r:id="rId2"/>
    <p:sldId id="259" r:id="rId3"/>
    <p:sldId id="295" r:id="rId4"/>
    <p:sldId id="264" r:id="rId5"/>
    <p:sldId id="287" r:id="rId6"/>
    <p:sldId id="294" r:id="rId7"/>
    <p:sldId id="296" r:id="rId8"/>
    <p:sldId id="293" r:id="rId9"/>
    <p:sldId id="297" r:id="rId10"/>
    <p:sldId id="298" r:id="rId11"/>
    <p:sldId id="263" r:id="rId12"/>
    <p:sldId id="302" r:id="rId13"/>
    <p:sldId id="305" r:id="rId14"/>
    <p:sldId id="308" r:id="rId15"/>
    <p:sldId id="310" r:id="rId16"/>
    <p:sldId id="292" r:id="rId17"/>
    <p:sldId id="304" r:id="rId18"/>
    <p:sldId id="311" r:id="rId19"/>
    <p:sldId id="280" r:id="rId20"/>
  </p:sldIdLst>
  <p:sldSz cx="9144000" cy="5143500" type="screen16x9"/>
  <p:notesSz cx="6858000" cy="9144000"/>
  <p:embeddedFontLst>
    <p:embeddedFont>
      <p:font typeface="Lora" charset="0"/>
      <p:regular r:id="rId22"/>
      <p:bold r:id="rId23"/>
      <p:italic r:id="rId24"/>
      <p:boldItalic r:id="rId25"/>
    </p:embeddedFont>
    <p:embeddedFont>
      <p:font typeface="Calibri" pitchFamily="34" charset="0"/>
      <p:regular r:id="rId26"/>
      <p:bold r:id="rId27"/>
      <p:italic r:id="rId28"/>
      <p:boldItalic r:id="rId29"/>
    </p:embeddedFont>
    <p:embeddedFont>
      <p:font typeface="Quattrocento Sans"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FC3D00D-1DFF-4C35-8D57-403CCD3752E6}">
  <a:tblStyle styleId="{5FC3D00D-1DFF-4C35-8D57-403CCD3752E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19" autoAdjust="0"/>
  </p:normalViewPr>
  <p:slideViewPr>
    <p:cSldViewPr>
      <p:cViewPr>
        <p:scale>
          <a:sx n="110" d="100"/>
          <a:sy n="110" d="100"/>
        </p:scale>
        <p:origin x="-216" y="5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ar-SA" sz="1200" b="1" i="0">
                <a:effectLst/>
              </a:rPr>
              <a:t>انهيار الطلب الفعلي في عام 2012 مقابل الطلب المتوقع للمنتجات البترولية في عام 2035</a:t>
            </a:r>
            <a:endParaRPr lang="en-US" sz="1200" b="1" i="0">
              <a:effectLst/>
            </a:endParaRPr>
          </a:p>
        </c:rich>
      </c:tx>
      <c:layout/>
      <c:overlay val="0"/>
    </c:title>
    <c:autoTitleDeleted val="0"/>
    <c:plotArea>
      <c:layout/>
      <c:barChart>
        <c:barDir val="bar"/>
        <c:grouping val="clustered"/>
        <c:varyColors val="0"/>
        <c:ser>
          <c:idx val="0"/>
          <c:order val="0"/>
          <c:tx>
            <c:strRef>
              <c:f>Sheet1!$N$15</c:f>
              <c:strCache>
                <c:ptCount val="1"/>
                <c:pt idx="0">
                  <c:v>Demand in 2012 (thousand Barrels/days)</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Sheet1!$M$16:$M$20</c:f>
              <c:strCache>
                <c:ptCount val="5"/>
                <c:pt idx="0">
                  <c:v>Motor Gasoline</c:v>
                </c:pt>
                <c:pt idx="1">
                  <c:v>Jet Fuel</c:v>
                </c:pt>
                <c:pt idx="2">
                  <c:v>Distillate fuel Oil</c:v>
                </c:pt>
                <c:pt idx="3">
                  <c:v>Residual Fuel Oil</c:v>
                </c:pt>
                <c:pt idx="4">
                  <c:v>Liquified Petroleum Gas</c:v>
                </c:pt>
              </c:strCache>
            </c:strRef>
          </c:cat>
          <c:val>
            <c:numRef>
              <c:f>Sheet1!$N$16:$N$20</c:f>
              <c:numCache>
                <c:formatCode>General</c:formatCode>
                <c:ptCount val="5"/>
                <c:pt idx="0">
                  <c:v>39.81</c:v>
                </c:pt>
                <c:pt idx="1">
                  <c:v>5.26</c:v>
                </c:pt>
                <c:pt idx="2">
                  <c:v>65.900000000000006</c:v>
                </c:pt>
                <c:pt idx="3">
                  <c:v>23.38</c:v>
                </c:pt>
                <c:pt idx="4">
                  <c:v>5.88</c:v>
                </c:pt>
              </c:numCache>
            </c:numRef>
          </c:val>
        </c:ser>
        <c:ser>
          <c:idx val="1"/>
          <c:order val="1"/>
          <c:tx>
            <c:strRef>
              <c:f>Sheet1!$O$15</c:f>
              <c:strCache>
                <c:ptCount val="1"/>
                <c:pt idx="0">
                  <c:v>Forecasted Demand in 2035 (thousand Barrels/days)</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Sheet1!$M$16:$M$20</c:f>
              <c:strCache>
                <c:ptCount val="5"/>
                <c:pt idx="0">
                  <c:v>Motor Gasoline</c:v>
                </c:pt>
                <c:pt idx="1">
                  <c:v>Jet Fuel</c:v>
                </c:pt>
                <c:pt idx="2">
                  <c:v>Distillate fuel Oil</c:v>
                </c:pt>
                <c:pt idx="3">
                  <c:v>Residual Fuel Oil</c:v>
                </c:pt>
                <c:pt idx="4">
                  <c:v>Liquified Petroleum Gas</c:v>
                </c:pt>
              </c:strCache>
            </c:strRef>
          </c:cat>
          <c:val>
            <c:numRef>
              <c:f>Sheet1!$O$16:$O$20</c:f>
              <c:numCache>
                <c:formatCode>General</c:formatCode>
                <c:ptCount val="5"/>
                <c:pt idx="0">
                  <c:v>65.849999999999994</c:v>
                </c:pt>
                <c:pt idx="1">
                  <c:v>9.4700000000000006</c:v>
                </c:pt>
                <c:pt idx="2">
                  <c:v>107.77</c:v>
                </c:pt>
                <c:pt idx="3">
                  <c:v>51.28</c:v>
                </c:pt>
                <c:pt idx="4">
                  <c:v>7.67</c:v>
                </c:pt>
              </c:numCache>
            </c:numRef>
          </c:val>
        </c:ser>
        <c:dLbls>
          <c:showLegendKey val="0"/>
          <c:showVal val="1"/>
          <c:showCatName val="0"/>
          <c:showSerName val="0"/>
          <c:showPercent val="0"/>
          <c:showBubbleSize val="0"/>
        </c:dLbls>
        <c:gapWidth val="150"/>
        <c:overlap val="-25"/>
        <c:axId val="86883328"/>
        <c:axId val="86897408"/>
      </c:barChart>
      <c:catAx>
        <c:axId val="86883328"/>
        <c:scaling>
          <c:orientation val="minMax"/>
        </c:scaling>
        <c:delete val="0"/>
        <c:axPos val="l"/>
        <c:majorTickMark val="none"/>
        <c:minorTickMark val="none"/>
        <c:tickLblPos val="nextTo"/>
        <c:txPr>
          <a:bodyPr/>
          <a:lstStyle/>
          <a:p>
            <a:pPr>
              <a:defRPr b="1"/>
            </a:pPr>
            <a:endParaRPr lang="en-US"/>
          </a:p>
        </c:txPr>
        <c:crossAx val="86897408"/>
        <c:crosses val="autoZero"/>
        <c:auto val="1"/>
        <c:lblAlgn val="ctr"/>
        <c:lblOffset val="100"/>
        <c:noMultiLvlLbl val="0"/>
      </c:catAx>
      <c:valAx>
        <c:axId val="86897408"/>
        <c:scaling>
          <c:orientation val="minMax"/>
        </c:scaling>
        <c:delete val="1"/>
        <c:axPos val="b"/>
        <c:numFmt formatCode="General" sourceLinked="1"/>
        <c:majorTickMark val="out"/>
        <c:minorTickMark val="none"/>
        <c:tickLblPos val="nextTo"/>
        <c:crossAx val="86883328"/>
        <c:crosses val="autoZero"/>
        <c:crossBetween val="between"/>
      </c:valAx>
    </c:plotArea>
    <c:legend>
      <c:legendPos val="t"/>
      <c:layout>
        <c:manualLayout>
          <c:xMode val="edge"/>
          <c:yMode val="edge"/>
          <c:x val="5.0000075792652192E-2"/>
          <c:y val="0.10526629180753702"/>
          <c:w val="0.85080199573843185"/>
          <c:h val="7.8400890537369525E-2"/>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279591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بعد</a:t>
            </a:r>
            <a:r>
              <a:rPr lang="ar-LB" baseline="0" dirty="0" smtClean="0"/>
              <a:t> التحويل تأتي المرحة الأخيرة وهي التنقية المعالجة  تهدف هذه المرحلة إلى نزع الملوثات ,الشوائب والأسفلت كما تهدف إلى تحسين اللزوجة وفصل العطريات الغير مشبعة </a:t>
            </a:r>
          </a:p>
          <a:p>
            <a:pPr marL="0" lvl="0" indent="0" algn="r" rtl="1">
              <a:spcBef>
                <a:spcPts val="0"/>
              </a:spcBef>
              <a:spcAft>
                <a:spcPts val="0"/>
              </a:spcAft>
              <a:buNone/>
            </a:pPr>
            <a:r>
              <a:rPr lang="ar-LB" baseline="0" dirty="0" smtClean="0"/>
              <a:t>تستخدم في هذه المرحلة عدة طرق نذكر منها: الإمتصاص , الحراري, الحفزي, التبريد والمرشح</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LB" baseline="0" dirty="0" smtClean="0"/>
              <a:t>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الواقع الحالي لمصفاة طرابلس</a:t>
            </a:r>
          </a:p>
          <a:p>
            <a:pPr marL="139700" indent="0" algn="r" rtl="1">
              <a:spcBef>
                <a:spcPts val="0"/>
              </a:spcBef>
              <a:buNone/>
            </a:pPr>
            <a:r>
              <a:rPr lang="ar-LB" sz="1600" dirty="0" smtClean="0"/>
              <a:t>تبلغ </a:t>
            </a:r>
            <a:r>
              <a:rPr lang="ar-SA" sz="1600" dirty="0" smtClean="0"/>
              <a:t>مساحة المصفاة الإجمالية 114،875 متر مربع.</a:t>
            </a:r>
            <a:r>
              <a:rPr lang="ar-LB" sz="1600" baseline="0" dirty="0" smtClean="0"/>
              <a:t> بينما تبلغ </a:t>
            </a:r>
            <a:r>
              <a:rPr lang="ar-SA" sz="1600" dirty="0" smtClean="0"/>
              <a:t>المساحة الإجمالية للمبنى 1,000,000 متر مربع ويتضمن:</a:t>
            </a:r>
          </a:p>
          <a:p>
            <a:pPr marL="76200" indent="0" algn="r" rtl="1">
              <a:spcBef>
                <a:spcPts val="0"/>
              </a:spcBef>
              <a:buNone/>
            </a:pPr>
            <a:endParaRPr lang="ar-SA" sz="500" dirty="0" smtClean="0"/>
          </a:p>
          <a:p>
            <a:pPr lvl="1" algn="r" rtl="1">
              <a:buFont typeface="Courier New" pitchFamily="49" charset="0"/>
              <a:buChar char="o"/>
            </a:pPr>
            <a:r>
              <a:rPr lang="ar-SA" sz="1400" dirty="0" smtClean="0"/>
              <a:t>خمسة (5) أرصفة تحميل في المحطة على بعد 2.5 كم تقريباً من الخط الساحلي ، </a:t>
            </a:r>
          </a:p>
          <a:p>
            <a:pPr lvl="1" algn="r" rtl="1">
              <a:buFont typeface="Courier New" pitchFamily="49" charset="0"/>
              <a:buChar char="o"/>
            </a:pPr>
            <a:r>
              <a:rPr lang="ar-SA" sz="1400" dirty="0" smtClean="0"/>
              <a:t>أحد عشر (11) خزان بسعة تخزين 100.000 طن من زيت الوقود و 100.000 طن من زيت الغاز</a:t>
            </a:r>
          </a:p>
          <a:p>
            <a:pPr marL="558800" lvl="1" indent="0" algn="r" rtl="1">
              <a:buNone/>
            </a:pPr>
            <a:endParaRPr lang="ar-SA" sz="800" dirty="0" smtClean="0"/>
          </a:p>
          <a:p>
            <a:pPr marL="139700" lvl="0" indent="0" algn="r" rtl="1">
              <a:spcBef>
                <a:spcPts val="0"/>
              </a:spcBef>
              <a:buNone/>
            </a:pPr>
            <a:r>
              <a:rPr lang="ar-LB" sz="1600" dirty="0" smtClean="0"/>
              <a:t>كما </a:t>
            </a:r>
            <a:r>
              <a:rPr lang="ar-SA" sz="1600" dirty="0" smtClean="0"/>
              <a:t>تبلغ طاقة التخزين القصوى للمصفاة 34500 برميل يوميا من النفط الخام لكنها لا تتجاوز 30 ألف برميل يوميا</a:t>
            </a:r>
            <a:r>
              <a:rPr lang="ar-LB" sz="1600" dirty="0" smtClean="0"/>
              <a:t>ً ,</a:t>
            </a:r>
            <a:r>
              <a:rPr lang="ar-LB" sz="1600" baseline="0" dirty="0" smtClean="0"/>
              <a:t> وإن </a:t>
            </a:r>
            <a:r>
              <a:rPr lang="ar-SA" sz="1600" dirty="0" smtClean="0"/>
              <a:t>كانت طاقة التكرير قبل انهيارها 21000 برميل في اليوم تقريبًا</a:t>
            </a:r>
            <a:r>
              <a:rPr lang="ar-LB" sz="1600" dirty="0" smtClean="0"/>
              <a:t>,</a:t>
            </a:r>
            <a:r>
              <a:rPr lang="ar-LB" sz="1600" baseline="0" dirty="0" smtClean="0"/>
              <a:t> </a:t>
            </a:r>
            <a:r>
              <a:rPr lang="ar-SA" sz="1600" dirty="0" smtClean="0"/>
              <a:t>وكانت المنتجات المكررة الرئيسية هي زيت الوقود (50٪) وزيت الغاز (22٪) والبنزين (21٪)</a:t>
            </a:r>
          </a:p>
          <a:p>
            <a:pPr marL="76200" lvl="0" indent="0" algn="r" rtl="1">
              <a:spcBef>
                <a:spcPts val="0"/>
              </a:spcBef>
              <a:buNone/>
            </a:pPr>
            <a:endParaRPr lang="ar-SA" sz="800" dirty="0" smtClean="0"/>
          </a:p>
          <a:p>
            <a:pPr marL="139700" lvl="0" indent="0" algn="r" rtl="1">
              <a:spcBef>
                <a:spcPts val="0"/>
              </a:spcBef>
              <a:buNone/>
            </a:pPr>
            <a:r>
              <a:rPr lang="ar-LB" sz="1600" dirty="0" smtClean="0"/>
              <a:t>تقتصر </a:t>
            </a:r>
            <a:r>
              <a:rPr lang="ar-SA" sz="1600" dirty="0" smtClean="0"/>
              <a:t>الأنشطة الحالية</a:t>
            </a:r>
            <a:r>
              <a:rPr lang="ar-LB" sz="1600" dirty="0" smtClean="0"/>
              <a:t> على </a:t>
            </a:r>
            <a:r>
              <a:rPr lang="ar-SA" sz="1600" dirty="0" smtClean="0"/>
              <a:t>: </a:t>
            </a:r>
          </a:p>
          <a:p>
            <a:pPr lvl="1" algn="r" rtl="1">
              <a:buSzPts val="2400"/>
              <a:buFont typeface="Courier New" pitchFamily="49" charset="0"/>
              <a:buChar char="o"/>
            </a:pPr>
            <a:r>
              <a:rPr lang="ar-SA" sz="1400" dirty="0" smtClean="0"/>
              <a:t>استيراد زيت الوقود وزيت الغاز من خلال المحطة وتخزينه في خزانات المنشآت ،</a:t>
            </a:r>
          </a:p>
          <a:p>
            <a:pPr lvl="1" algn="r" rtl="1">
              <a:buSzPts val="2400"/>
              <a:buFont typeface="Courier New" pitchFamily="49" charset="0"/>
              <a:buChar char="o"/>
            </a:pPr>
            <a:r>
              <a:rPr lang="ar-SA" sz="1400" dirty="0" smtClean="0"/>
              <a:t> ثم معالجة وتوزيع هذه المشتقات إلى الـ </a:t>
            </a:r>
            <a:r>
              <a:rPr lang="en-US" sz="1400" dirty="0" smtClean="0"/>
              <a:t>EDL </a:t>
            </a:r>
            <a:r>
              <a:rPr lang="ar-SA" sz="1400" dirty="0" smtClean="0"/>
              <a:t>وفي السوق المحلية من خلال شركات التوزيع ، </a:t>
            </a:r>
          </a:p>
          <a:p>
            <a:pPr lvl="1" algn="r" rtl="1">
              <a:buSzPts val="2400"/>
              <a:buFont typeface="Courier New" pitchFamily="49" charset="0"/>
              <a:buChar char="o"/>
            </a:pPr>
            <a:r>
              <a:rPr lang="ar-SA" sz="1400" dirty="0" smtClean="0"/>
              <a:t>كما يوجد مختبر بالقرب من المصفاة التي تستخدم لفحص جميع عينات المشتقات النفطية للتأكد من أنها تتماشى مع المواصفات اللبنانية كما حددتها شركة </a:t>
            </a:r>
            <a:r>
              <a:rPr lang="en-US" sz="1400" dirty="0" smtClean="0"/>
              <a:t>LIBNOR</a:t>
            </a:r>
          </a:p>
          <a:p>
            <a:pPr marL="0" lvl="0" indent="0" algn="r" rtl="1">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r" rtl="1">
              <a:buNone/>
            </a:pPr>
            <a:r>
              <a:rPr lang="ar-LB" sz="1100" b="0" i="0" u="none" strike="noStrike" cap="none" dirty="0" smtClean="0">
                <a:solidFill>
                  <a:srgbClr val="000000"/>
                </a:solidFill>
                <a:effectLst/>
                <a:latin typeface="Arial"/>
                <a:ea typeface="Arial"/>
                <a:cs typeface="Arial"/>
                <a:sym typeface="Arial"/>
              </a:rPr>
              <a:t>وضعت</a:t>
            </a:r>
            <a:r>
              <a:rPr lang="ar-LB" sz="1100" b="0" i="0" u="none" strike="noStrike" cap="none" baseline="0" dirty="0" smtClean="0">
                <a:solidFill>
                  <a:srgbClr val="000000"/>
                </a:solidFill>
                <a:effectLst/>
                <a:latin typeface="Arial"/>
                <a:ea typeface="Arial"/>
                <a:cs typeface="Arial"/>
                <a:sym typeface="Arial"/>
              </a:rPr>
              <a:t> العديد من الدراسات  متعلقة بإعادة تأهيل منشأة النفط في طرابلس ولبنان , وجاء أبرزها :</a:t>
            </a:r>
            <a:endParaRPr lang="ar-LB" sz="1100" b="0" i="0" u="none" strike="noStrike" cap="none" dirty="0" smtClean="0">
              <a:solidFill>
                <a:srgbClr val="000000"/>
              </a:solidFill>
              <a:effectLst/>
              <a:latin typeface="Arial"/>
              <a:ea typeface="Arial"/>
              <a:cs typeface="Arial"/>
              <a:sym typeface="Arial"/>
            </a:endParaRPr>
          </a:p>
          <a:p>
            <a:pPr marL="139700" indent="0" algn="r" rtl="1">
              <a:buNone/>
            </a:pPr>
            <a:endParaRPr lang="ar-LB" sz="1100" b="0" i="0" u="none" strike="noStrike" cap="none" dirty="0" smtClean="0">
              <a:solidFill>
                <a:srgbClr val="000000"/>
              </a:solidFill>
              <a:effectLst/>
              <a:latin typeface="Arial"/>
              <a:ea typeface="Arial"/>
              <a:cs typeface="Arial"/>
              <a:sym typeface="Arial"/>
            </a:endParaRPr>
          </a:p>
          <a:p>
            <a:pPr marL="457200" indent="-317500" algn="r" rtl="1">
              <a:buFontTx/>
              <a:buChar char="-"/>
            </a:pPr>
            <a:r>
              <a:rPr lang="ar-LB" sz="1100" b="0" i="0" u="none" strike="noStrike" cap="none" dirty="0" smtClean="0">
                <a:solidFill>
                  <a:srgbClr val="000000"/>
                </a:solidFill>
                <a:effectLst/>
                <a:latin typeface="Arial"/>
                <a:ea typeface="Arial"/>
                <a:cs typeface="Arial"/>
                <a:sym typeface="Arial"/>
              </a:rPr>
              <a:t>دراسة لجدوى تأهيل مصفاة طرابلس أقيمت سنة 1996 جاءت نتيجتها بإمكانية تأهيل المصفاة ليس للمردود الإقتصادي , فقد كانت الأسعار أعلى من المتسورد , إلا أن المشروع يحقق أيضا إيجابية على الصعيد الإجتماعي من حيث تشغيل اليد العاملة الوطنية وحريك العجلة الإقتصادية.</a:t>
            </a:r>
          </a:p>
          <a:p>
            <a:pPr marL="457200" indent="-317500" algn="r" rtl="1">
              <a:buFontTx/>
              <a:buChar char="-"/>
            </a:pPr>
            <a:endParaRPr lang="ar-LB" sz="1100" b="0" i="0" u="none" strike="noStrike" cap="none" dirty="0" smtClean="0">
              <a:solidFill>
                <a:srgbClr val="000000"/>
              </a:solidFill>
              <a:effectLst/>
              <a:latin typeface="Arial"/>
              <a:ea typeface="Arial"/>
              <a:cs typeface="Arial"/>
              <a:sym typeface="Arial"/>
            </a:endParaRPr>
          </a:p>
          <a:p>
            <a:pPr marL="457200" indent="-317500" algn="r" rtl="1">
              <a:buFontTx/>
              <a:buChar char="-"/>
            </a:pPr>
            <a:r>
              <a:rPr lang="ar-LB" sz="1100" b="0" i="0" u="none" strike="noStrike" cap="none" dirty="0" smtClean="0">
                <a:solidFill>
                  <a:srgbClr val="000000"/>
                </a:solidFill>
                <a:effectLst/>
                <a:latin typeface="Arial"/>
                <a:ea typeface="Arial"/>
                <a:cs typeface="Arial"/>
                <a:sym typeface="Arial"/>
              </a:rPr>
              <a:t>وفي عام 2003 تم دراسة جدوى لتأهيل وتوسيع مصافي النفط الموجودة في لبنان وتناولت الدراسة مصفاة طرابلس والزهراني. وجاء فيها بأفضلية تجديد المصفاة عوضا عن صيانتها وذلك لما فيها من تكاليف عالية , فيكون بذلك شراء معدات وآلالات جديدة أوفر وذات كفاءة وفعالية أكثر </a:t>
            </a:r>
          </a:p>
          <a:p>
            <a:pPr marL="457200" indent="-317500" algn="r" rtl="1">
              <a:buFontTx/>
              <a:buChar char="-"/>
            </a:pPr>
            <a:endParaRPr lang="ar-LB" sz="1100" b="0" i="0" u="none" strike="noStrike" cap="none" dirty="0" smtClean="0">
              <a:solidFill>
                <a:srgbClr val="000000"/>
              </a:solidFill>
              <a:effectLst/>
              <a:latin typeface="Arial"/>
              <a:cs typeface="Arial"/>
              <a:sym typeface="Arial"/>
            </a:endParaRPr>
          </a:p>
          <a:p>
            <a:pPr marL="457200" indent="-317500" algn="r" rtl="1">
              <a:buFontTx/>
              <a:buChar char="-"/>
            </a:pPr>
            <a:r>
              <a:rPr lang="ar-LB" sz="1100" b="0" i="0" u="none" strike="noStrike" cap="none" dirty="0" smtClean="0">
                <a:solidFill>
                  <a:srgbClr val="000000"/>
                </a:solidFill>
                <a:effectLst/>
                <a:latin typeface="Arial"/>
                <a:cs typeface="Arial"/>
                <a:sym typeface="Arial"/>
              </a:rPr>
              <a:t>وبناءاً</a:t>
            </a:r>
            <a:r>
              <a:rPr lang="ar-LB" sz="1100" b="0" i="0" u="none" strike="noStrike" cap="none" baseline="0" dirty="0" smtClean="0">
                <a:solidFill>
                  <a:srgbClr val="000000"/>
                </a:solidFill>
                <a:effectLst/>
                <a:latin typeface="Arial"/>
                <a:cs typeface="Arial"/>
                <a:sym typeface="Arial"/>
              </a:rPr>
              <a:t> على ما تقدم تم دراسة جدوى مصفاة نفط جديدة في لبنان (2013)</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206c3cb3_27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d206c3cb3_27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وإتبعت</a:t>
            </a:r>
            <a:r>
              <a:rPr lang="ar-LB" baseline="0" dirty="0" smtClean="0"/>
              <a:t> الدراسة هذه الإستراتجية , حيث وبعد دراسة حاجة الإنتاج المطلوب من قبل المستهلك ودراسة التكلفة  تم إقتراح مصفاة جديدة (من حيث الحجم المطلوب).</a:t>
            </a:r>
          </a:p>
          <a:p>
            <a:pPr marL="0" lvl="0" indent="0" algn="r" rtl="1">
              <a:spcBef>
                <a:spcPts val="0"/>
              </a:spcBef>
              <a:spcAft>
                <a:spcPts val="0"/>
              </a:spcAft>
              <a:buNone/>
            </a:pPr>
            <a:r>
              <a:rPr lang="ar-LB" baseline="0" dirty="0" smtClean="0"/>
              <a:t> ثم يتم إحتساب عوائد المشروع . في النهاية يتم تقييم المشروع (نجاحه أو فشله)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رسم بياني يبين الطلب الفعلي على منتجات البترولية</a:t>
            </a:r>
            <a:r>
              <a:rPr lang="ar-LB" baseline="0" dirty="0" smtClean="0"/>
              <a:t> في العام 2012 والطلب المتوقع على هذه المنتجات في العام 2035</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جدول يبين </a:t>
            </a:r>
            <a:r>
              <a:rPr lang="ar-SA" sz="1100" b="0" i="0" u="none" strike="noStrike" cap="none" dirty="0" smtClean="0">
                <a:solidFill>
                  <a:srgbClr val="000000"/>
                </a:solidFill>
                <a:effectLst/>
                <a:latin typeface="Arial"/>
                <a:ea typeface="Arial"/>
                <a:cs typeface="Arial"/>
                <a:sym typeface="Arial"/>
              </a:rPr>
              <a:t>إستراتيجية إنتاج مصفاة النفط الجديدة والفوائض والنقص الناتج في المنتجات البترولية المختلفة</a:t>
            </a:r>
            <a:endParaRPr lang="en-US" sz="1100" b="0" i="0" u="none" strike="noStrike" cap="none" dirty="0" smtClean="0">
              <a:solidFill>
                <a:srgbClr val="000000"/>
              </a:solidFill>
              <a:effectLst/>
              <a:latin typeface="Arial"/>
              <a:ea typeface="Arial"/>
              <a:cs typeface="Arial"/>
              <a:sym typeface="Arial"/>
            </a:endParaRPr>
          </a:p>
          <a:p>
            <a:pPr marL="0" lvl="0" indent="0" algn="r" rtl="1">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LB" dirty="0" smtClean="0"/>
              <a:t>وتخلص الدراسة إلى أن المصفاة يجب أن لا تقل عن 474600 برميل\يوم وذلك لتغطية حاجة الإستهلاك</a:t>
            </a:r>
            <a:r>
              <a:rPr lang="ar-LB" baseline="0" dirty="0" smtClean="0"/>
              <a:t> المتوقعة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تتألف</a:t>
            </a:r>
            <a:r>
              <a:rPr lang="ar-LB" baseline="0" dirty="0" smtClean="0"/>
              <a:t> مصفاة النفط من عدة أجزاء أو وحدات ونذكر أبرزها :</a:t>
            </a:r>
          </a:p>
          <a:p>
            <a:pPr lvl="0" algn="r" rtl="1"/>
            <a:r>
              <a:rPr lang="ar-SA" sz="1100" dirty="0" smtClean="0"/>
              <a:t>أبراج الفصل</a:t>
            </a:r>
          </a:p>
          <a:p>
            <a:pPr lvl="0" algn="r" rtl="1"/>
            <a:r>
              <a:rPr lang="ar-SA" sz="1100" dirty="0" smtClean="0"/>
              <a:t>مبادلات حرارية</a:t>
            </a:r>
          </a:p>
          <a:p>
            <a:pPr lvl="0" algn="r" rtl="1"/>
            <a:r>
              <a:rPr lang="ar-SA" sz="1100" dirty="0" smtClean="0"/>
              <a:t>مضخات كهربائية أو بخارية</a:t>
            </a:r>
          </a:p>
          <a:p>
            <a:pPr lvl="0" algn="r" rtl="1"/>
            <a:r>
              <a:rPr lang="ar-SA" sz="1100" dirty="0" smtClean="0"/>
              <a:t>مفاعلات كيمياوية</a:t>
            </a:r>
          </a:p>
          <a:p>
            <a:pPr lvl="0" algn="r" rtl="1"/>
            <a:r>
              <a:rPr lang="ar-SA" sz="1100" dirty="0" smtClean="0"/>
              <a:t>اوعية وخزانات للفصل والتخزين</a:t>
            </a:r>
          </a:p>
          <a:p>
            <a:pPr lvl="0" algn="r" rtl="1"/>
            <a:r>
              <a:rPr lang="ar-SA" sz="1100" dirty="0" smtClean="0"/>
              <a:t>صمامات ومسيطرات آليه ويدوية</a:t>
            </a:r>
          </a:p>
          <a:p>
            <a:pPr algn="r" rtl="1"/>
            <a:r>
              <a:rPr lang="ar-SA" sz="1100" dirty="0" smtClean="0"/>
              <a:t>بالإضافة إلى آلاف الاطنان من الاسلاك الكهربائية والأجهزة الدقيقة</a:t>
            </a:r>
          </a:p>
          <a:p>
            <a:pPr marL="0" lvl="0" indent="0" algn="r" rtl="1">
              <a:spcBef>
                <a:spcPts val="0"/>
              </a:spcBef>
              <a:spcAft>
                <a:spcPts val="0"/>
              </a:spcAft>
              <a:buNone/>
            </a:pPr>
            <a:endParaRPr lang="ar-LB" dirty="0" smtClean="0"/>
          </a:p>
          <a:p>
            <a:pPr marL="0" lvl="0" indent="0" algn="r" rtl="1">
              <a:spcBef>
                <a:spcPts val="0"/>
              </a:spcBef>
              <a:spcAft>
                <a:spcPts val="0"/>
              </a:spcAft>
              <a:buNone/>
            </a:pPr>
            <a:r>
              <a:rPr lang="ar-LB" dirty="0" smtClean="0"/>
              <a:t>من المنتجات الأساسية لمصافي النفط: </a:t>
            </a:r>
          </a:p>
          <a:p>
            <a:pPr lvl="0" algn="r" rtl="1"/>
            <a:r>
              <a:rPr lang="ar-SA" sz="1100" dirty="0" smtClean="0">
                <a:solidFill>
                  <a:schemeClr val="tx1"/>
                </a:solidFill>
              </a:rPr>
              <a:t>غاز النفط المسا</a:t>
            </a:r>
            <a:r>
              <a:rPr lang="ar-LB" sz="1100" dirty="0" smtClean="0">
                <a:solidFill>
                  <a:schemeClr val="tx1"/>
                </a:solidFill>
              </a:rPr>
              <a:t>ل </a:t>
            </a:r>
            <a:r>
              <a:rPr lang="fr-FR" sz="1100" dirty="0" smtClean="0">
                <a:solidFill>
                  <a:schemeClr val="tx1"/>
                </a:solidFill>
              </a:rPr>
              <a:t> (LPG)</a:t>
            </a:r>
            <a:endParaRPr lang="en-US" sz="1100" dirty="0" smtClean="0">
              <a:solidFill>
                <a:schemeClr val="tx1"/>
              </a:solidFill>
            </a:endParaRPr>
          </a:p>
          <a:p>
            <a:pPr lvl="0" algn="r" rtl="1"/>
            <a:r>
              <a:rPr lang="ar-SA" sz="1100" dirty="0" smtClean="0">
                <a:solidFill>
                  <a:schemeClr val="tx1"/>
                </a:solidFill>
              </a:rPr>
              <a:t>جازولين</a:t>
            </a:r>
            <a:r>
              <a:rPr lang="ar-LB" sz="1100" dirty="0" smtClean="0">
                <a:solidFill>
                  <a:schemeClr val="tx1"/>
                </a:solidFill>
              </a:rPr>
              <a:t> </a:t>
            </a:r>
            <a:r>
              <a:rPr lang="ar-SA" sz="1100" dirty="0" smtClean="0">
                <a:solidFill>
                  <a:schemeClr val="tx1"/>
                </a:solidFill>
              </a:rPr>
              <a:t>(ويعرف أيضا باسم نفط)</a:t>
            </a:r>
            <a:endParaRPr lang="en-US" sz="1100" dirty="0" smtClean="0">
              <a:solidFill>
                <a:schemeClr val="tx1"/>
              </a:solidFill>
            </a:endParaRPr>
          </a:p>
          <a:p>
            <a:pPr lvl="0" algn="r" rtl="1"/>
            <a:r>
              <a:rPr lang="ar-LB" sz="1100" dirty="0" smtClean="0">
                <a:solidFill>
                  <a:schemeClr val="tx1"/>
                </a:solidFill>
              </a:rPr>
              <a:t>نفتا </a:t>
            </a:r>
            <a:r>
              <a:rPr lang="en-US" sz="1100" dirty="0" smtClean="0">
                <a:solidFill>
                  <a:schemeClr val="tx1"/>
                </a:solidFill>
              </a:rPr>
              <a:t>Naphtha</a:t>
            </a:r>
          </a:p>
          <a:p>
            <a:pPr lvl="0" algn="r" rtl="1"/>
            <a:r>
              <a:rPr lang="ar-SA" sz="1100" dirty="0" smtClean="0">
                <a:solidFill>
                  <a:schemeClr val="tx1"/>
                </a:solidFill>
              </a:rPr>
              <a:t>كيروسين</a:t>
            </a:r>
            <a:r>
              <a:rPr lang="fr-FR" sz="1100" dirty="0" smtClean="0">
                <a:solidFill>
                  <a:schemeClr val="tx1"/>
                </a:solidFill>
              </a:rPr>
              <a:t> </a:t>
            </a:r>
            <a:r>
              <a:rPr lang="ar-SA" sz="1100" dirty="0" smtClean="0">
                <a:solidFill>
                  <a:schemeClr val="tx1"/>
                </a:solidFill>
              </a:rPr>
              <a:t>ووقود الطائرات النفاثة</a:t>
            </a:r>
            <a:endParaRPr lang="en-US" sz="1100" dirty="0" smtClean="0">
              <a:solidFill>
                <a:schemeClr val="tx1"/>
              </a:solidFill>
            </a:endParaRPr>
          </a:p>
          <a:p>
            <a:pPr lvl="0" algn="r" rtl="1"/>
            <a:r>
              <a:rPr lang="ar-SA" sz="1100" dirty="0" smtClean="0">
                <a:solidFill>
                  <a:schemeClr val="tx1"/>
                </a:solidFill>
              </a:rPr>
              <a:t>وقود الديزل</a:t>
            </a:r>
            <a:endParaRPr lang="en-US" sz="1100" dirty="0" smtClean="0">
              <a:solidFill>
                <a:schemeClr val="tx1"/>
              </a:solidFill>
            </a:endParaRPr>
          </a:p>
          <a:p>
            <a:pPr lvl="0" algn="r" rtl="1"/>
            <a:r>
              <a:rPr lang="ar-SA" sz="1100" dirty="0" smtClean="0">
                <a:solidFill>
                  <a:schemeClr val="tx1"/>
                </a:solidFill>
              </a:rPr>
              <a:t>زيت الوقود</a:t>
            </a:r>
            <a:endParaRPr lang="ar-LB" sz="1100" dirty="0" smtClean="0">
              <a:solidFill>
                <a:schemeClr val="tx1"/>
              </a:solidFill>
            </a:endParaRPr>
          </a:p>
          <a:p>
            <a:pPr algn="r" rtl="1"/>
            <a:r>
              <a:rPr lang="ar-SA" sz="1100" dirty="0" smtClean="0">
                <a:solidFill>
                  <a:schemeClr val="tx1"/>
                </a:solidFill>
              </a:rPr>
              <a:t>زيوت التشحيم</a:t>
            </a:r>
            <a:endParaRPr lang="ar-LB" sz="1100" dirty="0" smtClean="0">
              <a:solidFill>
                <a:schemeClr val="tx1"/>
              </a:solidFill>
            </a:endParaRPr>
          </a:p>
          <a:p>
            <a:pPr lvl="0" algn="r" rtl="1"/>
            <a:r>
              <a:rPr lang="ar-SA" sz="1100" dirty="0" smtClean="0">
                <a:solidFill>
                  <a:schemeClr val="tx1"/>
                </a:solidFill>
              </a:rPr>
              <a:t>شمع البرافين</a:t>
            </a:r>
            <a:endParaRPr lang="en-US" sz="1100" dirty="0" smtClean="0">
              <a:solidFill>
                <a:schemeClr val="tx1"/>
              </a:solidFill>
            </a:endParaRPr>
          </a:p>
          <a:p>
            <a:pPr lvl="0" algn="r" rtl="1"/>
            <a:r>
              <a:rPr lang="ar-SA" sz="1100" dirty="0" smtClean="0">
                <a:solidFill>
                  <a:schemeClr val="tx1"/>
                </a:solidFill>
              </a:rPr>
              <a:t>أسفلت</a:t>
            </a:r>
            <a:r>
              <a:rPr lang="fr-FR" sz="1100" dirty="0" smtClean="0">
                <a:solidFill>
                  <a:schemeClr val="tx1"/>
                </a:solidFill>
              </a:rPr>
              <a:t> </a:t>
            </a:r>
            <a:r>
              <a:rPr lang="ar-SA" sz="1100" dirty="0" smtClean="0">
                <a:solidFill>
                  <a:schemeClr val="tx1"/>
                </a:solidFill>
              </a:rPr>
              <a:t>وقطران</a:t>
            </a:r>
            <a:endParaRPr lang="en-US" sz="1100" dirty="0" smtClean="0">
              <a:solidFill>
                <a:schemeClr val="tx1"/>
              </a:solidFill>
            </a:endParaRPr>
          </a:p>
          <a:p>
            <a:pPr lvl="0" algn="r" rtl="1"/>
            <a:r>
              <a:rPr lang="ar-SA" sz="1100" dirty="0" smtClean="0">
                <a:solidFill>
                  <a:schemeClr val="tx1"/>
                </a:solidFill>
              </a:rPr>
              <a:t>فحم الكوك</a:t>
            </a:r>
            <a:endParaRPr lang="en-US" sz="1100" dirty="0" smtClean="0">
              <a:solidFill>
                <a:schemeClr val="tx1"/>
              </a:solidFill>
            </a:endParaRPr>
          </a:p>
          <a:p>
            <a:pPr marL="0" lvl="0" indent="0" algn="r" rtl="1">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والآن سنتحدث عن آلية عمل المصفاة , حيث تمر عملية تكرير</a:t>
            </a:r>
            <a:r>
              <a:rPr lang="ar-LB" baseline="0" dirty="0" smtClean="0"/>
              <a:t> النفط بعدة مراحل سيتم تفصيلها لاحقاً</a:t>
            </a:r>
          </a:p>
          <a:p>
            <a:pPr marL="0" lvl="0" indent="0" algn="r" rtl="1">
              <a:spcBef>
                <a:spcPts val="0"/>
              </a:spcBef>
              <a:spcAft>
                <a:spcPts val="0"/>
              </a:spcAft>
              <a:buNone/>
            </a:pPr>
            <a:endParaRPr lang="ar-LB" baseline="0" dirty="0" smtClean="0"/>
          </a:p>
          <a:p>
            <a:pPr marL="0" lvl="0" indent="0" algn="r" rtl="1">
              <a:spcBef>
                <a:spcPts val="0"/>
              </a:spcBef>
              <a:spcAft>
                <a:spcPts val="0"/>
              </a:spcAft>
              <a:buNone/>
            </a:pPr>
            <a:r>
              <a:rPr lang="ar-LB" baseline="0" dirty="0" smtClean="0"/>
              <a:t>المراحل الأساسية لعملية تكرير النفط هي الفصل, التحويل ثم المعالجة</a:t>
            </a:r>
          </a:p>
          <a:p>
            <a:pPr marL="171450" lvl="0" indent="-171450" algn="r" rtl="1">
              <a:spcBef>
                <a:spcPts val="0"/>
              </a:spcBef>
              <a:spcAft>
                <a:spcPts val="0"/>
              </a:spcAft>
              <a:buFontTx/>
              <a:buChar char="-"/>
            </a:pPr>
            <a:r>
              <a:rPr lang="ar-LB" baseline="0" dirty="0" smtClean="0"/>
              <a:t>في مرحلة الفصل يتم فصل مواد النفط المختلفة من خلال تعريض النفط الخام إلى الحرارة في برج الفصل حيث تبقى في الأسفل المركبات ذات درجة غليان منخفضة بينما ترتفع مركبات ذات درجة غليان مرتفع أعلى البرج وتسحب منه</a:t>
            </a:r>
          </a:p>
          <a:p>
            <a:pPr marL="171450" marR="0" lvl="0" indent="-171450" algn="r" defTabSz="914400" rtl="1" eaLnBrk="1" fontAlgn="auto" latinLnBrk="0" hangingPunct="1">
              <a:lnSpc>
                <a:spcPct val="100000"/>
              </a:lnSpc>
              <a:spcBef>
                <a:spcPts val="0"/>
              </a:spcBef>
              <a:spcAft>
                <a:spcPts val="0"/>
              </a:spcAft>
              <a:buClr>
                <a:srgbClr val="000000"/>
              </a:buClr>
              <a:buSzPts val="1400"/>
              <a:buFontTx/>
              <a:buChar char="-"/>
              <a:tabLst/>
              <a:defRPr/>
            </a:pPr>
            <a:r>
              <a:rPr lang="ar-LB" baseline="0" dirty="0" smtClean="0"/>
              <a:t>مرحلة التحويل حيث تتعرض بعض المركبات بعد البرج إلى بعض العمليات الكيميائية لتتحول إلى منتجات مرغوبة </a:t>
            </a:r>
            <a:r>
              <a:rPr lang="ar-SA" dirty="0" smtClean="0"/>
              <a:t>كالبوليمرات (</a:t>
            </a:r>
            <a:r>
              <a:rPr lang="ar-SA" dirty="0" smtClean="0">
                <a:solidFill>
                  <a:schemeClr val="tx1"/>
                </a:solidFill>
              </a:rPr>
              <a:t>البلاستيك </a:t>
            </a:r>
            <a:r>
              <a:rPr lang="ar-SA" dirty="0" smtClean="0"/>
              <a:t>واللدائن)</a:t>
            </a:r>
            <a:endParaRPr lang="ar-LB" dirty="0" smtClean="0"/>
          </a:p>
          <a:p>
            <a:pPr marL="171450" marR="0" lvl="0" indent="-171450" algn="r" defTabSz="914400" rtl="1" eaLnBrk="1" fontAlgn="auto" latinLnBrk="0" hangingPunct="1">
              <a:lnSpc>
                <a:spcPct val="100000"/>
              </a:lnSpc>
              <a:spcBef>
                <a:spcPts val="0"/>
              </a:spcBef>
              <a:spcAft>
                <a:spcPts val="0"/>
              </a:spcAft>
              <a:buClr>
                <a:srgbClr val="000000"/>
              </a:buClr>
              <a:buSzPts val="1400"/>
              <a:buFontTx/>
              <a:buChar char="-"/>
              <a:tabLst/>
              <a:defRPr/>
            </a:pPr>
            <a:r>
              <a:rPr lang="ar-LB" dirty="0" smtClean="0"/>
              <a:t>مرحلة</a:t>
            </a:r>
            <a:r>
              <a:rPr lang="ar-LB" baseline="0" dirty="0" smtClean="0"/>
              <a:t> المعالجة وفيها تتم تنقية </a:t>
            </a:r>
            <a:r>
              <a:rPr lang="ar-SA" dirty="0" smtClean="0"/>
              <a:t>المنتجات النفطية من الشوائب وإعدادها للاستهلاك </a:t>
            </a:r>
            <a:r>
              <a:rPr lang="ar-LB" dirty="0" smtClean="0"/>
              <a:t>كم</a:t>
            </a:r>
            <a:r>
              <a:rPr lang="ar-SA" dirty="0" smtClean="0"/>
              <a:t>ا يتم استخراج الغازات للاستفادة منها في بقية عمليات الإنتاج</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SA" dirty="0" smtClean="0"/>
          </a:p>
          <a:p>
            <a:pPr marL="171450" lvl="0" indent="-171450" algn="r" rtl="1">
              <a:spcBef>
                <a:spcPts val="0"/>
              </a:spcBef>
              <a:spcAft>
                <a:spcPts val="0"/>
              </a:spcAft>
              <a:buFontTx/>
              <a:buChar char="-"/>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والآن نأتي إلى تفاصيل عملية</a:t>
            </a:r>
            <a:r>
              <a:rPr lang="ar-LB" baseline="0" dirty="0" smtClean="0"/>
              <a:t> تكرير النفط .</a:t>
            </a:r>
          </a:p>
          <a:p>
            <a:pPr marL="0" lvl="0" indent="0" algn="r" rtl="1">
              <a:spcBef>
                <a:spcPts val="0"/>
              </a:spcBef>
              <a:spcAft>
                <a:spcPts val="0"/>
              </a:spcAft>
              <a:buNone/>
            </a:pPr>
            <a:r>
              <a:rPr lang="ar-LB" baseline="0" dirty="0" smtClean="0"/>
              <a:t>إذ يتعرض النفط الخام قبل تكريره , إلى عملية إزالة الملوحة  ليصبح لدينا نفط خام منزوع الملوحة جاهز للدخول إلى برج التقطير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بعد إزالة الملوحة من النفط تبدأ عملية تكرير النفط مرحلتها الأولى «الفصل» وهي مجموعة عمليات فيزيائية , تبدأ بالتقطير وهو</a:t>
            </a:r>
            <a:r>
              <a:rPr lang="ar-LB" baseline="0" dirty="0" smtClean="0"/>
              <a:t> على جزئين: التقطير الجوي والتقطير التفريغي</a:t>
            </a:r>
          </a:p>
          <a:p>
            <a:pPr marL="0" lvl="0" indent="0" algn="r" rtl="1">
              <a:spcBef>
                <a:spcPts val="0"/>
              </a:spcBef>
              <a:spcAft>
                <a:spcPts val="0"/>
              </a:spcAft>
              <a:buNone/>
            </a:pPr>
            <a:endParaRPr lang="ar-LB" baseline="0" dirty="0" smtClean="0"/>
          </a:p>
          <a:p>
            <a:pPr marL="0" lvl="0" indent="0" algn="r" rtl="1">
              <a:spcBef>
                <a:spcPts val="0"/>
              </a:spcBef>
              <a:spcAft>
                <a:spcPts val="0"/>
              </a:spcAft>
              <a:buNone/>
            </a:pPr>
            <a:r>
              <a:rPr lang="ar-LB" baseline="0" dirty="0" smtClean="0"/>
              <a:t>ثم الإستخلاص بالمذيبات يليه التبريد حيث يساعد التبريد في فرز منتجات النفط الأساسية</a:t>
            </a:r>
          </a:p>
          <a:p>
            <a:pPr marL="0" lvl="0" indent="0" algn="r" rtl="1">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FontTx/>
              <a:buNone/>
            </a:pPr>
            <a:r>
              <a:rPr lang="ar-LB" baseline="0" dirty="0" smtClean="0"/>
              <a:t>للتوضيح سنتحدث عن التقطير بشكل تفصيلي.</a:t>
            </a:r>
          </a:p>
          <a:p>
            <a:pPr marL="0" lvl="0" indent="0" algn="r" rtl="1">
              <a:spcBef>
                <a:spcPts val="0"/>
              </a:spcBef>
              <a:spcAft>
                <a:spcPts val="0"/>
              </a:spcAft>
              <a:buFontTx/>
              <a:buNone/>
            </a:pPr>
            <a:r>
              <a:rPr lang="ar-LB" baseline="0" dirty="0" smtClean="0"/>
              <a:t>- تبدأ هذه المرحلة بالتقطير الجوي حيث يدخل نفط الخام منزوع الملوحة إلى برج الفصل بالأجزاء  عن طريق الحرارة . وينتج عن ذلك الغازات, نفتا, كيروسين وزيت الغاز </a:t>
            </a:r>
          </a:p>
          <a:p>
            <a:pPr marL="171450" lvl="0" indent="-171450" algn="r" rtl="1">
              <a:spcBef>
                <a:spcPts val="0"/>
              </a:spcBef>
              <a:spcAft>
                <a:spcPts val="0"/>
              </a:spcAft>
              <a:buFontTx/>
              <a:buChar char="-"/>
            </a:pPr>
            <a:r>
              <a:rPr lang="ar-LB" baseline="0" dirty="0" smtClean="0"/>
              <a:t>أما المتبقي في البرج الجوي فيذهب إلى مرحلة التقطير التفريغي حيث الفصل من دون تكسير.  وتنتج عن هذه المرحلة  زيوت غاز, ومزلقات</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r" rtl="1">
              <a:buNone/>
            </a:pPr>
            <a:r>
              <a:rPr lang="ar-LB" dirty="0" smtClean="0"/>
              <a:t>بعد الإنتهاء من مرحلة</a:t>
            </a:r>
            <a:r>
              <a:rPr lang="ar-LB" baseline="0" dirty="0" smtClean="0"/>
              <a:t> الفصل تبدأ مرحلة التحويل, وهي عبارة عن مجموعة من العمليات الكيميائية تتنوع بين التكسير الحراري والتكسير الحفزي </a:t>
            </a:r>
            <a:r>
              <a:rPr lang="ar-LB" sz="1100" b="0" i="0" u="none" strike="noStrike" cap="none" baseline="0" dirty="0" smtClean="0">
                <a:solidFill>
                  <a:srgbClr val="000000"/>
                </a:solidFill>
                <a:latin typeface="Arial"/>
                <a:ea typeface="Arial"/>
                <a:cs typeface="Arial"/>
                <a:sym typeface="Arial"/>
              </a:rPr>
              <a:t>بغية تبديل التركيب الجزيئي للأجزاء بهدف الحصول على المنتجات المطلوبة (انظر الغاية)</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rgbClr val="FFCD00"/>
                </a:highlight>
              </a:defRPr>
            </a:lvl1pPr>
            <a:lvl2pPr lvl="1" rtl="0">
              <a:spcBef>
                <a:spcPts val="0"/>
              </a:spcBef>
              <a:spcAft>
                <a:spcPts val="0"/>
              </a:spcAft>
              <a:buClr>
                <a:schemeClr val="dk2"/>
              </a:buClr>
              <a:buSzPts val="1400"/>
              <a:buNone/>
              <a:defRPr sz="1400">
                <a:solidFill>
                  <a:schemeClr val="dk2"/>
                </a:solidFill>
                <a:highlight>
                  <a:srgbClr val="FFCD00"/>
                </a:highlight>
              </a:defRPr>
            </a:lvl2pPr>
            <a:lvl3pPr lvl="2" rtl="0">
              <a:spcBef>
                <a:spcPts val="0"/>
              </a:spcBef>
              <a:spcAft>
                <a:spcPts val="0"/>
              </a:spcAft>
              <a:buClr>
                <a:schemeClr val="dk2"/>
              </a:buClr>
              <a:buSzPts val="1400"/>
              <a:buNone/>
              <a:defRPr sz="1400">
                <a:solidFill>
                  <a:schemeClr val="dk2"/>
                </a:solidFill>
                <a:highlight>
                  <a:srgbClr val="FFCD00"/>
                </a:highlight>
              </a:defRPr>
            </a:lvl3pPr>
            <a:lvl4pPr lvl="3" rtl="0">
              <a:spcBef>
                <a:spcPts val="0"/>
              </a:spcBef>
              <a:spcAft>
                <a:spcPts val="0"/>
              </a:spcAft>
              <a:buClr>
                <a:schemeClr val="dk2"/>
              </a:buClr>
              <a:buSzPts val="1400"/>
              <a:buNone/>
              <a:defRPr sz="1400">
                <a:solidFill>
                  <a:schemeClr val="dk2"/>
                </a:solidFill>
                <a:highlight>
                  <a:srgbClr val="FFCD00"/>
                </a:highlight>
              </a:defRPr>
            </a:lvl4pPr>
            <a:lvl5pPr lvl="4" rtl="0">
              <a:spcBef>
                <a:spcPts val="0"/>
              </a:spcBef>
              <a:spcAft>
                <a:spcPts val="0"/>
              </a:spcAft>
              <a:buClr>
                <a:schemeClr val="dk2"/>
              </a:buClr>
              <a:buSzPts val="1400"/>
              <a:buNone/>
              <a:defRPr sz="1400">
                <a:solidFill>
                  <a:schemeClr val="dk2"/>
                </a:solidFill>
                <a:highlight>
                  <a:srgbClr val="FFCD00"/>
                </a:highlight>
              </a:defRPr>
            </a:lvl5pPr>
            <a:lvl6pPr lvl="5" rtl="0">
              <a:spcBef>
                <a:spcPts val="0"/>
              </a:spcBef>
              <a:spcAft>
                <a:spcPts val="0"/>
              </a:spcAft>
              <a:buClr>
                <a:schemeClr val="dk2"/>
              </a:buClr>
              <a:buSzPts val="1400"/>
              <a:buNone/>
              <a:defRPr sz="1400">
                <a:solidFill>
                  <a:schemeClr val="dk2"/>
                </a:solidFill>
                <a:highlight>
                  <a:srgbClr val="FFCD00"/>
                </a:highlight>
              </a:defRPr>
            </a:lvl6pPr>
            <a:lvl7pPr lvl="6" rtl="0">
              <a:spcBef>
                <a:spcPts val="0"/>
              </a:spcBef>
              <a:spcAft>
                <a:spcPts val="0"/>
              </a:spcAft>
              <a:buClr>
                <a:schemeClr val="dk2"/>
              </a:buClr>
              <a:buSzPts val="1400"/>
              <a:buNone/>
              <a:defRPr sz="1400">
                <a:solidFill>
                  <a:schemeClr val="dk2"/>
                </a:solidFill>
                <a:highlight>
                  <a:srgbClr val="FFCD00"/>
                </a:highlight>
              </a:defRPr>
            </a:lvl7pPr>
            <a:lvl8pPr lvl="7" rtl="0">
              <a:spcBef>
                <a:spcPts val="0"/>
              </a:spcBef>
              <a:spcAft>
                <a:spcPts val="0"/>
              </a:spcAft>
              <a:buClr>
                <a:schemeClr val="dk2"/>
              </a:buClr>
              <a:buSzPts val="1400"/>
              <a:buNone/>
              <a:defRPr sz="1400">
                <a:solidFill>
                  <a:schemeClr val="dk2"/>
                </a:solidFill>
                <a:highlight>
                  <a:srgbClr val="FFCD00"/>
                </a:highlight>
              </a:defRPr>
            </a:lvl8pPr>
            <a:lvl9pPr lvl="8" rtl="0">
              <a:spcBef>
                <a:spcPts val="0"/>
              </a:spcBef>
              <a:spcAft>
                <a:spcPts val="0"/>
              </a:spcAft>
              <a:buClr>
                <a:schemeClr val="dk2"/>
              </a:buClr>
              <a:buSzPts val="1400"/>
              <a:buNone/>
              <a:defRPr sz="1400">
                <a:solidFill>
                  <a:schemeClr val="dk2"/>
                </a:solidFill>
                <a:highlight>
                  <a:srgbClr val="FFCD00"/>
                </a:highlight>
              </a:defRPr>
            </a:lvl9pPr>
          </a:lstStyle>
          <a:p>
            <a:endParaRPr/>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5" name="Google Shape;35;p6"/>
          <p:cNvSpPr txBox="1">
            <a:spLocks noGrp="1"/>
          </p:cNvSpPr>
          <p:nvPr>
            <p:ph type="body" idx="1"/>
          </p:nvPr>
        </p:nvSpPr>
        <p:spPr>
          <a:xfrm>
            <a:off x="1381250"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37" name="Google Shape;37;p6"/>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38" name="Google Shape;38;p6"/>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6"/>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0" name="Google Shape;40;p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43" name="Google Shape;43;p7"/>
          <p:cNvSpPr txBox="1">
            <a:spLocks noGrp="1"/>
          </p:cNvSpPr>
          <p:nvPr>
            <p:ph type="body" idx="1"/>
          </p:nvPr>
        </p:nvSpPr>
        <p:spPr>
          <a:xfrm>
            <a:off x="1381250"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Google Shape;44;p7"/>
          <p:cNvSpPr txBox="1">
            <a:spLocks noGrp="1"/>
          </p:cNvSpPr>
          <p:nvPr>
            <p:ph type="body" idx="2"/>
          </p:nvPr>
        </p:nvSpPr>
        <p:spPr>
          <a:xfrm>
            <a:off x="3834912"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5" name="Google Shape;45;p7"/>
          <p:cNvSpPr txBox="1">
            <a:spLocks noGrp="1"/>
          </p:cNvSpPr>
          <p:nvPr>
            <p:ph type="body" idx="3"/>
          </p:nvPr>
        </p:nvSpPr>
        <p:spPr>
          <a:xfrm>
            <a:off x="6288573"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46" name="Google Shape;46;p7"/>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47" name="Google Shape;47;p7"/>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7"/>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9" name="Google Shape;49;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cxnSp>
        <p:nvCxnSpPr>
          <p:cNvPr id="52" name="Google Shape;52;p8"/>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8"/>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55" name="Google Shape;55;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000"/>
              <a:buFont typeface="Lora"/>
              <a:buNone/>
              <a:defRPr sz="2000" b="1">
                <a:latin typeface="Lora"/>
                <a:ea typeface="Lora"/>
                <a:cs typeface="Lora"/>
                <a:sym typeface="Lora"/>
              </a:defRPr>
            </a:lvl1pPr>
            <a:lvl2pPr lvl="1">
              <a:spcBef>
                <a:spcPts val="0"/>
              </a:spcBef>
              <a:spcAft>
                <a:spcPts val="0"/>
              </a:spcAft>
              <a:buSzPts val="2000"/>
              <a:buFont typeface="Lora"/>
              <a:buNone/>
              <a:defRPr sz="2000" b="1">
                <a:latin typeface="Lora"/>
                <a:ea typeface="Lora"/>
                <a:cs typeface="Lora"/>
                <a:sym typeface="Lora"/>
              </a:defRPr>
            </a:lvl2pPr>
            <a:lvl3pPr lvl="2">
              <a:spcBef>
                <a:spcPts val="0"/>
              </a:spcBef>
              <a:spcAft>
                <a:spcPts val="0"/>
              </a:spcAft>
              <a:buSzPts val="2000"/>
              <a:buFont typeface="Lora"/>
              <a:buNone/>
              <a:defRPr sz="2000" b="1">
                <a:latin typeface="Lora"/>
                <a:ea typeface="Lora"/>
                <a:cs typeface="Lora"/>
                <a:sym typeface="Lora"/>
              </a:defRPr>
            </a:lvl3pPr>
            <a:lvl4pPr lvl="3">
              <a:spcBef>
                <a:spcPts val="0"/>
              </a:spcBef>
              <a:spcAft>
                <a:spcPts val="0"/>
              </a:spcAft>
              <a:buSzPts val="2000"/>
              <a:buFont typeface="Lora"/>
              <a:buNone/>
              <a:defRPr sz="2000" b="1">
                <a:latin typeface="Lora"/>
                <a:ea typeface="Lora"/>
                <a:cs typeface="Lora"/>
                <a:sym typeface="Lora"/>
              </a:defRPr>
            </a:lvl4pPr>
            <a:lvl5pPr lvl="4">
              <a:spcBef>
                <a:spcPts val="0"/>
              </a:spcBef>
              <a:spcAft>
                <a:spcPts val="0"/>
              </a:spcAft>
              <a:buSzPts val="2000"/>
              <a:buFont typeface="Lora"/>
              <a:buNone/>
              <a:defRPr sz="2000" b="1">
                <a:latin typeface="Lora"/>
                <a:ea typeface="Lora"/>
                <a:cs typeface="Lora"/>
                <a:sym typeface="Lora"/>
              </a:defRPr>
            </a:lvl5pPr>
            <a:lvl6pPr lvl="5">
              <a:spcBef>
                <a:spcPts val="0"/>
              </a:spcBef>
              <a:spcAft>
                <a:spcPts val="0"/>
              </a:spcAft>
              <a:buSzPts val="2000"/>
              <a:buFont typeface="Lora"/>
              <a:buNone/>
              <a:defRPr sz="2000" b="1">
                <a:latin typeface="Lora"/>
                <a:ea typeface="Lora"/>
                <a:cs typeface="Lora"/>
                <a:sym typeface="Lora"/>
              </a:defRPr>
            </a:lvl6pPr>
            <a:lvl7pPr lvl="6">
              <a:spcBef>
                <a:spcPts val="0"/>
              </a:spcBef>
              <a:spcAft>
                <a:spcPts val="0"/>
              </a:spcAft>
              <a:buSzPts val="2000"/>
              <a:buFont typeface="Lora"/>
              <a:buNone/>
              <a:defRPr sz="2000" b="1">
                <a:latin typeface="Lora"/>
                <a:ea typeface="Lora"/>
                <a:cs typeface="Lora"/>
                <a:sym typeface="Lora"/>
              </a:defRPr>
            </a:lvl7pPr>
            <a:lvl8pPr lvl="7">
              <a:spcBef>
                <a:spcPts val="0"/>
              </a:spcBef>
              <a:spcAft>
                <a:spcPts val="0"/>
              </a:spcAft>
              <a:buSzPts val="2000"/>
              <a:buFont typeface="Lora"/>
              <a:buNone/>
              <a:defRPr sz="2000" b="1">
                <a:latin typeface="Lora"/>
                <a:ea typeface="Lora"/>
                <a:cs typeface="Lora"/>
                <a:sym typeface="Lora"/>
              </a:defRPr>
            </a:lvl8pPr>
            <a:lvl9pPr lvl="8">
              <a:spcBef>
                <a:spcPts val="0"/>
              </a:spcBef>
              <a:spcAft>
                <a:spcPts val="0"/>
              </a:spcAft>
              <a:buSzPts val="2000"/>
              <a:buFont typeface="Lora"/>
              <a:buNone/>
              <a:defRPr sz="2000" b="1">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www.aiosh.org/PublicFiles/File/gaz-oil.pdf"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www.aiosh.org/PublicFiles/File/gaz-oil.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aiosh.org/PublicFiles/File/gaz-oil.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aiosh.org/PublicFiles/File/gaz-oil.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www.aiosh.org/PublicFiles/File/gaz-oil.pdf"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aiosh.org/PublicFiles/File/gaz-oil.pdf"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aiosh.org/PublicFiles/File/gaz-oi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1066800" y="2003888"/>
            <a:ext cx="4523700" cy="1159800"/>
          </a:xfrm>
          <a:prstGeom prst="rect">
            <a:avLst/>
          </a:prstGeom>
        </p:spPr>
        <p:txBody>
          <a:bodyPr spcFirstLastPara="1" wrap="square" lIns="91425" tIns="91425" rIns="91425" bIns="91425" anchor="b" anchorCtr="0">
            <a:noAutofit/>
          </a:bodyPr>
          <a:lstStyle/>
          <a:p>
            <a:r>
              <a:rPr lang="de-DE" dirty="0"/>
              <a:t>Rehibilitation of Tripoli </a:t>
            </a:r>
            <a:r>
              <a:rPr lang="en" dirty="0" smtClean="0">
                <a:highlight>
                  <a:srgbClr val="FFCD00"/>
                </a:highlight>
              </a:rPr>
              <a:t>Refinery</a:t>
            </a:r>
            <a:r>
              <a:rPr lang="en" dirty="0" smtClean="0"/>
              <a:t> </a:t>
            </a:r>
            <a:endParaRPr dirty="0"/>
          </a:p>
        </p:txBody>
      </p:sp>
      <p:grpSp>
        <p:nvGrpSpPr>
          <p:cNvPr id="72" name="Google Shape;72;p12"/>
          <p:cNvGrpSpPr/>
          <p:nvPr/>
        </p:nvGrpSpPr>
        <p:grpSpPr>
          <a:xfrm>
            <a:off x="1299165" y="3511424"/>
            <a:ext cx="215966" cy="342399"/>
            <a:chOff x="6718575" y="2318625"/>
            <a:chExt cx="256950" cy="407375"/>
          </a:xfrm>
        </p:grpSpPr>
        <p:sp>
          <p:nvSpPr>
            <p:cNvPr id="73" name="Google Shape;73;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2"/>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5867400" y="3853823"/>
            <a:ext cx="2667000" cy="307777"/>
          </a:xfrm>
          <a:prstGeom prst="rect">
            <a:avLst/>
          </a:prstGeom>
          <a:solidFill>
            <a:srgbClr val="FFC000"/>
          </a:solidFill>
        </p:spPr>
        <p:txBody>
          <a:bodyPr wrap="square" rtlCol="0">
            <a:spAutoFit/>
          </a:bodyPr>
          <a:lstStyle/>
          <a:p>
            <a:r>
              <a:rPr lang="fr-FR" dirty="0" err="1" smtClean="0">
                <a:latin typeface="Lora" charset="0"/>
              </a:rPr>
              <a:t>Prepared</a:t>
            </a:r>
            <a:r>
              <a:rPr lang="fr-FR" dirty="0" smtClean="0">
                <a:latin typeface="Lora" charset="0"/>
              </a:rPr>
              <a:t> by </a:t>
            </a:r>
            <a:r>
              <a:rPr lang="fr-FR" b="1" dirty="0" err="1" smtClean="0">
                <a:latin typeface="Lora" charset="0"/>
              </a:rPr>
              <a:t>Maryam</a:t>
            </a:r>
            <a:r>
              <a:rPr lang="fr-FR" b="1" dirty="0" smtClean="0">
                <a:latin typeface="Lora" charset="0"/>
              </a:rPr>
              <a:t> EL-REZ</a:t>
            </a:r>
            <a:endParaRPr lang="fr-FR" b="1" dirty="0">
              <a:latin typeface="Lor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عملية تكرير النفط في المصفاة </a:t>
            </a:r>
            <a:endParaRPr dirty="0">
              <a:highlight>
                <a:srgbClr val="FFCD00"/>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12" name="Google Shape;125;p17"/>
          <p:cNvSpPr txBox="1">
            <a:spLocks/>
          </p:cNvSpPr>
          <p:nvPr/>
        </p:nvSpPr>
        <p:spPr>
          <a:xfrm>
            <a:off x="7690449" y="1126763"/>
            <a:ext cx="1453551" cy="7591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lgn="r" rtl="1">
              <a:spcBef>
                <a:spcPts val="0"/>
              </a:spcBef>
              <a:buFont typeface="Quattrocento Sans"/>
              <a:buNone/>
            </a:pPr>
            <a:r>
              <a:rPr lang="ar-LB" sz="1800" b="1" dirty="0" smtClean="0">
                <a:solidFill>
                  <a:srgbClr val="FFC000"/>
                </a:solidFill>
              </a:rPr>
              <a:t>4. </a:t>
            </a:r>
            <a:r>
              <a:rPr lang="ar-SA" sz="1800" b="1" dirty="0" smtClean="0">
                <a:solidFill>
                  <a:srgbClr val="FFC000"/>
                </a:solidFill>
              </a:rPr>
              <a:t>ال</a:t>
            </a:r>
            <a:r>
              <a:rPr lang="ar-LB" sz="1800" b="1" dirty="0" smtClean="0">
                <a:solidFill>
                  <a:srgbClr val="FFC000"/>
                </a:solidFill>
              </a:rPr>
              <a:t>تنقية المعالجة</a:t>
            </a:r>
            <a:endParaRPr lang="ar-SA" sz="1800" b="1" dirty="0" smtClean="0">
              <a:solidFill>
                <a:srgbClr val="FFC000"/>
              </a:solidFill>
            </a:endParaRPr>
          </a:p>
        </p:txBody>
      </p:sp>
      <p:sp>
        <p:nvSpPr>
          <p:cNvPr id="2" name="TextBox 1"/>
          <p:cNvSpPr txBox="1"/>
          <p:nvPr/>
        </p:nvSpPr>
        <p:spPr>
          <a:xfrm>
            <a:off x="762000" y="133350"/>
            <a:ext cx="7010400" cy="30777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r" rtl="1"/>
            <a:r>
              <a:rPr lang="ar-LB" dirty="0" smtClean="0"/>
              <a:t>إسم العملية          الفعل           الطريقة         الغاية                   مخازين التلقيم            النواتج</a:t>
            </a:r>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1127"/>
            <a:ext cx="7010400" cy="327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657600"/>
            <a:ext cx="7127477" cy="139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0" y="4933950"/>
            <a:ext cx="3440917" cy="246221"/>
          </a:xfrm>
          <a:prstGeom prst="rect">
            <a:avLst/>
          </a:prstGeom>
          <a:noFill/>
        </p:spPr>
        <p:txBody>
          <a:bodyPr wrap="square" rtlCol="0">
            <a:spAutoFit/>
          </a:bodyPr>
          <a:lstStyle/>
          <a:p>
            <a:r>
              <a:rPr lang="fr-FR" sz="1000" u="sng" dirty="0">
                <a:hlinkClick r:id="rId5"/>
              </a:rPr>
              <a:t>http://www.aiosh.org/PublicFiles/File/gaz-oil.pdf</a:t>
            </a:r>
            <a:endParaRPr lang="fr-FR" sz="1000" dirty="0"/>
          </a:p>
        </p:txBody>
      </p:sp>
    </p:spTree>
    <p:extLst>
      <p:ext uri="{BB962C8B-B14F-4D97-AF65-F5344CB8AC3E}">
        <p14:creationId xmlns:p14="http://schemas.microsoft.com/office/powerpoint/2010/main" val="2807591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9"/>
          <p:cNvSpPr txBox="1">
            <a:spLocks noGrp="1"/>
          </p:cNvSpPr>
          <p:nvPr>
            <p:ph type="title"/>
          </p:nvPr>
        </p:nvSpPr>
        <p:spPr>
          <a:xfrm>
            <a:off x="381000" y="1428750"/>
            <a:ext cx="945617" cy="2286000"/>
          </a:xfrm>
          <a:prstGeom prst="rect">
            <a:avLst/>
          </a:prstGeom>
        </p:spPr>
        <p:txBody>
          <a:bodyPr spcFirstLastPara="1" wrap="square" lIns="91425" tIns="91425" rIns="91425" bIns="91425" anchor="ctr" anchorCtr="0">
            <a:noAutofit/>
          </a:bodyPr>
          <a:lstStyle/>
          <a:p>
            <a:pPr lvl="0" algn="r" rtl="1"/>
            <a:r>
              <a:rPr lang="ar-SA" dirty="0" smtClean="0"/>
              <a:t>رسم </a:t>
            </a:r>
            <a:r>
              <a:rPr lang="ar-SA" dirty="0"/>
              <a:t>تخطيطي لسير العمليات المعتادة في المصفاة </a:t>
            </a:r>
            <a:endParaRPr dirty="0"/>
          </a:p>
        </p:txBody>
      </p:sp>
      <p:grpSp>
        <p:nvGrpSpPr>
          <p:cNvPr id="160" name="Google Shape;160;p19"/>
          <p:cNvGrpSpPr/>
          <p:nvPr/>
        </p:nvGrpSpPr>
        <p:grpSpPr>
          <a:xfrm>
            <a:off x="916458" y="1019750"/>
            <a:ext cx="214625" cy="214625"/>
            <a:chOff x="2594050" y="1631825"/>
            <a:chExt cx="439625" cy="439625"/>
          </a:xfrm>
        </p:grpSpPr>
        <p:sp>
          <p:nvSpPr>
            <p:cNvPr id="161" name="Google Shape;161;p1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13" name="Picture 12"/>
          <p:cNvPicPr/>
          <p:nvPr/>
        </p:nvPicPr>
        <p:blipFill>
          <a:blip r:embed="rId3"/>
          <a:stretch>
            <a:fillRect/>
          </a:stretch>
        </p:blipFill>
        <p:spPr>
          <a:xfrm>
            <a:off x="1524000" y="57150"/>
            <a:ext cx="6824980" cy="5029200"/>
          </a:xfrm>
          <a:prstGeom prst="rect">
            <a:avLst/>
          </a:prstGeom>
        </p:spPr>
      </p:pic>
      <p:sp>
        <p:nvSpPr>
          <p:cNvPr id="10" name="TextBox 9"/>
          <p:cNvSpPr txBox="1"/>
          <p:nvPr/>
        </p:nvSpPr>
        <p:spPr>
          <a:xfrm>
            <a:off x="0" y="4916329"/>
            <a:ext cx="3440917" cy="246221"/>
          </a:xfrm>
          <a:prstGeom prst="rect">
            <a:avLst/>
          </a:prstGeom>
          <a:noFill/>
        </p:spPr>
        <p:txBody>
          <a:bodyPr wrap="square" rtlCol="0">
            <a:spAutoFit/>
          </a:bodyPr>
          <a:lstStyle/>
          <a:p>
            <a:r>
              <a:rPr lang="fr-FR" sz="1000" u="sng" dirty="0">
                <a:hlinkClick r:id="rId4"/>
              </a:rPr>
              <a:t>http://www.aiosh.org/PublicFiles/File/gaz-oil.pdf</a:t>
            </a:r>
            <a:endParaRPr lang="fr-FR"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5"/>
          <p:cNvSpPr txBox="1">
            <a:spLocks noGrp="1"/>
          </p:cNvSpPr>
          <p:nvPr>
            <p:ph type="subTitle" idx="1"/>
          </p:nvPr>
        </p:nvSpPr>
        <p:spPr>
          <a:xfrm>
            <a:off x="1905000" y="2724150"/>
            <a:ext cx="2854500" cy="365427"/>
          </a:xfrm>
        </p:spPr>
        <p:txBody>
          <a:bodyPr/>
          <a:lstStyle/>
          <a:p>
            <a:pPr lvl="0"/>
            <a:r>
              <a:rPr lang="ar-LB" dirty="0" smtClean="0"/>
              <a:t> واقع المنشآة ودراسة شاملة لإعادة تأهيلها </a:t>
            </a:r>
            <a:endParaRPr lang="ar-LB" dirty="0"/>
          </a:p>
        </p:txBody>
      </p:sp>
      <p:sp>
        <p:nvSpPr>
          <p:cNvPr id="110" name="Google Shape;110;p15"/>
          <p:cNvSpPr txBox="1">
            <a:spLocks noGrp="1"/>
          </p:cNvSpPr>
          <p:nvPr>
            <p:ph type="ctrTitle"/>
          </p:nvPr>
        </p:nvSpPr>
        <p:spPr>
          <a:xfrm>
            <a:off x="1946024" y="2190749"/>
            <a:ext cx="4226176" cy="662573"/>
          </a:xfrm>
        </p:spPr>
        <p:txBody>
          <a:bodyPr/>
          <a:lstStyle/>
          <a:p>
            <a:pPr lvl="0"/>
            <a:r>
              <a:rPr lang="ar-LB" sz="2000" dirty="0" smtClean="0"/>
              <a:t>)</a:t>
            </a:r>
            <a:r>
              <a:rPr lang="en-US" sz="2000" dirty="0" smtClean="0"/>
              <a:t>TOI</a:t>
            </a:r>
            <a:r>
              <a:rPr lang="ar-LB" dirty="0" smtClean="0"/>
              <a:t>منشآة النفط في طرابلس </a:t>
            </a:r>
            <a:r>
              <a:rPr lang="ar-LB" sz="2000" dirty="0" smtClean="0"/>
              <a:t>(</a:t>
            </a:r>
            <a:endParaRPr lang="ar-LB" dirty="0"/>
          </a:p>
        </p:txBody>
      </p:sp>
      <p:sp>
        <p:nvSpPr>
          <p:cNvPr id="113" name="Google Shape;113;p15"/>
          <p:cNvSpPr txBox="1">
            <a:spLocks noGrp="1"/>
          </p:cNvSpPr>
          <p:nvPr>
            <p:ph type="sldNum" idx="12"/>
          </p:nvPr>
        </p:nvSpPr>
        <p:spPr/>
        <p:txBody>
          <a:bodyPr/>
          <a:lstStyle/>
          <a:p>
            <a:pPr lvl="0"/>
            <a:fld id="{00000000-1234-1234-1234-123412341234}" type="slidenum">
              <a:rPr lang="en" smtClean="0"/>
              <a:pPr lvl="0"/>
              <a:t>12</a:t>
            </a:fld>
            <a:endParaRPr lang="en"/>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LB" sz="2400" dirty="0">
                <a:solidFill>
                  <a:schemeClr val="dk1"/>
                </a:solidFill>
                <a:latin typeface="Lora"/>
                <a:ea typeface="Lora"/>
                <a:cs typeface="Lora"/>
                <a:sym typeface="Lora"/>
              </a:rPr>
              <a:t>2</a:t>
            </a:r>
            <a:endParaRPr sz="2400" dirty="0">
              <a:latin typeface="Lora"/>
              <a:ea typeface="Lora"/>
              <a:cs typeface="Lora"/>
              <a:sym typeface="Lora"/>
            </a:endParaRPr>
          </a:p>
        </p:txBody>
      </p:sp>
    </p:spTree>
    <p:extLst>
      <p:ext uri="{BB962C8B-B14F-4D97-AF65-F5344CB8AC3E}">
        <p14:creationId xmlns:p14="http://schemas.microsoft.com/office/powerpoint/2010/main" val="4283298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916950"/>
            <a:ext cx="3878400" cy="435600"/>
          </a:xfrm>
          <a:prstGeom prst="rect">
            <a:avLst/>
          </a:prstGeom>
        </p:spPr>
        <p:txBody>
          <a:bodyPr spcFirstLastPara="1" wrap="square" lIns="91425" tIns="91425" rIns="91425" bIns="91425" anchor="ctr" anchorCtr="0">
            <a:noAutofit/>
          </a:bodyPr>
          <a:lstStyle/>
          <a:p>
            <a:pPr lvl="0" rtl="1"/>
            <a:r>
              <a:rPr lang="ar-LB" dirty="0" smtClean="0">
                <a:highlight>
                  <a:srgbClr val="FFCD00"/>
                </a:highlight>
              </a:rPr>
              <a:t>الواقع الحالي</a:t>
            </a:r>
            <a:r>
              <a:rPr lang="ar-LB" dirty="0" smtClean="0"/>
              <a:t> لمصفاة طرابلس </a:t>
            </a:r>
            <a:endParaRPr dirty="0">
              <a:highlight>
                <a:srgbClr val="FFCD00"/>
              </a:highlight>
            </a:endParaRPr>
          </a:p>
        </p:txBody>
      </p:sp>
      <p:sp>
        <p:nvSpPr>
          <p:cNvPr id="125" name="Google Shape;125;p17"/>
          <p:cNvSpPr txBox="1">
            <a:spLocks noGrp="1"/>
          </p:cNvSpPr>
          <p:nvPr>
            <p:ph type="body" idx="1"/>
          </p:nvPr>
        </p:nvSpPr>
        <p:spPr>
          <a:xfrm>
            <a:off x="657900" y="1352550"/>
            <a:ext cx="7571700" cy="3505200"/>
          </a:xfrm>
          <a:prstGeom prst="rect">
            <a:avLst/>
          </a:prstGeom>
        </p:spPr>
        <p:txBody>
          <a:bodyPr spcFirstLastPara="1" wrap="square" lIns="91425" tIns="91425" rIns="91425" bIns="91425" anchor="t" anchorCtr="0">
            <a:noAutofit/>
          </a:bodyPr>
          <a:lstStyle/>
          <a:p>
            <a:pPr algn="r" rtl="1">
              <a:spcBef>
                <a:spcPts val="0"/>
              </a:spcBef>
            </a:pPr>
            <a:r>
              <a:rPr lang="ar-SA" sz="1600" dirty="0" smtClean="0"/>
              <a:t>مساحة المصفاة</a:t>
            </a:r>
            <a:r>
              <a:rPr lang="ar-LB" sz="1600" dirty="0" smtClean="0"/>
              <a:t> الإجمالية </a:t>
            </a:r>
            <a:r>
              <a:rPr lang="ar-SA" sz="1600" dirty="0" smtClean="0"/>
              <a:t>114،875 </a:t>
            </a:r>
            <a:r>
              <a:rPr lang="ar-SA" sz="1600" dirty="0"/>
              <a:t>متر مربع</a:t>
            </a:r>
            <a:r>
              <a:rPr lang="ar-SA" sz="1600" dirty="0" smtClean="0"/>
              <a:t>.</a:t>
            </a:r>
            <a:endParaRPr lang="ar-LB" sz="1600" dirty="0" smtClean="0"/>
          </a:p>
          <a:p>
            <a:pPr algn="r" rtl="1">
              <a:spcBef>
                <a:spcPts val="0"/>
              </a:spcBef>
            </a:pPr>
            <a:r>
              <a:rPr lang="ar-LB" sz="1600" dirty="0" smtClean="0"/>
              <a:t>المساحة الإجمالية للمبنى</a:t>
            </a:r>
            <a:r>
              <a:rPr lang="fr-FR" sz="1600" dirty="0" smtClean="0"/>
              <a:t> 1,000,000 </a:t>
            </a:r>
            <a:r>
              <a:rPr lang="ar-SA" sz="1600" dirty="0" smtClean="0"/>
              <a:t>متر مربع ويتضمن:</a:t>
            </a:r>
            <a:endParaRPr lang="ar-LB" sz="1600" dirty="0" smtClean="0"/>
          </a:p>
          <a:p>
            <a:pPr marL="76200" indent="0" algn="r" rtl="1">
              <a:spcBef>
                <a:spcPts val="0"/>
              </a:spcBef>
              <a:buNone/>
            </a:pPr>
            <a:endParaRPr lang="en-US" sz="500" dirty="0"/>
          </a:p>
          <a:p>
            <a:pPr lvl="1" algn="r" rtl="1">
              <a:buFont typeface="Courier New" pitchFamily="49" charset="0"/>
              <a:buChar char="o"/>
            </a:pPr>
            <a:r>
              <a:rPr lang="ar-SA" sz="1400" dirty="0" smtClean="0"/>
              <a:t>خمسة </a:t>
            </a:r>
            <a:r>
              <a:rPr lang="ar-SA" sz="1400" dirty="0"/>
              <a:t>(5) أرصفة تحميل في </a:t>
            </a:r>
            <a:r>
              <a:rPr lang="ar-LB" sz="1400" dirty="0" smtClean="0"/>
              <a:t>ال</a:t>
            </a:r>
            <a:r>
              <a:rPr lang="ar-SA" sz="1400" dirty="0" smtClean="0"/>
              <a:t>محطة على </a:t>
            </a:r>
            <a:r>
              <a:rPr lang="ar-SA" sz="1400" dirty="0"/>
              <a:t>بعد 2.5 كم تقريباً من الخط الساحلي </a:t>
            </a:r>
            <a:r>
              <a:rPr lang="ar-SA" sz="1400" dirty="0" smtClean="0"/>
              <a:t>، </a:t>
            </a:r>
            <a:endParaRPr lang="ar-LB" sz="1400" dirty="0" smtClean="0"/>
          </a:p>
          <a:p>
            <a:pPr lvl="1" algn="r" rtl="1">
              <a:buFont typeface="Courier New" pitchFamily="49" charset="0"/>
              <a:buChar char="o"/>
            </a:pPr>
            <a:r>
              <a:rPr lang="ar-SA" sz="1400" dirty="0" smtClean="0"/>
              <a:t>أحد </a:t>
            </a:r>
            <a:r>
              <a:rPr lang="ar-SA" sz="1400" dirty="0"/>
              <a:t>عشر (11) خزان بسعة تخزين 100.000 طن من زيت الوقود و 100.000 طن من زيت </a:t>
            </a:r>
            <a:r>
              <a:rPr lang="ar-SA" sz="1400" dirty="0" smtClean="0"/>
              <a:t>الغاز</a:t>
            </a:r>
            <a:endParaRPr lang="ar-LB" sz="1400" dirty="0" smtClean="0"/>
          </a:p>
          <a:p>
            <a:pPr marL="558800" lvl="1" indent="0" algn="r" rtl="1">
              <a:buNone/>
            </a:pPr>
            <a:endParaRPr sz="800" dirty="0" smtClean="0"/>
          </a:p>
          <a:p>
            <a:pPr lvl="0" algn="r" rtl="1">
              <a:spcBef>
                <a:spcPts val="0"/>
              </a:spcBef>
            </a:pPr>
            <a:r>
              <a:rPr lang="ar-SA" sz="1600" dirty="0"/>
              <a:t>تبلغ طاقة التخزين القصوى للمصفاة 34500 برميل </a:t>
            </a:r>
            <a:r>
              <a:rPr lang="ar-SA" sz="1600" dirty="0" smtClean="0"/>
              <a:t>يوميا</a:t>
            </a:r>
            <a:r>
              <a:rPr lang="ar-LB" sz="1600" dirty="0" smtClean="0"/>
              <a:t>ً</a:t>
            </a:r>
            <a:r>
              <a:rPr lang="ar-SA" sz="1600" dirty="0" smtClean="0"/>
              <a:t> </a:t>
            </a:r>
            <a:r>
              <a:rPr lang="ar-SA" sz="1600" dirty="0"/>
              <a:t>من النفط الخام لكنها لا تتجاوز 30 ألف برميل </a:t>
            </a:r>
            <a:r>
              <a:rPr lang="ar-SA" sz="1600" dirty="0" smtClean="0"/>
              <a:t>يوميا</a:t>
            </a:r>
            <a:r>
              <a:rPr lang="ar-LB" sz="1600" dirty="0" smtClean="0"/>
              <a:t>ً</a:t>
            </a:r>
          </a:p>
          <a:p>
            <a:pPr lvl="0" algn="r" rtl="1">
              <a:spcBef>
                <a:spcPts val="0"/>
              </a:spcBef>
            </a:pPr>
            <a:r>
              <a:rPr lang="ar-SA" sz="1600" dirty="0"/>
              <a:t>كانت طاقة التكرير قبل انهيارها 21000 برميل في اليوم </a:t>
            </a:r>
            <a:r>
              <a:rPr lang="ar-SA" sz="1600" dirty="0" smtClean="0"/>
              <a:t>تقريبًا</a:t>
            </a:r>
            <a:endParaRPr lang="ar-LB" sz="1600" dirty="0" smtClean="0"/>
          </a:p>
          <a:p>
            <a:pPr lvl="0" algn="r" rtl="1">
              <a:spcBef>
                <a:spcPts val="0"/>
              </a:spcBef>
            </a:pPr>
            <a:r>
              <a:rPr lang="ar-SA" sz="1600" dirty="0"/>
              <a:t>وكانت المنتجات المكررة الرئيسية هي زيت الوقود (50٪) وزيت الغاز (22٪) والبنزين (21٪)</a:t>
            </a:r>
            <a:endParaRPr lang="ar-LB" sz="1600" dirty="0" smtClean="0"/>
          </a:p>
          <a:p>
            <a:pPr marL="76200" lvl="0" indent="0" algn="r" rtl="1">
              <a:spcBef>
                <a:spcPts val="0"/>
              </a:spcBef>
              <a:buNone/>
            </a:pPr>
            <a:endParaRPr lang="ar-LB" sz="800" dirty="0"/>
          </a:p>
          <a:p>
            <a:pPr lvl="0" algn="r" rtl="1">
              <a:spcBef>
                <a:spcPts val="0"/>
              </a:spcBef>
            </a:pPr>
            <a:r>
              <a:rPr lang="ar-SA" sz="1600" dirty="0" smtClean="0"/>
              <a:t>الأنشطة الحالية</a:t>
            </a:r>
            <a:r>
              <a:rPr lang="ar-LB" sz="1600" dirty="0" smtClean="0"/>
              <a:t>:</a:t>
            </a:r>
            <a:r>
              <a:rPr lang="ar-SA" sz="1600" dirty="0" smtClean="0"/>
              <a:t> </a:t>
            </a:r>
            <a:endParaRPr lang="ar-LB" sz="1600" dirty="0" smtClean="0"/>
          </a:p>
          <a:p>
            <a:pPr lvl="1" algn="r" rtl="1">
              <a:buSzPts val="2400"/>
              <a:buFont typeface="Courier New" pitchFamily="49" charset="0"/>
              <a:buChar char="o"/>
            </a:pPr>
            <a:r>
              <a:rPr lang="ar-SA" sz="1400" dirty="0" smtClean="0"/>
              <a:t>استيراد </a:t>
            </a:r>
            <a:r>
              <a:rPr lang="ar-SA" sz="1400" dirty="0"/>
              <a:t>زيت الوقود وزيت الغاز من خلال المحطة وتخزينه في خزانات المنشآت </a:t>
            </a:r>
            <a:r>
              <a:rPr lang="ar-SA" sz="1400" dirty="0" smtClean="0"/>
              <a:t>،</a:t>
            </a:r>
            <a:endParaRPr lang="ar-LB" sz="1400" dirty="0" smtClean="0"/>
          </a:p>
          <a:p>
            <a:pPr lvl="1" algn="r" rtl="1">
              <a:buSzPts val="2400"/>
              <a:buFont typeface="Courier New" pitchFamily="49" charset="0"/>
              <a:buChar char="o"/>
            </a:pPr>
            <a:r>
              <a:rPr lang="ar-SA" sz="1400" dirty="0" smtClean="0"/>
              <a:t> </a:t>
            </a:r>
            <a:r>
              <a:rPr lang="ar-SA" sz="1400" dirty="0"/>
              <a:t>ثم معالجة وتوزيع هذه المشتقات إلى الـ </a:t>
            </a:r>
            <a:r>
              <a:rPr lang="fr-FR" sz="1400" dirty="0"/>
              <a:t>EDL </a:t>
            </a:r>
            <a:r>
              <a:rPr lang="ar-LB" sz="1400" dirty="0" smtClean="0"/>
              <a:t> </a:t>
            </a:r>
            <a:r>
              <a:rPr lang="ar-SA" sz="1400" dirty="0" smtClean="0"/>
              <a:t>وفي </a:t>
            </a:r>
            <a:r>
              <a:rPr lang="ar-SA" sz="1400" dirty="0"/>
              <a:t>السوق المحلية من خلال شركات التوزيع ، </a:t>
            </a:r>
            <a:endParaRPr lang="ar-LB" sz="1400" dirty="0" smtClean="0"/>
          </a:p>
          <a:p>
            <a:pPr lvl="1" algn="r" rtl="1">
              <a:buSzPts val="2400"/>
              <a:buFont typeface="Courier New" pitchFamily="49" charset="0"/>
              <a:buChar char="o"/>
            </a:pPr>
            <a:r>
              <a:rPr lang="ar-SA" sz="1400" dirty="0" smtClean="0"/>
              <a:t>كما </a:t>
            </a:r>
            <a:r>
              <a:rPr lang="ar-SA" sz="1400" dirty="0"/>
              <a:t>يوجد مختبر بالقرب من المصفاة التي تستخدم لفحص جميع عينات المشتقات النفطية للتأكد من أنها تتماشى مع المواصفات اللبنانية كما حددتها شركة </a:t>
            </a:r>
            <a:r>
              <a:rPr lang="fr-FR" sz="1400" dirty="0" smtClean="0"/>
              <a:t>LIBNOR</a:t>
            </a:r>
            <a:endParaRPr lang="en-US"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3030972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title"/>
          </p:nvPr>
        </p:nvSpPr>
        <p:spPr>
          <a:xfrm>
            <a:off x="1394075" y="1007550"/>
            <a:ext cx="4778125" cy="34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ar-LB" dirty="0" smtClean="0"/>
              <a:t>دراسات متعلقة بإعادة تأهيل منشأة النفط </a:t>
            </a:r>
            <a:endParaRPr dirty="0"/>
          </a:p>
        </p:txBody>
      </p:sp>
      <p:cxnSp>
        <p:nvCxnSpPr>
          <p:cNvPr id="222" name="Google Shape;222;p28"/>
          <p:cNvCxnSpPr/>
          <p:nvPr/>
        </p:nvCxnSpPr>
        <p:spPr>
          <a:xfrm flipV="1">
            <a:off x="6324600" y="4171950"/>
            <a:ext cx="1" cy="685800"/>
          </a:xfrm>
          <a:prstGeom prst="straightConnector1">
            <a:avLst/>
          </a:prstGeom>
          <a:noFill/>
          <a:ln w="9525" cap="flat" cmpd="sng">
            <a:solidFill>
              <a:srgbClr val="999FA9"/>
            </a:solidFill>
            <a:prstDash val="solid"/>
            <a:round/>
            <a:headEnd type="none" w="lg" len="lg"/>
            <a:tailEnd type="oval" w="lg" len="lg"/>
          </a:ln>
        </p:spPr>
      </p:cxnSp>
      <p:cxnSp>
        <p:nvCxnSpPr>
          <p:cNvPr id="223" name="Google Shape;223;p28"/>
          <p:cNvCxnSpPr/>
          <p:nvPr/>
        </p:nvCxnSpPr>
        <p:spPr>
          <a:xfrm flipV="1">
            <a:off x="6324602" y="1885950"/>
            <a:ext cx="0" cy="1066800"/>
          </a:xfrm>
          <a:prstGeom prst="straightConnector1">
            <a:avLst/>
          </a:prstGeom>
          <a:noFill/>
          <a:ln w="9525" cap="flat" cmpd="sng">
            <a:solidFill>
              <a:srgbClr val="999FA9"/>
            </a:solidFill>
            <a:prstDash val="solid"/>
            <a:round/>
            <a:headEnd type="none" w="lg" len="lg"/>
            <a:tailEnd type="oval" w="lg" len="lg"/>
          </a:ln>
        </p:spPr>
      </p:cxnSp>
      <p:sp>
        <p:nvSpPr>
          <p:cNvPr id="226" name="Google Shape;226;p28"/>
          <p:cNvSpPr txBox="1"/>
          <p:nvPr/>
        </p:nvSpPr>
        <p:spPr>
          <a:xfrm>
            <a:off x="1452113" y="1352550"/>
            <a:ext cx="4415287" cy="1055132"/>
          </a:xfrm>
          <a:prstGeom prst="rect">
            <a:avLst/>
          </a:prstGeom>
          <a:noFill/>
          <a:ln>
            <a:noFill/>
          </a:ln>
        </p:spPr>
        <p:txBody>
          <a:bodyPr spcFirstLastPara="1" wrap="square" lIns="91425" tIns="91425" rIns="91425" bIns="91425" anchor="t" anchorCtr="0">
            <a:noAutofit/>
          </a:bodyPr>
          <a:lstStyle/>
          <a:p>
            <a:pPr lvl="0" algn="r" rtl="1"/>
            <a:r>
              <a:rPr lang="ar-LB" dirty="0"/>
              <a:t>دراسة </a:t>
            </a:r>
            <a:r>
              <a:rPr lang="ar-LB" dirty="0" smtClean="0"/>
              <a:t>جدوى </a:t>
            </a:r>
            <a:r>
              <a:rPr lang="ar-LB" dirty="0"/>
              <a:t>تأهيل مصفاة </a:t>
            </a:r>
            <a:r>
              <a:rPr lang="ar-LB" dirty="0" smtClean="0"/>
              <a:t>طرابلس </a:t>
            </a:r>
          </a:p>
          <a:p>
            <a:pPr lvl="0" algn="r" rtl="1"/>
            <a:endParaRPr lang="ar-LB" sz="500" dirty="0" smtClean="0"/>
          </a:p>
          <a:p>
            <a:pPr marL="285750" lvl="1" indent="-285750" algn="r" rtl="1">
              <a:buFont typeface="Arial" pitchFamily="34" charset="0"/>
              <a:buChar char="•"/>
            </a:pPr>
            <a:r>
              <a:rPr lang="ar-LB" dirty="0" smtClean="0"/>
              <a:t>النتيجة : </a:t>
            </a:r>
            <a:r>
              <a:rPr lang="ar-LB" b="1" dirty="0" smtClean="0"/>
              <a:t>إمكانية </a:t>
            </a:r>
            <a:r>
              <a:rPr lang="ar-LB" b="1" dirty="0"/>
              <a:t>تأهيل المصفاة </a:t>
            </a:r>
            <a:endParaRPr lang="ar-LB" b="1" dirty="0" smtClean="0"/>
          </a:p>
          <a:p>
            <a:pPr marL="285750" lvl="0" indent="-285750" algn="r" rtl="1">
              <a:buFont typeface="Arial" pitchFamily="34" charset="0"/>
              <a:buChar char="•"/>
            </a:pPr>
            <a:r>
              <a:rPr lang="ar-LB" dirty="0" smtClean="0"/>
              <a:t>بمردود إقتصادي ضعيف</a:t>
            </a:r>
          </a:p>
          <a:p>
            <a:pPr marL="285750" lvl="0" indent="-285750" algn="r" rtl="1">
              <a:buFont typeface="Arial" pitchFamily="34" charset="0"/>
              <a:buChar char="•"/>
            </a:pPr>
            <a:r>
              <a:rPr lang="ar-LB" dirty="0" smtClean="0"/>
              <a:t>إيجابية </a:t>
            </a:r>
            <a:r>
              <a:rPr lang="ar-LB" dirty="0"/>
              <a:t>على الصعيد الإجتماعي </a:t>
            </a:r>
            <a:r>
              <a:rPr lang="ar-LB" dirty="0" smtClean="0"/>
              <a:t>(تشغيل </a:t>
            </a:r>
            <a:r>
              <a:rPr lang="ar-LB" dirty="0"/>
              <a:t>اليد العاملة الوطنية )</a:t>
            </a:r>
            <a:endParaRPr dirty="0">
              <a:solidFill>
                <a:schemeClr val="tx1"/>
              </a:solidFill>
              <a:latin typeface="Quicksand"/>
              <a:ea typeface="Quicksand"/>
              <a:cs typeface="Quicksand"/>
              <a:sym typeface="Quicksand"/>
            </a:endParaRPr>
          </a:p>
        </p:txBody>
      </p:sp>
      <p:cxnSp>
        <p:nvCxnSpPr>
          <p:cNvPr id="227" name="Google Shape;227;p28"/>
          <p:cNvCxnSpPr/>
          <p:nvPr/>
        </p:nvCxnSpPr>
        <p:spPr>
          <a:xfrm flipH="1" flipV="1">
            <a:off x="6324600" y="3105150"/>
            <a:ext cx="2" cy="914400"/>
          </a:xfrm>
          <a:prstGeom prst="straightConnector1">
            <a:avLst/>
          </a:prstGeom>
          <a:noFill/>
          <a:ln w="9525" cap="flat" cmpd="sng">
            <a:solidFill>
              <a:srgbClr val="999FA9"/>
            </a:solidFill>
            <a:prstDash val="solid"/>
            <a:round/>
            <a:headEnd type="none" w="lg" len="lg"/>
            <a:tailEnd type="oval" w="lg" len="lg"/>
          </a:ln>
        </p:spPr>
      </p:cxnSp>
      <p:sp>
        <p:nvSpPr>
          <p:cNvPr id="228" name="Google Shape;228;p28"/>
          <p:cNvSpPr txBox="1">
            <a:spLocks noGrp="1"/>
          </p:cNvSpPr>
          <p:nvPr>
            <p:ph type="sldNum" idx="12"/>
          </p:nvPr>
        </p:nvSpPr>
        <p:spPr>
          <a:xfrm>
            <a:off x="8523157" y="48283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19" name="Google Shape;126;p17"/>
          <p:cNvGrpSpPr/>
          <p:nvPr/>
        </p:nvGrpSpPr>
        <p:grpSpPr>
          <a:xfrm>
            <a:off x="916458" y="1019750"/>
            <a:ext cx="214625" cy="214625"/>
            <a:chOff x="2594050" y="1631825"/>
            <a:chExt cx="439625" cy="439625"/>
          </a:xfrm>
        </p:grpSpPr>
        <p:sp>
          <p:nvSpPr>
            <p:cNvPr id="20"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p:cNvSpPr txBox="1"/>
          <p:nvPr/>
        </p:nvSpPr>
        <p:spPr>
          <a:xfrm>
            <a:off x="6400800" y="1733550"/>
            <a:ext cx="762000" cy="369332"/>
          </a:xfrm>
          <a:prstGeom prst="rect">
            <a:avLst/>
          </a:prstGeom>
          <a:noFill/>
        </p:spPr>
        <p:txBody>
          <a:bodyPr wrap="square" rtlCol="0">
            <a:spAutoFit/>
          </a:bodyPr>
          <a:lstStyle/>
          <a:p>
            <a:pPr rtl="1"/>
            <a:r>
              <a:rPr lang="ar-LB" sz="1800" b="1" i="1" dirty="0" smtClean="0">
                <a:latin typeface="Lora" charset="0"/>
              </a:rPr>
              <a:t>1996</a:t>
            </a:r>
            <a:endParaRPr lang="fr-FR" sz="1800" b="1" i="1" dirty="0">
              <a:latin typeface="Lora" charset="0"/>
            </a:endParaRPr>
          </a:p>
        </p:txBody>
      </p:sp>
      <p:sp>
        <p:nvSpPr>
          <p:cNvPr id="27" name="TextBox 26"/>
          <p:cNvSpPr txBox="1"/>
          <p:nvPr/>
        </p:nvSpPr>
        <p:spPr>
          <a:xfrm>
            <a:off x="6400800" y="2988306"/>
            <a:ext cx="762000" cy="369332"/>
          </a:xfrm>
          <a:prstGeom prst="rect">
            <a:avLst/>
          </a:prstGeom>
          <a:noFill/>
        </p:spPr>
        <p:txBody>
          <a:bodyPr wrap="square" rtlCol="0">
            <a:spAutoFit/>
          </a:bodyPr>
          <a:lstStyle/>
          <a:p>
            <a:r>
              <a:rPr lang="ar-LB" sz="1800" b="1" i="1" dirty="0" smtClean="0">
                <a:latin typeface="Lora" charset="0"/>
              </a:rPr>
              <a:t>2003</a:t>
            </a:r>
            <a:endParaRPr lang="fr-FR" sz="1800" b="1" i="1" dirty="0">
              <a:latin typeface="Lora" charset="0"/>
            </a:endParaRPr>
          </a:p>
        </p:txBody>
      </p:sp>
      <p:sp>
        <p:nvSpPr>
          <p:cNvPr id="28" name="TextBox 27"/>
          <p:cNvSpPr txBox="1"/>
          <p:nvPr/>
        </p:nvSpPr>
        <p:spPr>
          <a:xfrm>
            <a:off x="6400800" y="4031218"/>
            <a:ext cx="762000" cy="369332"/>
          </a:xfrm>
          <a:prstGeom prst="rect">
            <a:avLst/>
          </a:prstGeom>
          <a:noFill/>
        </p:spPr>
        <p:txBody>
          <a:bodyPr wrap="square" rtlCol="0">
            <a:spAutoFit/>
          </a:bodyPr>
          <a:lstStyle/>
          <a:p>
            <a:r>
              <a:rPr lang="ar-LB" sz="1800" b="1" i="1" dirty="0" smtClean="0">
                <a:latin typeface="Lora" charset="0"/>
              </a:rPr>
              <a:t>2013</a:t>
            </a:r>
            <a:endParaRPr lang="fr-FR" sz="1800" b="1" i="1" dirty="0">
              <a:latin typeface="Lora" charset="0"/>
            </a:endParaRPr>
          </a:p>
        </p:txBody>
      </p:sp>
      <p:sp>
        <p:nvSpPr>
          <p:cNvPr id="13" name="Right Brace 12"/>
          <p:cNvSpPr/>
          <p:nvPr/>
        </p:nvSpPr>
        <p:spPr>
          <a:xfrm>
            <a:off x="5867400" y="1352550"/>
            <a:ext cx="381000" cy="10551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Right Brace 31"/>
          <p:cNvSpPr/>
          <p:nvPr/>
        </p:nvSpPr>
        <p:spPr>
          <a:xfrm>
            <a:off x="5638799" y="2571750"/>
            <a:ext cx="609601" cy="10906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Google Shape;226;p28"/>
          <p:cNvSpPr txBox="1"/>
          <p:nvPr/>
        </p:nvSpPr>
        <p:spPr>
          <a:xfrm>
            <a:off x="1299713" y="2607306"/>
            <a:ext cx="4415287" cy="1055132"/>
          </a:xfrm>
          <a:prstGeom prst="rect">
            <a:avLst/>
          </a:prstGeom>
          <a:noFill/>
          <a:ln>
            <a:noFill/>
          </a:ln>
        </p:spPr>
        <p:txBody>
          <a:bodyPr spcFirstLastPara="1" wrap="square" lIns="91425" tIns="91425" rIns="91425" bIns="91425" anchor="t" anchorCtr="0">
            <a:noAutofit/>
          </a:bodyPr>
          <a:lstStyle/>
          <a:p>
            <a:pPr lvl="0" algn="r" rtl="1"/>
            <a:r>
              <a:rPr lang="ar-LB" dirty="0"/>
              <a:t>دراسة لجدوى  لتأهيل وتوسيع مصافي النفط الموجودة في لبنان</a:t>
            </a:r>
            <a:endParaRPr lang="ar-LB" sz="500" dirty="0" smtClean="0"/>
          </a:p>
          <a:p>
            <a:pPr marL="285750" lvl="1" indent="-285750" algn="r" rtl="1">
              <a:buFont typeface="Arial" pitchFamily="34" charset="0"/>
              <a:buChar char="•"/>
            </a:pPr>
            <a:r>
              <a:rPr lang="ar-LB" dirty="0" smtClean="0"/>
              <a:t>النتيجة : </a:t>
            </a:r>
            <a:r>
              <a:rPr lang="ar-LB" b="1" dirty="0" smtClean="0"/>
              <a:t>أفضلية </a:t>
            </a:r>
            <a:r>
              <a:rPr lang="ar-LB" b="1" dirty="0"/>
              <a:t>تجديد المصفاة عوضا عن صيانتها </a:t>
            </a:r>
            <a:endParaRPr lang="ar-LB" b="1" dirty="0" smtClean="0"/>
          </a:p>
          <a:p>
            <a:pPr marL="285750" lvl="1" indent="-285750" algn="r" rtl="1">
              <a:buFont typeface="Arial" pitchFamily="34" charset="0"/>
              <a:buChar char="•"/>
            </a:pPr>
            <a:r>
              <a:rPr lang="ar-LB" dirty="0" smtClean="0"/>
              <a:t>بسبب تكاليف الصيانة المرتفعة</a:t>
            </a:r>
          </a:p>
          <a:p>
            <a:pPr marL="285750" indent="-285750" algn="r" rtl="1">
              <a:buFont typeface="Arial" pitchFamily="34" charset="0"/>
              <a:buChar char="•"/>
            </a:pPr>
            <a:r>
              <a:rPr lang="ar-LB" dirty="0"/>
              <a:t>شراء معدات وآلالات جديدة أوفر وذات كفاءة وفعالية أكثر</a:t>
            </a:r>
            <a:endParaRPr lang="fr-FR" dirty="0"/>
          </a:p>
        </p:txBody>
      </p:sp>
      <p:sp>
        <p:nvSpPr>
          <p:cNvPr id="35" name="Right Brace 34"/>
          <p:cNvSpPr/>
          <p:nvPr/>
        </p:nvSpPr>
        <p:spPr>
          <a:xfrm>
            <a:off x="5867400" y="3943350"/>
            <a:ext cx="381000" cy="457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p:sp>
        <p:nvSpPr>
          <p:cNvPr id="36" name="Google Shape;226;p28"/>
          <p:cNvSpPr txBox="1"/>
          <p:nvPr/>
        </p:nvSpPr>
        <p:spPr>
          <a:xfrm>
            <a:off x="2895600" y="3994667"/>
            <a:ext cx="3124200" cy="348734"/>
          </a:xfrm>
          <a:prstGeom prst="rect">
            <a:avLst/>
          </a:prstGeom>
          <a:noFill/>
          <a:ln>
            <a:noFill/>
          </a:ln>
        </p:spPr>
        <p:txBody>
          <a:bodyPr spcFirstLastPara="1" wrap="square" lIns="91425" tIns="91425" rIns="91425" bIns="91425" anchor="t" anchorCtr="0">
            <a:noAutofit/>
          </a:bodyPr>
          <a:lstStyle/>
          <a:p>
            <a:pPr lvl="0" algn="r" rtl="1"/>
            <a:r>
              <a:rPr lang="ar-LB" sz="1600" b="1" dirty="0"/>
              <a:t>دراسة </a:t>
            </a:r>
            <a:r>
              <a:rPr lang="en-US" sz="1600" b="1" dirty="0" err="1" smtClean="0"/>
              <a:t>جدوى</a:t>
            </a:r>
            <a:r>
              <a:rPr lang="en-US" sz="1600" b="1" dirty="0" smtClean="0"/>
              <a:t> </a:t>
            </a:r>
            <a:r>
              <a:rPr lang="en-US" sz="1600" b="1" dirty="0" err="1" smtClean="0"/>
              <a:t>مصفاة</a:t>
            </a:r>
            <a:r>
              <a:rPr lang="en-US" sz="1600" b="1" dirty="0" smtClean="0"/>
              <a:t> </a:t>
            </a:r>
            <a:r>
              <a:rPr lang="en-US" sz="1600" b="1" dirty="0" err="1"/>
              <a:t>نفط</a:t>
            </a:r>
            <a:r>
              <a:rPr lang="en-US" sz="1600" b="1" dirty="0"/>
              <a:t> </a:t>
            </a:r>
            <a:r>
              <a:rPr lang="en-US" sz="1600" b="1" dirty="0" err="1"/>
              <a:t>جديدة</a:t>
            </a:r>
            <a:r>
              <a:rPr lang="en-US" sz="1600" b="1" dirty="0"/>
              <a:t> </a:t>
            </a:r>
            <a:r>
              <a:rPr lang="en-US" sz="1600" b="1" dirty="0" err="1"/>
              <a:t>في</a:t>
            </a:r>
            <a:r>
              <a:rPr lang="en-US" sz="1600" b="1" dirty="0"/>
              <a:t> </a:t>
            </a:r>
            <a:r>
              <a:rPr lang="en-US" sz="1600" b="1" dirty="0" err="1"/>
              <a:t>لبنان</a:t>
            </a:r>
            <a:r>
              <a:rPr lang="en-US" sz="1600" b="1" dirty="0"/>
              <a:t> </a:t>
            </a:r>
            <a:endParaRPr lang="ar-LB" sz="1600" b="1" dirty="0" smtClean="0"/>
          </a:p>
        </p:txBody>
      </p:sp>
    </p:spTree>
    <p:extLst>
      <p:ext uri="{BB962C8B-B14F-4D97-AF65-F5344CB8AC3E}">
        <p14:creationId xmlns:p14="http://schemas.microsoft.com/office/powerpoint/2010/main" val="1458172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4"/>
          <p:cNvSpPr txBox="1">
            <a:spLocks noGrp="1"/>
          </p:cNvSpPr>
          <p:nvPr>
            <p:ph type="title"/>
          </p:nvPr>
        </p:nvSpPr>
        <p:spPr>
          <a:xfrm>
            <a:off x="1444500" y="895350"/>
            <a:ext cx="3889500" cy="435600"/>
          </a:xfrm>
          <a:prstGeom prst="rect">
            <a:avLst/>
          </a:prstGeom>
        </p:spPr>
        <p:txBody>
          <a:bodyPr spcFirstLastPara="1" wrap="square" lIns="91425" tIns="91425" rIns="91425" bIns="91425" anchor="ctr" anchorCtr="0">
            <a:noAutofit/>
          </a:bodyPr>
          <a:lstStyle/>
          <a:p>
            <a:pPr rtl="1"/>
            <a:r>
              <a:rPr lang="ar-LB" dirty="0"/>
              <a:t>الإستراتجية المتبعة في </a:t>
            </a:r>
            <a:r>
              <a:rPr lang="ar-LB" dirty="0" smtClean="0"/>
              <a:t>دراسة المشروع</a:t>
            </a:r>
            <a:endParaRPr lang="fr-FR" dirty="0"/>
          </a:p>
        </p:txBody>
      </p:sp>
      <p:grpSp>
        <p:nvGrpSpPr>
          <p:cNvPr id="221" name="Google Shape;221;p24"/>
          <p:cNvGrpSpPr/>
          <p:nvPr/>
        </p:nvGrpSpPr>
        <p:grpSpPr>
          <a:xfrm>
            <a:off x="916458" y="1019750"/>
            <a:ext cx="214625" cy="214625"/>
            <a:chOff x="2594050" y="1631825"/>
            <a:chExt cx="439625" cy="439625"/>
          </a:xfrm>
        </p:grpSpPr>
        <p:sp>
          <p:nvSpPr>
            <p:cNvPr id="222" name="Google Shape;222;p24"/>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24"/>
          <p:cNvGrpSpPr/>
          <p:nvPr/>
        </p:nvGrpSpPr>
        <p:grpSpPr>
          <a:xfrm>
            <a:off x="1661666" y="1636797"/>
            <a:ext cx="5616823" cy="2715006"/>
            <a:chOff x="1889009" y="1572690"/>
            <a:chExt cx="6111227" cy="2953984"/>
          </a:xfrm>
        </p:grpSpPr>
        <p:sp>
          <p:nvSpPr>
            <p:cNvPr id="227" name="Google Shape;227;p24"/>
            <p:cNvSpPr/>
            <p:nvPr/>
          </p:nvSpPr>
          <p:spPr>
            <a:xfrm>
              <a:off x="5666561" y="1572690"/>
              <a:ext cx="2261100" cy="2487300"/>
            </a:xfrm>
            <a:custGeom>
              <a:avLst/>
              <a:gdLst/>
              <a:ahLst/>
              <a:cxnLst/>
              <a:rect l="l" t="t" r="r" b="b"/>
              <a:pathLst>
                <a:path w="120000" h="120000" extrusionOk="0">
                  <a:moveTo>
                    <a:pt x="86825" y="0"/>
                  </a:moveTo>
                  <a:lnTo>
                    <a:pt x="90435" y="0"/>
                  </a:lnTo>
                  <a:lnTo>
                    <a:pt x="94107" y="339"/>
                  </a:lnTo>
                  <a:lnTo>
                    <a:pt x="97655" y="1074"/>
                  </a:lnTo>
                  <a:lnTo>
                    <a:pt x="101141" y="2149"/>
                  </a:lnTo>
                  <a:lnTo>
                    <a:pt x="104564" y="3734"/>
                  </a:lnTo>
                  <a:lnTo>
                    <a:pt x="107676" y="5657"/>
                  </a:lnTo>
                  <a:lnTo>
                    <a:pt x="110663" y="7920"/>
                  </a:lnTo>
                  <a:lnTo>
                    <a:pt x="113278" y="10579"/>
                  </a:lnTo>
                  <a:lnTo>
                    <a:pt x="115456" y="13408"/>
                  </a:lnTo>
                  <a:lnTo>
                    <a:pt x="117199" y="16407"/>
                  </a:lnTo>
                  <a:lnTo>
                    <a:pt x="118568" y="19519"/>
                  </a:lnTo>
                  <a:lnTo>
                    <a:pt x="119502" y="22800"/>
                  </a:lnTo>
                  <a:lnTo>
                    <a:pt x="120000" y="26082"/>
                  </a:lnTo>
                  <a:lnTo>
                    <a:pt x="120000" y="29420"/>
                  </a:lnTo>
                  <a:lnTo>
                    <a:pt x="119564" y="32701"/>
                  </a:lnTo>
                  <a:lnTo>
                    <a:pt x="118755" y="35983"/>
                  </a:lnTo>
                  <a:lnTo>
                    <a:pt x="117572" y="39207"/>
                  </a:lnTo>
                  <a:lnTo>
                    <a:pt x="115892" y="42206"/>
                  </a:lnTo>
                  <a:lnTo>
                    <a:pt x="113775" y="45148"/>
                  </a:lnTo>
                  <a:lnTo>
                    <a:pt x="111286" y="47751"/>
                  </a:lnTo>
                  <a:lnTo>
                    <a:pt x="108236" y="50240"/>
                  </a:lnTo>
                  <a:lnTo>
                    <a:pt x="105062" y="52220"/>
                  </a:lnTo>
                  <a:lnTo>
                    <a:pt x="101514" y="53861"/>
                  </a:lnTo>
                  <a:lnTo>
                    <a:pt x="97904" y="55162"/>
                  </a:lnTo>
                  <a:lnTo>
                    <a:pt x="94232" y="55898"/>
                  </a:lnTo>
                  <a:lnTo>
                    <a:pt x="90435" y="56237"/>
                  </a:lnTo>
                  <a:lnTo>
                    <a:pt x="86576" y="56181"/>
                  </a:lnTo>
                  <a:lnTo>
                    <a:pt x="82780" y="55728"/>
                  </a:lnTo>
                  <a:lnTo>
                    <a:pt x="82780" y="55785"/>
                  </a:lnTo>
                  <a:lnTo>
                    <a:pt x="79107" y="55332"/>
                  </a:lnTo>
                  <a:lnTo>
                    <a:pt x="75497" y="55445"/>
                  </a:lnTo>
                  <a:lnTo>
                    <a:pt x="71950" y="56067"/>
                  </a:lnTo>
                  <a:lnTo>
                    <a:pt x="68775" y="57142"/>
                  </a:lnTo>
                  <a:lnTo>
                    <a:pt x="65726" y="58613"/>
                  </a:lnTo>
                  <a:lnTo>
                    <a:pt x="63049" y="60537"/>
                  </a:lnTo>
                  <a:lnTo>
                    <a:pt x="60746" y="62743"/>
                  </a:lnTo>
                  <a:lnTo>
                    <a:pt x="58755" y="65176"/>
                  </a:lnTo>
                  <a:lnTo>
                    <a:pt x="57136" y="67949"/>
                  </a:lnTo>
                  <a:lnTo>
                    <a:pt x="56016" y="70834"/>
                  </a:lnTo>
                  <a:lnTo>
                    <a:pt x="55331" y="73946"/>
                  </a:lnTo>
                  <a:lnTo>
                    <a:pt x="55207" y="77114"/>
                  </a:lnTo>
                  <a:lnTo>
                    <a:pt x="55643" y="80396"/>
                  </a:lnTo>
                  <a:lnTo>
                    <a:pt x="56763" y="83677"/>
                  </a:lnTo>
                  <a:lnTo>
                    <a:pt x="57821" y="86902"/>
                  </a:lnTo>
                  <a:lnTo>
                    <a:pt x="58568" y="90183"/>
                  </a:lnTo>
                  <a:lnTo>
                    <a:pt x="58755" y="93578"/>
                  </a:lnTo>
                  <a:lnTo>
                    <a:pt x="58443" y="96859"/>
                  </a:lnTo>
                  <a:lnTo>
                    <a:pt x="57759" y="100141"/>
                  </a:lnTo>
                  <a:lnTo>
                    <a:pt x="56639" y="103309"/>
                  </a:lnTo>
                  <a:lnTo>
                    <a:pt x="55020" y="106308"/>
                  </a:lnTo>
                  <a:lnTo>
                    <a:pt x="52904" y="109250"/>
                  </a:lnTo>
                  <a:lnTo>
                    <a:pt x="50414" y="111852"/>
                  </a:lnTo>
                  <a:lnTo>
                    <a:pt x="47427" y="114342"/>
                  </a:lnTo>
                  <a:lnTo>
                    <a:pt x="44190" y="116322"/>
                  </a:lnTo>
                  <a:lnTo>
                    <a:pt x="40829" y="117906"/>
                  </a:lnTo>
                  <a:lnTo>
                    <a:pt x="37219" y="118981"/>
                  </a:lnTo>
                  <a:lnTo>
                    <a:pt x="33485" y="119717"/>
                  </a:lnTo>
                  <a:lnTo>
                    <a:pt x="29751" y="120000"/>
                  </a:lnTo>
                  <a:lnTo>
                    <a:pt x="25954" y="119830"/>
                  </a:lnTo>
                  <a:lnTo>
                    <a:pt x="22282" y="119151"/>
                  </a:lnTo>
                  <a:lnTo>
                    <a:pt x="18672" y="118189"/>
                  </a:lnTo>
                  <a:lnTo>
                    <a:pt x="15124" y="116718"/>
                  </a:lnTo>
                  <a:lnTo>
                    <a:pt x="11825" y="114794"/>
                  </a:lnTo>
                  <a:lnTo>
                    <a:pt x="8838" y="112418"/>
                  </a:lnTo>
                  <a:lnTo>
                    <a:pt x="6099" y="109702"/>
                  </a:lnTo>
                  <a:lnTo>
                    <a:pt x="4045" y="106760"/>
                  </a:lnTo>
                  <a:lnTo>
                    <a:pt x="2240" y="103649"/>
                  </a:lnTo>
                  <a:lnTo>
                    <a:pt x="995" y="100367"/>
                  </a:lnTo>
                  <a:lnTo>
                    <a:pt x="186" y="97029"/>
                  </a:lnTo>
                  <a:lnTo>
                    <a:pt x="0" y="93635"/>
                  </a:lnTo>
                  <a:lnTo>
                    <a:pt x="124" y="90240"/>
                  </a:lnTo>
                  <a:lnTo>
                    <a:pt x="809" y="86902"/>
                  </a:lnTo>
                  <a:lnTo>
                    <a:pt x="1929" y="83620"/>
                  </a:lnTo>
                  <a:lnTo>
                    <a:pt x="3609" y="80396"/>
                  </a:lnTo>
                  <a:lnTo>
                    <a:pt x="5601" y="77397"/>
                  </a:lnTo>
                  <a:lnTo>
                    <a:pt x="8215" y="74681"/>
                  </a:lnTo>
                  <a:lnTo>
                    <a:pt x="11016" y="72418"/>
                  </a:lnTo>
                  <a:lnTo>
                    <a:pt x="14066" y="70495"/>
                  </a:lnTo>
                  <a:lnTo>
                    <a:pt x="17240" y="68910"/>
                  </a:lnTo>
                  <a:lnTo>
                    <a:pt x="20663" y="67722"/>
                  </a:lnTo>
                  <a:lnTo>
                    <a:pt x="24087" y="66930"/>
                  </a:lnTo>
                  <a:lnTo>
                    <a:pt x="27697" y="66534"/>
                  </a:lnTo>
                  <a:lnTo>
                    <a:pt x="31182" y="66534"/>
                  </a:lnTo>
                  <a:lnTo>
                    <a:pt x="34668" y="66987"/>
                  </a:lnTo>
                  <a:lnTo>
                    <a:pt x="38464" y="67383"/>
                  </a:lnTo>
                  <a:lnTo>
                    <a:pt x="42074" y="67213"/>
                  </a:lnTo>
                  <a:lnTo>
                    <a:pt x="45497" y="66534"/>
                  </a:lnTo>
                  <a:lnTo>
                    <a:pt x="48734" y="65346"/>
                  </a:lnTo>
                  <a:lnTo>
                    <a:pt x="51721" y="63818"/>
                  </a:lnTo>
                  <a:lnTo>
                    <a:pt x="54460" y="61895"/>
                  </a:lnTo>
                  <a:lnTo>
                    <a:pt x="56763" y="59745"/>
                  </a:lnTo>
                  <a:lnTo>
                    <a:pt x="58630" y="57142"/>
                  </a:lnTo>
                  <a:lnTo>
                    <a:pt x="60248" y="54427"/>
                  </a:lnTo>
                  <a:lnTo>
                    <a:pt x="61244" y="51485"/>
                  </a:lnTo>
                  <a:lnTo>
                    <a:pt x="61867" y="48429"/>
                  </a:lnTo>
                  <a:lnTo>
                    <a:pt x="61929" y="45205"/>
                  </a:lnTo>
                  <a:lnTo>
                    <a:pt x="61369" y="41923"/>
                  </a:lnTo>
                  <a:lnTo>
                    <a:pt x="60248" y="38642"/>
                  </a:lnTo>
                  <a:lnTo>
                    <a:pt x="59066" y="35304"/>
                  </a:lnTo>
                  <a:lnTo>
                    <a:pt x="58257" y="31739"/>
                  </a:lnTo>
                  <a:lnTo>
                    <a:pt x="58008" y="28231"/>
                  </a:lnTo>
                  <a:lnTo>
                    <a:pt x="58257" y="24724"/>
                  </a:lnTo>
                  <a:lnTo>
                    <a:pt x="59066" y="21159"/>
                  </a:lnTo>
                  <a:lnTo>
                    <a:pt x="60248" y="17765"/>
                  </a:lnTo>
                  <a:lnTo>
                    <a:pt x="61929" y="14483"/>
                  </a:lnTo>
                  <a:lnTo>
                    <a:pt x="64170" y="11371"/>
                  </a:lnTo>
                  <a:lnTo>
                    <a:pt x="66846" y="8486"/>
                  </a:lnTo>
                  <a:lnTo>
                    <a:pt x="69771" y="6110"/>
                  </a:lnTo>
                  <a:lnTo>
                    <a:pt x="72883" y="4073"/>
                  </a:lnTo>
                  <a:lnTo>
                    <a:pt x="76182" y="2545"/>
                  </a:lnTo>
                  <a:lnTo>
                    <a:pt x="79605" y="1244"/>
                  </a:lnTo>
                  <a:lnTo>
                    <a:pt x="83215" y="452"/>
                  </a:lnTo>
                  <a:lnTo>
                    <a:pt x="86825"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228" name="Google Shape;228;p24"/>
            <p:cNvSpPr/>
            <p:nvPr/>
          </p:nvSpPr>
          <p:spPr>
            <a:xfrm rot="12737462">
              <a:off x="5971336" y="2909804"/>
              <a:ext cx="2028900" cy="1222501"/>
            </a:xfrm>
            <a:custGeom>
              <a:avLst/>
              <a:gdLst/>
              <a:ahLst/>
              <a:cxnLst/>
              <a:rect l="l" t="t" r="r" b="b"/>
              <a:pathLst>
                <a:path w="120000" h="120000" extrusionOk="0">
                  <a:moveTo>
                    <a:pt x="100281" y="0"/>
                  </a:moveTo>
                  <a:lnTo>
                    <a:pt x="103579" y="365"/>
                  </a:lnTo>
                  <a:lnTo>
                    <a:pt x="106731" y="1703"/>
                  </a:lnTo>
                  <a:lnTo>
                    <a:pt x="109810" y="3894"/>
                  </a:lnTo>
                  <a:lnTo>
                    <a:pt x="112669" y="7058"/>
                  </a:lnTo>
                  <a:lnTo>
                    <a:pt x="115015" y="10709"/>
                  </a:lnTo>
                  <a:lnTo>
                    <a:pt x="117141" y="15456"/>
                  </a:lnTo>
                  <a:lnTo>
                    <a:pt x="118680" y="20811"/>
                  </a:lnTo>
                  <a:lnTo>
                    <a:pt x="119633" y="26288"/>
                  </a:lnTo>
                  <a:lnTo>
                    <a:pt x="120000" y="31764"/>
                  </a:lnTo>
                  <a:lnTo>
                    <a:pt x="119706" y="37241"/>
                  </a:lnTo>
                  <a:lnTo>
                    <a:pt x="118900" y="42596"/>
                  </a:lnTo>
                  <a:lnTo>
                    <a:pt x="117580" y="47586"/>
                  </a:lnTo>
                  <a:lnTo>
                    <a:pt x="115748" y="52332"/>
                  </a:lnTo>
                  <a:lnTo>
                    <a:pt x="113329" y="56227"/>
                  </a:lnTo>
                  <a:lnTo>
                    <a:pt x="110543" y="59756"/>
                  </a:lnTo>
                  <a:lnTo>
                    <a:pt x="107318" y="62312"/>
                  </a:lnTo>
                  <a:lnTo>
                    <a:pt x="104019" y="63894"/>
                  </a:lnTo>
                  <a:lnTo>
                    <a:pt x="100720" y="64503"/>
                  </a:lnTo>
                  <a:lnTo>
                    <a:pt x="97275" y="64137"/>
                  </a:lnTo>
                  <a:lnTo>
                    <a:pt x="94123" y="62799"/>
                  </a:lnTo>
                  <a:lnTo>
                    <a:pt x="91044" y="60608"/>
                  </a:lnTo>
                  <a:lnTo>
                    <a:pt x="88185" y="57200"/>
                  </a:lnTo>
                  <a:lnTo>
                    <a:pt x="85766" y="53306"/>
                  </a:lnTo>
                  <a:lnTo>
                    <a:pt x="83860" y="50628"/>
                  </a:lnTo>
                  <a:lnTo>
                    <a:pt x="81808" y="48681"/>
                  </a:lnTo>
                  <a:lnTo>
                    <a:pt x="79682" y="47464"/>
                  </a:lnTo>
                  <a:lnTo>
                    <a:pt x="77483" y="47221"/>
                  </a:lnTo>
                  <a:lnTo>
                    <a:pt x="75357" y="47829"/>
                  </a:lnTo>
                  <a:lnTo>
                    <a:pt x="73231" y="49046"/>
                  </a:lnTo>
                  <a:lnTo>
                    <a:pt x="71325" y="50993"/>
                  </a:lnTo>
                  <a:lnTo>
                    <a:pt x="69786" y="53549"/>
                  </a:lnTo>
                  <a:lnTo>
                    <a:pt x="68466" y="56713"/>
                  </a:lnTo>
                  <a:lnTo>
                    <a:pt x="67660" y="60365"/>
                  </a:lnTo>
                  <a:lnTo>
                    <a:pt x="67440" y="64503"/>
                  </a:lnTo>
                  <a:lnTo>
                    <a:pt x="67073" y="71561"/>
                  </a:lnTo>
                  <a:lnTo>
                    <a:pt x="66267" y="78498"/>
                  </a:lnTo>
                  <a:lnTo>
                    <a:pt x="64948" y="85070"/>
                  </a:lnTo>
                  <a:lnTo>
                    <a:pt x="63188" y="91399"/>
                  </a:lnTo>
                  <a:lnTo>
                    <a:pt x="60843" y="97241"/>
                  </a:lnTo>
                  <a:lnTo>
                    <a:pt x="58130" y="102718"/>
                  </a:lnTo>
                  <a:lnTo>
                    <a:pt x="54832" y="107707"/>
                  </a:lnTo>
                  <a:lnTo>
                    <a:pt x="51166" y="111967"/>
                  </a:lnTo>
                  <a:lnTo>
                    <a:pt x="46988" y="115496"/>
                  </a:lnTo>
                  <a:lnTo>
                    <a:pt x="42883" y="117809"/>
                  </a:lnTo>
                  <a:lnTo>
                    <a:pt x="38485" y="119391"/>
                  </a:lnTo>
                  <a:lnTo>
                    <a:pt x="34160" y="120000"/>
                  </a:lnTo>
                  <a:lnTo>
                    <a:pt x="29908" y="119634"/>
                  </a:lnTo>
                  <a:lnTo>
                    <a:pt x="25656" y="118417"/>
                  </a:lnTo>
                  <a:lnTo>
                    <a:pt x="21478" y="116348"/>
                  </a:lnTo>
                  <a:lnTo>
                    <a:pt x="17593" y="113184"/>
                  </a:lnTo>
                  <a:lnTo>
                    <a:pt x="13854" y="109411"/>
                  </a:lnTo>
                  <a:lnTo>
                    <a:pt x="10555" y="104665"/>
                  </a:lnTo>
                  <a:lnTo>
                    <a:pt x="7477" y="99188"/>
                  </a:lnTo>
                  <a:lnTo>
                    <a:pt x="4838" y="92981"/>
                  </a:lnTo>
                  <a:lnTo>
                    <a:pt x="2712" y="86044"/>
                  </a:lnTo>
                  <a:lnTo>
                    <a:pt x="1319" y="79229"/>
                  </a:lnTo>
                  <a:lnTo>
                    <a:pt x="366" y="71926"/>
                  </a:lnTo>
                  <a:lnTo>
                    <a:pt x="0" y="64868"/>
                  </a:lnTo>
                  <a:lnTo>
                    <a:pt x="293" y="57687"/>
                  </a:lnTo>
                  <a:lnTo>
                    <a:pt x="952" y="50628"/>
                  </a:lnTo>
                  <a:lnTo>
                    <a:pt x="2272" y="43691"/>
                  </a:lnTo>
                  <a:lnTo>
                    <a:pt x="4178" y="37241"/>
                  </a:lnTo>
                  <a:lnTo>
                    <a:pt x="6377" y="31156"/>
                  </a:lnTo>
                  <a:lnTo>
                    <a:pt x="9236" y="25436"/>
                  </a:lnTo>
                  <a:lnTo>
                    <a:pt x="12535" y="20324"/>
                  </a:lnTo>
                  <a:lnTo>
                    <a:pt x="16346" y="16064"/>
                  </a:lnTo>
                  <a:lnTo>
                    <a:pt x="20305" y="12778"/>
                  </a:lnTo>
                  <a:lnTo>
                    <a:pt x="24483" y="10223"/>
                  </a:lnTo>
                  <a:lnTo>
                    <a:pt x="28735" y="8640"/>
                  </a:lnTo>
                  <a:lnTo>
                    <a:pt x="32987" y="8032"/>
                  </a:lnTo>
                  <a:lnTo>
                    <a:pt x="37238" y="8397"/>
                  </a:lnTo>
                  <a:lnTo>
                    <a:pt x="41490" y="9614"/>
                  </a:lnTo>
                  <a:lnTo>
                    <a:pt x="45448" y="11561"/>
                  </a:lnTo>
                  <a:lnTo>
                    <a:pt x="49407" y="14482"/>
                  </a:lnTo>
                  <a:lnTo>
                    <a:pt x="52999" y="18255"/>
                  </a:lnTo>
                  <a:lnTo>
                    <a:pt x="56444" y="22758"/>
                  </a:lnTo>
                  <a:lnTo>
                    <a:pt x="59376" y="27991"/>
                  </a:lnTo>
                  <a:lnTo>
                    <a:pt x="62089" y="34077"/>
                  </a:lnTo>
                  <a:lnTo>
                    <a:pt x="62089" y="33955"/>
                  </a:lnTo>
                  <a:lnTo>
                    <a:pt x="63628" y="37241"/>
                  </a:lnTo>
                  <a:lnTo>
                    <a:pt x="65534" y="39553"/>
                  </a:lnTo>
                  <a:lnTo>
                    <a:pt x="67660" y="41135"/>
                  </a:lnTo>
                  <a:lnTo>
                    <a:pt x="69786" y="41987"/>
                  </a:lnTo>
                  <a:lnTo>
                    <a:pt x="72058" y="41987"/>
                  </a:lnTo>
                  <a:lnTo>
                    <a:pt x="74184" y="41135"/>
                  </a:lnTo>
                  <a:lnTo>
                    <a:pt x="76163" y="39553"/>
                  </a:lnTo>
                  <a:lnTo>
                    <a:pt x="77923" y="37484"/>
                  </a:lnTo>
                  <a:lnTo>
                    <a:pt x="79462" y="34685"/>
                  </a:lnTo>
                  <a:lnTo>
                    <a:pt x="80635" y="31399"/>
                  </a:lnTo>
                  <a:lnTo>
                    <a:pt x="81221" y="27261"/>
                  </a:lnTo>
                  <a:lnTo>
                    <a:pt x="81954" y="22758"/>
                  </a:lnTo>
                  <a:lnTo>
                    <a:pt x="82907" y="18620"/>
                  </a:lnTo>
                  <a:lnTo>
                    <a:pt x="84300" y="14482"/>
                  </a:lnTo>
                  <a:lnTo>
                    <a:pt x="85986" y="10709"/>
                  </a:lnTo>
                  <a:lnTo>
                    <a:pt x="88112" y="7423"/>
                  </a:lnTo>
                  <a:lnTo>
                    <a:pt x="90458" y="4624"/>
                  </a:lnTo>
                  <a:lnTo>
                    <a:pt x="93610" y="2190"/>
                  </a:lnTo>
                  <a:lnTo>
                    <a:pt x="96908" y="608"/>
                  </a:lnTo>
                  <a:lnTo>
                    <a:pt x="100281" y="0"/>
                  </a:lnTo>
                  <a:close/>
                </a:path>
              </a:pathLst>
            </a:custGeom>
            <a:solidFill>
              <a:srgbClr val="5E5E5E">
                <a:alpha val="1392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a:solidFill>
                  <a:srgbClr val="000000"/>
                </a:solidFill>
                <a:latin typeface="Calibri"/>
                <a:ea typeface="Calibri"/>
                <a:cs typeface="Calibri"/>
                <a:sym typeface="Calibri"/>
              </a:endParaRPr>
            </a:p>
          </p:txBody>
        </p:sp>
        <p:sp>
          <p:nvSpPr>
            <p:cNvPr id="229" name="Google Shape;229;p24"/>
            <p:cNvSpPr/>
            <p:nvPr/>
          </p:nvSpPr>
          <p:spPr>
            <a:xfrm>
              <a:off x="5637463" y="1572694"/>
              <a:ext cx="2334300" cy="2568000"/>
            </a:xfrm>
            <a:custGeom>
              <a:avLst/>
              <a:gdLst/>
              <a:ahLst/>
              <a:cxnLst/>
              <a:rect l="l" t="t" r="r" b="b"/>
              <a:pathLst>
                <a:path w="120000" h="120000" extrusionOk="0">
                  <a:moveTo>
                    <a:pt x="86825" y="0"/>
                  </a:moveTo>
                  <a:lnTo>
                    <a:pt x="90435" y="0"/>
                  </a:lnTo>
                  <a:lnTo>
                    <a:pt x="94107" y="339"/>
                  </a:lnTo>
                  <a:lnTo>
                    <a:pt x="97655" y="1074"/>
                  </a:lnTo>
                  <a:lnTo>
                    <a:pt x="101141" y="2149"/>
                  </a:lnTo>
                  <a:lnTo>
                    <a:pt x="104564" y="3734"/>
                  </a:lnTo>
                  <a:lnTo>
                    <a:pt x="107676" y="5657"/>
                  </a:lnTo>
                  <a:lnTo>
                    <a:pt x="110663" y="7920"/>
                  </a:lnTo>
                  <a:lnTo>
                    <a:pt x="113278" y="10579"/>
                  </a:lnTo>
                  <a:lnTo>
                    <a:pt x="115456" y="13408"/>
                  </a:lnTo>
                  <a:lnTo>
                    <a:pt x="117199" y="16407"/>
                  </a:lnTo>
                  <a:lnTo>
                    <a:pt x="118568" y="19519"/>
                  </a:lnTo>
                  <a:lnTo>
                    <a:pt x="119502" y="22800"/>
                  </a:lnTo>
                  <a:lnTo>
                    <a:pt x="120000" y="26082"/>
                  </a:lnTo>
                  <a:lnTo>
                    <a:pt x="120000" y="29420"/>
                  </a:lnTo>
                  <a:lnTo>
                    <a:pt x="119564" y="32701"/>
                  </a:lnTo>
                  <a:lnTo>
                    <a:pt x="118755" y="35983"/>
                  </a:lnTo>
                  <a:lnTo>
                    <a:pt x="117572" y="39207"/>
                  </a:lnTo>
                  <a:lnTo>
                    <a:pt x="115892" y="42206"/>
                  </a:lnTo>
                  <a:lnTo>
                    <a:pt x="113775" y="45148"/>
                  </a:lnTo>
                  <a:lnTo>
                    <a:pt x="111286" y="47751"/>
                  </a:lnTo>
                  <a:lnTo>
                    <a:pt x="108236" y="50240"/>
                  </a:lnTo>
                  <a:lnTo>
                    <a:pt x="105062" y="52220"/>
                  </a:lnTo>
                  <a:lnTo>
                    <a:pt x="101514" y="53861"/>
                  </a:lnTo>
                  <a:lnTo>
                    <a:pt x="97904" y="55162"/>
                  </a:lnTo>
                  <a:lnTo>
                    <a:pt x="94232" y="55898"/>
                  </a:lnTo>
                  <a:lnTo>
                    <a:pt x="90435" y="56237"/>
                  </a:lnTo>
                  <a:lnTo>
                    <a:pt x="86576" y="56181"/>
                  </a:lnTo>
                  <a:lnTo>
                    <a:pt x="82780" y="55728"/>
                  </a:lnTo>
                  <a:lnTo>
                    <a:pt x="82780" y="55785"/>
                  </a:lnTo>
                  <a:lnTo>
                    <a:pt x="79107" y="55332"/>
                  </a:lnTo>
                  <a:lnTo>
                    <a:pt x="75497" y="55445"/>
                  </a:lnTo>
                  <a:lnTo>
                    <a:pt x="71950" y="56067"/>
                  </a:lnTo>
                  <a:lnTo>
                    <a:pt x="68775" y="57142"/>
                  </a:lnTo>
                  <a:lnTo>
                    <a:pt x="65726" y="58613"/>
                  </a:lnTo>
                  <a:lnTo>
                    <a:pt x="63049" y="60537"/>
                  </a:lnTo>
                  <a:lnTo>
                    <a:pt x="60746" y="62743"/>
                  </a:lnTo>
                  <a:lnTo>
                    <a:pt x="58755" y="65176"/>
                  </a:lnTo>
                  <a:lnTo>
                    <a:pt x="57136" y="67949"/>
                  </a:lnTo>
                  <a:lnTo>
                    <a:pt x="56016" y="70834"/>
                  </a:lnTo>
                  <a:lnTo>
                    <a:pt x="55331" y="73946"/>
                  </a:lnTo>
                  <a:lnTo>
                    <a:pt x="55207" y="77114"/>
                  </a:lnTo>
                  <a:lnTo>
                    <a:pt x="55643" y="80396"/>
                  </a:lnTo>
                  <a:lnTo>
                    <a:pt x="56763" y="83677"/>
                  </a:lnTo>
                  <a:lnTo>
                    <a:pt x="57821" y="86902"/>
                  </a:lnTo>
                  <a:lnTo>
                    <a:pt x="58568" y="90183"/>
                  </a:lnTo>
                  <a:lnTo>
                    <a:pt x="58755" y="93578"/>
                  </a:lnTo>
                  <a:lnTo>
                    <a:pt x="58443" y="96859"/>
                  </a:lnTo>
                  <a:lnTo>
                    <a:pt x="57759" y="100141"/>
                  </a:lnTo>
                  <a:lnTo>
                    <a:pt x="56639" y="103309"/>
                  </a:lnTo>
                  <a:lnTo>
                    <a:pt x="55020" y="106308"/>
                  </a:lnTo>
                  <a:lnTo>
                    <a:pt x="52904" y="109250"/>
                  </a:lnTo>
                  <a:lnTo>
                    <a:pt x="50414" y="111852"/>
                  </a:lnTo>
                  <a:lnTo>
                    <a:pt x="47427" y="114342"/>
                  </a:lnTo>
                  <a:lnTo>
                    <a:pt x="44190" y="116322"/>
                  </a:lnTo>
                  <a:lnTo>
                    <a:pt x="40829" y="117906"/>
                  </a:lnTo>
                  <a:lnTo>
                    <a:pt x="37219" y="118981"/>
                  </a:lnTo>
                  <a:lnTo>
                    <a:pt x="33485" y="119717"/>
                  </a:lnTo>
                  <a:lnTo>
                    <a:pt x="29751" y="120000"/>
                  </a:lnTo>
                  <a:lnTo>
                    <a:pt x="25954" y="119830"/>
                  </a:lnTo>
                  <a:lnTo>
                    <a:pt x="22282" y="119151"/>
                  </a:lnTo>
                  <a:lnTo>
                    <a:pt x="18672" y="118189"/>
                  </a:lnTo>
                  <a:lnTo>
                    <a:pt x="15124" y="116718"/>
                  </a:lnTo>
                  <a:lnTo>
                    <a:pt x="11825" y="114794"/>
                  </a:lnTo>
                  <a:lnTo>
                    <a:pt x="8838" y="112418"/>
                  </a:lnTo>
                  <a:lnTo>
                    <a:pt x="6099" y="109702"/>
                  </a:lnTo>
                  <a:lnTo>
                    <a:pt x="4045" y="106760"/>
                  </a:lnTo>
                  <a:lnTo>
                    <a:pt x="2240" y="103649"/>
                  </a:lnTo>
                  <a:lnTo>
                    <a:pt x="995" y="100367"/>
                  </a:lnTo>
                  <a:lnTo>
                    <a:pt x="186" y="97029"/>
                  </a:lnTo>
                  <a:lnTo>
                    <a:pt x="0" y="93635"/>
                  </a:lnTo>
                  <a:lnTo>
                    <a:pt x="124" y="90240"/>
                  </a:lnTo>
                  <a:lnTo>
                    <a:pt x="809" y="86902"/>
                  </a:lnTo>
                  <a:lnTo>
                    <a:pt x="1929" y="83620"/>
                  </a:lnTo>
                  <a:lnTo>
                    <a:pt x="3609" y="80396"/>
                  </a:lnTo>
                  <a:lnTo>
                    <a:pt x="5601" y="77397"/>
                  </a:lnTo>
                  <a:lnTo>
                    <a:pt x="8215" y="74681"/>
                  </a:lnTo>
                  <a:lnTo>
                    <a:pt x="11016" y="72418"/>
                  </a:lnTo>
                  <a:lnTo>
                    <a:pt x="14066" y="70495"/>
                  </a:lnTo>
                  <a:lnTo>
                    <a:pt x="17240" y="68910"/>
                  </a:lnTo>
                  <a:lnTo>
                    <a:pt x="20663" y="67722"/>
                  </a:lnTo>
                  <a:lnTo>
                    <a:pt x="24087" y="66930"/>
                  </a:lnTo>
                  <a:lnTo>
                    <a:pt x="27697" y="66534"/>
                  </a:lnTo>
                  <a:lnTo>
                    <a:pt x="31182" y="66534"/>
                  </a:lnTo>
                  <a:lnTo>
                    <a:pt x="34668" y="66987"/>
                  </a:lnTo>
                  <a:lnTo>
                    <a:pt x="38464" y="67383"/>
                  </a:lnTo>
                  <a:lnTo>
                    <a:pt x="42074" y="67213"/>
                  </a:lnTo>
                  <a:lnTo>
                    <a:pt x="45497" y="66534"/>
                  </a:lnTo>
                  <a:lnTo>
                    <a:pt x="48734" y="65346"/>
                  </a:lnTo>
                  <a:lnTo>
                    <a:pt x="51721" y="63818"/>
                  </a:lnTo>
                  <a:lnTo>
                    <a:pt x="54460" y="61895"/>
                  </a:lnTo>
                  <a:lnTo>
                    <a:pt x="56763" y="59745"/>
                  </a:lnTo>
                  <a:lnTo>
                    <a:pt x="58630" y="57142"/>
                  </a:lnTo>
                  <a:lnTo>
                    <a:pt x="60248" y="54427"/>
                  </a:lnTo>
                  <a:lnTo>
                    <a:pt x="61244" y="51485"/>
                  </a:lnTo>
                  <a:lnTo>
                    <a:pt x="61867" y="48429"/>
                  </a:lnTo>
                  <a:lnTo>
                    <a:pt x="61929" y="45205"/>
                  </a:lnTo>
                  <a:lnTo>
                    <a:pt x="61369" y="41923"/>
                  </a:lnTo>
                  <a:lnTo>
                    <a:pt x="60248" y="38642"/>
                  </a:lnTo>
                  <a:lnTo>
                    <a:pt x="59066" y="35304"/>
                  </a:lnTo>
                  <a:lnTo>
                    <a:pt x="58257" y="31739"/>
                  </a:lnTo>
                  <a:lnTo>
                    <a:pt x="58008" y="28231"/>
                  </a:lnTo>
                  <a:lnTo>
                    <a:pt x="58257" y="24724"/>
                  </a:lnTo>
                  <a:lnTo>
                    <a:pt x="59066" y="21159"/>
                  </a:lnTo>
                  <a:lnTo>
                    <a:pt x="60248" y="17765"/>
                  </a:lnTo>
                  <a:lnTo>
                    <a:pt x="61929" y="14483"/>
                  </a:lnTo>
                  <a:lnTo>
                    <a:pt x="64170" y="11371"/>
                  </a:lnTo>
                  <a:lnTo>
                    <a:pt x="66846" y="8486"/>
                  </a:lnTo>
                  <a:lnTo>
                    <a:pt x="69771" y="6110"/>
                  </a:lnTo>
                  <a:lnTo>
                    <a:pt x="72883" y="4073"/>
                  </a:lnTo>
                  <a:lnTo>
                    <a:pt x="76182" y="2545"/>
                  </a:lnTo>
                  <a:lnTo>
                    <a:pt x="79605" y="1244"/>
                  </a:lnTo>
                  <a:lnTo>
                    <a:pt x="83215" y="452"/>
                  </a:lnTo>
                  <a:lnTo>
                    <a:pt x="86825" y="0"/>
                  </a:lnTo>
                  <a:close/>
                </a:path>
              </a:pathLst>
            </a:custGeom>
            <a:solidFill>
              <a:srgbClr val="5E5E5E">
                <a:alpha val="1392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a:solidFill>
                  <a:srgbClr val="000000"/>
                </a:solidFill>
                <a:latin typeface="Calibri"/>
                <a:ea typeface="Calibri"/>
                <a:cs typeface="Calibri"/>
                <a:sym typeface="Calibri"/>
              </a:endParaRPr>
            </a:p>
          </p:txBody>
        </p:sp>
        <p:sp>
          <p:nvSpPr>
            <p:cNvPr id="230" name="Google Shape;230;p24"/>
            <p:cNvSpPr/>
            <p:nvPr/>
          </p:nvSpPr>
          <p:spPr>
            <a:xfrm>
              <a:off x="3074969" y="1841674"/>
              <a:ext cx="2785200" cy="2685000"/>
            </a:xfrm>
            <a:custGeom>
              <a:avLst/>
              <a:gdLst/>
              <a:ahLst/>
              <a:cxnLst/>
              <a:rect l="l" t="t" r="r" b="b"/>
              <a:pathLst>
                <a:path w="120000" h="120000" extrusionOk="0">
                  <a:moveTo>
                    <a:pt x="79841" y="0"/>
                  </a:moveTo>
                  <a:lnTo>
                    <a:pt x="84005" y="164"/>
                  </a:lnTo>
                  <a:lnTo>
                    <a:pt x="88274" y="765"/>
                  </a:lnTo>
                  <a:lnTo>
                    <a:pt x="92437" y="1913"/>
                  </a:lnTo>
                  <a:lnTo>
                    <a:pt x="96495" y="3498"/>
                  </a:lnTo>
                  <a:lnTo>
                    <a:pt x="100237" y="5521"/>
                  </a:lnTo>
                  <a:lnTo>
                    <a:pt x="103715" y="7817"/>
                  </a:lnTo>
                  <a:lnTo>
                    <a:pt x="106930" y="10551"/>
                  </a:lnTo>
                  <a:lnTo>
                    <a:pt x="109828" y="13558"/>
                  </a:lnTo>
                  <a:lnTo>
                    <a:pt x="112358" y="16783"/>
                  </a:lnTo>
                  <a:lnTo>
                    <a:pt x="114571" y="20337"/>
                  </a:lnTo>
                  <a:lnTo>
                    <a:pt x="116416" y="24054"/>
                  </a:lnTo>
                  <a:lnTo>
                    <a:pt x="117891" y="27990"/>
                  </a:lnTo>
                  <a:lnTo>
                    <a:pt x="118998" y="32036"/>
                  </a:lnTo>
                  <a:lnTo>
                    <a:pt x="119631" y="36191"/>
                  </a:lnTo>
                  <a:lnTo>
                    <a:pt x="120000" y="40510"/>
                  </a:lnTo>
                  <a:lnTo>
                    <a:pt x="119841" y="44829"/>
                  </a:lnTo>
                  <a:lnTo>
                    <a:pt x="119209" y="49148"/>
                  </a:lnTo>
                  <a:lnTo>
                    <a:pt x="118155" y="53466"/>
                  </a:lnTo>
                  <a:lnTo>
                    <a:pt x="116679" y="57403"/>
                  </a:lnTo>
                  <a:lnTo>
                    <a:pt x="114888" y="61230"/>
                  </a:lnTo>
                  <a:lnTo>
                    <a:pt x="112779" y="64674"/>
                  </a:lnTo>
                  <a:lnTo>
                    <a:pt x="110408" y="67899"/>
                  </a:lnTo>
                  <a:lnTo>
                    <a:pt x="107667" y="70797"/>
                  </a:lnTo>
                  <a:lnTo>
                    <a:pt x="104822" y="73366"/>
                  </a:lnTo>
                  <a:lnTo>
                    <a:pt x="101554" y="75662"/>
                  </a:lnTo>
                  <a:lnTo>
                    <a:pt x="98287" y="77685"/>
                  </a:lnTo>
                  <a:lnTo>
                    <a:pt x="94808" y="79271"/>
                  </a:lnTo>
                  <a:lnTo>
                    <a:pt x="91119" y="80583"/>
                  </a:lnTo>
                  <a:lnTo>
                    <a:pt x="87325" y="81457"/>
                  </a:lnTo>
                  <a:lnTo>
                    <a:pt x="83478" y="82004"/>
                  </a:lnTo>
                  <a:lnTo>
                    <a:pt x="79578" y="82113"/>
                  </a:lnTo>
                  <a:lnTo>
                    <a:pt x="75625" y="81731"/>
                  </a:lnTo>
                  <a:lnTo>
                    <a:pt x="71620" y="81020"/>
                  </a:lnTo>
                  <a:lnTo>
                    <a:pt x="68722" y="80583"/>
                  </a:lnTo>
                  <a:lnTo>
                    <a:pt x="65928" y="80692"/>
                  </a:lnTo>
                  <a:lnTo>
                    <a:pt x="63241" y="81129"/>
                  </a:lnTo>
                  <a:lnTo>
                    <a:pt x="60606" y="82004"/>
                  </a:lnTo>
                  <a:lnTo>
                    <a:pt x="58234" y="83261"/>
                  </a:lnTo>
                  <a:lnTo>
                    <a:pt x="55915" y="84902"/>
                  </a:lnTo>
                  <a:lnTo>
                    <a:pt x="53965" y="86870"/>
                  </a:lnTo>
                  <a:lnTo>
                    <a:pt x="52279" y="89056"/>
                  </a:lnTo>
                  <a:lnTo>
                    <a:pt x="51014" y="91517"/>
                  </a:lnTo>
                  <a:lnTo>
                    <a:pt x="49960" y="94250"/>
                  </a:lnTo>
                  <a:lnTo>
                    <a:pt x="49380" y="97257"/>
                  </a:lnTo>
                  <a:lnTo>
                    <a:pt x="48959" y="99717"/>
                  </a:lnTo>
                  <a:lnTo>
                    <a:pt x="48379" y="102123"/>
                  </a:lnTo>
                  <a:lnTo>
                    <a:pt x="47167" y="105348"/>
                  </a:lnTo>
                  <a:lnTo>
                    <a:pt x="45586" y="108355"/>
                  </a:lnTo>
                  <a:lnTo>
                    <a:pt x="43636" y="110979"/>
                  </a:lnTo>
                  <a:lnTo>
                    <a:pt x="41422" y="113384"/>
                  </a:lnTo>
                  <a:lnTo>
                    <a:pt x="38945" y="115407"/>
                  </a:lnTo>
                  <a:lnTo>
                    <a:pt x="36258" y="117102"/>
                  </a:lnTo>
                  <a:lnTo>
                    <a:pt x="33359" y="118414"/>
                  </a:lnTo>
                  <a:lnTo>
                    <a:pt x="30303" y="119398"/>
                  </a:lnTo>
                  <a:lnTo>
                    <a:pt x="27088" y="119890"/>
                  </a:lnTo>
                  <a:lnTo>
                    <a:pt x="23820" y="120000"/>
                  </a:lnTo>
                  <a:lnTo>
                    <a:pt x="20606" y="119617"/>
                  </a:lnTo>
                  <a:lnTo>
                    <a:pt x="17285" y="118851"/>
                  </a:lnTo>
                  <a:lnTo>
                    <a:pt x="14176" y="117539"/>
                  </a:lnTo>
                  <a:lnTo>
                    <a:pt x="11277" y="115845"/>
                  </a:lnTo>
                  <a:lnTo>
                    <a:pt x="8642" y="113931"/>
                  </a:lnTo>
                  <a:lnTo>
                    <a:pt x="6376" y="111526"/>
                  </a:lnTo>
                  <a:lnTo>
                    <a:pt x="4426" y="108956"/>
                  </a:lnTo>
                  <a:lnTo>
                    <a:pt x="2793" y="106168"/>
                  </a:lnTo>
                  <a:lnTo>
                    <a:pt x="1528" y="103161"/>
                  </a:lnTo>
                  <a:lnTo>
                    <a:pt x="579" y="99990"/>
                  </a:lnTo>
                  <a:lnTo>
                    <a:pt x="105" y="96656"/>
                  </a:lnTo>
                  <a:lnTo>
                    <a:pt x="0" y="93266"/>
                  </a:lnTo>
                  <a:lnTo>
                    <a:pt x="421" y="89931"/>
                  </a:lnTo>
                  <a:lnTo>
                    <a:pt x="1159" y="86487"/>
                  </a:lnTo>
                  <a:lnTo>
                    <a:pt x="2371" y="83425"/>
                  </a:lnTo>
                  <a:lnTo>
                    <a:pt x="3794" y="80583"/>
                  </a:lnTo>
                  <a:lnTo>
                    <a:pt x="5691" y="78068"/>
                  </a:lnTo>
                  <a:lnTo>
                    <a:pt x="7694" y="75662"/>
                  </a:lnTo>
                  <a:lnTo>
                    <a:pt x="10013" y="73749"/>
                  </a:lnTo>
                  <a:lnTo>
                    <a:pt x="12542" y="71945"/>
                  </a:lnTo>
                  <a:lnTo>
                    <a:pt x="15177" y="70633"/>
                  </a:lnTo>
                  <a:lnTo>
                    <a:pt x="18076" y="69594"/>
                  </a:lnTo>
                  <a:lnTo>
                    <a:pt x="20974" y="68883"/>
                  </a:lnTo>
                  <a:lnTo>
                    <a:pt x="24031" y="68610"/>
                  </a:lnTo>
                  <a:lnTo>
                    <a:pt x="26877" y="68282"/>
                  </a:lnTo>
                  <a:lnTo>
                    <a:pt x="29512" y="67462"/>
                  </a:lnTo>
                  <a:lnTo>
                    <a:pt x="31989" y="66259"/>
                  </a:lnTo>
                  <a:lnTo>
                    <a:pt x="34255" y="64728"/>
                  </a:lnTo>
                  <a:lnTo>
                    <a:pt x="36310" y="62815"/>
                  </a:lnTo>
                  <a:lnTo>
                    <a:pt x="37997" y="60683"/>
                  </a:lnTo>
                  <a:lnTo>
                    <a:pt x="39472" y="58332"/>
                  </a:lnTo>
                  <a:lnTo>
                    <a:pt x="40474" y="55763"/>
                  </a:lnTo>
                  <a:lnTo>
                    <a:pt x="41159" y="52920"/>
                  </a:lnTo>
                  <a:lnTo>
                    <a:pt x="41475" y="50132"/>
                  </a:lnTo>
                  <a:lnTo>
                    <a:pt x="41317" y="47125"/>
                  </a:lnTo>
                  <a:lnTo>
                    <a:pt x="40895" y="42533"/>
                  </a:lnTo>
                  <a:lnTo>
                    <a:pt x="41001" y="37940"/>
                  </a:lnTo>
                  <a:lnTo>
                    <a:pt x="41581" y="33293"/>
                  </a:lnTo>
                  <a:lnTo>
                    <a:pt x="42687" y="28592"/>
                  </a:lnTo>
                  <a:lnTo>
                    <a:pt x="44216" y="24382"/>
                  </a:lnTo>
                  <a:lnTo>
                    <a:pt x="46166" y="20501"/>
                  </a:lnTo>
                  <a:lnTo>
                    <a:pt x="48379" y="16892"/>
                  </a:lnTo>
                  <a:lnTo>
                    <a:pt x="51014" y="13558"/>
                  </a:lnTo>
                  <a:lnTo>
                    <a:pt x="53860" y="10551"/>
                  </a:lnTo>
                  <a:lnTo>
                    <a:pt x="57022" y="7927"/>
                  </a:lnTo>
                  <a:lnTo>
                    <a:pt x="60395" y="5630"/>
                  </a:lnTo>
                  <a:lnTo>
                    <a:pt x="63978" y="3662"/>
                  </a:lnTo>
                  <a:lnTo>
                    <a:pt x="67826" y="2077"/>
                  </a:lnTo>
                  <a:lnTo>
                    <a:pt x="71725" y="929"/>
                  </a:lnTo>
                  <a:lnTo>
                    <a:pt x="75783" y="218"/>
                  </a:lnTo>
                  <a:lnTo>
                    <a:pt x="79841" y="0"/>
                  </a:lnTo>
                  <a:close/>
                </a:path>
              </a:pathLst>
            </a:custGeom>
            <a:solidFill>
              <a:srgbClr val="5E5E5E">
                <a:alpha val="1392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a:solidFill>
                  <a:srgbClr val="000000"/>
                </a:solidFill>
                <a:latin typeface="Calibri"/>
                <a:ea typeface="Calibri"/>
                <a:cs typeface="Calibri"/>
                <a:sym typeface="Calibri"/>
              </a:endParaRPr>
            </a:p>
          </p:txBody>
        </p:sp>
        <p:sp>
          <p:nvSpPr>
            <p:cNvPr id="231" name="Google Shape;231;p24"/>
            <p:cNvSpPr/>
            <p:nvPr/>
          </p:nvSpPr>
          <p:spPr>
            <a:xfrm>
              <a:off x="2249034" y="2213590"/>
              <a:ext cx="1894500" cy="2117400"/>
            </a:xfrm>
            <a:custGeom>
              <a:avLst/>
              <a:gdLst/>
              <a:ahLst/>
              <a:cxnLst/>
              <a:rect l="l" t="t" r="r" b="b"/>
              <a:pathLst>
                <a:path w="120000" h="120000" extrusionOk="0">
                  <a:moveTo>
                    <a:pt x="43414" y="0"/>
                  </a:moveTo>
                  <a:lnTo>
                    <a:pt x="48456" y="350"/>
                  </a:lnTo>
                  <a:lnTo>
                    <a:pt x="53263" y="1263"/>
                  </a:lnTo>
                  <a:lnTo>
                    <a:pt x="58148" y="2736"/>
                  </a:lnTo>
                  <a:lnTo>
                    <a:pt x="62797" y="4771"/>
                  </a:lnTo>
                  <a:lnTo>
                    <a:pt x="67209" y="7368"/>
                  </a:lnTo>
                  <a:lnTo>
                    <a:pt x="71149" y="10385"/>
                  </a:lnTo>
                  <a:lnTo>
                    <a:pt x="74694" y="13684"/>
                  </a:lnTo>
                  <a:lnTo>
                    <a:pt x="77688" y="17263"/>
                  </a:lnTo>
                  <a:lnTo>
                    <a:pt x="80052" y="21263"/>
                  </a:lnTo>
                  <a:lnTo>
                    <a:pt x="81943" y="25333"/>
                  </a:lnTo>
                  <a:lnTo>
                    <a:pt x="83204" y="29543"/>
                  </a:lnTo>
                  <a:lnTo>
                    <a:pt x="83992" y="33824"/>
                  </a:lnTo>
                  <a:lnTo>
                    <a:pt x="84149" y="38245"/>
                  </a:lnTo>
                  <a:lnTo>
                    <a:pt x="83755" y="42666"/>
                  </a:lnTo>
                  <a:lnTo>
                    <a:pt x="82889" y="46947"/>
                  </a:lnTo>
                  <a:lnTo>
                    <a:pt x="81234" y="51228"/>
                  </a:lnTo>
                  <a:lnTo>
                    <a:pt x="79185" y="55298"/>
                  </a:lnTo>
                  <a:lnTo>
                    <a:pt x="76349" y="59228"/>
                  </a:lnTo>
                  <a:lnTo>
                    <a:pt x="76349" y="59157"/>
                  </a:lnTo>
                  <a:lnTo>
                    <a:pt x="74852" y="61614"/>
                  </a:lnTo>
                  <a:lnTo>
                    <a:pt x="74064" y="64140"/>
                  </a:lnTo>
                  <a:lnTo>
                    <a:pt x="73985" y="66736"/>
                  </a:lnTo>
                  <a:lnTo>
                    <a:pt x="74458" y="69122"/>
                  </a:lnTo>
                  <a:lnTo>
                    <a:pt x="75482" y="71368"/>
                  </a:lnTo>
                  <a:lnTo>
                    <a:pt x="76979" y="73403"/>
                  </a:lnTo>
                  <a:lnTo>
                    <a:pt x="79028" y="75087"/>
                  </a:lnTo>
                  <a:lnTo>
                    <a:pt x="81470" y="76421"/>
                  </a:lnTo>
                  <a:lnTo>
                    <a:pt x="84149" y="77263"/>
                  </a:lnTo>
                  <a:lnTo>
                    <a:pt x="87065" y="77614"/>
                  </a:lnTo>
                  <a:lnTo>
                    <a:pt x="90059" y="77263"/>
                  </a:lnTo>
                  <a:lnTo>
                    <a:pt x="93525" y="76701"/>
                  </a:lnTo>
                  <a:lnTo>
                    <a:pt x="96913" y="76701"/>
                  </a:lnTo>
                  <a:lnTo>
                    <a:pt x="100380" y="77052"/>
                  </a:lnTo>
                  <a:lnTo>
                    <a:pt x="103768" y="77894"/>
                  </a:lnTo>
                  <a:lnTo>
                    <a:pt x="107078" y="79157"/>
                  </a:lnTo>
                  <a:lnTo>
                    <a:pt x="110229" y="80982"/>
                  </a:lnTo>
                  <a:lnTo>
                    <a:pt x="113145" y="83368"/>
                  </a:lnTo>
                  <a:lnTo>
                    <a:pt x="115587" y="85964"/>
                  </a:lnTo>
                  <a:lnTo>
                    <a:pt x="117478" y="88912"/>
                  </a:lnTo>
                  <a:lnTo>
                    <a:pt x="118896" y="91929"/>
                  </a:lnTo>
                  <a:lnTo>
                    <a:pt x="119763" y="95228"/>
                  </a:lnTo>
                  <a:lnTo>
                    <a:pt x="120000" y="98526"/>
                  </a:lnTo>
                  <a:lnTo>
                    <a:pt x="119684" y="101754"/>
                  </a:lnTo>
                  <a:lnTo>
                    <a:pt x="118739" y="105052"/>
                  </a:lnTo>
                  <a:lnTo>
                    <a:pt x="117242" y="108210"/>
                  </a:lnTo>
                  <a:lnTo>
                    <a:pt x="115193" y="111157"/>
                  </a:lnTo>
                  <a:lnTo>
                    <a:pt x="112514" y="113754"/>
                  </a:lnTo>
                  <a:lnTo>
                    <a:pt x="109599" y="116070"/>
                  </a:lnTo>
                  <a:lnTo>
                    <a:pt x="106290" y="117754"/>
                  </a:lnTo>
                  <a:lnTo>
                    <a:pt x="102902" y="118947"/>
                  </a:lnTo>
                  <a:lnTo>
                    <a:pt x="99198" y="119789"/>
                  </a:lnTo>
                  <a:lnTo>
                    <a:pt x="95574" y="120000"/>
                  </a:lnTo>
                  <a:lnTo>
                    <a:pt x="91713" y="119649"/>
                  </a:lnTo>
                  <a:lnTo>
                    <a:pt x="88089" y="118877"/>
                  </a:lnTo>
                  <a:lnTo>
                    <a:pt x="84464" y="117543"/>
                  </a:lnTo>
                  <a:lnTo>
                    <a:pt x="81234" y="115719"/>
                  </a:lnTo>
                  <a:lnTo>
                    <a:pt x="78319" y="113333"/>
                  </a:lnTo>
                  <a:lnTo>
                    <a:pt x="75718" y="110736"/>
                  </a:lnTo>
                  <a:lnTo>
                    <a:pt x="73827" y="107789"/>
                  </a:lnTo>
                  <a:lnTo>
                    <a:pt x="72567" y="104701"/>
                  </a:lnTo>
                  <a:lnTo>
                    <a:pt x="71700" y="101473"/>
                  </a:lnTo>
                  <a:lnTo>
                    <a:pt x="71464" y="98175"/>
                  </a:lnTo>
                  <a:lnTo>
                    <a:pt x="71700" y="94877"/>
                  </a:lnTo>
                  <a:lnTo>
                    <a:pt x="72567" y="91578"/>
                  </a:lnTo>
                  <a:lnTo>
                    <a:pt x="74064" y="88421"/>
                  </a:lnTo>
                  <a:lnTo>
                    <a:pt x="75246" y="85824"/>
                  </a:lnTo>
                  <a:lnTo>
                    <a:pt x="75640" y="83228"/>
                  </a:lnTo>
                  <a:lnTo>
                    <a:pt x="75246" y="80771"/>
                  </a:lnTo>
                  <a:lnTo>
                    <a:pt x="74379" y="78385"/>
                  </a:lnTo>
                  <a:lnTo>
                    <a:pt x="72961" y="76350"/>
                  </a:lnTo>
                  <a:lnTo>
                    <a:pt x="71070" y="74526"/>
                  </a:lnTo>
                  <a:lnTo>
                    <a:pt x="68864" y="73052"/>
                  </a:lnTo>
                  <a:lnTo>
                    <a:pt x="66342" y="72070"/>
                  </a:lnTo>
                  <a:lnTo>
                    <a:pt x="63585" y="71578"/>
                  </a:lnTo>
                  <a:lnTo>
                    <a:pt x="60669" y="71719"/>
                  </a:lnTo>
                  <a:lnTo>
                    <a:pt x="57596" y="72350"/>
                  </a:lnTo>
                  <a:lnTo>
                    <a:pt x="53184" y="73754"/>
                  </a:lnTo>
                  <a:lnTo>
                    <a:pt x="48614" y="74526"/>
                  </a:lnTo>
                  <a:lnTo>
                    <a:pt x="43887" y="74947"/>
                  </a:lnTo>
                  <a:lnTo>
                    <a:pt x="39238" y="74947"/>
                  </a:lnTo>
                  <a:lnTo>
                    <a:pt x="34668" y="74385"/>
                  </a:lnTo>
                  <a:lnTo>
                    <a:pt x="29940" y="73403"/>
                  </a:lnTo>
                  <a:lnTo>
                    <a:pt x="25528" y="71929"/>
                  </a:lnTo>
                  <a:lnTo>
                    <a:pt x="21195" y="70035"/>
                  </a:lnTo>
                  <a:lnTo>
                    <a:pt x="17019" y="67508"/>
                  </a:lnTo>
                  <a:lnTo>
                    <a:pt x="12921" y="64491"/>
                  </a:lnTo>
                  <a:lnTo>
                    <a:pt x="9376" y="61052"/>
                  </a:lnTo>
                  <a:lnTo>
                    <a:pt x="6460" y="57473"/>
                  </a:lnTo>
                  <a:lnTo>
                    <a:pt x="4097" y="53473"/>
                  </a:lnTo>
                  <a:lnTo>
                    <a:pt x="2127" y="49333"/>
                  </a:lnTo>
                  <a:lnTo>
                    <a:pt x="866" y="45122"/>
                  </a:lnTo>
                  <a:lnTo>
                    <a:pt x="157" y="40701"/>
                  </a:lnTo>
                  <a:lnTo>
                    <a:pt x="0" y="36280"/>
                  </a:lnTo>
                  <a:lnTo>
                    <a:pt x="472" y="31789"/>
                  </a:lnTo>
                  <a:lnTo>
                    <a:pt x="1497" y="27508"/>
                  </a:lnTo>
                  <a:lnTo>
                    <a:pt x="3151" y="23157"/>
                  </a:lnTo>
                  <a:lnTo>
                    <a:pt x="5436" y="19017"/>
                  </a:lnTo>
                  <a:lnTo>
                    <a:pt x="8351" y="15017"/>
                  </a:lnTo>
                  <a:lnTo>
                    <a:pt x="11818" y="11438"/>
                  </a:lnTo>
                  <a:lnTo>
                    <a:pt x="15600" y="8350"/>
                  </a:lnTo>
                  <a:lnTo>
                    <a:pt x="19697" y="5614"/>
                  </a:lnTo>
                  <a:lnTo>
                    <a:pt x="24110" y="3508"/>
                  </a:lnTo>
                  <a:lnTo>
                    <a:pt x="28837" y="1894"/>
                  </a:lnTo>
                  <a:lnTo>
                    <a:pt x="33486" y="701"/>
                  </a:lnTo>
                  <a:lnTo>
                    <a:pt x="38450" y="70"/>
                  </a:lnTo>
                  <a:lnTo>
                    <a:pt x="43414" y="0"/>
                  </a:lnTo>
                  <a:close/>
                </a:path>
              </a:pathLst>
            </a:custGeom>
            <a:solidFill>
              <a:srgbClr val="5E5E5E">
                <a:alpha val="13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232" name="Google Shape;232;p24"/>
            <p:cNvSpPr/>
            <p:nvPr/>
          </p:nvSpPr>
          <p:spPr>
            <a:xfrm>
              <a:off x="3147411" y="1881133"/>
              <a:ext cx="2670600" cy="2574300"/>
            </a:xfrm>
            <a:custGeom>
              <a:avLst/>
              <a:gdLst/>
              <a:ahLst/>
              <a:cxnLst/>
              <a:rect l="l" t="t" r="r" b="b"/>
              <a:pathLst>
                <a:path w="120000" h="120000" extrusionOk="0">
                  <a:moveTo>
                    <a:pt x="79841" y="0"/>
                  </a:moveTo>
                  <a:lnTo>
                    <a:pt x="84005" y="164"/>
                  </a:lnTo>
                  <a:lnTo>
                    <a:pt x="88274" y="765"/>
                  </a:lnTo>
                  <a:lnTo>
                    <a:pt x="92437" y="1913"/>
                  </a:lnTo>
                  <a:lnTo>
                    <a:pt x="96495" y="3498"/>
                  </a:lnTo>
                  <a:lnTo>
                    <a:pt x="100237" y="5521"/>
                  </a:lnTo>
                  <a:lnTo>
                    <a:pt x="103715" y="7817"/>
                  </a:lnTo>
                  <a:lnTo>
                    <a:pt x="106930" y="10551"/>
                  </a:lnTo>
                  <a:lnTo>
                    <a:pt x="109828" y="13558"/>
                  </a:lnTo>
                  <a:lnTo>
                    <a:pt x="112358" y="16783"/>
                  </a:lnTo>
                  <a:lnTo>
                    <a:pt x="114571" y="20337"/>
                  </a:lnTo>
                  <a:lnTo>
                    <a:pt x="116416" y="24054"/>
                  </a:lnTo>
                  <a:lnTo>
                    <a:pt x="117891" y="27990"/>
                  </a:lnTo>
                  <a:lnTo>
                    <a:pt x="118998" y="32036"/>
                  </a:lnTo>
                  <a:lnTo>
                    <a:pt x="119631" y="36191"/>
                  </a:lnTo>
                  <a:lnTo>
                    <a:pt x="120000" y="40510"/>
                  </a:lnTo>
                  <a:lnTo>
                    <a:pt x="119841" y="44829"/>
                  </a:lnTo>
                  <a:lnTo>
                    <a:pt x="119209" y="49148"/>
                  </a:lnTo>
                  <a:lnTo>
                    <a:pt x="118155" y="53466"/>
                  </a:lnTo>
                  <a:lnTo>
                    <a:pt x="116679" y="57403"/>
                  </a:lnTo>
                  <a:lnTo>
                    <a:pt x="114888" y="61230"/>
                  </a:lnTo>
                  <a:lnTo>
                    <a:pt x="112779" y="64674"/>
                  </a:lnTo>
                  <a:lnTo>
                    <a:pt x="110408" y="67899"/>
                  </a:lnTo>
                  <a:lnTo>
                    <a:pt x="107667" y="70797"/>
                  </a:lnTo>
                  <a:lnTo>
                    <a:pt x="104822" y="73366"/>
                  </a:lnTo>
                  <a:lnTo>
                    <a:pt x="101554" y="75662"/>
                  </a:lnTo>
                  <a:lnTo>
                    <a:pt x="98287" y="77685"/>
                  </a:lnTo>
                  <a:lnTo>
                    <a:pt x="94808" y="79271"/>
                  </a:lnTo>
                  <a:lnTo>
                    <a:pt x="91119" y="80583"/>
                  </a:lnTo>
                  <a:lnTo>
                    <a:pt x="87325" y="81457"/>
                  </a:lnTo>
                  <a:lnTo>
                    <a:pt x="83478" y="82004"/>
                  </a:lnTo>
                  <a:lnTo>
                    <a:pt x="79578" y="82113"/>
                  </a:lnTo>
                  <a:lnTo>
                    <a:pt x="75625" y="81731"/>
                  </a:lnTo>
                  <a:lnTo>
                    <a:pt x="71620" y="81020"/>
                  </a:lnTo>
                  <a:lnTo>
                    <a:pt x="68722" y="80583"/>
                  </a:lnTo>
                  <a:lnTo>
                    <a:pt x="65928" y="80692"/>
                  </a:lnTo>
                  <a:lnTo>
                    <a:pt x="63241" y="81129"/>
                  </a:lnTo>
                  <a:lnTo>
                    <a:pt x="60606" y="82004"/>
                  </a:lnTo>
                  <a:lnTo>
                    <a:pt x="58234" y="83261"/>
                  </a:lnTo>
                  <a:lnTo>
                    <a:pt x="55915" y="84902"/>
                  </a:lnTo>
                  <a:lnTo>
                    <a:pt x="53965" y="86870"/>
                  </a:lnTo>
                  <a:lnTo>
                    <a:pt x="52279" y="89056"/>
                  </a:lnTo>
                  <a:lnTo>
                    <a:pt x="51014" y="91517"/>
                  </a:lnTo>
                  <a:lnTo>
                    <a:pt x="49960" y="94250"/>
                  </a:lnTo>
                  <a:lnTo>
                    <a:pt x="49380" y="97257"/>
                  </a:lnTo>
                  <a:lnTo>
                    <a:pt x="48959" y="99717"/>
                  </a:lnTo>
                  <a:lnTo>
                    <a:pt x="48379" y="102123"/>
                  </a:lnTo>
                  <a:lnTo>
                    <a:pt x="47167" y="105348"/>
                  </a:lnTo>
                  <a:lnTo>
                    <a:pt x="45586" y="108355"/>
                  </a:lnTo>
                  <a:lnTo>
                    <a:pt x="43636" y="110979"/>
                  </a:lnTo>
                  <a:lnTo>
                    <a:pt x="41422" y="113384"/>
                  </a:lnTo>
                  <a:lnTo>
                    <a:pt x="38945" y="115407"/>
                  </a:lnTo>
                  <a:lnTo>
                    <a:pt x="36258" y="117102"/>
                  </a:lnTo>
                  <a:lnTo>
                    <a:pt x="33359" y="118414"/>
                  </a:lnTo>
                  <a:lnTo>
                    <a:pt x="30303" y="119398"/>
                  </a:lnTo>
                  <a:lnTo>
                    <a:pt x="27088" y="119890"/>
                  </a:lnTo>
                  <a:lnTo>
                    <a:pt x="23820" y="120000"/>
                  </a:lnTo>
                  <a:lnTo>
                    <a:pt x="20606" y="119617"/>
                  </a:lnTo>
                  <a:lnTo>
                    <a:pt x="17285" y="118851"/>
                  </a:lnTo>
                  <a:lnTo>
                    <a:pt x="14176" y="117539"/>
                  </a:lnTo>
                  <a:lnTo>
                    <a:pt x="11277" y="115845"/>
                  </a:lnTo>
                  <a:lnTo>
                    <a:pt x="8642" y="113931"/>
                  </a:lnTo>
                  <a:lnTo>
                    <a:pt x="6376" y="111526"/>
                  </a:lnTo>
                  <a:lnTo>
                    <a:pt x="4426" y="108956"/>
                  </a:lnTo>
                  <a:lnTo>
                    <a:pt x="2793" y="106168"/>
                  </a:lnTo>
                  <a:lnTo>
                    <a:pt x="1528" y="103161"/>
                  </a:lnTo>
                  <a:lnTo>
                    <a:pt x="579" y="99990"/>
                  </a:lnTo>
                  <a:lnTo>
                    <a:pt x="105" y="96656"/>
                  </a:lnTo>
                  <a:lnTo>
                    <a:pt x="0" y="93266"/>
                  </a:lnTo>
                  <a:lnTo>
                    <a:pt x="421" y="89931"/>
                  </a:lnTo>
                  <a:lnTo>
                    <a:pt x="1159" y="86487"/>
                  </a:lnTo>
                  <a:lnTo>
                    <a:pt x="2371" y="83425"/>
                  </a:lnTo>
                  <a:lnTo>
                    <a:pt x="3794" y="80583"/>
                  </a:lnTo>
                  <a:lnTo>
                    <a:pt x="5691" y="78068"/>
                  </a:lnTo>
                  <a:lnTo>
                    <a:pt x="7694" y="75662"/>
                  </a:lnTo>
                  <a:lnTo>
                    <a:pt x="10013" y="73749"/>
                  </a:lnTo>
                  <a:lnTo>
                    <a:pt x="12542" y="71945"/>
                  </a:lnTo>
                  <a:lnTo>
                    <a:pt x="15177" y="70633"/>
                  </a:lnTo>
                  <a:lnTo>
                    <a:pt x="18076" y="69594"/>
                  </a:lnTo>
                  <a:lnTo>
                    <a:pt x="20974" y="68883"/>
                  </a:lnTo>
                  <a:lnTo>
                    <a:pt x="24031" y="68610"/>
                  </a:lnTo>
                  <a:lnTo>
                    <a:pt x="26877" y="68282"/>
                  </a:lnTo>
                  <a:lnTo>
                    <a:pt x="29512" y="67462"/>
                  </a:lnTo>
                  <a:lnTo>
                    <a:pt x="31989" y="66259"/>
                  </a:lnTo>
                  <a:lnTo>
                    <a:pt x="34255" y="64728"/>
                  </a:lnTo>
                  <a:lnTo>
                    <a:pt x="36310" y="62815"/>
                  </a:lnTo>
                  <a:lnTo>
                    <a:pt x="37997" y="60683"/>
                  </a:lnTo>
                  <a:lnTo>
                    <a:pt x="39472" y="58332"/>
                  </a:lnTo>
                  <a:lnTo>
                    <a:pt x="40474" y="55763"/>
                  </a:lnTo>
                  <a:lnTo>
                    <a:pt x="41159" y="52920"/>
                  </a:lnTo>
                  <a:lnTo>
                    <a:pt x="41475" y="50132"/>
                  </a:lnTo>
                  <a:lnTo>
                    <a:pt x="41317" y="47125"/>
                  </a:lnTo>
                  <a:lnTo>
                    <a:pt x="40895" y="42533"/>
                  </a:lnTo>
                  <a:lnTo>
                    <a:pt x="41001" y="37940"/>
                  </a:lnTo>
                  <a:lnTo>
                    <a:pt x="41581" y="33293"/>
                  </a:lnTo>
                  <a:lnTo>
                    <a:pt x="42687" y="28592"/>
                  </a:lnTo>
                  <a:lnTo>
                    <a:pt x="44216" y="24382"/>
                  </a:lnTo>
                  <a:lnTo>
                    <a:pt x="46166" y="20501"/>
                  </a:lnTo>
                  <a:lnTo>
                    <a:pt x="48379" y="16892"/>
                  </a:lnTo>
                  <a:lnTo>
                    <a:pt x="51014" y="13558"/>
                  </a:lnTo>
                  <a:lnTo>
                    <a:pt x="53860" y="10551"/>
                  </a:lnTo>
                  <a:lnTo>
                    <a:pt x="57022" y="7927"/>
                  </a:lnTo>
                  <a:lnTo>
                    <a:pt x="60395" y="5630"/>
                  </a:lnTo>
                  <a:lnTo>
                    <a:pt x="63978" y="3662"/>
                  </a:lnTo>
                  <a:lnTo>
                    <a:pt x="67826" y="2077"/>
                  </a:lnTo>
                  <a:lnTo>
                    <a:pt x="71725" y="929"/>
                  </a:lnTo>
                  <a:lnTo>
                    <a:pt x="75783" y="218"/>
                  </a:lnTo>
                  <a:lnTo>
                    <a:pt x="79841" y="0"/>
                  </a:lnTo>
                  <a:close/>
                </a:path>
              </a:pathLst>
            </a:custGeom>
            <a:solidFill>
              <a:srgbClr val="FFCD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233" name="Google Shape;233;p24"/>
            <p:cNvSpPr/>
            <p:nvPr/>
          </p:nvSpPr>
          <p:spPr>
            <a:xfrm>
              <a:off x="2274727" y="2242581"/>
              <a:ext cx="1785900" cy="2005500"/>
            </a:xfrm>
            <a:custGeom>
              <a:avLst/>
              <a:gdLst/>
              <a:ahLst/>
              <a:cxnLst/>
              <a:rect l="l" t="t" r="r" b="b"/>
              <a:pathLst>
                <a:path w="120000" h="120000" extrusionOk="0">
                  <a:moveTo>
                    <a:pt x="43414" y="0"/>
                  </a:moveTo>
                  <a:lnTo>
                    <a:pt x="48456" y="350"/>
                  </a:lnTo>
                  <a:lnTo>
                    <a:pt x="53263" y="1263"/>
                  </a:lnTo>
                  <a:lnTo>
                    <a:pt x="58148" y="2736"/>
                  </a:lnTo>
                  <a:lnTo>
                    <a:pt x="62797" y="4771"/>
                  </a:lnTo>
                  <a:lnTo>
                    <a:pt x="67209" y="7368"/>
                  </a:lnTo>
                  <a:lnTo>
                    <a:pt x="71149" y="10385"/>
                  </a:lnTo>
                  <a:lnTo>
                    <a:pt x="74694" y="13684"/>
                  </a:lnTo>
                  <a:lnTo>
                    <a:pt x="77688" y="17263"/>
                  </a:lnTo>
                  <a:lnTo>
                    <a:pt x="80052" y="21263"/>
                  </a:lnTo>
                  <a:lnTo>
                    <a:pt x="81943" y="25333"/>
                  </a:lnTo>
                  <a:lnTo>
                    <a:pt x="83204" y="29543"/>
                  </a:lnTo>
                  <a:lnTo>
                    <a:pt x="83992" y="33824"/>
                  </a:lnTo>
                  <a:lnTo>
                    <a:pt x="84149" y="38245"/>
                  </a:lnTo>
                  <a:lnTo>
                    <a:pt x="83755" y="42666"/>
                  </a:lnTo>
                  <a:lnTo>
                    <a:pt x="82889" y="46947"/>
                  </a:lnTo>
                  <a:lnTo>
                    <a:pt x="81234" y="51228"/>
                  </a:lnTo>
                  <a:lnTo>
                    <a:pt x="79185" y="55298"/>
                  </a:lnTo>
                  <a:lnTo>
                    <a:pt x="76349" y="59228"/>
                  </a:lnTo>
                  <a:lnTo>
                    <a:pt x="76349" y="59157"/>
                  </a:lnTo>
                  <a:lnTo>
                    <a:pt x="74852" y="61614"/>
                  </a:lnTo>
                  <a:lnTo>
                    <a:pt x="74064" y="64140"/>
                  </a:lnTo>
                  <a:lnTo>
                    <a:pt x="73985" y="66736"/>
                  </a:lnTo>
                  <a:lnTo>
                    <a:pt x="74458" y="69122"/>
                  </a:lnTo>
                  <a:lnTo>
                    <a:pt x="75482" y="71368"/>
                  </a:lnTo>
                  <a:lnTo>
                    <a:pt x="76979" y="73403"/>
                  </a:lnTo>
                  <a:lnTo>
                    <a:pt x="79028" y="75087"/>
                  </a:lnTo>
                  <a:lnTo>
                    <a:pt x="81470" y="76421"/>
                  </a:lnTo>
                  <a:lnTo>
                    <a:pt x="84149" y="77263"/>
                  </a:lnTo>
                  <a:lnTo>
                    <a:pt x="87065" y="77614"/>
                  </a:lnTo>
                  <a:lnTo>
                    <a:pt x="90059" y="77263"/>
                  </a:lnTo>
                  <a:lnTo>
                    <a:pt x="93525" y="76701"/>
                  </a:lnTo>
                  <a:lnTo>
                    <a:pt x="96913" y="76701"/>
                  </a:lnTo>
                  <a:lnTo>
                    <a:pt x="100380" y="77052"/>
                  </a:lnTo>
                  <a:lnTo>
                    <a:pt x="103768" y="77894"/>
                  </a:lnTo>
                  <a:lnTo>
                    <a:pt x="107078" y="79157"/>
                  </a:lnTo>
                  <a:lnTo>
                    <a:pt x="110229" y="80982"/>
                  </a:lnTo>
                  <a:lnTo>
                    <a:pt x="113145" y="83368"/>
                  </a:lnTo>
                  <a:lnTo>
                    <a:pt x="115587" y="85964"/>
                  </a:lnTo>
                  <a:lnTo>
                    <a:pt x="117478" y="88912"/>
                  </a:lnTo>
                  <a:lnTo>
                    <a:pt x="118896" y="91929"/>
                  </a:lnTo>
                  <a:lnTo>
                    <a:pt x="119763" y="95228"/>
                  </a:lnTo>
                  <a:lnTo>
                    <a:pt x="120000" y="98526"/>
                  </a:lnTo>
                  <a:lnTo>
                    <a:pt x="119684" y="101754"/>
                  </a:lnTo>
                  <a:lnTo>
                    <a:pt x="118739" y="105052"/>
                  </a:lnTo>
                  <a:lnTo>
                    <a:pt x="117242" y="108210"/>
                  </a:lnTo>
                  <a:lnTo>
                    <a:pt x="115193" y="111157"/>
                  </a:lnTo>
                  <a:lnTo>
                    <a:pt x="112514" y="113754"/>
                  </a:lnTo>
                  <a:lnTo>
                    <a:pt x="109599" y="116070"/>
                  </a:lnTo>
                  <a:lnTo>
                    <a:pt x="106290" y="117754"/>
                  </a:lnTo>
                  <a:lnTo>
                    <a:pt x="102902" y="118947"/>
                  </a:lnTo>
                  <a:lnTo>
                    <a:pt x="99198" y="119789"/>
                  </a:lnTo>
                  <a:lnTo>
                    <a:pt x="95574" y="120000"/>
                  </a:lnTo>
                  <a:lnTo>
                    <a:pt x="91713" y="119649"/>
                  </a:lnTo>
                  <a:lnTo>
                    <a:pt x="88089" y="118877"/>
                  </a:lnTo>
                  <a:lnTo>
                    <a:pt x="84464" y="117543"/>
                  </a:lnTo>
                  <a:lnTo>
                    <a:pt x="81234" y="115719"/>
                  </a:lnTo>
                  <a:lnTo>
                    <a:pt x="78319" y="113333"/>
                  </a:lnTo>
                  <a:lnTo>
                    <a:pt x="75718" y="110736"/>
                  </a:lnTo>
                  <a:lnTo>
                    <a:pt x="73827" y="107789"/>
                  </a:lnTo>
                  <a:lnTo>
                    <a:pt x="72567" y="104701"/>
                  </a:lnTo>
                  <a:lnTo>
                    <a:pt x="71700" y="101473"/>
                  </a:lnTo>
                  <a:lnTo>
                    <a:pt x="71464" y="98175"/>
                  </a:lnTo>
                  <a:lnTo>
                    <a:pt x="71700" y="94877"/>
                  </a:lnTo>
                  <a:lnTo>
                    <a:pt x="72567" y="91578"/>
                  </a:lnTo>
                  <a:lnTo>
                    <a:pt x="74064" y="88421"/>
                  </a:lnTo>
                  <a:lnTo>
                    <a:pt x="75246" y="85824"/>
                  </a:lnTo>
                  <a:lnTo>
                    <a:pt x="75640" y="83228"/>
                  </a:lnTo>
                  <a:lnTo>
                    <a:pt x="75246" y="80771"/>
                  </a:lnTo>
                  <a:lnTo>
                    <a:pt x="74379" y="78385"/>
                  </a:lnTo>
                  <a:lnTo>
                    <a:pt x="72961" y="76350"/>
                  </a:lnTo>
                  <a:lnTo>
                    <a:pt x="71070" y="74526"/>
                  </a:lnTo>
                  <a:lnTo>
                    <a:pt x="68864" y="73052"/>
                  </a:lnTo>
                  <a:lnTo>
                    <a:pt x="66342" y="72070"/>
                  </a:lnTo>
                  <a:lnTo>
                    <a:pt x="63585" y="71578"/>
                  </a:lnTo>
                  <a:lnTo>
                    <a:pt x="60669" y="71719"/>
                  </a:lnTo>
                  <a:lnTo>
                    <a:pt x="57596" y="72350"/>
                  </a:lnTo>
                  <a:lnTo>
                    <a:pt x="53184" y="73754"/>
                  </a:lnTo>
                  <a:lnTo>
                    <a:pt x="48614" y="74526"/>
                  </a:lnTo>
                  <a:lnTo>
                    <a:pt x="43887" y="74947"/>
                  </a:lnTo>
                  <a:lnTo>
                    <a:pt x="39238" y="74947"/>
                  </a:lnTo>
                  <a:lnTo>
                    <a:pt x="34668" y="74385"/>
                  </a:lnTo>
                  <a:lnTo>
                    <a:pt x="29940" y="73403"/>
                  </a:lnTo>
                  <a:lnTo>
                    <a:pt x="25528" y="71929"/>
                  </a:lnTo>
                  <a:lnTo>
                    <a:pt x="21195" y="70035"/>
                  </a:lnTo>
                  <a:lnTo>
                    <a:pt x="17019" y="67508"/>
                  </a:lnTo>
                  <a:lnTo>
                    <a:pt x="12921" y="64491"/>
                  </a:lnTo>
                  <a:lnTo>
                    <a:pt x="9376" y="61052"/>
                  </a:lnTo>
                  <a:lnTo>
                    <a:pt x="6460" y="57473"/>
                  </a:lnTo>
                  <a:lnTo>
                    <a:pt x="4097" y="53473"/>
                  </a:lnTo>
                  <a:lnTo>
                    <a:pt x="2127" y="49333"/>
                  </a:lnTo>
                  <a:lnTo>
                    <a:pt x="866" y="45122"/>
                  </a:lnTo>
                  <a:lnTo>
                    <a:pt x="157" y="40701"/>
                  </a:lnTo>
                  <a:lnTo>
                    <a:pt x="0" y="36280"/>
                  </a:lnTo>
                  <a:lnTo>
                    <a:pt x="472" y="31789"/>
                  </a:lnTo>
                  <a:lnTo>
                    <a:pt x="1497" y="27508"/>
                  </a:lnTo>
                  <a:lnTo>
                    <a:pt x="3151" y="23157"/>
                  </a:lnTo>
                  <a:lnTo>
                    <a:pt x="5436" y="19017"/>
                  </a:lnTo>
                  <a:lnTo>
                    <a:pt x="8351" y="15017"/>
                  </a:lnTo>
                  <a:lnTo>
                    <a:pt x="11818" y="11438"/>
                  </a:lnTo>
                  <a:lnTo>
                    <a:pt x="15600" y="8350"/>
                  </a:lnTo>
                  <a:lnTo>
                    <a:pt x="19697" y="5614"/>
                  </a:lnTo>
                  <a:lnTo>
                    <a:pt x="24110" y="3508"/>
                  </a:lnTo>
                  <a:lnTo>
                    <a:pt x="28837" y="1894"/>
                  </a:lnTo>
                  <a:lnTo>
                    <a:pt x="33486" y="701"/>
                  </a:lnTo>
                  <a:lnTo>
                    <a:pt x="38450" y="70"/>
                  </a:lnTo>
                  <a:lnTo>
                    <a:pt x="43414" y="0"/>
                  </a:lnTo>
                  <a:close/>
                </a:path>
              </a:pathLst>
            </a:custGeom>
            <a:solidFill>
              <a:srgbClr val="F6921D"/>
            </a:solidFill>
            <a:ln w="9525" cap="flat" cmpd="sng">
              <a:solidFill>
                <a:srgbClr val="0000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234" name="Google Shape;234;p24"/>
            <p:cNvSpPr/>
            <p:nvPr/>
          </p:nvSpPr>
          <p:spPr>
            <a:xfrm rot="12389449">
              <a:off x="6035881" y="2957372"/>
              <a:ext cx="1919700" cy="1156500"/>
            </a:xfrm>
            <a:custGeom>
              <a:avLst/>
              <a:gdLst/>
              <a:ahLst/>
              <a:cxnLst/>
              <a:rect l="l" t="t" r="r" b="b"/>
              <a:pathLst>
                <a:path w="120000" h="120000" extrusionOk="0">
                  <a:moveTo>
                    <a:pt x="100281" y="0"/>
                  </a:moveTo>
                  <a:lnTo>
                    <a:pt x="103579" y="365"/>
                  </a:lnTo>
                  <a:lnTo>
                    <a:pt x="106731" y="1703"/>
                  </a:lnTo>
                  <a:lnTo>
                    <a:pt x="109810" y="3894"/>
                  </a:lnTo>
                  <a:lnTo>
                    <a:pt x="112669" y="7058"/>
                  </a:lnTo>
                  <a:lnTo>
                    <a:pt x="115015" y="10709"/>
                  </a:lnTo>
                  <a:lnTo>
                    <a:pt x="117141" y="15456"/>
                  </a:lnTo>
                  <a:lnTo>
                    <a:pt x="118680" y="20811"/>
                  </a:lnTo>
                  <a:lnTo>
                    <a:pt x="119633" y="26288"/>
                  </a:lnTo>
                  <a:lnTo>
                    <a:pt x="120000" y="31764"/>
                  </a:lnTo>
                  <a:lnTo>
                    <a:pt x="119706" y="37241"/>
                  </a:lnTo>
                  <a:lnTo>
                    <a:pt x="118900" y="42596"/>
                  </a:lnTo>
                  <a:lnTo>
                    <a:pt x="117580" y="47586"/>
                  </a:lnTo>
                  <a:lnTo>
                    <a:pt x="115748" y="52332"/>
                  </a:lnTo>
                  <a:lnTo>
                    <a:pt x="113329" y="56227"/>
                  </a:lnTo>
                  <a:lnTo>
                    <a:pt x="110543" y="59756"/>
                  </a:lnTo>
                  <a:lnTo>
                    <a:pt x="107318" y="62312"/>
                  </a:lnTo>
                  <a:lnTo>
                    <a:pt x="104019" y="63894"/>
                  </a:lnTo>
                  <a:lnTo>
                    <a:pt x="100720" y="64503"/>
                  </a:lnTo>
                  <a:lnTo>
                    <a:pt x="97275" y="64137"/>
                  </a:lnTo>
                  <a:lnTo>
                    <a:pt x="94123" y="62799"/>
                  </a:lnTo>
                  <a:lnTo>
                    <a:pt x="91044" y="60608"/>
                  </a:lnTo>
                  <a:lnTo>
                    <a:pt x="88185" y="57200"/>
                  </a:lnTo>
                  <a:lnTo>
                    <a:pt x="85766" y="53306"/>
                  </a:lnTo>
                  <a:lnTo>
                    <a:pt x="83860" y="50628"/>
                  </a:lnTo>
                  <a:lnTo>
                    <a:pt x="81808" y="48681"/>
                  </a:lnTo>
                  <a:lnTo>
                    <a:pt x="79682" y="47464"/>
                  </a:lnTo>
                  <a:lnTo>
                    <a:pt x="77483" y="47221"/>
                  </a:lnTo>
                  <a:lnTo>
                    <a:pt x="75357" y="47829"/>
                  </a:lnTo>
                  <a:lnTo>
                    <a:pt x="73231" y="49046"/>
                  </a:lnTo>
                  <a:lnTo>
                    <a:pt x="71325" y="50993"/>
                  </a:lnTo>
                  <a:lnTo>
                    <a:pt x="69786" y="53549"/>
                  </a:lnTo>
                  <a:lnTo>
                    <a:pt x="68466" y="56713"/>
                  </a:lnTo>
                  <a:lnTo>
                    <a:pt x="67660" y="60365"/>
                  </a:lnTo>
                  <a:lnTo>
                    <a:pt x="67440" y="64503"/>
                  </a:lnTo>
                  <a:lnTo>
                    <a:pt x="67073" y="71561"/>
                  </a:lnTo>
                  <a:lnTo>
                    <a:pt x="66267" y="78498"/>
                  </a:lnTo>
                  <a:lnTo>
                    <a:pt x="64948" y="85070"/>
                  </a:lnTo>
                  <a:lnTo>
                    <a:pt x="63188" y="91399"/>
                  </a:lnTo>
                  <a:lnTo>
                    <a:pt x="60843" y="97241"/>
                  </a:lnTo>
                  <a:lnTo>
                    <a:pt x="58130" y="102718"/>
                  </a:lnTo>
                  <a:lnTo>
                    <a:pt x="54832" y="107707"/>
                  </a:lnTo>
                  <a:lnTo>
                    <a:pt x="51166" y="111967"/>
                  </a:lnTo>
                  <a:lnTo>
                    <a:pt x="46988" y="115496"/>
                  </a:lnTo>
                  <a:lnTo>
                    <a:pt x="42883" y="117809"/>
                  </a:lnTo>
                  <a:lnTo>
                    <a:pt x="38485" y="119391"/>
                  </a:lnTo>
                  <a:lnTo>
                    <a:pt x="34160" y="120000"/>
                  </a:lnTo>
                  <a:lnTo>
                    <a:pt x="29908" y="119634"/>
                  </a:lnTo>
                  <a:lnTo>
                    <a:pt x="25656" y="118417"/>
                  </a:lnTo>
                  <a:lnTo>
                    <a:pt x="21478" y="116348"/>
                  </a:lnTo>
                  <a:lnTo>
                    <a:pt x="17593" y="113184"/>
                  </a:lnTo>
                  <a:lnTo>
                    <a:pt x="13854" y="109411"/>
                  </a:lnTo>
                  <a:lnTo>
                    <a:pt x="10555" y="104665"/>
                  </a:lnTo>
                  <a:lnTo>
                    <a:pt x="7477" y="99188"/>
                  </a:lnTo>
                  <a:lnTo>
                    <a:pt x="4838" y="92981"/>
                  </a:lnTo>
                  <a:lnTo>
                    <a:pt x="2712" y="86044"/>
                  </a:lnTo>
                  <a:lnTo>
                    <a:pt x="1319" y="79229"/>
                  </a:lnTo>
                  <a:lnTo>
                    <a:pt x="366" y="71926"/>
                  </a:lnTo>
                  <a:lnTo>
                    <a:pt x="0" y="64868"/>
                  </a:lnTo>
                  <a:lnTo>
                    <a:pt x="293" y="57687"/>
                  </a:lnTo>
                  <a:lnTo>
                    <a:pt x="952" y="50628"/>
                  </a:lnTo>
                  <a:lnTo>
                    <a:pt x="2272" y="43691"/>
                  </a:lnTo>
                  <a:lnTo>
                    <a:pt x="4178" y="37241"/>
                  </a:lnTo>
                  <a:lnTo>
                    <a:pt x="6377" y="31156"/>
                  </a:lnTo>
                  <a:lnTo>
                    <a:pt x="9236" y="25436"/>
                  </a:lnTo>
                  <a:lnTo>
                    <a:pt x="12535" y="20324"/>
                  </a:lnTo>
                  <a:lnTo>
                    <a:pt x="16346" y="16064"/>
                  </a:lnTo>
                  <a:lnTo>
                    <a:pt x="20305" y="12778"/>
                  </a:lnTo>
                  <a:lnTo>
                    <a:pt x="24483" y="10223"/>
                  </a:lnTo>
                  <a:lnTo>
                    <a:pt x="28735" y="8640"/>
                  </a:lnTo>
                  <a:lnTo>
                    <a:pt x="32987" y="8032"/>
                  </a:lnTo>
                  <a:lnTo>
                    <a:pt x="37238" y="8397"/>
                  </a:lnTo>
                  <a:lnTo>
                    <a:pt x="41490" y="9614"/>
                  </a:lnTo>
                  <a:lnTo>
                    <a:pt x="45448" y="11561"/>
                  </a:lnTo>
                  <a:lnTo>
                    <a:pt x="49407" y="14482"/>
                  </a:lnTo>
                  <a:lnTo>
                    <a:pt x="52999" y="18255"/>
                  </a:lnTo>
                  <a:lnTo>
                    <a:pt x="56444" y="22758"/>
                  </a:lnTo>
                  <a:lnTo>
                    <a:pt x="59376" y="27991"/>
                  </a:lnTo>
                  <a:lnTo>
                    <a:pt x="62089" y="34077"/>
                  </a:lnTo>
                  <a:lnTo>
                    <a:pt x="62089" y="33955"/>
                  </a:lnTo>
                  <a:lnTo>
                    <a:pt x="63628" y="37241"/>
                  </a:lnTo>
                  <a:lnTo>
                    <a:pt x="65534" y="39553"/>
                  </a:lnTo>
                  <a:lnTo>
                    <a:pt x="67660" y="41135"/>
                  </a:lnTo>
                  <a:lnTo>
                    <a:pt x="69786" y="41987"/>
                  </a:lnTo>
                  <a:lnTo>
                    <a:pt x="72058" y="41987"/>
                  </a:lnTo>
                  <a:lnTo>
                    <a:pt x="74184" y="41135"/>
                  </a:lnTo>
                  <a:lnTo>
                    <a:pt x="76163" y="39553"/>
                  </a:lnTo>
                  <a:lnTo>
                    <a:pt x="77923" y="37484"/>
                  </a:lnTo>
                  <a:lnTo>
                    <a:pt x="79462" y="34685"/>
                  </a:lnTo>
                  <a:lnTo>
                    <a:pt x="80635" y="31399"/>
                  </a:lnTo>
                  <a:lnTo>
                    <a:pt x="81221" y="27261"/>
                  </a:lnTo>
                  <a:lnTo>
                    <a:pt x="81954" y="22758"/>
                  </a:lnTo>
                  <a:lnTo>
                    <a:pt x="82907" y="18620"/>
                  </a:lnTo>
                  <a:lnTo>
                    <a:pt x="84300" y="14482"/>
                  </a:lnTo>
                  <a:lnTo>
                    <a:pt x="85986" y="10709"/>
                  </a:lnTo>
                  <a:lnTo>
                    <a:pt x="88112" y="7423"/>
                  </a:lnTo>
                  <a:lnTo>
                    <a:pt x="90458" y="4624"/>
                  </a:lnTo>
                  <a:lnTo>
                    <a:pt x="93610" y="2190"/>
                  </a:lnTo>
                  <a:lnTo>
                    <a:pt x="96908" y="608"/>
                  </a:lnTo>
                  <a:lnTo>
                    <a:pt x="100281"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235" name="Google Shape;235;p24"/>
            <p:cNvSpPr txBox="1"/>
            <p:nvPr/>
          </p:nvSpPr>
          <p:spPr>
            <a:xfrm>
              <a:off x="1889009" y="1753768"/>
              <a:ext cx="894300" cy="436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 sz="1200" b="1" i="0" u="none" strike="noStrike" cap="none" dirty="0">
                  <a:solidFill>
                    <a:srgbClr val="FFFFFF"/>
                  </a:solidFill>
                  <a:latin typeface="Quattrocento Sans"/>
                  <a:ea typeface="Quattrocento Sans"/>
                  <a:cs typeface="Quattrocento Sans"/>
                  <a:sym typeface="Quattrocento Sans"/>
                </a:rPr>
                <a:t>SAMPLE </a:t>
              </a:r>
              <a:endParaRPr sz="1200" dirty="0">
                <a:solidFill>
                  <a:srgbClr val="FFFFFF"/>
                </a:solidFill>
                <a:latin typeface="Quattrocento Sans"/>
                <a:ea typeface="Quattrocento Sans"/>
                <a:cs typeface="Quattrocento Sans"/>
                <a:sym typeface="Quattrocento Sans"/>
              </a:endParaRPr>
            </a:p>
            <a:p>
              <a:pPr marL="0" marR="0" lvl="0" indent="0" algn="l" rtl="0">
                <a:lnSpc>
                  <a:spcPct val="90000"/>
                </a:lnSpc>
                <a:spcBef>
                  <a:spcPts val="0"/>
                </a:spcBef>
                <a:spcAft>
                  <a:spcPts val="0"/>
                </a:spcAft>
                <a:buNone/>
              </a:pPr>
              <a:r>
                <a:rPr lang="en" sz="1200" b="1" i="0" u="none" strike="noStrike" cap="none" dirty="0">
                  <a:solidFill>
                    <a:srgbClr val="FFFFFF"/>
                  </a:solidFill>
                  <a:latin typeface="Quattrocento Sans"/>
                  <a:ea typeface="Quattrocento Sans"/>
                  <a:cs typeface="Quattrocento Sans"/>
                  <a:sym typeface="Quattrocento Sans"/>
                </a:rPr>
                <a:t>TEXT</a:t>
              </a:r>
              <a:endParaRPr sz="1200" b="1" i="0" u="none" strike="noStrike" cap="none" dirty="0">
                <a:solidFill>
                  <a:srgbClr val="FFFFFF"/>
                </a:solidFill>
                <a:latin typeface="Quattrocento Sans"/>
                <a:ea typeface="Quattrocento Sans"/>
                <a:cs typeface="Quattrocento Sans"/>
                <a:sym typeface="Quattrocento Sans"/>
              </a:endParaRPr>
            </a:p>
          </p:txBody>
        </p:sp>
        <p:sp>
          <p:nvSpPr>
            <p:cNvPr id="236" name="Google Shape;236;p24"/>
            <p:cNvSpPr txBox="1"/>
            <p:nvPr/>
          </p:nvSpPr>
          <p:spPr>
            <a:xfrm flipH="1">
              <a:off x="2392562" y="2424124"/>
              <a:ext cx="1087714" cy="714323"/>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LB" sz="2000" b="1" i="0" u="none" strike="noStrike" cap="none" dirty="0" smtClean="0">
                  <a:solidFill>
                    <a:srgbClr val="FFFFFF"/>
                  </a:solidFill>
                  <a:latin typeface="Lora" charset="0"/>
                  <a:ea typeface="Quattrocento Sans"/>
                  <a:cs typeface="Quattrocento Sans"/>
                  <a:sym typeface="Quattrocento Sans"/>
                </a:rPr>
                <a:t>عوائد المشروع</a:t>
              </a:r>
              <a:endParaRPr sz="2000" b="1" i="0" u="none" strike="noStrike" cap="none" dirty="0">
                <a:solidFill>
                  <a:srgbClr val="FFFFFF"/>
                </a:solidFill>
                <a:latin typeface="Lora" charset="0"/>
                <a:ea typeface="Quattrocento Sans"/>
                <a:cs typeface="Quattrocento Sans"/>
                <a:sym typeface="Quattrocento Sans"/>
              </a:endParaRPr>
            </a:p>
          </p:txBody>
        </p:sp>
        <p:sp>
          <p:nvSpPr>
            <p:cNvPr id="237" name="Google Shape;237;p24"/>
            <p:cNvSpPr txBox="1"/>
            <p:nvPr/>
          </p:nvSpPr>
          <p:spPr>
            <a:xfrm>
              <a:off x="6804612" y="1765027"/>
              <a:ext cx="1123049" cy="792940"/>
            </a:xfrm>
            <a:prstGeom prst="rect">
              <a:avLst/>
            </a:prstGeom>
            <a:noFill/>
            <a:ln>
              <a:noFill/>
            </a:ln>
          </p:spPr>
          <p:txBody>
            <a:bodyPr spcFirstLastPara="1" wrap="square" lIns="91425" tIns="45700" rIns="91425" bIns="45700" anchor="t" anchorCtr="0">
              <a:noAutofit/>
            </a:bodyPr>
            <a:lstStyle/>
            <a:p>
              <a:pPr marL="0" marR="0" lvl="0" indent="0" algn="ctr" rtl="1">
                <a:lnSpc>
                  <a:spcPct val="90000"/>
                </a:lnSpc>
                <a:spcBef>
                  <a:spcPts val="0"/>
                </a:spcBef>
                <a:spcAft>
                  <a:spcPts val="0"/>
                </a:spcAft>
                <a:buNone/>
              </a:pPr>
              <a:r>
                <a:rPr lang="ar-LB" sz="1600" b="1" i="0" u="none" strike="noStrike" cap="none" dirty="0" smtClean="0">
                  <a:solidFill>
                    <a:srgbClr val="FFFFFF"/>
                  </a:solidFill>
                  <a:latin typeface="Quattrocento Sans"/>
                  <a:ea typeface="Quattrocento Sans"/>
                  <a:cs typeface="Quattrocento Sans"/>
                  <a:sym typeface="Quattrocento Sans"/>
                </a:rPr>
                <a:t>إستراتجية الإنتاج المطلوبة</a:t>
              </a:r>
              <a:endParaRPr sz="1600" b="1" i="0" u="none" strike="noStrike" cap="none" dirty="0">
                <a:solidFill>
                  <a:srgbClr val="FFFFFF"/>
                </a:solidFill>
                <a:latin typeface="Quattrocento Sans"/>
                <a:ea typeface="Quattrocento Sans"/>
                <a:cs typeface="Quattrocento Sans"/>
                <a:sym typeface="Quattrocento Sans"/>
              </a:endParaRPr>
            </a:p>
          </p:txBody>
        </p:sp>
        <p:sp>
          <p:nvSpPr>
            <p:cNvPr id="239" name="Google Shape;239;p24"/>
            <p:cNvSpPr txBox="1"/>
            <p:nvPr/>
          </p:nvSpPr>
          <p:spPr>
            <a:xfrm>
              <a:off x="6995731" y="3493184"/>
              <a:ext cx="846813" cy="335332"/>
            </a:xfrm>
            <a:prstGeom prst="rect">
              <a:avLst/>
            </a:prstGeom>
            <a:noFill/>
            <a:ln>
              <a:noFill/>
            </a:ln>
          </p:spPr>
          <p:txBody>
            <a:bodyPr spcFirstLastPara="1" wrap="square" lIns="91425" tIns="45700" rIns="91425" bIns="45700" anchor="t" anchorCtr="0">
              <a:noAutofit/>
            </a:bodyPr>
            <a:lstStyle/>
            <a:p>
              <a:pPr marL="0" marR="0" lvl="0" indent="0" algn="ctr" rtl="1">
                <a:lnSpc>
                  <a:spcPct val="90000"/>
                </a:lnSpc>
                <a:spcBef>
                  <a:spcPts val="0"/>
                </a:spcBef>
                <a:spcAft>
                  <a:spcPts val="0"/>
                </a:spcAft>
                <a:buNone/>
              </a:pPr>
              <a:r>
                <a:rPr lang="ar-LB" sz="2000" b="1" i="0" u="none" strike="noStrike" cap="none" dirty="0" smtClean="0">
                  <a:solidFill>
                    <a:srgbClr val="FFFFFF"/>
                  </a:solidFill>
                  <a:latin typeface="Quattrocento Sans"/>
                  <a:ea typeface="Quattrocento Sans"/>
                  <a:cs typeface="Quattrocento Sans"/>
                  <a:sym typeface="Quattrocento Sans"/>
                </a:rPr>
                <a:t>التكلفة</a:t>
              </a:r>
              <a:endParaRPr sz="2000" b="1" i="0" u="none" strike="noStrike" cap="none" dirty="0">
                <a:solidFill>
                  <a:srgbClr val="FFFFFF"/>
                </a:solidFill>
                <a:latin typeface="Quattrocento Sans"/>
                <a:ea typeface="Quattrocento Sans"/>
                <a:cs typeface="Quattrocento Sans"/>
                <a:sym typeface="Quattrocento Sans"/>
              </a:endParaRPr>
            </a:p>
          </p:txBody>
        </p:sp>
        <p:pic>
          <p:nvPicPr>
            <p:cNvPr id="247" name="Google Shape;247;p24"/>
            <p:cNvPicPr preferRelativeResize="0"/>
            <p:nvPr/>
          </p:nvPicPr>
          <p:blipFill>
            <a:blip r:embed="rId3">
              <a:alphaModFix/>
            </a:blip>
            <a:stretch>
              <a:fillRect/>
            </a:stretch>
          </p:blipFill>
          <p:spPr>
            <a:xfrm>
              <a:off x="5564022" y="2851716"/>
              <a:ext cx="1352161" cy="1352160"/>
            </a:xfrm>
            <a:prstGeom prst="rect">
              <a:avLst/>
            </a:prstGeom>
            <a:noFill/>
            <a:ln>
              <a:noFill/>
            </a:ln>
          </p:spPr>
        </p:pic>
        <p:pic>
          <p:nvPicPr>
            <p:cNvPr id="248" name="Google Shape;248;p24"/>
            <p:cNvPicPr preferRelativeResize="0"/>
            <p:nvPr/>
          </p:nvPicPr>
          <p:blipFill>
            <a:blip r:embed="rId4">
              <a:alphaModFix/>
            </a:blip>
            <a:stretch>
              <a:fillRect/>
            </a:stretch>
          </p:blipFill>
          <p:spPr>
            <a:xfrm>
              <a:off x="3877154" y="1679537"/>
              <a:ext cx="2167148" cy="2157192"/>
            </a:xfrm>
            <a:prstGeom prst="rect">
              <a:avLst/>
            </a:prstGeom>
            <a:noFill/>
            <a:ln>
              <a:noFill/>
            </a:ln>
          </p:spPr>
        </p:pic>
        <p:sp>
          <p:nvSpPr>
            <p:cNvPr id="249" name="Google Shape;249;p24"/>
            <p:cNvSpPr/>
            <p:nvPr/>
          </p:nvSpPr>
          <p:spPr>
            <a:xfrm>
              <a:off x="4177304" y="1986754"/>
              <a:ext cx="2513400" cy="1993800"/>
            </a:xfrm>
            <a:custGeom>
              <a:avLst/>
              <a:gdLst/>
              <a:ahLst/>
              <a:cxnLst/>
              <a:rect l="l" t="t" r="r" b="b"/>
              <a:pathLst>
                <a:path w="120000" h="120000" extrusionOk="0">
                  <a:moveTo>
                    <a:pt x="37125" y="0"/>
                  </a:moveTo>
                  <a:lnTo>
                    <a:pt x="41437" y="423"/>
                  </a:lnTo>
                  <a:lnTo>
                    <a:pt x="45692" y="1482"/>
                  </a:lnTo>
                  <a:lnTo>
                    <a:pt x="49668" y="3035"/>
                  </a:lnTo>
                  <a:lnTo>
                    <a:pt x="53532" y="5223"/>
                  </a:lnTo>
                  <a:lnTo>
                    <a:pt x="57060" y="7835"/>
                  </a:lnTo>
                  <a:lnTo>
                    <a:pt x="60307" y="11011"/>
                  </a:lnTo>
                  <a:lnTo>
                    <a:pt x="63275" y="14541"/>
                  </a:lnTo>
                  <a:lnTo>
                    <a:pt x="65907" y="18494"/>
                  </a:lnTo>
                  <a:lnTo>
                    <a:pt x="68259" y="22870"/>
                  </a:lnTo>
                  <a:lnTo>
                    <a:pt x="70107" y="27529"/>
                  </a:lnTo>
                  <a:lnTo>
                    <a:pt x="71563" y="32400"/>
                  </a:lnTo>
                  <a:lnTo>
                    <a:pt x="72571" y="37623"/>
                  </a:lnTo>
                  <a:lnTo>
                    <a:pt x="73131" y="42988"/>
                  </a:lnTo>
                  <a:lnTo>
                    <a:pt x="73579" y="46658"/>
                  </a:lnTo>
                  <a:lnTo>
                    <a:pt x="74475" y="50047"/>
                  </a:lnTo>
                  <a:lnTo>
                    <a:pt x="75818" y="53223"/>
                  </a:lnTo>
                  <a:lnTo>
                    <a:pt x="77498" y="55976"/>
                  </a:lnTo>
                  <a:lnTo>
                    <a:pt x="79570" y="58376"/>
                  </a:lnTo>
                  <a:lnTo>
                    <a:pt x="81866" y="60282"/>
                  </a:lnTo>
                  <a:lnTo>
                    <a:pt x="84386" y="61623"/>
                  </a:lnTo>
                  <a:lnTo>
                    <a:pt x="87186" y="62541"/>
                  </a:lnTo>
                  <a:lnTo>
                    <a:pt x="89986" y="62894"/>
                  </a:lnTo>
                  <a:lnTo>
                    <a:pt x="92953" y="62541"/>
                  </a:lnTo>
                  <a:lnTo>
                    <a:pt x="95081" y="62188"/>
                  </a:lnTo>
                  <a:lnTo>
                    <a:pt x="97377" y="62117"/>
                  </a:lnTo>
                  <a:lnTo>
                    <a:pt x="100681" y="62470"/>
                  </a:lnTo>
                  <a:lnTo>
                    <a:pt x="103929" y="63458"/>
                  </a:lnTo>
                  <a:lnTo>
                    <a:pt x="107008" y="64941"/>
                  </a:lnTo>
                  <a:lnTo>
                    <a:pt x="109808" y="66988"/>
                  </a:lnTo>
                  <a:lnTo>
                    <a:pt x="112328" y="69529"/>
                  </a:lnTo>
                  <a:lnTo>
                    <a:pt x="114568" y="72352"/>
                  </a:lnTo>
                  <a:lnTo>
                    <a:pt x="116472" y="75670"/>
                  </a:lnTo>
                  <a:lnTo>
                    <a:pt x="117984" y="79270"/>
                  </a:lnTo>
                  <a:lnTo>
                    <a:pt x="119104" y="83152"/>
                  </a:lnTo>
                  <a:lnTo>
                    <a:pt x="119832" y="87105"/>
                  </a:lnTo>
                  <a:lnTo>
                    <a:pt x="119999" y="91482"/>
                  </a:lnTo>
                  <a:lnTo>
                    <a:pt x="119720" y="95788"/>
                  </a:lnTo>
                  <a:lnTo>
                    <a:pt x="118936" y="99882"/>
                  </a:lnTo>
                  <a:lnTo>
                    <a:pt x="117760" y="103623"/>
                  </a:lnTo>
                  <a:lnTo>
                    <a:pt x="116136" y="107152"/>
                  </a:lnTo>
                  <a:lnTo>
                    <a:pt x="114120" y="110329"/>
                  </a:lnTo>
                  <a:lnTo>
                    <a:pt x="111880" y="113223"/>
                  </a:lnTo>
                  <a:lnTo>
                    <a:pt x="109248" y="115552"/>
                  </a:lnTo>
                  <a:lnTo>
                    <a:pt x="106392" y="117529"/>
                  </a:lnTo>
                  <a:lnTo>
                    <a:pt x="103313" y="118870"/>
                  </a:lnTo>
                  <a:lnTo>
                    <a:pt x="100177" y="119788"/>
                  </a:lnTo>
                  <a:lnTo>
                    <a:pt x="96705" y="120000"/>
                  </a:lnTo>
                  <a:lnTo>
                    <a:pt x="93457" y="119647"/>
                  </a:lnTo>
                  <a:lnTo>
                    <a:pt x="90321" y="118800"/>
                  </a:lnTo>
                  <a:lnTo>
                    <a:pt x="87466" y="117317"/>
                  </a:lnTo>
                  <a:lnTo>
                    <a:pt x="84666" y="115482"/>
                  </a:lnTo>
                  <a:lnTo>
                    <a:pt x="82202" y="113082"/>
                  </a:lnTo>
                  <a:lnTo>
                    <a:pt x="79962" y="110329"/>
                  </a:lnTo>
                  <a:lnTo>
                    <a:pt x="78058" y="107364"/>
                  </a:lnTo>
                  <a:lnTo>
                    <a:pt x="76434" y="103976"/>
                  </a:lnTo>
                  <a:lnTo>
                    <a:pt x="75258" y="100305"/>
                  </a:lnTo>
                  <a:lnTo>
                    <a:pt x="74195" y="97270"/>
                  </a:lnTo>
                  <a:lnTo>
                    <a:pt x="72739" y="94517"/>
                  </a:lnTo>
                  <a:lnTo>
                    <a:pt x="71115" y="92117"/>
                  </a:lnTo>
                  <a:lnTo>
                    <a:pt x="69211" y="90070"/>
                  </a:lnTo>
                  <a:lnTo>
                    <a:pt x="67083" y="88517"/>
                  </a:lnTo>
                  <a:lnTo>
                    <a:pt x="64787" y="87247"/>
                  </a:lnTo>
                  <a:lnTo>
                    <a:pt x="62379" y="86470"/>
                  </a:lnTo>
                  <a:lnTo>
                    <a:pt x="59860" y="86117"/>
                  </a:lnTo>
                  <a:lnTo>
                    <a:pt x="57340" y="86258"/>
                  </a:lnTo>
                  <a:lnTo>
                    <a:pt x="54820" y="86823"/>
                  </a:lnTo>
                  <a:lnTo>
                    <a:pt x="52300" y="87952"/>
                  </a:lnTo>
                  <a:lnTo>
                    <a:pt x="48492" y="89858"/>
                  </a:lnTo>
                  <a:lnTo>
                    <a:pt x="44517" y="91341"/>
                  </a:lnTo>
                  <a:lnTo>
                    <a:pt x="40373" y="92117"/>
                  </a:lnTo>
                  <a:lnTo>
                    <a:pt x="36117" y="92470"/>
                  </a:lnTo>
                  <a:lnTo>
                    <a:pt x="31917" y="92047"/>
                  </a:lnTo>
                  <a:lnTo>
                    <a:pt x="27774" y="91129"/>
                  </a:lnTo>
                  <a:lnTo>
                    <a:pt x="23798" y="89505"/>
                  </a:lnTo>
                  <a:lnTo>
                    <a:pt x="20102" y="87458"/>
                  </a:lnTo>
                  <a:lnTo>
                    <a:pt x="16574" y="84847"/>
                  </a:lnTo>
                  <a:lnTo>
                    <a:pt x="13327" y="81882"/>
                  </a:lnTo>
                  <a:lnTo>
                    <a:pt x="10359" y="78494"/>
                  </a:lnTo>
                  <a:lnTo>
                    <a:pt x="7727" y="74611"/>
                  </a:lnTo>
                  <a:lnTo>
                    <a:pt x="5375" y="70376"/>
                  </a:lnTo>
                  <a:lnTo>
                    <a:pt x="3471" y="66000"/>
                  </a:lnTo>
                  <a:lnTo>
                    <a:pt x="1959" y="61200"/>
                  </a:lnTo>
                  <a:lnTo>
                    <a:pt x="783" y="56188"/>
                  </a:lnTo>
                  <a:lnTo>
                    <a:pt x="167" y="50964"/>
                  </a:lnTo>
                  <a:lnTo>
                    <a:pt x="0" y="45600"/>
                  </a:lnTo>
                  <a:lnTo>
                    <a:pt x="223" y="40235"/>
                  </a:lnTo>
                  <a:lnTo>
                    <a:pt x="1063" y="35011"/>
                  </a:lnTo>
                  <a:lnTo>
                    <a:pt x="2295" y="30000"/>
                  </a:lnTo>
                  <a:lnTo>
                    <a:pt x="3919" y="25341"/>
                  </a:lnTo>
                  <a:lnTo>
                    <a:pt x="5935" y="20894"/>
                  </a:lnTo>
                  <a:lnTo>
                    <a:pt x="8343" y="16800"/>
                  </a:lnTo>
                  <a:lnTo>
                    <a:pt x="11087" y="13058"/>
                  </a:lnTo>
                  <a:lnTo>
                    <a:pt x="14111" y="9741"/>
                  </a:lnTo>
                  <a:lnTo>
                    <a:pt x="17358" y="6776"/>
                  </a:lnTo>
                  <a:lnTo>
                    <a:pt x="20998" y="4447"/>
                  </a:lnTo>
                  <a:lnTo>
                    <a:pt x="24750" y="2470"/>
                  </a:lnTo>
                  <a:lnTo>
                    <a:pt x="28726" y="988"/>
                  </a:lnTo>
                  <a:lnTo>
                    <a:pt x="32869" y="211"/>
                  </a:lnTo>
                  <a:lnTo>
                    <a:pt x="3712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grpSp>
      <p:sp>
        <p:nvSpPr>
          <p:cNvPr id="257" name="Google Shape;257;p2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2" name="TextBox 1"/>
          <p:cNvSpPr txBox="1"/>
          <p:nvPr/>
        </p:nvSpPr>
        <p:spPr>
          <a:xfrm>
            <a:off x="3886200" y="2114550"/>
            <a:ext cx="1161823" cy="1200329"/>
          </a:xfrm>
          <a:prstGeom prst="rect">
            <a:avLst/>
          </a:prstGeom>
          <a:noFill/>
        </p:spPr>
        <p:txBody>
          <a:bodyPr wrap="square" rtlCol="0">
            <a:spAutoFit/>
          </a:bodyPr>
          <a:lstStyle/>
          <a:p>
            <a:pPr algn="ctr" rtl="1"/>
            <a:r>
              <a:rPr lang="ar-LB" sz="2400" b="1" dirty="0" smtClean="0"/>
              <a:t>مقترح لمصفاة جديدة</a:t>
            </a:r>
            <a:endParaRPr lang="fr-FR" sz="2400" b="1" dirty="0"/>
          </a:p>
        </p:txBody>
      </p:sp>
      <p:sp>
        <p:nvSpPr>
          <p:cNvPr id="4" name="Chevron 3"/>
          <p:cNvSpPr/>
          <p:nvPr/>
        </p:nvSpPr>
        <p:spPr>
          <a:xfrm rot="12667099">
            <a:off x="5202304" y="3048949"/>
            <a:ext cx="386604" cy="363451"/>
          </a:xfrm>
          <a:prstGeom prst="chevr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Chevron 4"/>
          <p:cNvSpPr/>
          <p:nvPr/>
        </p:nvSpPr>
        <p:spPr>
          <a:xfrm rot="13834740">
            <a:off x="3207060" y="3616586"/>
            <a:ext cx="234020" cy="276573"/>
          </a:xfrm>
          <a:prstGeom prst="chevron">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Chevron 43"/>
          <p:cNvSpPr/>
          <p:nvPr/>
        </p:nvSpPr>
        <p:spPr>
          <a:xfrm rot="12849611">
            <a:off x="5457495" y="3200151"/>
            <a:ext cx="386604" cy="363451"/>
          </a:xfrm>
          <a:prstGeom prst="chevr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6" name="Chevron 45"/>
          <p:cNvSpPr/>
          <p:nvPr/>
        </p:nvSpPr>
        <p:spPr>
          <a:xfrm rot="8296749">
            <a:off x="3666024" y="3224151"/>
            <a:ext cx="234020" cy="276573"/>
          </a:xfrm>
          <a:prstGeom prst="chevron">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Oval 5"/>
          <p:cNvSpPr/>
          <p:nvPr/>
        </p:nvSpPr>
        <p:spPr>
          <a:xfrm>
            <a:off x="1219200" y="3486150"/>
            <a:ext cx="973491" cy="923889"/>
          </a:xfrm>
          <a:prstGeom prst="ellipse">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Down Arrow 6"/>
          <p:cNvSpPr/>
          <p:nvPr/>
        </p:nvSpPr>
        <p:spPr>
          <a:xfrm rot="2237051">
            <a:off x="2022330" y="3274205"/>
            <a:ext cx="293435" cy="376627"/>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p:cNvSpPr txBox="1"/>
          <p:nvPr/>
        </p:nvSpPr>
        <p:spPr>
          <a:xfrm>
            <a:off x="1295400" y="3587175"/>
            <a:ext cx="838200" cy="584775"/>
          </a:xfrm>
          <a:prstGeom prst="rect">
            <a:avLst/>
          </a:prstGeom>
          <a:noFill/>
        </p:spPr>
        <p:txBody>
          <a:bodyPr wrap="square" rtlCol="0">
            <a:spAutoFit/>
          </a:bodyPr>
          <a:lstStyle/>
          <a:p>
            <a:pPr algn="ctr" rtl="1"/>
            <a:r>
              <a:rPr lang="ar-LB" sz="1600" b="1" dirty="0" smtClean="0">
                <a:latin typeface="Lora" charset="0"/>
              </a:rPr>
              <a:t>تقييم المشروع</a:t>
            </a:r>
            <a:endParaRPr lang="fr-FR" sz="1600" b="1" dirty="0">
              <a:latin typeface="Lora" charset="0"/>
            </a:endParaRPr>
          </a:p>
        </p:txBody>
      </p:sp>
    </p:spTree>
    <p:extLst>
      <p:ext uri="{BB962C8B-B14F-4D97-AF65-F5344CB8AC3E}">
        <p14:creationId xmlns:p14="http://schemas.microsoft.com/office/powerpoint/2010/main" val="637801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الطلب الفعلي والمتوقع على البترول</a:t>
            </a:r>
            <a:endParaRPr dirty="0">
              <a:highlight>
                <a:srgbClr val="FFCD00"/>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graphicFrame>
        <p:nvGraphicFramePr>
          <p:cNvPr id="10" name="Chart 9"/>
          <p:cNvGraphicFramePr/>
          <p:nvPr>
            <p:extLst>
              <p:ext uri="{D42A27DB-BD31-4B8C-83A1-F6EECF244321}">
                <p14:modId xmlns:p14="http://schemas.microsoft.com/office/powerpoint/2010/main" val="1284951111"/>
              </p:ext>
            </p:extLst>
          </p:nvPr>
        </p:nvGraphicFramePr>
        <p:xfrm>
          <a:off x="1447800" y="1352550"/>
          <a:ext cx="5937250" cy="35769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7429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3"/>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مقترح المصفاة الجديدة</a:t>
            </a:r>
            <a:endParaRPr dirty="0"/>
          </a:p>
        </p:txBody>
      </p:sp>
      <p:grpSp>
        <p:nvGrpSpPr>
          <p:cNvPr id="87" name="Google Shape;87;p13"/>
          <p:cNvGrpSpPr/>
          <p:nvPr/>
        </p:nvGrpSpPr>
        <p:grpSpPr>
          <a:xfrm>
            <a:off x="916458" y="1019750"/>
            <a:ext cx="214625" cy="214625"/>
            <a:chOff x="2594050" y="1631825"/>
            <a:chExt cx="439625" cy="439625"/>
          </a:xfrm>
        </p:grpSpPr>
        <p:sp>
          <p:nvSpPr>
            <p:cNvPr id="88" name="Google Shape;88;p13"/>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13" name="Picture 12"/>
          <p:cNvPicPr/>
          <p:nvPr/>
        </p:nvPicPr>
        <p:blipFill>
          <a:blip r:embed="rId3"/>
          <a:stretch>
            <a:fillRect/>
          </a:stretch>
        </p:blipFill>
        <p:spPr>
          <a:xfrm>
            <a:off x="1524000" y="1428750"/>
            <a:ext cx="5943600" cy="3106420"/>
          </a:xfrm>
          <a:prstGeom prst="rect">
            <a:avLst/>
          </a:prstGeom>
        </p:spPr>
      </p:pic>
      <p:sp>
        <p:nvSpPr>
          <p:cNvPr id="2" name="Rectangle 1"/>
          <p:cNvSpPr/>
          <p:nvPr/>
        </p:nvSpPr>
        <p:spPr>
          <a:xfrm>
            <a:off x="0" y="4916329"/>
            <a:ext cx="6019800" cy="246221"/>
          </a:xfrm>
          <a:prstGeom prst="rect">
            <a:avLst/>
          </a:prstGeom>
        </p:spPr>
        <p:txBody>
          <a:bodyPr wrap="square">
            <a:spAutoFit/>
          </a:bodyPr>
          <a:lstStyle/>
          <a:p>
            <a:r>
              <a:rPr lang="fr-FR" sz="1000" dirty="0" err="1"/>
              <a:t>Feasibility</a:t>
            </a:r>
            <a:r>
              <a:rPr lang="fr-FR" sz="1000" dirty="0"/>
              <a:t> </a:t>
            </a:r>
            <a:r>
              <a:rPr lang="fr-FR" sz="1000" dirty="0" err="1"/>
              <a:t>study</a:t>
            </a:r>
            <a:r>
              <a:rPr lang="fr-FR" sz="1000" dirty="0"/>
              <a:t> for a new </a:t>
            </a:r>
            <a:r>
              <a:rPr lang="fr-FR" sz="1000" dirty="0" err="1"/>
              <a:t>oil</a:t>
            </a:r>
            <a:r>
              <a:rPr lang="fr-FR" sz="1000" dirty="0"/>
              <a:t> </a:t>
            </a:r>
            <a:r>
              <a:rPr lang="fr-FR" sz="1000" dirty="0" err="1"/>
              <a:t>refinery</a:t>
            </a:r>
            <a:r>
              <a:rPr lang="fr-FR" sz="1000" dirty="0"/>
              <a:t> in Lebanon, by Ahmad </a:t>
            </a:r>
            <a:r>
              <a:rPr lang="fr-FR" sz="1000" dirty="0" err="1"/>
              <a:t>Akram</a:t>
            </a:r>
            <a:r>
              <a:rPr lang="fr-FR" sz="1000" dirty="0"/>
              <a:t> </a:t>
            </a:r>
            <a:r>
              <a:rPr lang="fr-FR" sz="1000" dirty="0" err="1"/>
              <a:t>Sinno</a:t>
            </a:r>
            <a:r>
              <a:rPr lang="fr-FR" sz="1000" dirty="0"/>
              <a:t>, </a:t>
            </a:r>
            <a:r>
              <a:rPr lang="fr-FR" sz="1000" dirty="0" err="1"/>
              <a:t>January</a:t>
            </a:r>
            <a:r>
              <a:rPr lang="fr-FR" sz="1000" dirty="0"/>
              <a:t> 2013</a:t>
            </a:r>
            <a:endParaRPr lang="fr-FR" sz="1000" dirty="0"/>
          </a:p>
        </p:txBody>
      </p:sp>
    </p:spTree>
    <p:extLst>
      <p:ext uri="{BB962C8B-B14F-4D97-AF65-F5344CB8AC3E}">
        <p14:creationId xmlns:p14="http://schemas.microsoft.com/office/powerpoint/2010/main" val="1399828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11" name="Picture 10"/>
          <p:cNvPicPr/>
          <p:nvPr/>
        </p:nvPicPr>
        <p:blipFill>
          <a:blip r:embed="rId3"/>
          <a:stretch>
            <a:fillRect/>
          </a:stretch>
        </p:blipFill>
        <p:spPr>
          <a:xfrm>
            <a:off x="1524000" y="209550"/>
            <a:ext cx="7010400" cy="4800600"/>
          </a:xfrm>
          <a:prstGeom prst="rect">
            <a:avLst/>
          </a:prstGeom>
        </p:spPr>
      </p:pic>
      <p:sp>
        <p:nvSpPr>
          <p:cNvPr id="4" name="TextBox 3"/>
          <p:cNvSpPr txBox="1"/>
          <p:nvPr/>
        </p:nvSpPr>
        <p:spPr>
          <a:xfrm>
            <a:off x="76200" y="1428750"/>
            <a:ext cx="1447800" cy="1015663"/>
          </a:xfrm>
          <a:prstGeom prst="rect">
            <a:avLst/>
          </a:prstGeom>
          <a:noFill/>
        </p:spPr>
        <p:txBody>
          <a:bodyPr wrap="square" rtlCol="0">
            <a:spAutoFit/>
          </a:bodyPr>
          <a:lstStyle/>
          <a:p>
            <a:pPr algn="r"/>
            <a:r>
              <a:rPr lang="en-US" sz="2000" b="1" dirty="0">
                <a:latin typeface="Lora" charset="0"/>
              </a:rPr>
              <a:t>System Dynamics Approach</a:t>
            </a:r>
            <a:endParaRPr lang="fr-FR" sz="2000" dirty="0">
              <a:latin typeface="Lora" charset="0"/>
            </a:endParaRPr>
          </a:p>
        </p:txBody>
      </p:sp>
    </p:spTree>
    <p:extLst>
      <p:ext uri="{BB962C8B-B14F-4D97-AF65-F5344CB8AC3E}">
        <p14:creationId xmlns:p14="http://schemas.microsoft.com/office/powerpoint/2010/main" val="625727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6"/>
          <p:cNvSpPr txBox="1">
            <a:spLocks noGrp="1"/>
          </p:cNvSpPr>
          <p:nvPr>
            <p:ph type="subTitle" idx="4294967295"/>
          </p:nvPr>
        </p:nvSpPr>
        <p:spPr>
          <a:xfrm>
            <a:off x="2370000" y="2093775"/>
            <a:ext cx="50214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800" b="1" i="1" dirty="0">
                <a:latin typeface="Lora"/>
                <a:ea typeface="Lora"/>
                <a:cs typeface="Lora"/>
                <a:sym typeface="Lora"/>
              </a:rPr>
              <a:t>Any </a:t>
            </a:r>
            <a:r>
              <a:rPr lang="en" sz="2800" b="1" i="1" dirty="0">
                <a:highlight>
                  <a:srgbClr val="FFCD00"/>
                </a:highlight>
                <a:latin typeface="Lora"/>
                <a:ea typeface="Lora"/>
                <a:cs typeface="Lora"/>
                <a:sym typeface="Lora"/>
              </a:rPr>
              <a:t>questions</a:t>
            </a:r>
            <a:r>
              <a:rPr lang="en" sz="2800" b="1" i="1" dirty="0">
                <a:latin typeface="Lora"/>
                <a:ea typeface="Lora"/>
                <a:cs typeface="Lora"/>
                <a:sym typeface="Lora"/>
              </a:rPr>
              <a:t> ?</a:t>
            </a:r>
            <a:endParaRPr sz="2800" b="1" i="1" dirty="0">
              <a:latin typeface="Lora"/>
              <a:ea typeface="Lora"/>
              <a:cs typeface="Lora"/>
              <a:sym typeface="Lora"/>
            </a:endParaRPr>
          </a:p>
          <a:p>
            <a:pPr marL="0" lvl="0" indent="0" algn="l" rtl="0">
              <a:spcBef>
                <a:spcPts val="600"/>
              </a:spcBef>
              <a:spcAft>
                <a:spcPts val="0"/>
              </a:spcAft>
              <a:buNone/>
            </a:pPr>
            <a:endParaRPr sz="1800" dirty="0">
              <a:solidFill>
                <a:schemeClr val="dk1"/>
              </a:solidFill>
            </a:endParaRPr>
          </a:p>
        </p:txBody>
      </p:sp>
      <p:cxnSp>
        <p:nvCxnSpPr>
          <p:cNvPr id="409" name="Google Shape;409;p36"/>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410" name="Google Shape;410;p36"/>
          <p:cNvSpPr txBox="1">
            <a:spLocks noGrp="1"/>
          </p:cNvSpPr>
          <p:nvPr>
            <p:ph type="ctrTitle" idx="4294967295"/>
          </p:nvPr>
        </p:nvSpPr>
        <p:spPr>
          <a:xfrm>
            <a:off x="2331000"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sz="4800" dirty="0" smtClean="0"/>
              <a:t>جزاكم الله خيراً</a:t>
            </a:r>
            <a:endParaRPr sz="4800" dirty="0"/>
          </a:p>
        </p:txBody>
      </p:sp>
      <p:cxnSp>
        <p:nvCxnSpPr>
          <p:cNvPr id="411" name="Google Shape;411;p36"/>
          <p:cNvCxnSpPr/>
          <p:nvPr/>
        </p:nvCxnSpPr>
        <p:spPr>
          <a:xfrm>
            <a:off x="5589800" y="1428750"/>
            <a:ext cx="3554100" cy="0"/>
          </a:xfrm>
          <a:prstGeom prst="straightConnector1">
            <a:avLst/>
          </a:prstGeom>
          <a:noFill/>
          <a:ln w="9525" cap="flat" cmpd="sng">
            <a:solidFill>
              <a:srgbClr val="CCCCCC"/>
            </a:solidFill>
            <a:prstDash val="solid"/>
            <a:round/>
            <a:headEnd type="none" w="med" len="med"/>
            <a:tailEnd type="none" w="med" len="med"/>
          </a:ln>
        </p:spPr>
      </p:cxnSp>
      <p:sp>
        <p:nvSpPr>
          <p:cNvPr id="412" name="Google Shape;412;p36"/>
          <p:cNvSpPr/>
          <p:nvPr/>
        </p:nvSpPr>
        <p:spPr>
          <a:xfrm>
            <a:off x="831925" y="859175"/>
            <a:ext cx="1139100" cy="11391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36"/>
          <p:cNvGrpSpPr/>
          <p:nvPr/>
        </p:nvGrpSpPr>
        <p:grpSpPr>
          <a:xfrm>
            <a:off x="1148888" y="1190759"/>
            <a:ext cx="505722" cy="475767"/>
            <a:chOff x="5972700" y="2330200"/>
            <a:chExt cx="411625" cy="387275"/>
          </a:xfrm>
        </p:grpSpPr>
        <p:sp>
          <p:nvSpPr>
            <p:cNvPr id="414" name="Google Shape;414;p3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3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ar-LB" dirty="0" smtClean="0"/>
              <a:t>منشاة تكرير النفط (المصفاة)</a:t>
            </a:r>
            <a:endParaRPr dirty="0"/>
          </a:p>
        </p:txBody>
      </p:sp>
      <p:sp>
        <p:nvSpPr>
          <p:cNvPr id="111" name="Google Shape;111;p15"/>
          <p:cNvSpPr txBox="1">
            <a:spLocks noGrp="1"/>
          </p:cNvSpPr>
          <p:nvPr>
            <p:ph type="subTitle" idx="1"/>
          </p:nvPr>
        </p:nvSpPr>
        <p:spPr>
          <a:xfrm>
            <a:off x="2057400" y="2724150"/>
            <a:ext cx="3124200" cy="365427"/>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 نظرة أساسية لمكونات المنشأة ومراحل التكرير فيها </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Lora"/>
                <a:ea typeface="Lora"/>
                <a:cs typeface="Lora"/>
                <a:sym typeface="Lora"/>
              </a:rPr>
              <a:t>1</a:t>
            </a:r>
            <a:endParaRPr sz="240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71600" y="895350"/>
            <a:ext cx="3878400" cy="435600"/>
          </a:xfrm>
          <a:prstGeom prst="rect">
            <a:avLst/>
          </a:prstGeom>
        </p:spPr>
        <p:txBody>
          <a:bodyPr spcFirstLastPara="1" wrap="square" lIns="91425" tIns="91425" rIns="91425" bIns="91425" anchor="ctr" anchorCtr="0">
            <a:noAutofit/>
          </a:bodyPr>
          <a:lstStyle/>
          <a:p>
            <a:r>
              <a:rPr lang="ar-LB" dirty="0" smtClean="0">
                <a:latin typeface="Lora" charset="0"/>
              </a:rPr>
              <a:t>نظرة أساسية ل</a:t>
            </a:r>
            <a:r>
              <a:rPr lang="ar-SA" dirty="0" smtClean="0">
                <a:latin typeface="Lora" charset="0"/>
              </a:rPr>
              <a:t>مص</a:t>
            </a:r>
            <a:r>
              <a:rPr lang="ar-LB" dirty="0" smtClean="0">
                <a:latin typeface="Lora" charset="0"/>
              </a:rPr>
              <a:t>افي النفط </a:t>
            </a:r>
            <a:endParaRPr lang="fr-FR" dirty="0">
              <a:latin typeface="Lora"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11" name="Google Shape;125;p17"/>
          <p:cNvSpPr txBox="1">
            <a:spLocks noGrp="1"/>
          </p:cNvSpPr>
          <p:nvPr>
            <p:ph type="body" idx="1"/>
          </p:nvPr>
        </p:nvSpPr>
        <p:spPr>
          <a:xfrm>
            <a:off x="5638800" y="1352550"/>
            <a:ext cx="2999700" cy="3112200"/>
          </a:xfrm>
          <a:prstGeom prst="rect">
            <a:avLst/>
          </a:prstGeom>
        </p:spPr>
        <p:txBody>
          <a:bodyPr spcFirstLastPara="1" wrap="square" lIns="91425" tIns="91425" rIns="91425" bIns="91425" anchor="t" anchorCtr="0">
            <a:noAutofit/>
          </a:bodyPr>
          <a:lstStyle/>
          <a:p>
            <a:pPr marL="0" lvl="0" indent="0" algn="r" rtl="1">
              <a:buNone/>
            </a:pPr>
            <a:r>
              <a:rPr lang="ar-LB" sz="1400" b="1" dirty="0" smtClean="0">
                <a:highlight>
                  <a:srgbClr val="FFCD00"/>
                </a:highlight>
              </a:rPr>
              <a:t> وحدات العمليات الأساسية في مصفاة النفط </a:t>
            </a:r>
            <a:endParaRPr lang="ar-LB" sz="1400" dirty="0" smtClean="0"/>
          </a:p>
          <a:p>
            <a:pPr lvl="0" algn="r" rtl="1"/>
            <a:endParaRPr lang="ar-LB" sz="500" dirty="0" smtClean="0"/>
          </a:p>
          <a:p>
            <a:pPr lvl="0" algn="r" rtl="1"/>
            <a:r>
              <a:rPr lang="ar-SA" sz="1400" dirty="0" smtClean="0"/>
              <a:t>أبراج الفصل</a:t>
            </a:r>
            <a:endParaRPr lang="en-US" sz="1400" dirty="0"/>
          </a:p>
          <a:p>
            <a:pPr lvl="0" algn="r" rtl="1"/>
            <a:r>
              <a:rPr lang="ar-SA" sz="1400" dirty="0"/>
              <a:t>مبادلات </a:t>
            </a:r>
            <a:r>
              <a:rPr lang="ar-SA" sz="1400" dirty="0" smtClean="0"/>
              <a:t>حرارية</a:t>
            </a:r>
            <a:endParaRPr lang="en-US" sz="1400" dirty="0"/>
          </a:p>
          <a:p>
            <a:pPr lvl="0" algn="r" rtl="1"/>
            <a:r>
              <a:rPr lang="ar-SA" sz="1400" dirty="0"/>
              <a:t>مضخات كهربائية أو </a:t>
            </a:r>
            <a:r>
              <a:rPr lang="ar-SA" sz="1400" dirty="0" smtClean="0"/>
              <a:t>بخارية</a:t>
            </a:r>
            <a:endParaRPr lang="en-US" sz="1400" dirty="0"/>
          </a:p>
          <a:p>
            <a:pPr lvl="0" algn="r" rtl="1"/>
            <a:r>
              <a:rPr lang="ar-SA" sz="1400" dirty="0"/>
              <a:t>مفاعلات </a:t>
            </a:r>
            <a:r>
              <a:rPr lang="ar-SA" sz="1400" dirty="0" smtClean="0"/>
              <a:t>كيمياوية</a:t>
            </a:r>
            <a:endParaRPr lang="en-US" sz="1400" dirty="0"/>
          </a:p>
          <a:p>
            <a:pPr lvl="0" algn="r" rtl="1"/>
            <a:r>
              <a:rPr lang="ar-SA" sz="1400" dirty="0"/>
              <a:t>اوعية وخزانات للفصل </a:t>
            </a:r>
            <a:r>
              <a:rPr lang="ar-SA" sz="1400" dirty="0" smtClean="0"/>
              <a:t>والتخزين</a:t>
            </a:r>
            <a:endParaRPr lang="en-US" sz="1400" dirty="0"/>
          </a:p>
          <a:p>
            <a:pPr lvl="0" algn="r" rtl="1"/>
            <a:r>
              <a:rPr lang="ar-SA" sz="1400" dirty="0"/>
              <a:t>صمامات ومسيطرات آليه </a:t>
            </a:r>
            <a:r>
              <a:rPr lang="ar-SA" sz="1400" dirty="0" smtClean="0"/>
              <a:t>ويدوية</a:t>
            </a:r>
            <a:endParaRPr lang="en-US" sz="1400" dirty="0"/>
          </a:p>
          <a:p>
            <a:pPr algn="r" rtl="1"/>
            <a:r>
              <a:rPr lang="ar-SA" sz="1400" dirty="0" smtClean="0"/>
              <a:t>آلاف </a:t>
            </a:r>
            <a:r>
              <a:rPr lang="ar-SA" sz="1400" dirty="0"/>
              <a:t>الاطنان من الاسلاك الكهربائية والأجهزة الدقيقة</a:t>
            </a:r>
            <a:endParaRPr sz="1400" dirty="0"/>
          </a:p>
        </p:txBody>
      </p:sp>
      <p:sp>
        <p:nvSpPr>
          <p:cNvPr id="12" name="Google Shape;125;p17"/>
          <p:cNvSpPr txBox="1">
            <a:spLocks/>
          </p:cNvSpPr>
          <p:nvPr/>
        </p:nvSpPr>
        <p:spPr>
          <a:xfrm>
            <a:off x="2646909" y="1733550"/>
            <a:ext cx="2569234" cy="2438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0" indent="0" algn="r" rtl="1">
              <a:buFont typeface="Quattrocento Sans"/>
              <a:buNone/>
            </a:pPr>
            <a:r>
              <a:rPr lang="ar-LB" sz="1400" b="1" dirty="0" smtClean="0">
                <a:highlight>
                  <a:srgbClr val="FFCD00"/>
                </a:highlight>
              </a:rPr>
              <a:t> المنتجات الأساسية لمصافي النفط </a:t>
            </a:r>
            <a:endParaRPr lang="ar-LB" sz="1400" dirty="0" smtClean="0"/>
          </a:p>
          <a:p>
            <a:pPr marL="76200" indent="0" algn="r" rtl="1">
              <a:buNone/>
            </a:pPr>
            <a:endParaRPr lang="ar-LB" sz="700" dirty="0" smtClean="0"/>
          </a:p>
          <a:p>
            <a:pPr lvl="0" algn="r" rtl="1"/>
            <a:r>
              <a:rPr lang="ar-SA" sz="1400" dirty="0">
                <a:solidFill>
                  <a:schemeClr val="tx1"/>
                </a:solidFill>
              </a:rPr>
              <a:t>غاز النفط </a:t>
            </a:r>
            <a:r>
              <a:rPr lang="ar-SA" sz="1400" dirty="0" smtClean="0">
                <a:solidFill>
                  <a:schemeClr val="tx1"/>
                </a:solidFill>
              </a:rPr>
              <a:t>المسا</a:t>
            </a:r>
            <a:r>
              <a:rPr lang="ar-LB" sz="1400" dirty="0" smtClean="0">
                <a:solidFill>
                  <a:schemeClr val="tx1"/>
                </a:solidFill>
              </a:rPr>
              <a:t>ل </a:t>
            </a:r>
            <a:r>
              <a:rPr lang="fr-FR" sz="1400" dirty="0" smtClean="0">
                <a:solidFill>
                  <a:schemeClr val="tx1"/>
                </a:solidFill>
              </a:rPr>
              <a:t> </a:t>
            </a:r>
            <a:r>
              <a:rPr lang="fr-FR" sz="1400" dirty="0">
                <a:solidFill>
                  <a:schemeClr val="tx1"/>
                </a:solidFill>
              </a:rPr>
              <a:t>(LPG)</a:t>
            </a:r>
            <a:endParaRPr lang="en-US" sz="1400" dirty="0">
              <a:solidFill>
                <a:schemeClr val="tx1"/>
              </a:solidFill>
            </a:endParaRPr>
          </a:p>
          <a:p>
            <a:pPr lvl="0" algn="r" rtl="1"/>
            <a:r>
              <a:rPr lang="ar-SA" sz="1400" dirty="0" smtClean="0">
                <a:solidFill>
                  <a:schemeClr val="tx1"/>
                </a:solidFill>
              </a:rPr>
              <a:t>جازولين</a:t>
            </a:r>
            <a:r>
              <a:rPr lang="ar-LB" sz="1400" dirty="0">
                <a:solidFill>
                  <a:schemeClr val="tx1"/>
                </a:solidFill>
              </a:rPr>
              <a:t> </a:t>
            </a:r>
            <a:r>
              <a:rPr lang="ar-SA" sz="1400" dirty="0" smtClean="0">
                <a:solidFill>
                  <a:schemeClr val="tx1"/>
                </a:solidFill>
              </a:rPr>
              <a:t>(ويعرف </a:t>
            </a:r>
            <a:r>
              <a:rPr lang="ar-SA" sz="1400" dirty="0">
                <a:solidFill>
                  <a:schemeClr val="tx1"/>
                </a:solidFill>
              </a:rPr>
              <a:t>أيضا باسم نفط)</a:t>
            </a:r>
            <a:endParaRPr lang="en-US" sz="1400" dirty="0">
              <a:solidFill>
                <a:schemeClr val="tx1"/>
              </a:solidFill>
            </a:endParaRPr>
          </a:p>
          <a:p>
            <a:pPr lvl="0" algn="r" rtl="1"/>
            <a:r>
              <a:rPr lang="ar-LB" sz="1400" dirty="0" smtClean="0">
                <a:solidFill>
                  <a:schemeClr val="tx1"/>
                </a:solidFill>
              </a:rPr>
              <a:t>نفتا </a:t>
            </a:r>
            <a:r>
              <a:rPr lang="en-US" sz="1400" dirty="0" smtClean="0">
                <a:solidFill>
                  <a:schemeClr val="tx1"/>
                </a:solidFill>
              </a:rPr>
              <a:t>Naphtha</a:t>
            </a:r>
            <a:endParaRPr lang="en-US" sz="1400" dirty="0">
              <a:solidFill>
                <a:schemeClr val="tx1"/>
              </a:solidFill>
            </a:endParaRPr>
          </a:p>
          <a:p>
            <a:pPr lvl="0" algn="r" rtl="1"/>
            <a:r>
              <a:rPr lang="ar-SA" sz="1400" dirty="0">
                <a:solidFill>
                  <a:schemeClr val="tx1"/>
                </a:solidFill>
              </a:rPr>
              <a:t>كيروسين</a:t>
            </a:r>
            <a:r>
              <a:rPr lang="fr-FR" sz="1400" dirty="0">
                <a:solidFill>
                  <a:schemeClr val="tx1"/>
                </a:solidFill>
              </a:rPr>
              <a:t> </a:t>
            </a:r>
            <a:r>
              <a:rPr lang="ar-SA" sz="1400" dirty="0">
                <a:solidFill>
                  <a:schemeClr val="tx1"/>
                </a:solidFill>
              </a:rPr>
              <a:t>ووقود الطائرات النفاثة</a:t>
            </a:r>
            <a:endParaRPr lang="en-US" sz="1400" dirty="0">
              <a:solidFill>
                <a:schemeClr val="tx1"/>
              </a:solidFill>
            </a:endParaRPr>
          </a:p>
          <a:p>
            <a:pPr lvl="0" algn="r" rtl="1"/>
            <a:r>
              <a:rPr lang="ar-SA" sz="1400" dirty="0">
                <a:solidFill>
                  <a:schemeClr val="tx1"/>
                </a:solidFill>
              </a:rPr>
              <a:t>وقود </a:t>
            </a:r>
            <a:r>
              <a:rPr lang="ar-SA" sz="1400" dirty="0" smtClean="0">
                <a:solidFill>
                  <a:schemeClr val="tx1"/>
                </a:solidFill>
              </a:rPr>
              <a:t>الديزل</a:t>
            </a:r>
            <a:endParaRPr lang="en-US" sz="1400" dirty="0">
              <a:solidFill>
                <a:schemeClr val="tx1"/>
              </a:solidFill>
            </a:endParaRPr>
          </a:p>
        </p:txBody>
      </p:sp>
      <p:sp>
        <p:nvSpPr>
          <p:cNvPr id="3" name="TextBox 2"/>
          <p:cNvSpPr txBox="1"/>
          <p:nvPr/>
        </p:nvSpPr>
        <p:spPr>
          <a:xfrm>
            <a:off x="533400" y="1885950"/>
            <a:ext cx="1800900" cy="307777"/>
          </a:xfrm>
          <a:prstGeom prst="rect">
            <a:avLst/>
          </a:prstGeom>
          <a:noFill/>
        </p:spPr>
        <p:txBody>
          <a:bodyPr wrap="square" rtlCol="0">
            <a:spAutoFit/>
          </a:bodyPr>
          <a:lstStyle/>
          <a:p>
            <a:pPr algn="r" rtl="1"/>
            <a:endParaRPr lang="fr-FR" dirty="0"/>
          </a:p>
        </p:txBody>
      </p:sp>
      <p:sp>
        <p:nvSpPr>
          <p:cNvPr id="16" name="Google Shape;125;p17"/>
          <p:cNvSpPr txBox="1">
            <a:spLocks/>
          </p:cNvSpPr>
          <p:nvPr/>
        </p:nvSpPr>
        <p:spPr>
          <a:xfrm>
            <a:off x="838200" y="2114550"/>
            <a:ext cx="1808709" cy="20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lgn="r" rtl="1">
              <a:buNone/>
            </a:pPr>
            <a:endParaRPr lang="ar-LB" sz="500" dirty="0" smtClean="0"/>
          </a:p>
          <a:p>
            <a:pPr lvl="0" algn="r" rtl="1"/>
            <a:r>
              <a:rPr lang="ar-SA" sz="1400" dirty="0">
                <a:solidFill>
                  <a:schemeClr val="tx1"/>
                </a:solidFill>
              </a:rPr>
              <a:t>زيت الوقود</a:t>
            </a:r>
            <a:endParaRPr lang="ar-LB" sz="1400" dirty="0">
              <a:solidFill>
                <a:schemeClr val="tx1"/>
              </a:solidFill>
            </a:endParaRPr>
          </a:p>
          <a:p>
            <a:pPr algn="r" rtl="1"/>
            <a:r>
              <a:rPr lang="ar-SA" sz="1400" dirty="0">
                <a:solidFill>
                  <a:schemeClr val="tx1"/>
                </a:solidFill>
              </a:rPr>
              <a:t>زيوت </a:t>
            </a:r>
            <a:r>
              <a:rPr lang="ar-SA" sz="1400" dirty="0" smtClean="0">
                <a:solidFill>
                  <a:schemeClr val="tx1"/>
                </a:solidFill>
              </a:rPr>
              <a:t>التشحيم</a:t>
            </a:r>
            <a:endParaRPr lang="ar-LB" sz="1400" dirty="0" smtClean="0">
              <a:solidFill>
                <a:schemeClr val="tx1"/>
              </a:solidFill>
            </a:endParaRPr>
          </a:p>
          <a:p>
            <a:pPr lvl="0" algn="r" rtl="1"/>
            <a:r>
              <a:rPr lang="ar-SA" sz="1400" dirty="0" smtClean="0">
                <a:solidFill>
                  <a:schemeClr val="tx1"/>
                </a:solidFill>
              </a:rPr>
              <a:t>شمع </a:t>
            </a:r>
            <a:r>
              <a:rPr lang="ar-SA" sz="1400" dirty="0">
                <a:solidFill>
                  <a:schemeClr val="tx1"/>
                </a:solidFill>
              </a:rPr>
              <a:t>البرافين</a:t>
            </a:r>
            <a:endParaRPr lang="en-US" sz="1400" dirty="0">
              <a:solidFill>
                <a:schemeClr val="tx1"/>
              </a:solidFill>
            </a:endParaRPr>
          </a:p>
          <a:p>
            <a:pPr lvl="0" algn="r" rtl="1"/>
            <a:r>
              <a:rPr lang="ar-SA" sz="1400" dirty="0">
                <a:solidFill>
                  <a:schemeClr val="tx1"/>
                </a:solidFill>
              </a:rPr>
              <a:t>أسفلت</a:t>
            </a:r>
            <a:r>
              <a:rPr lang="fr-FR" sz="1400" dirty="0">
                <a:solidFill>
                  <a:schemeClr val="tx1"/>
                </a:solidFill>
              </a:rPr>
              <a:t> </a:t>
            </a:r>
            <a:r>
              <a:rPr lang="ar-SA" sz="1400" dirty="0">
                <a:solidFill>
                  <a:schemeClr val="tx1"/>
                </a:solidFill>
              </a:rPr>
              <a:t>وقطران</a:t>
            </a:r>
            <a:endParaRPr lang="en-US" sz="1400" dirty="0">
              <a:solidFill>
                <a:schemeClr val="tx1"/>
              </a:solidFill>
            </a:endParaRPr>
          </a:p>
          <a:p>
            <a:pPr lvl="0" algn="r" rtl="1"/>
            <a:r>
              <a:rPr lang="ar-SA" sz="1400" dirty="0">
                <a:solidFill>
                  <a:schemeClr val="tx1"/>
                </a:solidFill>
              </a:rPr>
              <a:t>فحم الكوك</a:t>
            </a:r>
            <a:endParaRPr lang="en-US" sz="1400" dirty="0">
              <a:solidFill>
                <a:schemeClr val="tx1"/>
              </a:solidFill>
            </a:endParaRPr>
          </a:p>
        </p:txBody>
      </p:sp>
    </p:spTree>
    <p:extLst>
      <p:ext uri="{BB962C8B-B14F-4D97-AF65-F5344CB8AC3E}">
        <p14:creationId xmlns:p14="http://schemas.microsoft.com/office/powerpoint/2010/main" val="814557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71600" y="895350"/>
            <a:ext cx="425755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المراحل الرئيسية لعملية التكرير النفط </a:t>
            </a:r>
            <a:endParaRPr dirty="0"/>
          </a:p>
        </p:txBody>
      </p:sp>
      <p:sp>
        <p:nvSpPr>
          <p:cNvPr id="171" name="Google Shape;171;p20"/>
          <p:cNvSpPr txBox="1">
            <a:spLocks noGrp="1"/>
          </p:cNvSpPr>
          <p:nvPr>
            <p:ph type="body" idx="1"/>
          </p:nvPr>
        </p:nvSpPr>
        <p:spPr>
          <a:xfrm>
            <a:off x="685800" y="1733550"/>
            <a:ext cx="2334000" cy="2514600"/>
          </a:xfrm>
          <a:prstGeom prst="rect">
            <a:avLst/>
          </a:prstGeom>
        </p:spPr>
        <p:txBody>
          <a:bodyPr spcFirstLastPara="1" wrap="square" lIns="91425" tIns="91425" rIns="91425" bIns="91425" anchor="t" anchorCtr="0">
            <a:noAutofit/>
          </a:bodyPr>
          <a:lstStyle/>
          <a:p>
            <a:pPr marL="0" lvl="0" indent="0" algn="r" rtl="1">
              <a:spcBef>
                <a:spcPts val="600"/>
              </a:spcBef>
              <a:spcAft>
                <a:spcPts val="0"/>
              </a:spcAft>
              <a:buNone/>
            </a:pPr>
            <a:r>
              <a:rPr lang="ar-LB" b="1" dirty="0" smtClean="0">
                <a:highlight>
                  <a:srgbClr val="FFCD00"/>
                </a:highlight>
              </a:rPr>
              <a:t>المعالجة </a:t>
            </a:r>
          </a:p>
          <a:p>
            <a:pPr marL="0" lvl="0" indent="0" algn="r" rtl="1">
              <a:buNone/>
            </a:pPr>
            <a:r>
              <a:rPr lang="ar-SA" dirty="0" smtClean="0"/>
              <a:t>تنقية </a:t>
            </a:r>
            <a:r>
              <a:rPr lang="ar-SA" dirty="0"/>
              <a:t>المنتجات النفطية من الشوائب وإعدادها للاستهلاك وأيضا يتم استخراج الغازات للاستفادة منها في بقية عمليات الإنتاج</a:t>
            </a:r>
            <a:endParaRPr dirty="0"/>
          </a:p>
        </p:txBody>
      </p:sp>
      <p:sp>
        <p:nvSpPr>
          <p:cNvPr id="172" name="Google Shape;172;p20"/>
          <p:cNvSpPr txBox="1">
            <a:spLocks noGrp="1"/>
          </p:cNvSpPr>
          <p:nvPr>
            <p:ph type="body" idx="2"/>
          </p:nvPr>
        </p:nvSpPr>
        <p:spPr>
          <a:xfrm>
            <a:off x="3048000" y="1733550"/>
            <a:ext cx="2334000" cy="2514600"/>
          </a:xfrm>
          <a:prstGeom prst="rect">
            <a:avLst/>
          </a:prstGeom>
        </p:spPr>
        <p:txBody>
          <a:bodyPr spcFirstLastPara="1" wrap="square" lIns="91425" tIns="91425" rIns="91425" bIns="91425" anchor="t" anchorCtr="0">
            <a:noAutofit/>
          </a:bodyPr>
          <a:lstStyle/>
          <a:p>
            <a:pPr marL="0" lvl="0" indent="0" algn="r" rtl="1">
              <a:spcBef>
                <a:spcPts val="600"/>
              </a:spcBef>
              <a:spcAft>
                <a:spcPts val="0"/>
              </a:spcAft>
              <a:buNone/>
            </a:pPr>
            <a:r>
              <a:rPr lang="ar-LB" b="1" dirty="0" smtClean="0">
                <a:highlight>
                  <a:srgbClr val="FFCD00"/>
                </a:highlight>
              </a:rPr>
              <a:t> التحويل</a:t>
            </a:r>
            <a:endParaRPr b="1" dirty="0">
              <a:highlight>
                <a:srgbClr val="FFCD00"/>
              </a:highlight>
            </a:endParaRPr>
          </a:p>
          <a:p>
            <a:pPr marL="0" lvl="0" indent="0" algn="r" rtl="1">
              <a:buNone/>
            </a:pPr>
            <a:r>
              <a:rPr lang="ar-SA" dirty="0"/>
              <a:t>إجراء بعض العمليات الكيميائية لتحويل بعض المركبات الناتجة من البرج إلى منتجات مرغوبة </a:t>
            </a:r>
            <a:r>
              <a:rPr lang="ar-SA" dirty="0" smtClean="0"/>
              <a:t>كالبوليمرات</a:t>
            </a:r>
            <a:r>
              <a:rPr lang="fr-FR" dirty="0" smtClean="0"/>
              <a:t> </a:t>
            </a:r>
            <a:r>
              <a:rPr lang="ar-SA" dirty="0"/>
              <a:t>(</a:t>
            </a:r>
            <a:r>
              <a:rPr lang="ar-SA" dirty="0">
                <a:solidFill>
                  <a:schemeClr val="tx1"/>
                </a:solidFill>
              </a:rPr>
              <a:t>البلاستيك</a:t>
            </a:r>
            <a:r>
              <a:rPr lang="fr-FR" dirty="0">
                <a:solidFill>
                  <a:schemeClr val="tx1"/>
                </a:solidFill>
              </a:rPr>
              <a:t> </a:t>
            </a:r>
            <a:r>
              <a:rPr lang="ar-SA" dirty="0"/>
              <a:t>واللدائن)</a:t>
            </a:r>
            <a:endParaRPr dirty="0"/>
          </a:p>
        </p:txBody>
      </p:sp>
      <p:sp>
        <p:nvSpPr>
          <p:cNvPr id="173" name="Google Shape;173;p20"/>
          <p:cNvSpPr txBox="1">
            <a:spLocks noGrp="1"/>
          </p:cNvSpPr>
          <p:nvPr>
            <p:ph type="body" idx="3"/>
          </p:nvPr>
        </p:nvSpPr>
        <p:spPr>
          <a:xfrm>
            <a:off x="5486400" y="1733550"/>
            <a:ext cx="2334000" cy="2514600"/>
          </a:xfrm>
          <a:prstGeom prst="rect">
            <a:avLst/>
          </a:prstGeom>
        </p:spPr>
        <p:txBody>
          <a:bodyPr spcFirstLastPara="1" wrap="square" lIns="91425" tIns="91425" rIns="91425" bIns="91425" anchor="t" anchorCtr="0">
            <a:noAutofit/>
          </a:bodyPr>
          <a:lstStyle/>
          <a:p>
            <a:pPr marL="0" lvl="0" indent="0" algn="r" rtl="1">
              <a:spcBef>
                <a:spcPts val="600"/>
              </a:spcBef>
              <a:spcAft>
                <a:spcPts val="0"/>
              </a:spcAft>
              <a:buNone/>
            </a:pPr>
            <a:r>
              <a:rPr lang="ar-LB" b="1" dirty="0" smtClean="0">
                <a:highlight>
                  <a:srgbClr val="FFCD00"/>
                </a:highlight>
              </a:rPr>
              <a:t>الفصل </a:t>
            </a:r>
            <a:endParaRPr b="1" dirty="0">
              <a:highlight>
                <a:srgbClr val="FFCD00"/>
              </a:highlight>
            </a:endParaRPr>
          </a:p>
          <a:p>
            <a:pPr marL="0" lvl="0" indent="0" algn="r" rtl="1">
              <a:buNone/>
            </a:pPr>
            <a:r>
              <a:rPr lang="ar-SA" dirty="0"/>
              <a:t>تفصل المواد المختلفة بالحرارة، فالمركبات ذات </a:t>
            </a:r>
            <a:r>
              <a:rPr lang="ar-SA" dirty="0">
                <a:solidFill>
                  <a:schemeClr val="tx1"/>
                </a:solidFill>
              </a:rPr>
              <a:t>درجة </a:t>
            </a:r>
            <a:r>
              <a:rPr lang="ar-SA" dirty="0" smtClean="0">
                <a:solidFill>
                  <a:schemeClr val="tx1"/>
                </a:solidFill>
              </a:rPr>
              <a:t>غليان</a:t>
            </a:r>
            <a:r>
              <a:rPr lang="fr-FR" dirty="0" smtClean="0">
                <a:solidFill>
                  <a:schemeClr val="tx1"/>
                </a:solidFill>
              </a:rPr>
              <a:t> </a:t>
            </a:r>
            <a:r>
              <a:rPr lang="ar-SA" dirty="0"/>
              <a:t>عالية تبقى أسفل البرج والمركبات ذات درجة غليان منخفضة ترتفع إلى أعلى البرج وتُسحب منه</a:t>
            </a:r>
            <a:endParaRPr dirty="0"/>
          </a:p>
        </p:txBody>
      </p:sp>
      <p:grpSp>
        <p:nvGrpSpPr>
          <p:cNvPr id="174" name="Google Shape;174;p20"/>
          <p:cNvGrpSpPr/>
          <p:nvPr/>
        </p:nvGrpSpPr>
        <p:grpSpPr>
          <a:xfrm>
            <a:off x="916458" y="1019750"/>
            <a:ext cx="214625" cy="214625"/>
            <a:chOff x="2594050" y="1631825"/>
            <a:chExt cx="439625" cy="439625"/>
          </a:xfrm>
        </p:grpSpPr>
        <p:sp>
          <p:nvSpPr>
            <p:cNvPr id="175" name="Google Shape;175;p2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5350"/>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عملية تكرير النفط في المصفاة </a:t>
            </a:r>
            <a:endParaRPr dirty="0">
              <a:highlight>
                <a:srgbClr val="FFCD00"/>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10" name="Picture 9"/>
          <p:cNvPicPr/>
          <p:nvPr/>
        </p:nvPicPr>
        <p:blipFill>
          <a:blip r:embed="rId3"/>
          <a:stretch>
            <a:fillRect/>
          </a:stretch>
        </p:blipFill>
        <p:spPr>
          <a:xfrm>
            <a:off x="1055913" y="1733550"/>
            <a:ext cx="6798365" cy="2362200"/>
          </a:xfrm>
          <a:prstGeom prst="rect">
            <a:avLst/>
          </a:prstGeom>
        </p:spPr>
      </p:pic>
      <p:sp>
        <p:nvSpPr>
          <p:cNvPr id="11" name="Google Shape;125;p17"/>
          <p:cNvSpPr txBox="1">
            <a:spLocks/>
          </p:cNvSpPr>
          <p:nvPr/>
        </p:nvSpPr>
        <p:spPr>
          <a:xfrm>
            <a:off x="7690449" y="1126763"/>
            <a:ext cx="1453551" cy="4543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rtl="1">
              <a:buNone/>
            </a:pPr>
            <a:r>
              <a:rPr lang="ar-LB" sz="1800" b="1" dirty="0">
                <a:solidFill>
                  <a:srgbClr val="FFC000"/>
                </a:solidFill>
              </a:rPr>
              <a:t>1. إزالة الملوحة</a:t>
            </a:r>
            <a:endParaRPr lang="fr-FR" sz="1800" b="1" dirty="0">
              <a:solidFill>
                <a:srgbClr val="FFC000"/>
              </a:solidFill>
            </a:endParaRPr>
          </a:p>
        </p:txBody>
      </p:sp>
      <p:sp>
        <p:nvSpPr>
          <p:cNvPr id="2" name="TextBox 1"/>
          <p:cNvSpPr txBox="1"/>
          <p:nvPr/>
        </p:nvSpPr>
        <p:spPr>
          <a:xfrm>
            <a:off x="64283" y="4781550"/>
            <a:ext cx="3440917" cy="246221"/>
          </a:xfrm>
          <a:prstGeom prst="rect">
            <a:avLst/>
          </a:prstGeom>
          <a:noFill/>
        </p:spPr>
        <p:txBody>
          <a:bodyPr wrap="square" rtlCol="0">
            <a:spAutoFit/>
          </a:bodyPr>
          <a:lstStyle/>
          <a:p>
            <a:r>
              <a:rPr lang="fr-FR" sz="1000" u="sng" dirty="0">
                <a:hlinkClick r:id="rId4"/>
              </a:rPr>
              <a:t>http://www.aiosh.org/PublicFiles/File/gaz-oil.pdf</a:t>
            </a:r>
            <a:endParaRPr lang="fr-FR" sz="1000" dirty="0"/>
          </a:p>
        </p:txBody>
      </p:sp>
    </p:spTree>
    <p:extLst>
      <p:ext uri="{BB962C8B-B14F-4D97-AF65-F5344CB8AC3E}">
        <p14:creationId xmlns:p14="http://schemas.microsoft.com/office/powerpoint/2010/main" val="1511826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5350"/>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عملية تكرير النفط في المصفاة </a:t>
            </a:r>
            <a:endParaRPr dirty="0">
              <a:highlight>
                <a:srgbClr val="FFCD00"/>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12" name="Google Shape;125;p17"/>
          <p:cNvSpPr txBox="1">
            <a:spLocks noGrp="1"/>
          </p:cNvSpPr>
          <p:nvPr>
            <p:ph type="body" idx="1"/>
          </p:nvPr>
        </p:nvSpPr>
        <p:spPr>
          <a:xfrm>
            <a:off x="5867400" y="1200149"/>
            <a:ext cx="3200400" cy="3741199"/>
          </a:xfrm>
          <a:prstGeom prst="rect">
            <a:avLst/>
          </a:prstGeom>
        </p:spPr>
        <p:txBody>
          <a:bodyPr spcFirstLastPara="1" wrap="square" lIns="91425" tIns="91425" rIns="91425" bIns="91425" anchor="t" anchorCtr="0">
            <a:noAutofit/>
          </a:bodyPr>
          <a:lstStyle/>
          <a:p>
            <a:pPr marL="76200" indent="0" algn="r" rtl="1">
              <a:spcBef>
                <a:spcPts val="0"/>
              </a:spcBef>
              <a:buNone/>
            </a:pPr>
            <a:r>
              <a:rPr lang="ar-SA" sz="1800" b="1" dirty="0">
                <a:solidFill>
                  <a:srgbClr val="FFC000"/>
                </a:solidFill>
              </a:rPr>
              <a:t>العمليات الفيزيائية – الفصل </a:t>
            </a:r>
            <a:endParaRPr lang="ar-LB" sz="1800" b="1" dirty="0" smtClean="0">
              <a:solidFill>
                <a:srgbClr val="FFC000"/>
              </a:solidFill>
            </a:endParaRPr>
          </a:p>
          <a:p>
            <a:pPr marL="76200" indent="0" algn="r" rtl="1">
              <a:spcBef>
                <a:spcPts val="0"/>
              </a:spcBef>
              <a:buNone/>
            </a:pPr>
            <a:endParaRPr lang="ar-LB" sz="1600" dirty="0" smtClean="0">
              <a:solidFill>
                <a:srgbClr val="FFC000"/>
              </a:solidFill>
            </a:endParaRPr>
          </a:p>
          <a:p>
            <a:pPr algn="r" rtl="1">
              <a:spcBef>
                <a:spcPts val="0"/>
              </a:spcBef>
            </a:pPr>
            <a:r>
              <a:rPr lang="ar-LB" sz="1600" dirty="0" smtClean="0"/>
              <a:t>التقطير</a:t>
            </a:r>
          </a:p>
          <a:p>
            <a:pPr marL="76200" indent="0" algn="r" rtl="1">
              <a:spcBef>
                <a:spcPts val="0"/>
              </a:spcBef>
              <a:buNone/>
            </a:pPr>
            <a:endParaRPr lang="en-US" sz="300" dirty="0"/>
          </a:p>
          <a:p>
            <a:pPr lvl="1" algn="r" rtl="1">
              <a:buFont typeface="Courier New" pitchFamily="49" charset="0"/>
              <a:buChar char="o"/>
            </a:pPr>
            <a:r>
              <a:rPr lang="ar-SA" sz="1400" dirty="0"/>
              <a:t>التقطير الابتدائي أو الجوي</a:t>
            </a:r>
            <a:r>
              <a:rPr lang="fr-FR" sz="1400" dirty="0"/>
              <a:t> </a:t>
            </a:r>
            <a:endParaRPr lang="ar-LB" sz="1400" dirty="0" smtClean="0"/>
          </a:p>
          <a:p>
            <a:pPr lvl="1" algn="r" rtl="1">
              <a:buFont typeface="Courier New" pitchFamily="49" charset="0"/>
              <a:buChar char="o"/>
            </a:pPr>
            <a:r>
              <a:rPr lang="ar-SA" sz="1400" dirty="0"/>
              <a:t>التقطير تحت الضغط المخلخل "التفريغي" </a:t>
            </a:r>
            <a:endParaRPr lang="ar-LB" sz="1400" dirty="0" smtClean="0"/>
          </a:p>
          <a:p>
            <a:pPr marL="558800" lvl="1" indent="0" algn="r" rtl="1">
              <a:buNone/>
            </a:pPr>
            <a:endParaRPr sz="600" dirty="0" smtClean="0"/>
          </a:p>
          <a:p>
            <a:pPr lvl="0" algn="r" rtl="1">
              <a:spcBef>
                <a:spcPts val="0"/>
              </a:spcBef>
            </a:pPr>
            <a:r>
              <a:rPr lang="ar-SA" sz="1600" dirty="0"/>
              <a:t>الاستخلاص </a:t>
            </a:r>
            <a:r>
              <a:rPr lang="ar-SA" sz="1600" dirty="0" smtClean="0"/>
              <a:t>بالمذيبات</a:t>
            </a:r>
            <a:endParaRPr lang="ar-LB" sz="1600" dirty="0" smtClean="0"/>
          </a:p>
          <a:p>
            <a:pPr marL="76200" lvl="0" indent="0" algn="r" rtl="1">
              <a:spcBef>
                <a:spcPts val="0"/>
              </a:spcBef>
              <a:buNone/>
            </a:pPr>
            <a:endParaRPr lang="ar-LB" sz="600" dirty="0" smtClean="0"/>
          </a:p>
          <a:p>
            <a:pPr lvl="0" algn="r" rtl="1">
              <a:spcBef>
                <a:spcPts val="0"/>
              </a:spcBef>
            </a:pPr>
            <a:r>
              <a:rPr lang="ar-SA" sz="1600" dirty="0" smtClean="0"/>
              <a:t>التبريد</a:t>
            </a:r>
            <a:endParaRPr lang="ar-LB" sz="1600" dirty="0"/>
          </a:p>
          <a:p>
            <a:pPr lvl="1" algn="r" rtl="1">
              <a:buFont typeface="Courier New" pitchFamily="49" charset="0"/>
              <a:buChar char="o"/>
            </a:pPr>
            <a:r>
              <a:rPr lang="en-US" sz="1400" b="1" i="1" dirty="0"/>
              <a:t> </a:t>
            </a:r>
            <a:r>
              <a:rPr lang="ar-SA" sz="1400" dirty="0"/>
              <a:t>فصل </a:t>
            </a:r>
            <a:r>
              <a:rPr lang="ar-LB" sz="1400" dirty="0" smtClean="0"/>
              <a:t>«</a:t>
            </a:r>
            <a:r>
              <a:rPr lang="ar-SA" sz="1400" dirty="0" smtClean="0"/>
              <a:t>فرز</a:t>
            </a:r>
            <a:r>
              <a:rPr lang="ar-LB" sz="1400" dirty="0" smtClean="0"/>
              <a:t>» </a:t>
            </a:r>
            <a:r>
              <a:rPr lang="ar-SA" sz="1400" dirty="0" smtClean="0"/>
              <a:t>الغازات</a:t>
            </a:r>
            <a:endParaRPr lang="en-US" sz="1400" dirty="0"/>
          </a:p>
          <a:p>
            <a:pPr lvl="1" algn="r" rtl="1">
              <a:buFont typeface="Courier New" pitchFamily="49" charset="0"/>
              <a:buChar char="o"/>
            </a:pPr>
            <a:r>
              <a:rPr lang="ar-SA" sz="1400" dirty="0"/>
              <a:t>تثبيت البنزين</a:t>
            </a:r>
            <a:endParaRPr lang="en-US" sz="1400" dirty="0"/>
          </a:p>
          <a:p>
            <a:pPr lvl="1" algn="r" rtl="1">
              <a:buFont typeface="Courier New" pitchFamily="49" charset="0"/>
              <a:buChar char="o"/>
            </a:pPr>
            <a:r>
              <a:rPr lang="ar-SA" sz="1400" dirty="0"/>
              <a:t>العدد الأكتاني </a:t>
            </a:r>
            <a:r>
              <a:rPr lang="ar-SA" sz="1400" dirty="0" smtClean="0"/>
              <a:t>للبنزين</a:t>
            </a:r>
            <a:r>
              <a:rPr lang="ar-LB" sz="1400" dirty="0" smtClean="0"/>
              <a:t> «</a:t>
            </a:r>
            <a:r>
              <a:rPr lang="ar-SA" sz="1400" dirty="0" smtClean="0"/>
              <a:t>الجازولين</a:t>
            </a:r>
            <a:r>
              <a:rPr lang="ar-LB" sz="1400" dirty="0" smtClean="0"/>
              <a:t>»</a:t>
            </a:r>
          </a:p>
          <a:p>
            <a:pPr lvl="1" algn="r" rtl="1">
              <a:buFont typeface="Courier New" pitchFamily="49" charset="0"/>
              <a:buChar char="o"/>
            </a:pPr>
            <a:r>
              <a:rPr lang="ar-SA" sz="1400" dirty="0"/>
              <a:t>العدد الأوكتاني للوقود </a:t>
            </a:r>
            <a:endParaRPr lang="ar-LB" sz="1400" dirty="0" smtClean="0"/>
          </a:p>
          <a:p>
            <a:pPr lvl="1" algn="r" rtl="1">
              <a:buFont typeface="Courier New" pitchFamily="49" charset="0"/>
              <a:buChar char="o"/>
            </a:pPr>
            <a:r>
              <a:rPr lang="ar-SA" sz="1400" dirty="0"/>
              <a:t>العدد السيتاني لوقود الديزل </a:t>
            </a:r>
            <a:endParaRPr lang="en-US" sz="1400" dirty="0"/>
          </a:p>
        </p:txBody>
      </p:sp>
      <p:pic>
        <p:nvPicPr>
          <p:cNvPr id="14" name="Picture 13" descr="https://www.marefa.org/images/c/c2/%D9%85%D8%A8%D8%AF%D8%A3_%D9%88%D8%AD%D8%AF%D8%A9_%D8%AA%D9%82%D8%B7%D9%8A%D8%B1_%D8%A7%D9%84%D9%86%D9%81%D8%B7_%D8%A7%D9%84%D8%AE%D8%A7%D9%85.jp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52550"/>
            <a:ext cx="5486400" cy="3733800"/>
          </a:xfrm>
          <a:prstGeom prst="rect">
            <a:avLst/>
          </a:prstGeom>
          <a:noFill/>
          <a:ln>
            <a:noFill/>
          </a:ln>
        </p:spPr>
      </p:pic>
      <p:sp>
        <p:nvSpPr>
          <p:cNvPr id="11" name="TextBox 10"/>
          <p:cNvSpPr txBox="1"/>
          <p:nvPr/>
        </p:nvSpPr>
        <p:spPr>
          <a:xfrm>
            <a:off x="-11917" y="4916329"/>
            <a:ext cx="3440917" cy="246221"/>
          </a:xfrm>
          <a:prstGeom prst="rect">
            <a:avLst/>
          </a:prstGeom>
          <a:noFill/>
        </p:spPr>
        <p:txBody>
          <a:bodyPr wrap="square" rtlCol="0">
            <a:spAutoFit/>
          </a:bodyPr>
          <a:lstStyle/>
          <a:p>
            <a:r>
              <a:rPr lang="fr-FR" sz="1000" u="sng" dirty="0">
                <a:hlinkClick r:id="rId4"/>
              </a:rPr>
              <a:t>http://www.aiosh.org/PublicFiles/File/gaz-oil.pdf</a:t>
            </a:r>
            <a:endParaRPr lang="fr-FR" sz="1000" dirty="0"/>
          </a:p>
        </p:txBody>
      </p:sp>
    </p:spTree>
    <p:extLst>
      <p:ext uri="{BB962C8B-B14F-4D97-AF65-F5344CB8AC3E}">
        <p14:creationId xmlns:p14="http://schemas.microsoft.com/office/powerpoint/2010/main" val="1860944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5350"/>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عملية تكرير النفط في المصفاة </a:t>
            </a:r>
            <a:endParaRPr dirty="0">
              <a:highlight>
                <a:srgbClr val="FFCD00"/>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2" name="Google Shape;125;p17"/>
          <p:cNvSpPr txBox="1">
            <a:spLocks noGrp="1"/>
          </p:cNvSpPr>
          <p:nvPr>
            <p:ph type="body" idx="1"/>
          </p:nvPr>
        </p:nvSpPr>
        <p:spPr>
          <a:xfrm>
            <a:off x="6400800" y="1200150"/>
            <a:ext cx="2667000" cy="3429000"/>
          </a:xfrm>
          <a:prstGeom prst="rect">
            <a:avLst/>
          </a:prstGeom>
        </p:spPr>
        <p:txBody>
          <a:bodyPr spcFirstLastPara="1" wrap="square" lIns="91425" tIns="91425" rIns="91425" bIns="91425" anchor="t" anchorCtr="0">
            <a:noAutofit/>
          </a:bodyPr>
          <a:lstStyle/>
          <a:p>
            <a:pPr marL="76200" indent="0" algn="r" rtl="1">
              <a:spcBef>
                <a:spcPts val="0"/>
              </a:spcBef>
              <a:buNone/>
            </a:pPr>
            <a:r>
              <a:rPr lang="ar-LB" sz="1800" b="1" dirty="0" smtClean="0">
                <a:solidFill>
                  <a:srgbClr val="FFC000"/>
                </a:solidFill>
              </a:rPr>
              <a:t>2. </a:t>
            </a:r>
            <a:r>
              <a:rPr lang="ar-SA" sz="1800" b="1" dirty="0" smtClean="0">
                <a:solidFill>
                  <a:srgbClr val="FFC000"/>
                </a:solidFill>
              </a:rPr>
              <a:t>العمليات </a:t>
            </a:r>
            <a:r>
              <a:rPr lang="ar-SA" sz="1800" b="1" dirty="0">
                <a:solidFill>
                  <a:srgbClr val="FFC000"/>
                </a:solidFill>
              </a:rPr>
              <a:t>الفيزيائية – الفصل </a:t>
            </a:r>
            <a:endParaRPr lang="en-US" sz="1600" dirty="0">
              <a:solidFill>
                <a:srgbClr val="FFC000"/>
              </a:solidFill>
            </a:endParaRPr>
          </a:p>
          <a:p>
            <a:pPr marL="76200" indent="0" algn="r" rtl="1">
              <a:spcBef>
                <a:spcPts val="0"/>
              </a:spcBef>
              <a:buNone/>
            </a:pPr>
            <a:endParaRPr lang="ar-LB" sz="1600" dirty="0" smtClean="0">
              <a:solidFill>
                <a:srgbClr val="FFC000"/>
              </a:solidFill>
            </a:endParaRPr>
          </a:p>
          <a:p>
            <a:pPr algn="r" rtl="1">
              <a:spcBef>
                <a:spcPts val="0"/>
              </a:spcBef>
            </a:pPr>
            <a:r>
              <a:rPr lang="ar-LB" sz="1600" dirty="0" smtClean="0"/>
              <a:t>التقطير</a:t>
            </a:r>
            <a:endParaRPr lang="en-US" sz="1600" dirty="0" smtClean="0"/>
          </a:p>
          <a:p>
            <a:pPr marL="76200" indent="0" algn="r" rtl="1">
              <a:spcBef>
                <a:spcPts val="0"/>
              </a:spcBef>
              <a:buNone/>
            </a:pPr>
            <a:endParaRPr lang="ar-LB" sz="1600" dirty="0" smtClean="0"/>
          </a:p>
          <a:p>
            <a:pPr marL="76200" indent="0" algn="r" rtl="1">
              <a:spcBef>
                <a:spcPts val="0"/>
              </a:spcBef>
              <a:buNone/>
            </a:pPr>
            <a:endParaRPr lang="ar-LB" sz="1600" dirty="0" smtClean="0"/>
          </a:p>
          <a:p>
            <a:pPr marL="76200" indent="0" algn="r" rtl="1">
              <a:spcBef>
                <a:spcPts val="0"/>
              </a:spcBef>
              <a:buNone/>
            </a:pPr>
            <a:endParaRPr lang="en-US" sz="300" dirty="0"/>
          </a:p>
          <a:p>
            <a:pPr lvl="1" algn="r" rtl="1">
              <a:buFont typeface="Courier New" pitchFamily="49" charset="0"/>
              <a:buChar char="o"/>
            </a:pPr>
            <a:r>
              <a:rPr lang="ar-SA" sz="1400" dirty="0"/>
              <a:t>التقطير الابتدائي أو الجوي</a:t>
            </a:r>
            <a:r>
              <a:rPr lang="fr-FR" sz="1400" dirty="0"/>
              <a:t> </a:t>
            </a:r>
            <a:endParaRPr lang="fr-FR" sz="1400" dirty="0" smtClean="0"/>
          </a:p>
          <a:p>
            <a:pPr lvl="1" algn="r" rtl="1">
              <a:buFont typeface="Courier New" pitchFamily="49" charset="0"/>
              <a:buChar char="o"/>
            </a:pPr>
            <a:endParaRPr lang="fr-FR" sz="1400" dirty="0"/>
          </a:p>
          <a:p>
            <a:pPr marL="558800" lvl="1" indent="0" algn="r" rtl="1">
              <a:buNone/>
            </a:pPr>
            <a:endParaRPr lang="fr-FR" sz="1400" dirty="0" smtClean="0"/>
          </a:p>
          <a:p>
            <a:pPr lvl="1" algn="r" rtl="1">
              <a:buFont typeface="Courier New" pitchFamily="49" charset="0"/>
              <a:buChar char="o"/>
            </a:pPr>
            <a:endParaRPr lang="fr-FR" sz="1400" dirty="0" smtClean="0"/>
          </a:p>
          <a:p>
            <a:pPr lvl="1" algn="r" rtl="1">
              <a:buFont typeface="Courier New" pitchFamily="49" charset="0"/>
              <a:buChar char="o"/>
            </a:pPr>
            <a:endParaRPr lang="ar-LB" sz="1400" dirty="0" smtClean="0"/>
          </a:p>
          <a:p>
            <a:pPr lvl="1" algn="r" rtl="1">
              <a:buFont typeface="Courier New" pitchFamily="49" charset="0"/>
              <a:buChar char="o"/>
            </a:pPr>
            <a:endParaRPr lang="fr-FR" sz="1400" dirty="0"/>
          </a:p>
          <a:p>
            <a:pPr lvl="1" algn="r" rtl="1">
              <a:buFont typeface="Courier New" pitchFamily="49" charset="0"/>
              <a:buChar char="o"/>
            </a:pPr>
            <a:endParaRPr lang="ar-LB" sz="1400" dirty="0" smtClean="0"/>
          </a:p>
          <a:p>
            <a:pPr lvl="1" algn="r" rtl="1">
              <a:buFont typeface="Courier New" pitchFamily="49" charset="0"/>
              <a:buChar char="o"/>
            </a:pPr>
            <a:r>
              <a:rPr lang="ar-SA" sz="1400" dirty="0"/>
              <a:t>التقطير تحت الضغط المخلخل "التفريغي" </a:t>
            </a:r>
            <a:endParaRPr lang="ar-LB" sz="1400" dirty="0" smtClean="0"/>
          </a:p>
        </p:txBody>
      </p:sp>
      <p:pic>
        <p:nvPicPr>
          <p:cNvPr id="11" name="Picture 10"/>
          <p:cNvPicPr/>
          <p:nvPr/>
        </p:nvPicPr>
        <p:blipFill>
          <a:blip r:embed="rId3"/>
          <a:stretch>
            <a:fillRect/>
          </a:stretch>
        </p:blipFill>
        <p:spPr>
          <a:xfrm>
            <a:off x="380999" y="1348405"/>
            <a:ext cx="5884545" cy="1985345"/>
          </a:xfrm>
          <a:prstGeom prst="rect">
            <a:avLst/>
          </a:prstGeom>
        </p:spPr>
      </p:pic>
      <p:pic>
        <p:nvPicPr>
          <p:cNvPr id="13" name="Picture 12"/>
          <p:cNvPicPr/>
          <p:nvPr/>
        </p:nvPicPr>
        <p:blipFill>
          <a:blip r:embed="rId4"/>
          <a:stretch>
            <a:fillRect/>
          </a:stretch>
        </p:blipFill>
        <p:spPr>
          <a:xfrm>
            <a:off x="380999" y="3257550"/>
            <a:ext cx="5884545" cy="1781889"/>
          </a:xfrm>
          <a:prstGeom prst="rect">
            <a:avLst/>
          </a:prstGeom>
        </p:spPr>
      </p:pic>
      <p:sp>
        <p:nvSpPr>
          <p:cNvPr id="14" name="TextBox 13"/>
          <p:cNvSpPr txBox="1"/>
          <p:nvPr/>
        </p:nvSpPr>
        <p:spPr>
          <a:xfrm>
            <a:off x="0" y="4916329"/>
            <a:ext cx="3440917" cy="246221"/>
          </a:xfrm>
          <a:prstGeom prst="rect">
            <a:avLst/>
          </a:prstGeom>
          <a:noFill/>
        </p:spPr>
        <p:txBody>
          <a:bodyPr wrap="square" rtlCol="0">
            <a:spAutoFit/>
          </a:bodyPr>
          <a:lstStyle/>
          <a:p>
            <a:r>
              <a:rPr lang="fr-FR" sz="1000" u="sng" dirty="0">
                <a:hlinkClick r:id="rId5"/>
              </a:rPr>
              <a:t>http://www.aiosh.org/PublicFiles/File/gaz-oil.pdf</a:t>
            </a:r>
            <a:endParaRPr lang="fr-FR" sz="1000" dirty="0"/>
          </a:p>
        </p:txBody>
      </p:sp>
    </p:spTree>
    <p:extLst>
      <p:ext uri="{BB962C8B-B14F-4D97-AF65-F5344CB8AC3E}">
        <p14:creationId xmlns:p14="http://schemas.microsoft.com/office/powerpoint/2010/main" val="653715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5350"/>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عملية تكرير النفط في المصفاة </a:t>
            </a:r>
            <a:endParaRPr dirty="0">
              <a:highlight>
                <a:srgbClr val="FFCD00"/>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12" name="Google Shape;125;p17"/>
          <p:cNvSpPr txBox="1">
            <a:spLocks/>
          </p:cNvSpPr>
          <p:nvPr/>
        </p:nvSpPr>
        <p:spPr>
          <a:xfrm>
            <a:off x="6254151" y="1126763"/>
            <a:ext cx="2819400" cy="4543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lgn="r" rtl="1">
              <a:spcBef>
                <a:spcPts val="0"/>
              </a:spcBef>
              <a:buFont typeface="Quattrocento Sans"/>
              <a:buNone/>
            </a:pPr>
            <a:r>
              <a:rPr lang="ar-LB" sz="1800" b="1" dirty="0" smtClean="0">
                <a:solidFill>
                  <a:srgbClr val="FFC000"/>
                </a:solidFill>
              </a:rPr>
              <a:t>3. </a:t>
            </a:r>
            <a:r>
              <a:rPr lang="ar-SA" sz="1800" b="1" dirty="0" smtClean="0">
                <a:solidFill>
                  <a:srgbClr val="FFC000"/>
                </a:solidFill>
              </a:rPr>
              <a:t>العمليات ال</a:t>
            </a:r>
            <a:r>
              <a:rPr lang="ar-LB" sz="1800" b="1" dirty="0" smtClean="0">
                <a:solidFill>
                  <a:srgbClr val="FFC000"/>
                </a:solidFill>
              </a:rPr>
              <a:t>ك</a:t>
            </a:r>
            <a:r>
              <a:rPr lang="ar-SA" sz="1800" b="1" dirty="0" smtClean="0">
                <a:solidFill>
                  <a:srgbClr val="FFC000"/>
                </a:solidFill>
              </a:rPr>
              <a:t>ي</a:t>
            </a:r>
            <a:r>
              <a:rPr lang="ar-LB" sz="1800" b="1" dirty="0" smtClean="0">
                <a:solidFill>
                  <a:srgbClr val="FFC000"/>
                </a:solidFill>
              </a:rPr>
              <a:t>مي</a:t>
            </a:r>
            <a:r>
              <a:rPr lang="ar-SA" sz="1800" b="1" dirty="0" smtClean="0">
                <a:solidFill>
                  <a:srgbClr val="FFC000"/>
                </a:solidFill>
              </a:rPr>
              <a:t>ائية – ال</a:t>
            </a:r>
            <a:r>
              <a:rPr lang="ar-LB" sz="1800" b="1" dirty="0" smtClean="0">
                <a:solidFill>
                  <a:srgbClr val="FFC000"/>
                </a:solidFill>
              </a:rPr>
              <a:t>تحوي</a:t>
            </a:r>
            <a:r>
              <a:rPr lang="ar-SA" sz="1800" b="1" dirty="0" smtClean="0">
                <a:solidFill>
                  <a:srgbClr val="FFC000"/>
                </a:solidFill>
              </a:rPr>
              <a:t>ل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25" y="1809750"/>
            <a:ext cx="7085175" cy="250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62" y="4248150"/>
            <a:ext cx="704993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5800" y="1501973"/>
            <a:ext cx="7086600" cy="30777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r" rtl="1"/>
            <a:r>
              <a:rPr lang="ar-LB" dirty="0" smtClean="0"/>
              <a:t>إسم العملية           الفعل           الطريقة         الغاية                   مخازين التلقيم            النواتج</a:t>
            </a:r>
            <a:endParaRPr lang="fr-FR" dirty="0"/>
          </a:p>
        </p:txBody>
      </p:sp>
      <p:sp>
        <p:nvSpPr>
          <p:cNvPr id="13" name="TextBox 12"/>
          <p:cNvSpPr txBox="1"/>
          <p:nvPr/>
        </p:nvSpPr>
        <p:spPr>
          <a:xfrm>
            <a:off x="0" y="4916329"/>
            <a:ext cx="3440917" cy="246221"/>
          </a:xfrm>
          <a:prstGeom prst="rect">
            <a:avLst/>
          </a:prstGeom>
          <a:noFill/>
        </p:spPr>
        <p:txBody>
          <a:bodyPr wrap="square" rtlCol="0">
            <a:spAutoFit/>
          </a:bodyPr>
          <a:lstStyle/>
          <a:p>
            <a:r>
              <a:rPr lang="fr-FR" sz="1000" u="sng" dirty="0">
                <a:hlinkClick r:id="rId5"/>
              </a:rPr>
              <a:t>http://www.aiosh.org/PublicFiles/File/gaz-oil.pdf</a:t>
            </a:r>
            <a:endParaRPr lang="fr-FR" sz="1000" dirty="0"/>
          </a:p>
        </p:txBody>
      </p:sp>
    </p:spTree>
    <p:extLst>
      <p:ext uri="{BB962C8B-B14F-4D97-AF65-F5344CB8AC3E}">
        <p14:creationId xmlns:p14="http://schemas.microsoft.com/office/powerpoint/2010/main" val="61275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5350"/>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عملية تكرير النفط في المصفاة </a:t>
            </a:r>
            <a:endParaRPr dirty="0">
              <a:highlight>
                <a:srgbClr val="FFCD00"/>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2" name="Google Shape;125;p17"/>
          <p:cNvSpPr txBox="1">
            <a:spLocks/>
          </p:cNvSpPr>
          <p:nvPr/>
        </p:nvSpPr>
        <p:spPr>
          <a:xfrm>
            <a:off x="6254151" y="1126763"/>
            <a:ext cx="2819400" cy="4543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lgn="r" rtl="1">
              <a:spcBef>
                <a:spcPts val="0"/>
              </a:spcBef>
              <a:buFont typeface="Quattrocento Sans"/>
              <a:buNone/>
            </a:pPr>
            <a:r>
              <a:rPr lang="ar-LB" sz="1800" b="1" dirty="0" smtClean="0">
                <a:solidFill>
                  <a:srgbClr val="FFC000"/>
                </a:solidFill>
              </a:rPr>
              <a:t>3. </a:t>
            </a:r>
            <a:r>
              <a:rPr lang="ar-SA" sz="1800" b="1" dirty="0" smtClean="0">
                <a:solidFill>
                  <a:srgbClr val="FFC000"/>
                </a:solidFill>
              </a:rPr>
              <a:t>العمليات ال</a:t>
            </a:r>
            <a:r>
              <a:rPr lang="ar-LB" sz="1800" b="1" dirty="0" smtClean="0">
                <a:solidFill>
                  <a:srgbClr val="FFC000"/>
                </a:solidFill>
              </a:rPr>
              <a:t>ك</a:t>
            </a:r>
            <a:r>
              <a:rPr lang="ar-SA" sz="1800" b="1" dirty="0" smtClean="0">
                <a:solidFill>
                  <a:srgbClr val="FFC000"/>
                </a:solidFill>
              </a:rPr>
              <a:t>ي</a:t>
            </a:r>
            <a:r>
              <a:rPr lang="ar-LB" sz="1800" b="1" dirty="0" smtClean="0">
                <a:solidFill>
                  <a:srgbClr val="FFC000"/>
                </a:solidFill>
              </a:rPr>
              <a:t>مي</a:t>
            </a:r>
            <a:r>
              <a:rPr lang="ar-SA" sz="1800" b="1" dirty="0" smtClean="0">
                <a:solidFill>
                  <a:srgbClr val="FFC000"/>
                </a:solidFill>
              </a:rPr>
              <a:t>ائية – ال</a:t>
            </a:r>
            <a:r>
              <a:rPr lang="ar-LB" sz="1800" b="1" dirty="0" smtClean="0">
                <a:solidFill>
                  <a:srgbClr val="FFC000"/>
                </a:solidFill>
              </a:rPr>
              <a:t>تحوي</a:t>
            </a:r>
            <a:r>
              <a:rPr lang="ar-SA" sz="1800" b="1" dirty="0" smtClean="0">
                <a:solidFill>
                  <a:srgbClr val="FFC000"/>
                </a:solidFill>
              </a:rPr>
              <a:t>ل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141" y="1809750"/>
            <a:ext cx="7010400" cy="333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89141" y="1501973"/>
            <a:ext cx="7010400" cy="30777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r" rtl="1"/>
            <a:r>
              <a:rPr lang="ar-LB" dirty="0" smtClean="0"/>
              <a:t>إسم العملية          الفعل           الطريقة         الغاية                   مخازين التلقيم            النواتج</a:t>
            </a:r>
            <a:endParaRPr lang="fr-FR" dirty="0"/>
          </a:p>
        </p:txBody>
      </p:sp>
      <p:sp>
        <p:nvSpPr>
          <p:cNvPr id="13" name="TextBox 12"/>
          <p:cNvSpPr txBox="1"/>
          <p:nvPr/>
        </p:nvSpPr>
        <p:spPr>
          <a:xfrm>
            <a:off x="0" y="4916329"/>
            <a:ext cx="3440917" cy="246221"/>
          </a:xfrm>
          <a:prstGeom prst="rect">
            <a:avLst/>
          </a:prstGeom>
          <a:noFill/>
        </p:spPr>
        <p:txBody>
          <a:bodyPr wrap="square" rtlCol="0">
            <a:spAutoFit/>
          </a:bodyPr>
          <a:lstStyle/>
          <a:p>
            <a:r>
              <a:rPr lang="fr-FR" sz="1000" u="sng" dirty="0">
                <a:hlinkClick r:id="rId4"/>
              </a:rPr>
              <a:t>http://www.aiosh.org/PublicFiles/File/gaz-oil.pdf</a:t>
            </a:r>
            <a:endParaRPr lang="fr-FR" sz="1000" dirty="0"/>
          </a:p>
        </p:txBody>
      </p:sp>
    </p:spTree>
    <p:extLst>
      <p:ext uri="{BB962C8B-B14F-4D97-AF65-F5344CB8AC3E}">
        <p14:creationId xmlns:p14="http://schemas.microsoft.com/office/powerpoint/2010/main" val="1134942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1434</TotalTime>
  <Words>1410</Words>
  <Application>Microsoft Office PowerPoint</Application>
  <PresentationFormat>On-screen Show (16:9)</PresentationFormat>
  <Paragraphs>212</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Lora</vt:lpstr>
      <vt:lpstr>Calibri</vt:lpstr>
      <vt:lpstr>Quattrocento Sans</vt:lpstr>
      <vt:lpstr>Courier New</vt:lpstr>
      <vt:lpstr>Quicksand</vt:lpstr>
      <vt:lpstr>Viola template</vt:lpstr>
      <vt:lpstr>Rehibilitation of Tripoli Refinery </vt:lpstr>
      <vt:lpstr>منشاة تكرير النفط (المصفاة)</vt:lpstr>
      <vt:lpstr>نظرة أساسية لمصافي النفط </vt:lpstr>
      <vt:lpstr>المراحل الرئيسية لعملية التكرير النفط </vt:lpstr>
      <vt:lpstr>عملية تكرير النفط في المصفاة </vt:lpstr>
      <vt:lpstr>عملية تكرير النفط في المصفاة </vt:lpstr>
      <vt:lpstr>عملية تكرير النفط في المصفاة </vt:lpstr>
      <vt:lpstr>عملية تكرير النفط في المصفاة </vt:lpstr>
      <vt:lpstr>عملية تكرير النفط في المصفاة </vt:lpstr>
      <vt:lpstr>عملية تكرير النفط في المصفاة </vt:lpstr>
      <vt:lpstr>رسم تخطيطي لسير العمليات المعتادة في المصفاة </vt:lpstr>
      <vt:lpstr>)TOIمنشآة النفط في طرابلس (</vt:lpstr>
      <vt:lpstr>الواقع الحالي لمصفاة طرابلس </vt:lpstr>
      <vt:lpstr>دراسات متعلقة بإعادة تأهيل منشأة النفط </vt:lpstr>
      <vt:lpstr>الإستراتجية المتبعة في دراسة المشروع</vt:lpstr>
      <vt:lpstr>الطلب الفعلي والمتوقع على البترول</vt:lpstr>
      <vt:lpstr>مقترح المصفاة الجديدة</vt:lpstr>
      <vt:lpstr>PowerPoint Presentation</vt:lpstr>
      <vt:lpstr>جزاكم الله خيراً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Rehibilitation of Tripoli Refinery </dc:title>
  <cp:lastModifiedBy>n0ak95</cp:lastModifiedBy>
  <cp:revision>60</cp:revision>
  <dcterms:modified xsi:type="dcterms:W3CDTF">2020-03-24T18:22:15Z</dcterms:modified>
</cp:coreProperties>
</file>