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62" r:id="rId20"/>
    <p:sldId id="263" r:id="rId21"/>
    <p:sldId id="264" r:id="rId22"/>
    <p:sldId id="265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714" autoAdjust="0"/>
  </p:normalViewPr>
  <p:slideViewPr>
    <p:cSldViewPr snapToGrid="0">
      <p:cViewPr varScale="1">
        <p:scale>
          <a:sx n="63" d="100"/>
          <a:sy n="63" d="100"/>
        </p:scale>
        <p:origin x="10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3B65E-C51D-458A-A328-693A1A6508BC}" type="datetimeFigureOut">
              <a:rPr lang="en-US" smtClean="0"/>
              <a:t>22-Mar-20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53B9D-5893-4334-B777-6E680E305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9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واقع الموارد المائية المتجددة في لبنان</a:t>
            </a:r>
            <a:r>
              <a:rPr lang="ar-LB" baseline="0" dirty="0" smtClean="0"/>
              <a:t> نلاحظ تراجع بسيط لكمية الموارد المائية المتاحة للفرد بين عامي 2009 و 2015 من 962 الي 839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1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يظهر</a:t>
            </a:r>
            <a:r>
              <a:rPr lang="ar-LB" baseline="0" dirty="0" smtClean="0"/>
              <a:t> الرسم تأثير الوضع الاقتصادي على كمية المياه المستهلكة في المدن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7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تظهر الرسوم</a:t>
            </a:r>
            <a:r>
              <a:rPr lang="ar-LB" baseline="0" dirty="0" smtClean="0"/>
              <a:t> تغير التعرفة مع تغير استهلاك المياه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86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الحفاظ على الموارد المائية</a:t>
            </a:r>
            <a:r>
              <a:rPr lang="ar-LB" baseline="0" dirty="0" smtClean="0"/>
              <a:t> من خلال خطط للحد من الهدر  على صعيد السكان والقطاع الزراعي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09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لجعل البحث اكثر واقعية تمت دراسة ثلاث</a:t>
            </a:r>
            <a:r>
              <a:rPr lang="ar-LB" baseline="0" dirty="0" smtClean="0"/>
              <a:t> خطط: </a:t>
            </a:r>
          </a:p>
          <a:p>
            <a:r>
              <a:rPr lang="ar-LB" baseline="0" dirty="0" smtClean="0"/>
              <a:t>الأول في حال الاستهلاك المحافظ</a:t>
            </a:r>
          </a:p>
          <a:p>
            <a:r>
              <a:rPr lang="ar-LB" baseline="0" dirty="0" smtClean="0"/>
              <a:t>الثاني في حالة الاستهلاك المعتدل والثالث في حالة الاستهلاك العالي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59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توقع تزايد</a:t>
            </a:r>
            <a:r>
              <a:rPr lang="ar-LB" baseline="0" dirty="0" smtClean="0"/>
              <a:t> الاستهلاك للماء من عام 2010 للعام 2035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84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مصادر</a:t>
            </a:r>
            <a:r>
              <a:rPr lang="ar-LB" baseline="0" dirty="0" smtClean="0"/>
              <a:t> المياه 4 هي: </a:t>
            </a:r>
          </a:p>
          <a:p>
            <a:r>
              <a:rPr lang="ar-LB" baseline="0" dirty="0" smtClean="0"/>
              <a:t>المياه السطحية كالأنهار والينابيع </a:t>
            </a:r>
          </a:p>
          <a:p>
            <a:r>
              <a:rPr lang="ar-LB" baseline="0" dirty="0" smtClean="0"/>
              <a:t>المياه الجوفية عن طريق الابار</a:t>
            </a:r>
          </a:p>
          <a:p>
            <a:r>
              <a:rPr lang="ar-LB" baseline="0" dirty="0" smtClean="0"/>
              <a:t>المياه المخزنة عن طريق السدود</a:t>
            </a:r>
          </a:p>
          <a:p>
            <a:r>
              <a:rPr lang="ar-LB" baseline="0" dirty="0" smtClean="0"/>
              <a:t>مصادر مياه غير تقليدية مثل تحلية مياه البحر ومعالجة المياه المبتذلة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53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المؤسسات الحكومية في وزارة الطاقة والمياه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50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المؤسسات المحلية المسؤولة عن قطاع المياه في الشمال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35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خريطة للسدود المراد انشاءها على الأنهر في الشمال بالإضافة الى نظرة عامة على وضع القطاع نلاحظ ان نسبة الجباية تصل الى 58%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47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المشاريع التي تم تنفيذها و التي يعمل على تنفذيها في الشمال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8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تظهر الرسومات البيانية</a:t>
            </a:r>
            <a:r>
              <a:rPr lang="ar-LB" baseline="0" dirty="0" smtClean="0"/>
              <a:t> التالية ان كمية المياه السطحية المتوفرة في الشمال اعلى بشكل ملحوظ من تلك المستخدمة 381 مقابل 175 في العام 2010</a:t>
            </a:r>
          </a:p>
          <a:p>
            <a:r>
              <a:rPr lang="ar-LB" baseline="0" dirty="0" smtClean="0"/>
              <a:t>عدد الابار الجوفية العامة يصل الي 54 وتلك الخاصة يصل الى 9966 بأرا (المسجل منها فقط) مع احتمالية ان يكون العدد تكبر من ذلك بكثير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0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تعتبر ساعات تأمين المياه جيدة بالنسبة</a:t>
            </a:r>
            <a:r>
              <a:rPr lang="ar-LB" baseline="0" dirty="0" smtClean="0"/>
              <a:t> لباقي المناطق اللبنانية فهي تصل الى 22 ساعة للعام 2009</a:t>
            </a:r>
          </a:p>
          <a:p>
            <a:r>
              <a:rPr lang="ar-LB" baseline="0" dirty="0" smtClean="0"/>
              <a:t>كما تعتبر مدة تخزين المياه جيدة فتصل الى 9.80 ساعة </a:t>
            </a:r>
          </a:p>
          <a:p>
            <a:r>
              <a:rPr lang="ar-LB" baseline="0" dirty="0" smtClean="0"/>
              <a:t>ولكن الامدادات المستخدمة لنقل المياه وتوزيعها تعتبر قديمة بمعظمها عمرها ما يقارب ال 30 سنة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4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LB" dirty="0" smtClean="0"/>
              <a:t>يستهلك القطاع الزراعي النسبة الأكبر من المياه وذلك بسبب استخدام أساليب</a:t>
            </a:r>
            <a:r>
              <a:rPr lang="ar-LB" baseline="0" dirty="0" smtClean="0"/>
              <a:t> الري القديمة التي تعرض الموارد المائية للهدر</a:t>
            </a:r>
          </a:p>
          <a:p>
            <a:pPr algn="r" rtl="1"/>
            <a:r>
              <a:rPr lang="ar-LB" baseline="0" dirty="0" smtClean="0"/>
              <a:t>تصل نسبة الأراضي المروية في الشمال الى 24000 هكتار للعام 2010 </a:t>
            </a:r>
          </a:p>
          <a:p>
            <a:pPr algn="r" rtl="1"/>
            <a:r>
              <a:rPr lang="ar-LB" baseline="0" dirty="0" smtClean="0"/>
              <a:t>حاجة الزراعة للمياه تصل في شمال لبنان الى 216 </a:t>
            </a:r>
            <a:r>
              <a:rPr lang="en-US" baseline="0" dirty="0" smtClean="0"/>
              <a:t>MCM/</a:t>
            </a:r>
            <a:r>
              <a:rPr lang="en-US" baseline="0" dirty="0" err="1" smtClean="0"/>
              <a:t>yr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12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قطاع المياه يعاني من نقص حاد في طاقم</a:t>
            </a:r>
            <a:r>
              <a:rPr lang="ar-LB" baseline="0" dirty="0" smtClean="0"/>
              <a:t> العمل اذ بلغ العدد المسموح به قانونيا 1271 بينما العدد الموجود حاليا هو فقط 262 موظفا في الشمال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37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يظهر الجدول التالي نسبة التلوث في مياه الأنهار اللبنانية</a:t>
            </a:r>
            <a:r>
              <a:rPr lang="ar-LB" baseline="0" dirty="0" smtClean="0"/>
              <a:t> بسبب مياه صرف الصحي من المنازل والمصانع الغير معالجة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05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LB" dirty="0" smtClean="0"/>
              <a:t>ينقسم</a:t>
            </a:r>
            <a:r>
              <a:rPr lang="ar-LB" baseline="0" dirty="0" smtClean="0"/>
              <a:t> الطلب على المياه الى 5 اقسام: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LB" baseline="0" dirty="0" smtClean="0"/>
              <a:t>المياه للاستخدام المنزلي في الأرياف يصل الى 160 </a:t>
            </a:r>
            <a:r>
              <a:rPr lang="en-US" baseline="0" dirty="0" err="1" smtClean="0"/>
              <a:t>lcd</a:t>
            </a:r>
            <a:endParaRPr lang="ar-LB" baseline="0" dirty="0" smtClean="0"/>
          </a:p>
          <a:p>
            <a:pPr algn="r" rtl="1"/>
            <a:r>
              <a:rPr lang="ar-LB" baseline="0" dirty="0" smtClean="0"/>
              <a:t>المياه للاستخدام المنزلي في المدن يصل الى 180 </a:t>
            </a:r>
            <a:r>
              <a:rPr lang="en-US" baseline="0" dirty="0" err="1" smtClean="0"/>
              <a:t>lcd</a:t>
            </a:r>
            <a:endParaRPr lang="ar-LB" baseline="0" dirty="0" smtClean="0"/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LB" baseline="0" dirty="0" smtClean="0"/>
              <a:t>المياه للاستخدامات الصناعية</a:t>
            </a:r>
            <a:r>
              <a:rPr lang="en-US" baseline="0" dirty="0" smtClean="0"/>
              <a:t> </a:t>
            </a:r>
            <a:r>
              <a:rPr lang="ar-LB" baseline="0" dirty="0" smtClean="0"/>
              <a:t> يصل الى</a:t>
            </a:r>
            <a:r>
              <a:rPr lang="en-US" baseline="0" dirty="0" smtClean="0"/>
              <a:t>30% </a:t>
            </a:r>
            <a:r>
              <a:rPr lang="ar-LB" baseline="0" dirty="0" smtClean="0"/>
              <a:t> من الاستهلاك المنزلي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LB" baseline="0" dirty="0" smtClean="0"/>
              <a:t>المياه للقطاع السياحي يصل الى </a:t>
            </a:r>
            <a:r>
              <a:rPr lang="en-US" baseline="0" dirty="0" smtClean="0"/>
              <a:t>400 </a:t>
            </a:r>
            <a:r>
              <a:rPr lang="ar-LB" baseline="0" dirty="0" smtClean="0"/>
              <a:t> ليتر للسائح في اليوم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LB" baseline="0" dirty="0" smtClean="0"/>
              <a:t>المياه للقطاع الزراعي 9000 متر مكعب للهكتار في السنة</a:t>
            </a:r>
          </a:p>
          <a:p>
            <a:pPr algn="r" rtl="1"/>
            <a:endParaRPr lang="ar-LB" baseline="0" dirty="0" smtClean="0"/>
          </a:p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2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تظهر</a:t>
            </a:r>
            <a:r>
              <a:rPr lang="ar-LB" baseline="0" dirty="0" smtClean="0"/>
              <a:t> الرسوم البيانية تزايد عدد السكان بين عامي 2007 و 2009 بنسبة 1.75%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7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LB" dirty="0" smtClean="0"/>
              <a:t>تظهر الرسوم البيانية تزايد مساحة</a:t>
            </a:r>
            <a:r>
              <a:rPr lang="ar-LB" baseline="0" dirty="0" smtClean="0"/>
              <a:t> الأراضي المزروعة وتزايدها حتى عام 2035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53B9D-5893-4334-B777-6E680E305D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2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41AADF4B-FB18-42C2-B289-945039FCA020}" type="datetime1">
              <a:rPr lang="en-US" smtClean="0"/>
              <a:t>22-Mar-20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58D641-D522-4799-AE0B-2E83C060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92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9E7C-08AD-4C95-AC6D-86128BEF9472}" type="datetime1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1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DDED-056C-48C7-A95E-D1128DF39A12}" type="datetime1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61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8AC9-1085-4039-A602-56DE07AD3EA8}" type="datetime1">
              <a:rPr lang="en-US" smtClean="0"/>
              <a:t>22-Mar-20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4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6E5699B-3F82-4192-AA2F-6571EBB62242}" type="datetime1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858D641-D522-4799-AE0B-2E83C060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03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B0CCF-7AC0-4748-906A-8B09B12B53EE}" type="datetime1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3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072A-93F2-4025-81C3-2A818F068830}" type="datetime1">
              <a:rPr lang="en-US" smtClean="0"/>
              <a:t>22-Mar-20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5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9148B-F98D-44BC-A92D-732AB7E6A1D4}" type="datetime1">
              <a:rPr lang="en-US" smtClean="0"/>
              <a:t>22-Mar-20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3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E7FC-2484-4899-9EF5-BA740970714C}" type="datetime1">
              <a:rPr lang="en-US" smtClean="0"/>
              <a:t>22-Mar-20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2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149B-BC23-4F4A-A604-33F7804E0841}" type="datetime1">
              <a:rPr lang="en-US" smtClean="0"/>
              <a:t>22-Mar-20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58D641-D522-4799-AE0B-2E83C060F61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5045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CB69CFC-BA0A-49E4-852E-5433419FA2A1}" type="datetime1">
              <a:rPr lang="en-US" smtClean="0"/>
              <a:t>22-Mar-20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58D641-D522-4799-AE0B-2E83C060F61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070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732DB9-7145-4E42-BFEC-1153631DCFBC}" type="datetime1">
              <a:rPr lang="en-US" smtClean="0"/>
              <a:t>22-Mar-20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58D641-D522-4799-AE0B-2E83C060F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9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nk.com.lb/docs/National%20Water%20Sector%20Strategy%202010-2020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nk.com.lb/docs/National%20Water%20Sector%20Strategy%202010-2020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nk.com.lb/docs/National%20Water%20Sector%20Strategy%202010-2020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nk.com.lb/docs/National%20Water%20Sector%20Strategy%202010-2020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nk.com.lb/docs/National%20Water%20Sector%20Strategy%202010-2020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tabank.com.lb/docs/National%20Water%20Sector%20Strategy%202010-2020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nk.com.lb/docs/National%20Water%20Sector%20Strategy%202010-2020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nk.com.lb/docs/National%20Water%20Sector%20Strategy%202010-2020.pd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tats.un.org/unsd/envaccounting/workshops/Beirut2012/Beirut2012-11.PDF" TargetMode="Externa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nk.com.lb/docs/National%20Water%20Sector%20Strategy%202010-2020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tats.un.org/unsd/envaccounting/workshops/Beirut2012/Beirut2012-11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r.gov.lb/eng/progress_reports/pr102014/Ewater.pdf" TargetMode="Externa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dr.gov.lb/eng/progress_reports/pr102014/Ewater.pdf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nk.com.lb/docs/National%20Water%20Sector%20Strategy%202010-2020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nk.com.lb/docs/National%20Water%20Sector%20Strategy%202010-2020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nk.com.lb/docs/National%20Water%20Sector%20Strategy%202010-2020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nk.com.lb/docs/National%20Water%20Sector%20Strategy%202010-2020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nk.com.lb/docs/National%20Water%20Sector%20Strategy%202010-2020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nk.com.lb/docs/National%20Water%20Sector%20Strategy%202010-2020.pd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tabank.com.lb/docs/National%20Water%20Sector%20Strategy%202010-202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206376" cy="2863754"/>
          </a:xfrm>
        </p:spPr>
        <p:txBody>
          <a:bodyPr/>
          <a:lstStyle/>
          <a:p>
            <a:r>
              <a:rPr lang="en-US" dirty="0" smtClean="0"/>
              <a:t>North Lebanon Water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0575" y="4955017"/>
            <a:ext cx="9070848" cy="457201"/>
          </a:xfrm>
        </p:spPr>
        <p:txBody>
          <a:bodyPr/>
          <a:lstStyle/>
          <a:p>
            <a:r>
              <a:rPr lang="en-US" dirty="0" smtClean="0"/>
              <a:t>Presented by: Maryam Abdel-karim</a:t>
            </a:r>
            <a:endParaRPr lang="en-US" dirty="0"/>
          </a:p>
        </p:txBody>
      </p:sp>
      <p:pic>
        <p:nvPicPr>
          <p:cNvPr id="4" name="Picture 3" descr="Basmalla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820"/>
          <a:stretch/>
        </p:blipFill>
        <p:spPr bwMode="auto">
          <a:xfrm>
            <a:off x="3814821" y="-2900"/>
            <a:ext cx="4562357" cy="62779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094" y="507332"/>
            <a:ext cx="9255786" cy="60746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1040" y="6620846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11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5416" y="524069"/>
            <a:ext cx="9364553" cy="60579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1040" y="6620846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3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7545" y="345282"/>
            <a:ext cx="10144438" cy="6099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1040" y="6620846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8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8144" y="342876"/>
            <a:ext cx="9531735" cy="59647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1040" y="6620846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2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14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8065" y="549999"/>
            <a:ext cx="9211815" cy="57576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1040" y="6620846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3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348" y="438411"/>
            <a:ext cx="9188586" cy="60306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1040" y="6620846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16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7250" y="260990"/>
            <a:ext cx="9958129" cy="63210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1040" y="6620846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05" y="0"/>
            <a:ext cx="10058400" cy="1371600"/>
          </a:xfrm>
        </p:spPr>
        <p:txBody>
          <a:bodyPr/>
          <a:lstStyle/>
          <a:p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17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81969" y="999694"/>
            <a:ext cx="8187638" cy="54451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11040" y="6620846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8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445" y="327546"/>
            <a:ext cx="8543898" cy="625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0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" y="1825963"/>
            <a:ext cx="4080681" cy="31378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Organization of ministry of energy and water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9" t="2677" r="3958" b="8031"/>
          <a:stretch/>
        </p:blipFill>
        <p:spPr>
          <a:xfrm>
            <a:off x="4057935" y="116007"/>
            <a:ext cx="8134065" cy="655774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05590" y="6304993"/>
            <a:ext cx="5622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https://unstats.un.org/unsd/envaccounting/workshops/Beirut2012/Beirut2012-11.PDF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319" y="213222"/>
            <a:ext cx="11870006" cy="65287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11040" y="6620846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270988" y="1723528"/>
            <a:ext cx="7046794" cy="36879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2091" y="951510"/>
            <a:ext cx="1785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Local Committee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0988" y="6001532"/>
            <a:ext cx="5622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https://unstats.un.org/unsd/envaccounting/workshops/Beirut2012/Beirut2012-11.PDF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3"/>
          <a:srcRect l="1567" r="2070" b="62062"/>
          <a:stretch/>
        </p:blipFill>
        <p:spPr>
          <a:xfrm>
            <a:off x="600500" y="605258"/>
            <a:ext cx="7997588" cy="362977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6149098" y="2962576"/>
            <a:ext cx="5628919" cy="37384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97665" y="6169172"/>
            <a:ext cx="4354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baseline="300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http://www.cdr.gov.lb/eng/progress_reports/pr102014/Ewater.pdf</a:t>
            </a:r>
            <a:endParaRPr lang="en-US" sz="1400" baseline="300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8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3887337" cy="2769346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b="1" u="sng" dirty="0"/>
              <a:t>Completed and ongoing projects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4" r="35853" b="33134"/>
          <a:stretch/>
        </p:blipFill>
        <p:spPr bwMode="auto">
          <a:xfrm>
            <a:off x="0" y="3278923"/>
            <a:ext cx="6578221" cy="3579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08952" y="429641"/>
            <a:ext cx="6223264" cy="393223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98" y="4738651"/>
            <a:ext cx="2647315" cy="125666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22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077947" y="6304993"/>
            <a:ext cx="4354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http://www.cdr.gov.lb/eng/progress_reports/pr102014/Ewater.pdf</a:t>
            </a:r>
            <a:endParaRPr lang="en-US" sz="1400" baseline="30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024" y="2771860"/>
            <a:ext cx="3846394" cy="8311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LB" sz="3600" dirty="0" smtClean="0"/>
              <a:t>جزاكم الله خيرا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499" y="110865"/>
            <a:ext cx="11872826" cy="664477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09368" y="2477729"/>
            <a:ext cx="619432" cy="12388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42387" y="2816942"/>
            <a:ext cx="614516" cy="9485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9367" y="5678129"/>
            <a:ext cx="722671" cy="8594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12817" y="5678129"/>
            <a:ext cx="568551" cy="9038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76800" y="6703968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16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99" t="1290" r="2457" b="2730"/>
          <a:stretch/>
        </p:blipFill>
        <p:spPr>
          <a:xfrm>
            <a:off x="218364" y="0"/>
            <a:ext cx="11873551" cy="685117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89587" y="1327355"/>
            <a:ext cx="663678" cy="18582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7818" y="5397910"/>
            <a:ext cx="703008" cy="14532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1262" y="6841674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18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33" y="206399"/>
            <a:ext cx="11933092" cy="665160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2418735"/>
            <a:ext cx="850490" cy="1194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67832" y="2450389"/>
            <a:ext cx="850490" cy="11946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11040" y="6620846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911" y="151808"/>
            <a:ext cx="11940414" cy="65355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82761" y="1430594"/>
            <a:ext cx="796413" cy="20795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1040" y="6620846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354" y="237467"/>
            <a:ext cx="11865292" cy="64537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1040" y="6620846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0058400" cy="1371600"/>
          </a:xfrm>
        </p:spPr>
        <p:txBody>
          <a:bodyPr/>
          <a:lstStyle/>
          <a:p>
            <a:r>
              <a:rPr lang="en-US" dirty="0" smtClean="0"/>
              <a:t>Demand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8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0408" y="1025265"/>
            <a:ext cx="9004028" cy="5556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1040" y="6620846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8D641-D522-4799-AE0B-2E83C060F61C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5049" y="414886"/>
            <a:ext cx="8893602" cy="61671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63240" y="4099560"/>
            <a:ext cx="701040" cy="1143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1040" y="6620846"/>
            <a:ext cx="70561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http://www.databank.com.lb/docs/National%20Water%20Sector%20Strategy%202010-2020.pdf</a:t>
            </a:r>
            <a:endParaRPr lang="en-US" baseline="30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333</TotalTime>
  <Words>551</Words>
  <Application>Microsoft Office PowerPoint</Application>
  <PresentationFormat>Widescreen</PresentationFormat>
  <Paragraphs>105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Garamond</vt:lpstr>
      <vt:lpstr>Tahoma</vt:lpstr>
      <vt:lpstr>Savon</vt:lpstr>
      <vt:lpstr>North Lebanon Water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Demand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Supply</vt:lpstr>
      <vt:lpstr>PowerPoint Presentation</vt:lpstr>
      <vt:lpstr>Organization of ministry of energy and water</vt:lpstr>
      <vt:lpstr>PowerPoint Presentation</vt:lpstr>
      <vt:lpstr>PowerPoint Presentation</vt:lpstr>
      <vt:lpstr>Completed and ongoing projects 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management</dc:title>
  <dc:creator>Lenovo</dc:creator>
  <cp:lastModifiedBy>Lenovo</cp:lastModifiedBy>
  <cp:revision>23</cp:revision>
  <dcterms:created xsi:type="dcterms:W3CDTF">2020-03-07T08:54:44Z</dcterms:created>
  <dcterms:modified xsi:type="dcterms:W3CDTF">2020-03-22T18:12:36Z</dcterms:modified>
</cp:coreProperties>
</file>