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88"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extLst>
      <p:ext uri="{19B8F6BF-5375-455C-9EA6-DF929625EA0E}">
        <p15:presenceInfo xmlns:p15="http://schemas.microsoft.com/office/powerpoint/2012/main"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952" autoAdjust="0"/>
  </p:normalViewPr>
  <p:slideViewPr>
    <p:cSldViewPr snapToGrid="0">
      <p:cViewPr varScale="1">
        <p:scale>
          <a:sx n="54" d="100"/>
          <a:sy n="54" d="100"/>
        </p:scale>
        <p:origin x="1380" y="66"/>
      </p:cViewPr>
      <p:guideLst/>
    </p:cSldViewPr>
  </p:slideViewPr>
  <p:notesTextViewPr>
    <p:cViewPr>
      <p:scale>
        <a:sx n="1" d="1"/>
        <a:sy n="1" d="1"/>
      </p:scale>
      <p:origin x="0" y="0"/>
    </p:cViewPr>
  </p:notesTextViewPr>
  <p:notesViewPr>
    <p:cSldViewPr snapToGrid="0">
      <p:cViewPr varScale="1">
        <p:scale>
          <a:sx n="53" d="100"/>
          <a:sy n="53" d="100"/>
        </p:scale>
        <p:origin x="29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69BEC-44BC-484A-A90F-2475663B6BD7}" type="datetimeFigureOut">
              <a:rPr lang="en-US" smtClean="0"/>
              <a:t>22-Mar-20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17588-2531-4D79-80DD-E20AEC65070B}" type="slidenum">
              <a:rPr lang="en-US" smtClean="0"/>
              <a:t>‹#›</a:t>
            </a:fld>
            <a:endParaRPr lang="en-US"/>
          </a:p>
        </p:txBody>
      </p:sp>
    </p:spTree>
    <p:extLst>
      <p:ext uri="{BB962C8B-B14F-4D97-AF65-F5344CB8AC3E}">
        <p14:creationId xmlns:p14="http://schemas.microsoft.com/office/powerpoint/2010/main" val="266958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تتنوع المواصلات المتاحة في لبنان الشمالي</a:t>
            </a:r>
            <a:r>
              <a:rPr lang="ar-LB" baseline="0" dirty="0" smtClean="0"/>
              <a:t> فتتوفر :</a:t>
            </a:r>
          </a:p>
          <a:p>
            <a:pPr algn="r" rtl="1"/>
            <a:r>
              <a:rPr lang="ar-LB" baseline="0" dirty="0" smtClean="0"/>
              <a:t>الباصات الغير مكلفة والمتواجدة في جميع المناطق،</a:t>
            </a:r>
          </a:p>
          <a:p>
            <a:pPr algn="r" rtl="1"/>
            <a:r>
              <a:rPr lang="ar-LB" baseline="0" dirty="0" smtClean="0"/>
              <a:t>المرفأ في طرابلس، معظم الناقلات مخصصة للبضائع بالإضافة الى </a:t>
            </a:r>
          </a:p>
          <a:p>
            <a:pPr algn="r" rtl="1"/>
            <a:r>
              <a:rPr lang="ar-LB" baseline="0" dirty="0" smtClean="0"/>
              <a:t>الناقلات البحرية المخصصة للركاب التي تصل الى المرفأ عادة من تركيا</a:t>
            </a:r>
          </a:p>
          <a:p>
            <a:pPr algn="r" rtl="1"/>
            <a:r>
              <a:rPr lang="ar-LB" baseline="0" dirty="0" smtClean="0"/>
              <a:t>سيارات الأجرة على أنواعها</a:t>
            </a:r>
          </a:p>
          <a:p>
            <a:pPr algn="r" rtl="1"/>
            <a:r>
              <a:rPr lang="ar-LB" baseline="0" dirty="0" smtClean="0"/>
              <a:t>المطار المتوفر في الشمال هو مطار </a:t>
            </a:r>
            <a:r>
              <a:rPr lang="ar-LB" baseline="0" dirty="0" err="1" smtClean="0"/>
              <a:t>القلعيات</a:t>
            </a:r>
            <a:r>
              <a:rPr lang="ar-LB" baseline="0" dirty="0" smtClean="0"/>
              <a:t> لم يتم تجديده ولا صيانته حتى اليوم</a:t>
            </a:r>
          </a:p>
          <a:p>
            <a:pPr algn="r" rtl="1"/>
            <a:r>
              <a:rPr lang="ar-LB" baseline="0" dirty="0" smtClean="0"/>
              <a:t>لا يوجد قطار هوائي او ما يسمى بالتلفريك في شمال لبنان</a:t>
            </a:r>
          </a:p>
          <a:p>
            <a:pPr algn="r" rtl="1"/>
            <a:r>
              <a:rPr lang="ar-LB" baseline="0" dirty="0" smtClean="0"/>
              <a:t>أخيرا سكة الحديد الغير مفعلة حاليا </a:t>
            </a:r>
          </a:p>
        </p:txBody>
      </p:sp>
      <p:sp>
        <p:nvSpPr>
          <p:cNvPr id="4" name="Slide Number Placeholder 3"/>
          <p:cNvSpPr>
            <a:spLocks noGrp="1"/>
          </p:cNvSpPr>
          <p:nvPr>
            <p:ph type="sldNum" sz="quarter" idx="10"/>
          </p:nvPr>
        </p:nvSpPr>
        <p:spPr/>
        <p:txBody>
          <a:bodyPr/>
          <a:lstStyle/>
          <a:p>
            <a:fld id="{57317588-2531-4D79-80DD-E20AEC65070B}" type="slidenum">
              <a:rPr lang="en-US" smtClean="0"/>
              <a:t>2</a:t>
            </a:fld>
            <a:endParaRPr lang="en-US"/>
          </a:p>
        </p:txBody>
      </p:sp>
    </p:spTree>
    <p:extLst>
      <p:ext uri="{BB962C8B-B14F-4D97-AF65-F5344CB8AC3E}">
        <p14:creationId xmlns:p14="http://schemas.microsoft.com/office/powerpoint/2010/main" val="87571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نظام المرور باتجاه واحد الموجود</a:t>
            </a:r>
            <a:r>
              <a:rPr lang="ar-LB" baseline="0" dirty="0" smtClean="0"/>
              <a:t> حاليا</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11</a:t>
            </a:fld>
            <a:endParaRPr lang="en-US"/>
          </a:p>
        </p:txBody>
      </p:sp>
    </p:spTree>
    <p:extLst>
      <p:ext uri="{BB962C8B-B14F-4D97-AF65-F5344CB8AC3E}">
        <p14:creationId xmlns:p14="http://schemas.microsoft.com/office/powerpoint/2010/main" val="3804136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نظام</a:t>
            </a:r>
            <a:r>
              <a:rPr lang="ar-LB" baseline="0" dirty="0" smtClean="0"/>
              <a:t> المرور باتجاه واحد المقترح في المشروع</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12</a:t>
            </a:fld>
            <a:endParaRPr lang="en-US"/>
          </a:p>
        </p:txBody>
      </p:sp>
    </p:spTree>
    <p:extLst>
      <p:ext uri="{BB962C8B-B14F-4D97-AF65-F5344CB8AC3E}">
        <p14:creationId xmlns:p14="http://schemas.microsoft.com/office/powerpoint/2010/main" val="210569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مواقع أماكن وقوف السيارات خارج الشارع</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13</a:t>
            </a:fld>
            <a:endParaRPr lang="en-US"/>
          </a:p>
        </p:txBody>
      </p:sp>
    </p:spTree>
    <p:extLst>
      <p:ext uri="{BB962C8B-B14F-4D97-AF65-F5344CB8AC3E}">
        <p14:creationId xmlns:p14="http://schemas.microsoft.com/office/powerpoint/2010/main" val="2196284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t>مواقع أماكن وقوف السيارات في الشارع</a:t>
            </a:r>
            <a:endParaRPr lang="en-US" dirty="0" smtClean="0"/>
          </a:p>
          <a:p>
            <a:pPr algn="r" rtl="1"/>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14</a:t>
            </a:fld>
            <a:endParaRPr lang="en-US"/>
          </a:p>
        </p:txBody>
      </p:sp>
    </p:spTree>
    <p:extLst>
      <p:ext uri="{BB962C8B-B14F-4D97-AF65-F5344CB8AC3E}">
        <p14:creationId xmlns:p14="http://schemas.microsoft.com/office/powerpoint/2010/main" val="3443396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حالة مواقف</a:t>
            </a:r>
            <a:r>
              <a:rPr lang="ar-LB" baseline="0" dirty="0" smtClean="0"/>
              <a:t> السيارات الحالية في الشارع</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15</a:t>
            </a:fld>
            <a:endParaRPr lang="en-US"/>
          </a:p>
        </p:txBody>
      </p:sp>
    </p:spTree>
    <p:extLst>
      <p:ext uri="{BB962C8B-B14F-4D97-AF65-F5344CB8AC3E}">
        <p14:creationId xmlns:p14="http://schemas.microsoft.com/office/powerpoint/2010/main" val="1175061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0" i="0" kern="1200" dirty="0" smtClean="0">
                <a:solidFill>
                  <a:schemeClr val="tx1"/>
                </a:solidFill>
                <a:effectLst/>
                <a:latin typeface="+mn-lt"/>
                <a:ea typeface="+mn-ea"/>
                <a:cs typeface="+mn-cs"/>
              </a:rPr>
              <a:t>مواقع تتميز بمواقف مزدوجة و مواقف على الارصفة</a:t>
            </a:r>
          </a:p>
          <a:p>
            <a:r>
              <a:rPr lang="ar-LB" sz="1200" b="0" i="0" kern="1200" dirty="0" smtClean="0">
                <a:solidFill>
                  <a:schemeClr val="tx1"/>
                </a:solidFill>
                <a:effectLst/>
                <a:latin typeface="+mn-lt"/>
                <a:ea typeface="+mn-ea"/>
                <a:cs typeface="+mn-cs"/>
              </a:rPr>
              <a:t/>
            </a:r>
            <a:br>
              <a:rPr lang="ar-LB"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16</a:t>
            </a:fld>
            <a:endParaRPr lang="en-US"/>
          </a:p>
        </p:txBody>
      </p:sp>
    </p:spTree>
    <p:extLst>
      <p:ext uri="{BB962C8B-B14F-4D97-AF65-F5344CB8AC3E}">
        <p14:creationId xmlns:p14="http://schemas.microsoft.com/office/powerpoint/2010/main" val="3850530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المخطط </a:t>
            </a:r>
            <a:r>
              <a:rPr lang="ar-LB" baseline="0" dirty="0" smtClean="0"/>
              <a:t>المقترح في المشروع </a:t>
            </a:r>
            <a:r>
              <a:rPr lang="ar-LB" dirty="0" smtClean="0"/>
              <a:t>للأماكن المسموح استخدامها كموقف (تظهر باللون الأزرق) والأماكن الممنوع الوقوف فيها (وتظهر باللون الأحمر)،</a:t>
            </a:r>
            <a:r>
              <a:rPr lang="ar-LB" baseline="0" dirty="0" smtClean="0"/>
              <a:t> نلاحظ ان معظم المناطق المسموح الوقوف فيها تتمركز خارج وسط المدينة</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17</a:t>
            </a:fld>
            <a:endParaRPr lang="en-US"/>
          </a:p>
        </p:txBody>
      </p:sp>
    </p:spTree>
    <p:extLst>
      <p:ext uri="{BB962C8B-B14F-4D97-AF65-F5344CB8AC3E}">
        <p14:creationId xmlns:p14="http://schemas.microsoft.com/office/powerpoint/2010/main" val="2796036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مخطط مقترح لتسعير المواقف حسب اماكنها في المدينة والمدة المسموح بها (نلاحظ ان الوقوف في الأماكن البعيدة عن وسط المدينة(تظهر باللون الأخضر) يكلف اقل لمدة أطول وذلك لحث الناس على عدم التوقف في وسط المدينة)</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18</a:t>
            </a:fld>
            <a:endParaRPr lang="en-US"/>
          </a:p>
        </p:txBody>
      </p:sp>
    </p:spTree>
    <p:extLst>
      <p:ext uri="{BB962C8B-B14F-4D97-AF65-F5344CB8AC3E}">
        <p14:creationId xmlns:p14="http://schemas.microsoft.com/office/powerpoint/2010/main" val="957372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0" i="0" kern="1200" dirty="0" smtClean="0">
                <a:solidFill>
                  <a:schemeClr val="tx1"/>
                </a:solidFill>
                <a:effectLst/>
                <a:latin typeface="+mn-lt"/>
                <a:ea typeface="+mn-ea"/>
                <a:cs typeface="+mn-cs"/>
              </a:rPr>
              <a:t>تحسين تقاطع الطرقات وإشارات المرور</a:t>
            </a:r>
          </a:p>
          <a:p>
            <a:pPr algn="r" rtl="1"/>
            <a:r>
              <a:rPr lang="ar-LB" sz="1200" b="0" i="0" kern="1200" dirty="0" smtClean="0">
                <a:solidFill>
                  <a:schemeClr val="tx1"/>
                </a:solidFill>
                <a:effectLst/>
                <a:latin typeface="+mn-lt"/>
                <a:ea typeface="+mn-ea"/>
                <a:cs typeface="+mn-cs"/>
              </a:rPr>
              <a:t>يظهر</a:t>
            </a:r>
            <a:r>
              <a:rPr lang="ar-LB" sz="1200" b="0" i="0" kern="1200" baseline="0" dirty="0" smtClean="0">
                <a:solidFill>
                  <a:schemeClr val="tx1"/>
                </a:solidFill>
                <a:effectLst/>
                <a:latin typeface="+mn-lt"/>
                <a:ea typeface="+mn-ea"/>
                <a:cs typeface="+mn-cs"/>
              </a:rPr>
              <a:t> المخطط تقاطع الطرق التي يشملها المشروع</a:t>
            </a:r>
          </a:p>
          <a:p>
            <a:pPr algn="r" rtl="1"/>
            <a:r>
              <a:rPr lang="ar-LB" sz="1200" b="0" i="0" kern="1200" baseline="0" dirty="0" smtClean="0">
                <a:solidFill>
                  <a:schemeClr val="tx1"/>
                </a:solidFill>
                <a:effectLst/>
                <a:latin typeface="+mn-lt"/>
                <a:ea typeface="+mn-ea"/>
                <a:cs typeface="+mn-cs"/>
              </a:rPr>
              <a:t>اللون الأزرق يرمز الى كون التقاطع قد دخل ضمن مشروع الممر السفلي المعروض سابقا</a:t>
            </a:r>
          </a:p>
          <a:p>
            <a:pPr algn="r" rtl="1"/>
            <a:r>
              <a:rPr lang="ar-LB" sz="1200" b="0" i="0" kern="1200" baseline="0" dirty="0" smtClean="0">
                <a:solidFill>
                  <a:schemeClr val="tx1"/>
                </a:solidFill>
                <a:effectLst/>
                <a:latin typeface="+mn-lt"/>
                <a:ea typeface="+mn-ea"/>
                <a:cs typeface="+mn-cs"/>
              </a:rPr>
              <a:t>اللون الأحمر يعبر عن التقاطعات التي يجب اخذها بعين الاعتبار ضمن مشروع إشارات المرور</a:t>
            </a:r>
          </a:p>
          <a:p>
            <a:pPr algn="r" rtl="1"/>
            <a:r>
              <a:rPr lang="ar-LB" sz="1200" b="0" i="0" kern="1200" baseline="0" dirty="0" smtClean="0">
                <a:solidFill>
                  <a:schemeClr val="tx1"/>
                </a:solidFill>
                <a:effectLst/>
                <a:latin typeface="+mn-lt"/>
                <a:ea typeface="+mn-ea"/>
                <a:cs typeface="+mn-cs"/>
              </a:rPr>
              <a:t>اللون الأخضر و الأصفر يرمز الى كون التقاطع قد دخل مسبقا في مشروع إشارات المرور من قبل </a:t>
            </a:r>
            <a:r>
              <a:rPr lang="ar-LB" sz="1200" b="0" i="0" kern="1200" baseline="0" dirty="0" err="1" smtClean="0">
                <a:solidFill>
                  <a:schemeClr val="tx1"/>
                </a:solidFill>
                <a:effectLst/>
                <a:latin typeface="+mn-lt"/>
                <a:ea typeface="+mn-ea"/>
                <a:cs typeface="+mn-cs"/>
              </a:rPr>
              <a:t>اوزارة</a:t>
            </a:r>
            <a:endParaRPr lang="ar-L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317588-2531-4D79-80DD-E20AEC65070B}" type="slidenum">
              <a:rPr lang="en-US" smtClean="0"/>
              <a:t>19</a:t>
            </a:fld>
            <a:endParaRPr lang="en-US"/>
          </a:p>
        </p:txBody>
      </p:sp>
    </p:spTree>
    <p:extLst>
      <p:ext uri="{BB962C8B-B14F-4D97-AF65-F5344CB8AC3E}">
        <p14:creationId xmlns:p14="http://schemas.microsoft.com/office/powerpoint/2010/main" val="959929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0" i="0" kern="1200" dirty="0" smtClean="0">
                <a:solidFill>
                  <a:schemeClr val="tx1"/>
                </a:solidFill>
                <a:effectLst/>
                <a:latin typeface="+mn-lt"/>
                <a:ea typeface="+mn-ea"/>
                <a:cs typeface="+mn-cs"/>
              </a:rPr>
              <a:t>خريطة مواقع جرد الشوارع</a:t>
            </a:r>
          </a:p>
          <a:p>
            <a:r>
              <a:rPr lang="ar-LB" sz="1200" b="0" i="0" kern="1200" dirty="0" smtClean="0">
                <a:solidFill>
                  <a:schemeClr val="tx1"/>
                </a:solidFill>
                <a:effectLst/>
                <a:latin typeface="+mn-lt"/>
                <a:ea typeface="+mn-ea"/>
                <a:cs typeface="+mn-cs"/>
              </a:rPr>
              <a:t/>
            </a:r>
            <a:br>
              <a:rPr lang="ar-LB"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20</a:t>
            </a:fld>
            <a:endParaRPr lang="en-US"/>
          </a:p>
        </p:txBody>
      </p:sp>
    </p:spTree>
    <p:extLst>
      <p:ext uri="{BB962C8B-B14F-4D97-AF65-F5344CB8AC3E}">
        <p14:creationId xmlns:p14="http://schemas.microsoft.com/office/powerpoint/2010/main" val="307283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مشاريع الطرقات المنفذة و</a:t>
            </a:r>
            <a:r>
              <a:rPr lang="ar-LB" baseline="0" dirty="0" smtClean="0"/>
              <a:t> التي قيد التنفيذ. </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3</a:t>
            </a:fld>
            <a:endParaRPr lang="en-US"/>
          </a:p>
        </p:txBody>
      </p:sp>
    </p:spTree>
    <p:extLst>
      <p:ext uri="{BB962C8B-B14F-4D97-AF65-F5344CB8AC3E}">
        <p14:creationId xmlns:p14="http://schemas.microsoft.com/office/powerpoint/2010/main" val="3619049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مخطط يظهر </a:t>
            </a:r>
            <a:r>
              <a:rPr lang="ar-LB" sz="1200" b="0" i="0" kern="1200" dirty="0" smtClean="0">
                <a:solidFill>
                  <a:schemeClr val="tx1"/>
                </a:solidFill>
                <a:effectLst/>
                <a:latin typeface="+mn-lt"/>
                <a:ea typeface="+mn-ea"/>
                <a:cs typeface="+mn-cs"/>
              </a:rPr>
              <a:t>الحد الأقصى لحجم حركة المرور لكل ساعة</a:t>
            </a:r>
          </a:p>
          <a:p>
            <a:r>
              <a:rPr lang="ar-LB" sz="1200" b="0" i="0" kern="1200" dirty="0" smtClean="0">
                <a:solidFill>
                  <a:schemeClr val="tx1"/>
                </a:solidFill>
                <a:effectLst/>
                <a:latin typeface="+mn-lt"/>
                <a:ea typeface="+mn-ea"/>
                <a:cs typeface="+mn-cs"/>
              </a:rPr>
              <a:t/>
            </a:r>
            <a:br>
              <a:rPr lang="ar-LB"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21</a:t>
            </a:fld>
            <a:endParaRPr lang="en-US"/>
          </a:p>
        </p:txBody>
      </p:sp>
    </p:spTree>
    <p:extLst>
      <p:ext uri="{BB962C8B-B14F-4D97-AF65-F5344CB8AC3E}">
        <p14:creationId xmlns:p14="http://schemas.microsoft.com/office/powerpoint/2010/main" val="167224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0" i="0" kern="1200" dirty="0" smtClean="0">
                <a:solidFill>
                  <a:schemeClr val="tx1"/>
                </a:solidFill>
                <a:effectLst/>
                <a:latin typeface="+mn-lt"/>
                <a:ea typeface="+mn-ea"/>
                <a:cs typeface="+mn-cs"/>
              </a:rPr>
              <a:t>مراجعة خطة إشارات المرور الجارية</a:t>
            </a:r>
          </a:p>
        </p:txBody>
      </p:sp>
      <p:sp>
        <p:nvSpPr>
          <p:cNvPr id="4" name="Slide Number Placeholder 3"/>
          <p:cNvSpPr>
            <a:spLocks noGrp="1"/>
          </p:cNvSpPr>
          <p:nvPr>
            <p:ph type="sldNum" sz="quarter" idx="10"/>
          </p:nvPr>
        </p:nvSpPr>
        <p:spPr/>
        <p:txBody>
          <a:bodyPr/>
          <a:lstStyle/>
          <a:p>
            <a:fld id="{57317588-2531-4D79-80DD-E20AEC65070B}" type="slidenum">
              <a:rPr lang="en-US" smtClean="0"/>
              <a:t>22</a:t>
            </a:fld>
            <a:endParaRPr lang="en-US"/>
          </a:p>
        </p:txBody>
      </p:sp>
    </p:spTree>
    <p:extLst>
      <p:ext uri="{BB962C8B-B14F-4D97-AF65-F5344CB8AC3E}">
        <p14:creationId xmlns:p14="http://schemas.microsoft.com/office/powerpoint/2010/main" val="3013769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مخطط تحسين التقاطع رقم 14 عبر وضع</a:t>
            </a:r>
            <a:r>
              <a:rPr lang="ar-LB" baseline="0" dirty="0" smtClean="0"/>
              <a:t> إشارات مرور</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24</a:t>
            </a:fld>
            <a:endParaRPr lang="en-US"/>
          </a:p>
        </p:txBody>
      </p:sp>
    </p:spTree>
    <p:extLst>
      <p:ext uri="{BB962C8B-B14F-4D97-AF65-F5344CB8AC3E}">
        <p14:creationId xmlns:p14="http://schemas.microsoft.com/office/powerpoint/2010/main" val="2822368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t>مخطط تحسين التقاطع رقم 17 عبر وضع</a:t>
            </a:r>
            <a:r>
              <a:rPr lang="ar-LB" baseline="0" dirty="0" smtClean="0"/>
              <a:t> إشارات مرور</a:t>
            </a:r>
            <a:endParaRPr lang="en-US" dirty="0" smtClean="0"/>
          </a:p>
          <a:p>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25</a:t>
            </a:fld>
            <a:endParaRPr lang="en-US"/>
          </a:p>
        </p:txBody>
      </p:sp>
    </p:spTree>
    <p:extLst>
      <p:ext uri="{BB962C8B-B14F-4D97-AF65-F5344CB8AC3E}">
        <p14:creationId xmlns:p14="http://schemas.microsoft.com/office/powerpoint/2010/main" val="1161043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t>مخطط تحسين تقاطع</a:t>
            </a:r>
            <a:r>
              <a:rPr lang="ar-LB" baseline="0" dirty="0" smtClean="0"/>
              <a:t> السرايا القديمة</a:t>
            </a:r>
            <a:r>
              <a:rPr lang="ar-LB" dirty="0" smtClean="0"/>
              <a:t> عبر وضع</a:t>
            </a:r>
            <a:r>
              <a:rPr lang="ar-LB" baseline="0" dirty="0" smtClean="0"/>
              <a:t> إشارات مرور</a:t>
            </a:r>
            <a:endParaRPr lang="en-US" dirty="0" smtClean="0"/>
          </a:p>
          <a:p>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26</a:t>
            </a:fld>
            <a:endParaRPr lang="en-US"/>
          </a:p>
        </p:txBody>
      </p:sp>
    </p:spTree>
    <p:extLst>
      <p:ext uri="{BB962C8B-B14F-4D97-AF65-F5344CB8AC3E}">
        <p14:creationId xmlns:p14="http://schemas.microsoft.com/office/powerpoint/2010/main" val="2052682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t>مخطط تحسين التقاطع رقم 23 (مستديرة النجمة) عبر وضع</a:t>
            </a:r>
            <a:r>
              <a:rPr lang="ar-LB" baseline="0" dirty="0" smtClean="0"/>
              <a:t> إشارات مرور</a:t>
            </a:r>
            <a:endParaRPr lang="en-US" dirty="0" smtClean="0"/>
          </a:p>
          <a:p>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27</a:t>
            </a:fld>
            <a:endParaRPr lang="en-US"/>
          </a:p>
        </p:txBody>
      </p:sp>
    </p:spTree>
    <p:extLst>
      <p:ext uri="{BB962C8B-B14F-4D97-AF65-F5344CB8AC3E}">
        <p14:creationId xmlns:p14="http://schemas.microsoft.com/office/powerpoint/2010/main" val="2957825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t>مخطط الاول لتحسين تقاطع ساحة التل</a:t>
            </a:r>
            <a:r>
              <a:rPr lang="ar-LB" baseline="0" dirty="0" smtClean="0"/>
              <a:t> </a:t>
            </a:r>
            <a:r>
              <a:rPr lang="ar-LB" dirty="0" smtClean="0"/>
              <a:t>عبر وضع</a:t>
            </a:r>
            <a:r>
              <a:rPr lang="ar-LB" baseline="0" dirty="0" smtClean="0"/>
              <a:t> إشارات مرور</a:t>
            </a:r>
            <a:endParaRPr lang="en-US" dirty="0" smtClean="0"/>
          </a:p>
        </p:txBody>
      </p:sp>
      <p:sp>
        <p:nvSpPr>
          <p:cNvPr id="4" name="Slide Number Placeholder 3"/>
          <p:cNvSpPr>
            <a:spLocks noGrp="1"/>
          </p:cNvSpPr>
          <p:nvPr>
            <p:ph type="sldNum" sz="quarter" idx="10"/>
          </p:nvPr>
        </p:nvSpPr>
        <p:spPr/>
        <p:txBody>
          <a:bodyPr/>
          <a:lstStyle/>
          <a:p>
            <a:fld id="{57317588-2531-4D79-80DD-E20AEC65070B}" type="slidenum">
              <a:rPr lang="en-US" smtClean="0"/>
              <a:t>28</a:t>
            </a:fld>
            <a:endParaRPr lang="en-US"/>
          </a:p>
        </p:txBody>
      </p:sp>
    </p:spTree>
    <p:extLst>
      <p:ext uri="{BB962C8B-B14F-4D97-AF65-F5344CB8AC3E}">
        <p14:creationId xmlns:p14="http://schemas.microsoft.com/office/powerpoint/2010/main" val="3617056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t>مخطط الثاني لتحسين تقاطع ساحة التل</a:t>
            </a:r>
            <a:r>
              <a:rPr lang="ar-LB" baseline="0" dirty="0" smtClean="0"/>
              <a:t> </a:t>
            </a:r>
            <a:r>
              <a:rPr lang="ar-LB" dirty="0" smtClean="0"/>
              <a:t>عبر وضع</a:t>
            </a:r>
            <a:r>
              <a:rPr lang="ar-LB" baseline="0" dirty="0" smtClean="0"/>
              <a:t> إشارات مرور</a:t>
            </a:r>
            <a:endParaRPr lang="en-US" dirty="0" smtClean="0"/>
          </a:p>
          <a:p>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29</a:t>
            </a:fld>
            <a:endParaRPr lang="en-US"/>
          </a:p>
        </p:txBody>
      </p:sp>
    </p:spTree>
    <p:extLst>
      <p:ext uri="{BB962C8B-B14F-4D97-AF65-F5344CB8AC3E}">
        <p14:creationId xmlns:p14="http://schemas.microsoft.com/office/powerpoint/2010/main" val="2689716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0" i="0" kern="1200" dirty="0" smtClean="0">
                <a:solidFill>
                  <a:schemeClr val="tx1"/>
                </a:solidFill>
                <a:effectLst/>
                <a:latin typeface="+mn-lt"/>
                <a:ea typeface="+mn-ea"/>
                <a:cs typeface="+mn-cs"/>
              </a:rPr>
              <a:t>مرافق السلامة المرورية</a:t>
            </a:r>
          </a:p>
          <a:p>
            <a:pPr algn="r" rtl="1"/>
            <a:r>
              <a:rPr lang="ar-LB" sz="1200" b="0" i="0" kern="1200" dirty="0" smtClean="0">
                <a:solidFill>
                  <a:schemeClr val="tx1"/>
                </a:solidFill>
                <a:effectLst/>
                <a:latin typeface="+mn-lt"/>
                <a:ea typeface="+mn-ea"/>
                <a:cs typeface="+mn-cs"/>
              </a:rPr>
              <a:t>الجدول الأول</a:t>
            </a:r>
            <a:r>
              <a:rPr lang="ar-LB" sz="1200" b="0" i="0" kern="1200" baseline="0" dirty="0" smtClean="0">
                <a:solidFill>
                  <a:schemeClr val="tx1"/>
                </a:solidFill>
                <a:effectLst/>
                <a:latin typeface="+mn-lt"/>
                <a:ea typeface="+mn-ea"/>
                <a:cs typeface="+mn-cs"/>
              </a:rPr>
              <a:t> يظهر </a:t>
            </a:r>
            <a:r>
              <a:rPr lang="ar-LB" sz="1200" b="0" i="0" kern="1200" dirty="0" smtClean="0">
                <a:solidFill>
                  <a:schemeClr val="tx1"/>
                </a:solidFill>
                <a:effectLst/>
                <a:latin typeface="+mn-lt"/>
                <a:ea typeface="+mn-ea"/>
                <a:cs typeface="+mn-cs"/>
              </a:rPr>
              <a:t>تقييم حجم المشاة وقدرة الرصيف</a:t>
            </a:r>
          </a:p>
          <a:p>
            <a:pPr algn="r" rtl="1"/>
            <a:r>
              <a:rPr lang="ar-LB" sz="1200" b="0" i="0" kern="1200" dirty="0" smtClean="0">
                <a:solidFill>
                  <a:schemeClr val="tx1"/>
                </a:solidFill>
                <a:effectLst/>
                <a:latin typeface="+mn-lt"/>
                <a:ea typeface="+mn-ea"/>
                <a:cs typeface="+mn-cs"/>
              </a:rPr>
              <a:t>الجدول الثاني والثالث يظهر حالة الرصيف والطرقات المخططة</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30</a:t>
            </a:fld>
            <a:endParaRPr lang="en-US"/>
          </a:p>
        </p:txBody>
      </p:sp>
    </p:spTree>
    <p:extLst>
      <p:ext uri="{BB962C8B-B14F-4D97-AF65-F5344CB8AC3E}">
        <p14:creationId xmlns:p14="http://schemas.microsoft.com/office/powerpoint/2010/main" val="1928633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مخطط يظهر الوضع الحالي للأرصفة</a:t>
            </a:r>
            <a:r>
              <a:rPr lang="ar-LB" baseline="0" dirty="0" smtClean="0"/>
              <a:t> بالأخضر ذو حالة جيدة بالأزرق ذو حالة مقبولة والاحمر ذو حالة سيئة</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31</a:t>
            </a:fld>
            <a:endParaRPr lang="en-US"/>
          </a:p>
        </p:txBody>
      </p:sp>
    </p:spTree>
    <p:extLst>
      <p:ext uri="{BB962C8B-B14F-4D97-AF65-F5344CB8AC3E}">
        <p14:creationId xmlns:p14="http://schemas.microsoft.com/office/powerpoint/2010/main" val="21644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مشاريع الطرقات التي يتم التحضير لها</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4</a:t>
            </a:fld>
            <a:endParaRPr lang="en-US"/>
          </a:p>
        </p:txBody>
      </p:sp>
    </p:spTree>
    <p:extLst>
      <p:ext uri="{BB962C8B-B14F-4D97-AF65-F5344CB8AC3E}">
        <p14:creationId xmlns:p14="http://schemas.microsoft.com/office/powerpoint/2010/main" val="1088670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0" i="0" kern="1200" dirty="0" smtClean="0">
                <a:solidFill>
                  <a:schemeClr val="tx1"/>
                </a:solidFill>
                <a:effectLst/>
                <a:latin typeface="+mn-lt"/>
                <a:ea typeface="+mn-ea"/>
                <a:cs typeface="+mn-cs"/>
              </a:rPr>
              <a:t>الطرقات</a:t>
            </a:r>
            <a:r>
              <a:rPr lang="ar-LB" sz="1200" b="0" i="0" kern="1200" baseline="0" dirty="0" smtClean="0">
                <a:solidFill>
                  <a:schemeClr val="tx1"/>
                </a:solidFill>
                <a:effectLst/>
                <a:latin typeface="+mn-lt"/>
                <a:ea typeface="+mn-ea"/>
                <a:cs typeface="+mn-cs"/>
              </a:rPr>
              <a:t> المخططة حاليا </a:t>
            </a:r>
            <a:r>
              <a:rPr lang="ar-LB" sz="1200" b="0" i="0" kern="1200" dirty="0" smtClean="0">
                <a:solidFill>
                  <a:schemeClr val="tx1"/>
                </a:solidFill>
                <a:effectLst/>
                <a:latin typeface="+mn-lt"/>
                <a:ea typeface="+mn-ea"/>
                <a:cs typeface="+mn-cs"/>
              </a:rPr>
              <a:t/>
            </a:r>
            <a:br>
              <a:rPr lang="ar-LB"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32</a:t>
            </a:fld>
            <a:endParaRPr lang="en-US"/>
          </a:p>
        </p:txBody>
      </p:sp>
    </p:spTree>
    <p:extLst>
      <p:ext uri="{BB962C8B-B14F-4D97-AF65-F5344CB8AC3E}">
        <p14:creationId xmlns:p14="http://schemas.microsoft.com/office/powerpoint/2010/main" val="3721615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لا توجد علامات على الطرق في كل منطقة وسط المدينة. </a:t>
            </a:r>
          </a:p>
          <a:p>
            <a:pPr algn="r" rtl="1"/>
            <a:r>
              <a:rPr lang="ar-LB" dirty="0" smtClean="0"/>
              <a:t>في مجال تخطيط الطرق تم النظر في أنواع الخطوط التالية(تظهر في الرسم):</a:t>
            </a:r>
          </a:p>
          <a:p>
            <a:pPr algn="r" rtl="1"/>
            <a:r>
              <a:rPr lang="ar-LB" dirty="0" smtClean="0"/>
              <a:t>تحديد الطريق . </a:t>
            </a:r>
          </a:p>
          <a:p>
            <a:pPr algn="r" rtl="1"/>
            <a:r>
              <a:rPr lang="ar-LB" dirty="0" smtClean="0"/>
              <a:t>ممر</a:t>
            </a:r>
            <a:r>
              <a:rPr lang="ar-LB" baseline="0" dirty="0" smtClean="0"/>
              <a:t> المشاة</a:t>
            </a:r>
            <a:endParaRPr lang="ar-LB" dirty="0" smtClean="0"/>
          </a:p>
          <a:p>
            <a:pPr algn="r" rtl="1"/>
            <a:r>
              <a:rPr lang="ar-LB" dirty="0" smtClean="0"/>
              <a:t>موقف للسيارات في الشارع.</a:t>
            </a:r>
          </a:p>
          <a:p>
            <a:pPr algn="r" rtl="1"/>
            <a:r>
              <a:rPr lang="ar-LB" dirty="0" smtClean="0"/>
              <a:t> موقف للسيارات خارج الشارع. </a:t>
            </a:r>
          </a:p>
          <a:p>
            <a:pPr algn="r" rtl="1"/>
            <a:r>
              <a:rPr lang="ar-LB" dirty="0" smtClean="0"/>
              <a:t>توجيه.</a:t>
            </a:r>
          </a:p>
          <a:p>
            <a:pPr algn="r" rtl="1"/>
            <a:r>
              <a:rPr lang="ar-LB" dirty="0" smtClean="0"/>
              <a:t>تظهر الجداول الى اليسار</a:t>
            </a:r>
            <a:r>
              <a:rPr lang="ar-LB" baseline="0" dirty="0" smtClean="0"/>
              <a:t> عدد إشارات المرور التي نحتاجها بالإضافة الى المساحة التي يجب تخطيطها</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33</a:t>
            </a:fld>
            <a:endParaRPr lang="en-US"/>
          </a:p>
        </p:txBody>
      </p:sp>
    </p:spTree>
    <p:extLst>
      <p:ext uri="{BB962C8B-B14F-4D97-AF65-F5344CB8AC3E}">
        <p14:creationId xmlns:p14="http://schemas.microsoft.com/office/powerpoint/2010/main" val="3290313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34</a:t>
            </a:fld>
            <a:endParaRPr lang="en-US"/>
          </a:p>
        </p:txBody>
      </p:sp>
    </p:spTree>
    <p:extLst>
      <p:ext uri="{BB962C8B-B14F-4D97-AF65-F5344CB8AC3E}">
        <p14:creationId xmlns:p14="http://schemas.microsoft.com/office/powerpoint/2010/main" val="112379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تنقسم وزارة الاشغال العامة</a:t>
            </a:r>
            <a:r>
              <a:rPr lang="ar-LB" baseline="0" dirty="0" smtClean="0"/>
              <a:t> والنقل</a:t>
            </a:r>
            <a:r>
              <a:rPr lang="ar-LB" dirty="0" smtClean="0"/>
              <a:t> في لبنان الى اربع اقسام:</a:t>
            </a:r>
          </a:p>
          <a:p>
            <a:pPr algn="r" rtl="1"/>
            <a:r>
              <a:rPr lang="ar-LB" dirty="0" smtClean="0"/>
              <a:t>المديرية العامة للنقل البري والبحري</a:t>
            </a:r>
          </a:p>
          <a:p>
            <a:pPr algn="r" rtl="1"/>
            <a:r>
              <a:rPr lang="ar-LB" dirty="0" smtClean="0"/>
              <a:t>المديرية العامة للطرق والمباني</a:t>
            </a:r>
          </a:p>
          <a:p>
            <a:pPr algn="r" rtl="1"/>
            <a:r>
              <a:rPr lang="ar-LB" dirty="0" smtClean="0"/>
              <a:t>المديرية العامة للطيران المدني</a:t>
            </a:r>
          </a:p>
          <a:p>
            <a:pPr algn="r" rtl="1"/>
            <a:r>
              <a:rPr lang="ar-LB" dirty="0" smtClean="0"/>
              <a:t>المديرية العامة للتخطيط العمراني</a:t>
            </a:r>
          </a:p>
          <a:p>
            <a:pPr algn="r" rtl="1"/>
            <a:r>
              <a:rPr lang="ar-LB" dirty="0" smtClean="0"/>
              <a:t>بالإضافة إلى ذلك ، فإن مجلس الإنماء والإعمار ووزارة إعادة تأهيل وإعادة تأهيل وزارة الأشغال العامة مسؤولون عن بناء الطرق وصيانتها في لبنان.</a:t>
            </a:r>
          </a:p>
          <a:p>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5</a:t>
            </a:fld>
            <a:endParaRPr lang="en-US"/>
          </a:p>
        </p:txBody>
      </p:sp>
    </p:spTree>
    <p:extLst>
      <p:ext uri="{BB962C8B-B14F-4D97-AF65-F5344CB8AC3E}">
        <p14:creationId xmlns:p14="http://schemas.microsoft.com/office/powerpoint/2010/main" val="1033428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تظهر الجداول المسافة والوقت</a:t>
            </a:r>
            <a:r>
              <a:rPr lang="ar-LB" baseline="0" dirty="0" smtClean="0"/>
              <a:t> بين مختلف المناطق اللبنانية</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6</a:t>
            </a:fld>
            <a:endParaRPr lang="en-US"/>
          </a:p>
        </p:txBody>
      </p:sp>
    </p:spTree>
    <p:extLst>
      <p:ext uri="{BB962C8B-B14F-4D97-AF65-F5344CB8AC3E}">
        <p14:creationId xmlns:p14="http://schemas.microsoft.com/office/powerpoint/2010/main" val="84535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مشاريع مخطط لها في طرابلس:</a:t>
            </a:r>
          </a:p>
          <a:p>
            <a:pPr algn="r" rtl="1"/>
            <a:r>
              <a:rPr lang="ar-LB" dirty="0" smtClean="0"/>
              <a:t>المشروع</a:t>
            </a:r>
            <a:r>
              <a:rPr lang="ar-LB" baseline="0" dirty="0" smtClean="0"/>
              <a:t> الأول هو </a:t>
            </a:r>
            <a:r>
              <a:rPr lang="ar-LB" dirty="0" smtClean="0"/>
              <a:t>التخطيط لممر سفلي للشارع الرئيسي في طرابلس</a:t>
            </a:r>
            <a:r>
              <a:rPr lang="en-US" dirty="0" smtClean="0"/>
              <a:t> </a:t>
            </a:r>
            <a:r>
              <a:rPr lang="ar-LB" baseline="0" dirty="0" smtClean="0"/>
              <a:t> الممتد من مستديرة حليم أبو عزالدين الى شارع بيسار</a:t>
            </a:r>
            <a:endParaRPr lang="ar-LB" dirty="0" smtClean="0"/>
          </a:p>
          <a:p>
            <a:pPr algn="r" rtl="1"/>
            <a:r>
              <a:rPr lang="ar-LB" dirty="0" smtClean="0"/>
              <a:t>الصور</a:t>
            </a:r>
            <a:r>
              <a:rPr lang="ar-LB" baseline="0" dirty="0" smtClean="0"/>
              <a:t> الى اليمين تظهر مخطط الشارع</a:t>
            </a:r>
          </a:p>
          <a:p>
            <a:pPr algn="r" rtl="1"/>
            <a:r>
              <a:rPr lang="ar-LB" baseline="0" dirty="0" smtClean="0"/>
              <a:t>المخطط الى اليسار يظهر الاحتمالات المطروحة للممر السلفي</a:t>
            </a:r>
            <a:endParaRPr lang="ar-LB" dirty="0" smtClean="0"/>
          </a:p>
          <a:p>
            <a:pPr algn="r" rtl="1"/>
            <a:r>
              <a:rPr lang="ar-LB" dirty="0" smtClean="0"/>
              <a:t>لتفاصيل اكثر عن المشروع يرجى الرجوع الى الملف</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7</a:t>
            </a:fld>
            <a:endParaRPr lang="en-US"/>
          </a:p>
        </p:txBody>
      </p:sp>
    </p:spTree>
    <p:extLst>
      <p:ext uri="{BB962C8B-B14F-4D97-AF65-F5344CB8AC3E}">
        <p14:creationId xmlns:p14="http://schemas.microsoft.com/office/powerpoint/2010/main" val="32640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100" dirty="0" smtClean="0"/>
              <a:t>المشروع الثاني</a:t>
            </a:r>
          </a:p>
          <a:p>
            <a:pPr algn="r" rtl="1"/>
            <a:r>
              <a:rPr lang="ar-LB" sz="1100" dirty="0" smtClean="0"/>
              <a:t> مشروع إدارة النقل المركزي بطرابلس</a:t>
            </a:r>
          </a:p>
          <a:p>
            <a:pPr algn="r" rtl="1"/>
            <a:r>
              <a:rPr lang="ar-LB" sz="1100" dirty="0" smtClean="0"/>
              <a:t>الوضع الحالي</a:t>
            </a:r>
          </a:p>
          <a:p>
            <a:pPr algn="r" rtl="1"/>
            <a:r>
              <a:rPr lang="ar-LB" sz="1100" dirty="0" smtClean="0"/>
              <a:t>أ) شبكة الطرق واستخدام مساحة الطريق</a:t>
            </a:r>
          </a:p>
          <a:p>
            <a:pPr algn="r" rtl="1"/>
            <a:r>
              <a:rPr lang="ar-LB" sz="1100" dirty="0" smtClean="0"/>
              <a:t> • الطرق ضيقة في الغالب وشبكة الطرق تشبه المتاهة ، خاصة وسط المدينة ومناطق المدينة القديمة.</a:t>
            </a:r>
          </a:p>
          <a:p>
            <a:pPr algn="r" rtl="1"/>
            <a:r>
              <a:rPr lang="ar-LB" sz="1100" dirty="0" smtClean="0"/>
              <a:t> • مساحة الطريق غير مستخدمة بالكامل لأغراض حركة المرور بسبب مواقف السيارات الثقيلة في الشارع.</a:t>
            </a:r>
          </a:p>
          <a:p>
            <a:pPr algn="r" rtl="1"/>
            <a:r>
              <a:rPr lang="ar-LB" sz="1100" dirty="0" smtClean="0"/>
              <a:t> • لا توجد مساحة لتوسيع الطريق أو بناء طريق جديد بسبب التطور الكثيف على جانب الطريق. </a:t>
            </a:r>
          </a:p>
          <a:p>
            <a:pPr algn="r" rtl="1"/>
            <a:r>
              <a:rPr lang="ar-LB" sz="1100" dirty="0" smtClean="0"/>
              <a:t>ب) الحافلات بين المدن</a:t>
            </a:r>
          </a:p>
          <a:p>
            <a:pPr algn="r" rtl="1"/>
            <a:r>
              <a:rPr lang="ar-LB" sz="1100" dirty="0" smtClean="0"/>
              <a:t> • لا توجد محطة للحافلات بين المدن خارج الشارع ، ولكن يتم استخدام الطرق الموجودة كمحطة للحافلات بين المدن (أو محطة للحافلات داخل المدينة).</a:t>
            </a:r>
          </a:p>
          <a:p>
            <a:pPr algn="r" rtl="1"/>
            <a:r>
              <a:rPr lang="ar-LB" sz="1100" dirty="0" smtClean="0"/>
              <a:t> • تنتظر الحافلات بين المدن الركاب على الطريق حتى يصعد عدد كافٍ من الركاب عليها ، وبالتالي فإن حركة المرور مزعجة بشدة. </a:t>
            </a:r>
          </a:p>
          <a:p>
            <a:pPr algn="r" rtl="1"/>
            <a:r>
              <a:rPr lang="ar-LB" sz="1100" dirty="0" smtClean="0"/>
              <a:t>• تتركز محطات الحافلات بين الشوارع في الشوارع على طول أكثر الطرق ازدحاما. </a:t>
            </a:r>
          </a:p>
          <a:p>
            <a:pPr algn="r" rtl="1"/>
            <a:r>
              <a:rPr lang="ar-LB" sz="1100" dirty="0" smtClean="0"/>
              <a:t>ج) سيارات الأجرة </a:t>
            </a:r>
          </a:p>
          <a:p>
            <a:pPr algn="r" rtl="1"/>
            <a:r>
              <a:rPr lang="ar-LB" sz="1100" dirty="0" smtClean="0"/>
              <a:t>• لا يوجد موقف سيارات أجرة خارج الشارع. سيارات الأجرة وقوف السيارات في الشوارع للحصول على 4 أو 5 ركاب. </a:t>
            </a:r>
          </a:p>
          <a:p>
            <a:pPr algn="r" rtl="1"/>
            <a:r>
              <a:rPr lang="ar-LB" sz="1100" dirty="0" smtClean="0"/>
              <a:t>• من الواضح أن العرض الزائد لخدمة سيارات الأجرة. لا تستطيع العديد من سيارات الأجرة اصطحاب الركاب ، ولكن تقف في أحد الشوارع طوال اليوم. </a:t>
            </a:r>
          </a:p>
          <a:p>
            <a:pPr algn="r" rtl="1"/>
            <a:r>
              <a:rPr lang="ar-LB" sz="1100" dirty="0" smtClean="0"/>
              <a:t>• تتركز سيارات الأجرة في الحديقة العامة ومناطق ساحة عبد الناصر.</a:t>
            </a:r>
          </a:p>
          <a:p>
            <a:pPr algn="r" rtl="1"/>
            <a:r>
              <a:rPr lang="ar-LB" sz="1100" dirty="0" smtClean="0"/>
              <a:t> د) وقوف السيارات في الشارع </a:t>
            </a:r>
          </a:p>
          <a:p>
            <a:pPr algn="r" rtl="1"/>
            <a:r>
              <a:rPr lang="ar-LB" sz="1100" dirty="0" smtClean="0"/>
              <a:t>• تتوقف العديد من المركبات على طول الشوارع ، وتضيق مساحة الطريق من أجل التنقل. </a:t>
            </a:r>
          </a:p>
          <a:p>
            <a:pPr algn="r" rtl="1"/>
            <a:r>
              <a:rPr lang="ar-LB" sz="1100" dirty="0" smtClean="0"/>
              <a:t>هـ) تشغيل حركة المرور في اتجاه واحد</a:t>
            </a:r>
          </a:p>
          <a:p>
            <a:pPr algn="r" rtl="1"/>
            <a:r>
              <a:rPr lang="ar-LB" sz="1100" dirty="0" smtClean="0"/>
              <a:t> • يتم اعتماد عملية المرور في اتجاه واحد على نطاق واسع في معظم المناطق ، وهذا النظام ناجح ، ولكن هناك بعض المناطق التي تحتاج إلى تحسين هذا النظام. </a:t>
            </a:r>
          </a:p>
          <a:p>
            <a:pPr algn="r" rtl="1"/>
            <a:r>
              <a:rPr lang="ar-LB" sz="1100" dirty="0" smtClean="0"/>
              <a:t>و) الحالة البيئية</a:t>
            </a:r>
          </a:p>
          <a:p>
            <a:pPr algn="r" rtl="1"/>
            <a:r>
              <a:rPr lang="ar-LB" sz="1100" dirty="0" smtClean="0"/>
              <a:t> • بسبب تركز حركة المرور ، وظروف الحركة البطيئة ، والعديد من المركبات القديمة ، تدهورت نوعية الهواء بشكل خطير.</a:t>
            </a:r>
          </a:p>
          <a:p>
            <a:pPr algn="r" rtl="1"/>
            <a:r>
              <a:rPr lang="ar-LB" sz="1100" dirty="0" smtClean="0"/>
              <a:t> ز) العوامل المؤثرة في التنمية السياحية </a:t>
            </a:r>
          </a:p>
          <a:p>
            <a:pPr algn="r" rtl="1"/>
            <a:r>
              <a:rPr lang="ar-LB" sz="1100" dirty="0" smtClean="0"/>
              <a:t>• تتركز التراث التاريخي والثقافي في منطقة المدينة القديمة. هناك حاجة إلى أماكن وقوف السيارات المناسبة ، وتحسين الأرصفة وطرق المشاة وتطويب المنطقة لجذب المزيد من السياح.</a:t>
            </a:r>
            <a:endParaRPr lang="en-US" sz="1100" dirty="0"/>
          </a:p>
        </p:txBody>
      </p:sp>
      <p:sp>
        <p:nvSpPr>
          <p:cNvPr id="4" name="Slide Number Placeholder 3"/>
          <p:cNvSpPr>
            <a:spLocks noGrp="1"/>
          </p:cNvSpPr>
          <p:nvPr>
            <p:ph type="sldNum" sz="quarter" idx="10"/>
          </p:nvPr>
        </p:nvSpPr>
        <p:spPr/>
        <p:txBody>
          <a:bodyPr/>
          <a:lstStyle/>
          <a:p>
            <a:fld id="{57317588-2531-4D79-80DD-E20AEC65070B}" type="slidenum">
              <a:rPr lang="en-US" smtClean="0"/>
              <a:t>8</a:t>
            </a:fld>
            <a:endParaRPr lang="en-US"/>
          </a:p>
        </p:txBody>
      </p:sp>
    </p:spTree>
    <p:extLst>
      <p:ext uri="{BB962C8B-B14F-4D97-AF65-F5344CB8AC3E}">
        <p14:creationId xmlns:p14="http://schemas.microsoft.com/office/powerpoint/2010/main" val="142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تظهر الخريطة مناطق زحمة السير، مواقف</a:t>
            </a:r>
            <a:r>
              <a:rPr lang="ar-LB" baseline="0" dirty="0" smtClean="0"/>
              <a:t> الباصات وسيارات الأجرة</a:t>
            </a:r>
          </a:p>
          <a:p>
            <a:pPr algn="r" rtl="1"/>
            <a:r>
              <a:rPr lang="ar-LB" baseline="0" dirty="0" smtClean="0"/>
              <a:t>الجوامع</a:t>
            </a:r>
          </a:p>
          <a:p>
            <a:pPr algn="r" rtl="1"/>
            <a:r>
              <a:rPr lang="ar-LB" baseline="0" dirty="0" smtClean="0"/>
              <a:t>المناطق التاريخية</a:t>
            </a:r>
          </a:p>
          <a:p>
            <a:pPr algn="r" rtl="1"/>
            <a:r>
              <a:rPr lang="ar-LB" baseline="0" dirty="0" smtClean="0"/>
              <a:t>الأسواق القديمة</a:t>
            </a:r>
          </a:p>
          <a:p>
            <a:pPr algn="r" rtl="1"/>
            <a:r>
              <a:rPr lang="ar-LB" dirty="0" smtClean="0"/>
              <a:t>الطرقات المخصصة للمشاة</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9</a:t>
            </a:fld>
            <a:endParaRPr lang="en-US"/>
          </a:p>
        </p:txBody>
      </p:sp>
    </p:spTree>
    <p:extLst>
      <p:ext uri="{BB962C8B-B14F-4D97-AF65-F5344CB8AC3E}">
        <p14:creationId xmlns:p14="http://schemas.microsoft.com/office/powerpoint/2010/main" val="2144274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تظهر الخريطة مواقف</a:t>
            </a:r>
            <a:r>
              <a:rPr lang="ar-LB" baseline="0" dirty="0" smtClean="0"/>
              <a:t> الباصات و سيارات الأجرة المقترحة في المشروع</a:t>
            </a:r>
            <a:endParaRPr lang="en-US" dirty="0"/>
          </a:p>
        </p:txBody>
      </p:sp>
      <p:sp>
        <p:nvSpPr>
          <p:cNvPr id="4" name="Slide Number Placeholder 3"/>
          <p:cNvSpPr>
            <a:spLocks noGrp="1"/>
          </p:cNvSpPr>
          <p:nvPr>
            <p:ph type="sldNum" sz="quarter" idx="10"/>
          </p:nvPr>
        </p:nvSpPr>
        <p:spPr/>
        <p:txBody>
          <a:bodyPr/>
          <a:lstStyle/>
          <a:p>
            <a:fld id="{57317588-2531-4D79-80DD-E20AEC65070B}" type="slidenum">
              <a:rPr lang="en-US" smtClean="0"/>
              <a:t>10</a:t>
            </a:fld>
            <a:endParaRPr lang="en-US"/>
          </a:p>
        </p:txBody>
      </p:sp>
    </p:spTree>
    <p:extLst>
      <p:ext uri="{BB962C8B-B14F-4D97-AF65-F5344CB8AC3E}">
        <p14:creationId xmlns:p14="http://schemas.microsoft.com/office/powerpoint/2010/main" val="384141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6B67F6-03D4-4C4E-A28F-3DB699D9766F}" type="datetime1">
              <a:rPr lang="en-US" smtClean="0"/>
              <a:t>22-Mar-20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236297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12AFCA2-CB76-4FD6-B9C6-1F2DDEEF8285}" type="datetime1">
              <a:rPr lang="en-US" smtClean="0"/>
              <a:t>22-Mar-20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420201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6603F2-7C50-40F9-8FA0-4361A22D4EFA}" type="datetime1">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409726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2E741D-C9DB-4EC1-A11E-1934A02ED766}" type="datetime1">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361636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85974B-BE60-4B40-8D41-407979224812}" type="datetime1">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170419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CC2D67-929A-453B-98EF-EA32734965B6}" type="datetime1">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77372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568DC9-96F1-4870-B7AC-8A9B1FD8F601}" type="datetime1">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238936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73F3F-CD25-4A2A-88C0-59E0F2E36C57}" type="datetime1">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419394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B1ED3-8455-4F9B-8BA6-3A14DF50EEE4}" type="datetime1">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85716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5BF847-2A08-4B35-B298-E25EE2B51294}" type="datetime1">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358416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1A12ABC-0DA4-471B-A93F-4993A43C9633}" type="datetime1">
              <a:rPr lang="en-US" smtClean="0"/>
              <a:t>22-Mar-20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283464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127E4B-8374-4A64-B009-E5E98ABDE36E}" type="datetime1">
              <a:rPr lang="en-US" smtClean="0"/>
              <a:t>22-Mar-20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268462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1C408F-D7F1-4C1E-A678-2559A46C5D89}" type="datetime1">
              <a:rPr lang="en-US" smtClean="0"/>
              <a:t>22-Mar-20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250827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885DA9-3553-46EB-A4F4-69D12A8CB233}" type="datetime1">
              <a:rPr lang="en-US" smtClean="0"/>
              <a:t>22-Mar-20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142618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EB67E-1880-4AF1-8082-58AA560F6EF8}" type="datetime1">
              <a:rPr lang="en-US" smtClean="0"/>
              <a:t>22-Mar-20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170683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CECB6C-A35C-4FD8-A7FC-F5AD4DCDA41E}" type="datetime1">
              <a:rPr lang="en-US" smtClean="0"/>
              <a:t>22-Mar-20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160656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402046B-7651-4202-81F7-9607CBE42AF6}" type="datetime1">
              <a:rPr lang="en-US" smtClean="0"/>
              <a:t>22-Mar-20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F7A23-841C-40B9-9A7E-2632A3B57DAC}" type="slidenum">
              <a:rPr lang="en-US" smtClean="0"/>
              <a:t>‹#›</a:t>
            </a:fld>
            <a:endParaRPr lang="en-US"/>
          </a:p>
        </p:txBody>
      </p:sp>
    </p:spTree>
    <p:extLst>
      <p:ext uri="{BB962C8B-B14F-4D97-AF65-F5344CB8AC3E}">
        <p14:creationId xmlns:p14="http://schemas.microsoft.com/office/powerpoint/2010/main" val="30925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A71BE9-7353-49A6-889E-FAE5AB6FDB05}" type="datetime1">
              <a:rPr lang="en-US" smtClean="0"/>
              <a:t>22-Mar-20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7F7A23-841C-40B9-9A7E-2632A3B57DAC}" type="slidenum">
              <a:rPr lang="en-US" smtClean="0"/>
              <a:t>‹#›</a:t>
            </a:fld>
            <a:endParaRPr lang="en-US"/>
          </a:p>
        </p:txBody>
      </p:sp>
    </p:spTree>
    <p:extLst>
      <p:ext uri="{BB962C8B-B14F-4D97-AF65-F5344CB8AC3E}">
        <p14:creationId xmlns:p14="http://schemas.microsoft.com/office/powerpoint/2010/main" val="2144746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hyperlink" Target="https://openjicareport.jica.go.jp/pdf/11688538_02.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cdr.gov.lb/eng/progress_reports/pr072005/Eroads.pdf" TargetMode="External"/><Relationship Id="rId5" Type="http://schemas.openxmlformats.org/officeDocument/2006/relationships/image" Target="../media/image4.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openjicareport.jica.go.jp/pdf/11688538_02.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openjicareport.jica.go.jp/pdf/11688538_02.pdf" TargetMode="Externa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hyperlink" Target="https://openjicareport.jica.go.jp/pdf/11688538_02.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www.cdr.gov.lb/eng/progress_reports/pr072005/Eroad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dlca.logcluster.org/display/public/DLCA/2.3+Lebanon+Road+Network"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dlca.logcluster.org/display/public/DLCA/2.3+Lebanon+Road+Network" TargetMode="External"/><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6.jpg"/><Relationship Id="rId7" Type="http://schemas.openxmlformats.org/officeDocument/2006/relationships/hyperlink" Target="https://openjicareport.jica.go.jp/pdf/11688538_02.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openjicareport.jica.go.jp/pdf/11688538_02.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openjicareport.jica.go.jp/pdf/11688538_02.pdf" TargetMode="External"/><Relationship Id="rId5" Type="http://schemas.openxmlformats.org/officeDocument/2006/relationships/image" Target="../media/image4.jpe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2817" y="1340909"/>
            <a:ext cx="8574622" cy="2616199"/>
          </a:xfrm>
        </p:spPr>
        <p:txBody>
          <a:bodyPr>
            <a:normAutofit fontScale="90000"/>
          </a:bodyPr>
          <a:lstStyle/>
          <a:p>
            <a:pPr algn="ctr"/>
            <a:r>
              <a:rPr lang="en-US" dirty="0" smtClean="0"/>
              <a:t>North Lebanon Roads network and public transport</a:t>
            </a:r>
            <a:endParaRPr lang="en-US" dirty="0"/>
          </a:p>
        </p:txBody>
      </p:sp>
      <p:sp>
        <p:nvSpPr>
          <p:cNvPr id="3" name="Subtitle 2"/>
          <p:cNvSpPr>
            <a:spLocks noGrp="1"/>
          </p:cNvSpPr>
          <p:nvPr>
            <p:ph type="subTitle" idx="1"/>
          </p:nvPr>
        </p:nvSpPr>
        <p:spPr>
          <a:xfrm>
            <a:off x="3964211" y="4305323"/>
            <a:ext cx="6987645" cy="1388534"/>
          </a:xfrm>
        </p:spPr>
        <p:txBody>
          <a:bodyPr/>
          <a:lstStyle/>
          <a:p>
            <a:pPr algn="ctr"/>
            <a:r>
              <a:rPr lang="en-US" dirty="0" smtClean="0"/>
              <a:t>Presented by: Maryam Abdel-karim</a:t>
            </a:r>
            <a:endParaRPr lang="en-US" dirty="0"/>
          </a:p>
        </p:txBody>
      </p:sp>
      <p:sp>
        <p:nvSpPr>
          <p:cNvPr id="4" name="Slide Number Placeholder 3"/>
          <p:cNvSpPr>
            <a:spLocks noGrp="1"/>
          </p:cNvSpPr>
          <p:nvPr>
            <p:ph type="sldNum" sz="quarter" idx="12"/>
          </p:nvPr>
        </p:nvSpPr>
        <p:spPr/>
        <p:txBody>
          <a:bodyPr/>
          <a:lstStyle/>
          <a:p>
            <a:fld id="{1C7F7A23-841C-40B9-9A7E-2632A3B57DAC}" type="slidenum">
              <a:rPr lang="en-US" smtClean="0"/>
              <a:t>1</a:t>
            </a:fld>
            <a:endParaRPr lang="en-US"/>
          </a:p>
        </p:txBody>
      </p:sp>
      <p:pic>
        <p:nvPicPr>
          <p:cNvPr id="5" name="Picture 4" descr="Basmall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1216" y="0"/>
            <a:ext cx="4292657" cy="727621"/>
          </a:xfrm>
          <a:prstGeom prst="rect">
            <a:avLst/>
          </a:prstGeom>
          <a:noFill/>
        </p:spPr>
      </p:pic>
      <p:pic>
        <p:nvPicPr>
          <p:cNvPr id="6" name="Grafik 4" descr="AECENAR_Kopf_withWebsiteAdress.jpg"/>
          <p:cNvPicPr/>
          <p:nvPr/>
        </p:nvPicPr>
        <p:blipFill>
          <a:blip r:embed="rId3" cstate="print">
            <a:extLst>
              <a:ext uri="{28A0092B-C50C-407E-A947-70E740481C1C}">
                <a14:useLocalDpi xmlns:a14="http://schemas.microsoft.com/office/drawing/2010/main" val="0"/>
              </a:ext>
            </a:extLst>
          </a:blip>
          <a:stretch>
            <a:fillRect/>
          </a:stretch>
        </p:blipFill>
        <p:spPr>
          <a:xfrm>
            <a:off x="-1" y="5298019"/>
            <a:ext cx="12146601" cy="1559982"/>
          </a:xfrm>
          <a:prstGeom prst="rect">
            <a:avLst/>
          </a:prstGeom>
        </p:spPr>
      </p:pic>
      <p:pic>
        <p:nvPicPr>
          <p:cNvPr id="7" name="Grafik 1" descr="IEP_Logo_mitName.jpg"/>
          <p:cNvPicPr/>
          <p:nvPr/>
        </p:nvPicPr>
        <p:blipFill>
          <a:blip r:embed="rId4" cstate="print"/>
          <a:stretch>
            <a:fillRect/>
          </a:stretch>
        </p:blipFill>
        <p:spPr>
          <a:xfrm>
            <a:off x="9717206" y="-1"/>
            <a:ext cx="2429395" cy="1678675"/>
          </a:xfrm>
          <a:prstGeom prst="rect">
            <a:avLst/>
          </a:prstGeom>
        </p:spPr>
      </p:pic>
    </p:spTree>
    <p:extLst>
      <p:ext uri="{BB962C8B-B14F-4D97-AF65-F5344CB8AC3E}">
        <p14:creationId xmlns:p14="http://schemas.microsoft.com/office/powerpoint/2010/main" val="323295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92373"/>
            <a:ext cx="10018713" cy="1752599"/>
          </a:xfrm>
        </p:spPr>
        <p:txBody>
          <a:bodyPr>
            <a:normAutofit fontScale="90000"/>
          </a:bodyPr>
          <a:lstStyle/>
          <a:p>
            <a:r>
              <a:rPr lang="en-US" b="1" dirty="0"/>
              <a:t> </a:t>
            </a:r>
            <a:r>
              <a:rPr lang="en-US" dirty="0"/>
              <a:t/>
            </a:r>
            <a:br>
              <a:rPr lang="en-US" dirty="0"/>
            </a:br>
            <a:r>
              <a:rPr lang="en-US" b="1" dirty="0"/>
              <a:t>PROPOSED BUS/TAXI SERVICE SYSTEM AND </a:t>
            </a:r>
            <a:r>
              <a:rPr lang="en-US" b="1" dirty="0" smtClean="0"/>
              <a:t>TERMINALS</a:t>
            </a:r>
            <a:endParaRPr lang="en-US" dirty="0"/>
          </a:p>
        </p:txBody>
      </p:sp>
      <p:pic>
        <p:nvPicPr>
          <p:cNvPr id="4" name="Content Placeholder 3"/>
          <p:cNvPicPr>
            <a:picLocks noGrp="1"/>
          </p:cNvPicPr>
          <p:nvPr>
            <p:ph idx="1"/>
          </p:nvPr>
        </p:nvPicPr>
        <p:blipFill>
          <a:blip r:embed="rId3"/>
          <a:stretch>
            <a:fillRect/>
          </a:stretch>
        </p:blipFill>
        <p:spPr>
          <a:xfrm>
            <a:off x="1484310" y="1360226"/>
            <a:ext cx="9829684" cy="5497774"/>
          </a:xfrm>
          <a:prstGeom prst="rect">
            <a:avLst/>
          </a:prstGeom>
        </p:spPr>
      </p:pic>
      <p:sp>
        <p:nvSpPr>
          <p:cNvPr id="5" name="Slide Number Placeholder 4"/>
          <p:cNvSpPr>
            <a:spLocks noGrp="1"/>
          </p:cNvSpPr>
          <p:nvPr>
            <p:ph type="sldNum" sz="quarter" idx="12"/>
          </p:nvPr>
        </p:nvSpPr>
        <p:spPr/>
        <p:txBody>
          <a:bodyPr/>
          <a:lstStyle/>
          <a:p>
            <a:fld id="{1C7F7A23-841C-40B9-9A7E-2632A3B57DAC}" type="slidenum">
              <a:rPr lang="en-US" smtClean="0"/>
              <a:t>10</a:t>
            </a:fld>
            <a:endParaRPr lang="en-US"/>
          </a:p>
        </p:txBody>
      </p:sp>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Rectangle 6"/>
          <p:cNvSpPr/>
          <p:nvPr/>
        </p:nvSpPr>
        <p:spPr>
          <a:xfrm>
            <a:off x="6648433" y="1068412"/>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48752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129" y="126242"/>
            <a:ext cx="10018713" cy="719919"/>
          </a:xfrm>
        </p:spPr>
        <p:txBody>
          <a:bodyPr/>
          <a:lstStyle/>
          <a:p>
            <a:r>
              <a:rPr lang="en-US" dirty="0"/>
              <a:t>ONE-WAY TRAFFIC </a:t>
            </a:r>
            <a:r>
              <a:rPr lang="en-US" dirty="0" smtClean="0"/>
              <a:t>SYSTEM</a:t>
            </a:r>
            <a:endParaRPr lang="en-US" dirty="0"/>
          </a:p>
        </p:txBody>
      </p:sp>
      <p:sp>
        <p:nvSpPr>
          <p:cNvPr id="5" name="Slide Number Placeholder 4"/>
          <p:cNvSpPr>
            <a:spLocks noGrp="1"/>
          </p:cNvSpPr>
          <p:nvPr>
            <p:ph type="sldNum" sz="quarter" idx="12"/>
          </p:nvPr>
        </p:nvSpPr>
        <p:spPr/>
        <p:txBody>
          <a:bodyPr/>
          <a:lstStyle/>
          <a:p>
            <a:fld id="{1C7F7A23-841C-40B9-9A7E-2632A3B57DAC}" type="slidenum">
              <a:rPr lang="en-US" smtClean="0"/>
              <a:t>11</a:t>
            </a:fld>
            <a:endParaRPr lang="en-US"/>
          </a:p>
        </p:txBody>
      </p:sp>
      <p:pic>
        <p:nvPicPr>
          <p:cNvPr id="6" name="Picture 5"/>
          <p:cNvPicPr>
            <a:picLocks noChangeAspect="1"/>
          </p:cNvPicPr>
          <p:nvPr/>
        </p:nvPicPr>
        <p:blipFill>
          <a:blip r:embed="rId3"/>
          <a:stretch>
            <a:fillRect/>
          </a:stretch>
        </p:blipFill>
        <p:spPr>
          <a:xfrm>
            <a:off x="2079811" y="763615"/>
            <a:ext cx="9719201" cy="5720564"/>
          </a:xfrm>
          <a:prstGeom prst="rect">
            <a:avLst/>
          </a:prstGeom>
        </p:spPr>
      </p:pic>
      <p:pic>
        <p:nvPicPr>
          <p:cNvPr id="7" name="Grafik 1" descr="IEP_Logo_mitName.jpg"/>
          <p:cNvPicPr/>
          <p:nvPr/>
        </p:nvPicPr>
        <p:blipFill>
          <a:blip r:embed="rId4" cstate="print"/>
          <a:stretch>
            <a:fillRect/>
          </a:stretch>
        </p:blipFill>
        <p:spPr>
          <a:xfrm>
            <a:off x="0" y="-8934"/>
            <a:ext cx="1310279" cy="979228"/>
          </a:xfrm>
          <a:prstGeom prst="rect">
            <a:avLst/>
          </a:prstGeom>
        </p:spPr>
      </p:pic>
      <p:sp>
        <p:nvSpPr>
          <p:cNvPr id="8" name="Rectangle 7"/>
          <p:cNvSpPr/>
          <p:nvPr/>
        </p:nvSpPr>
        <p:spPr>
          <a:xfrm>
            <a:off x="4135598" y="6454876"/>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07899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l="2261"/>
          <a:stretch/>
        </p:blipFill>
        <p:spPr>
          <a:xfrm>
            <a:off x="2169460" y="122830"/>
            <a:ext cx="9333564" cy="6109426"/>
          </a:xfrm>
          <a:prstGeom prst="rect">
            <a:avLst/>
          </a:prstGeom>
        </p:spPr>
      </p:pic>
      <p:sp>
        <p:nvSpPr>
          <p:cNvPr id="5" name="Slide Number Placeholder 4"/>
          <p:cNvSpPr>
            <a:spLocks noGrp="1"/>
          </p:cNvSpPr>
          <p:nvPr>
            <p:ph type="sldNum" sz="quarter" idx="12"/>
          </p:nvPr>
        </p:nvSpPr>
        <p:spPr/>
        <p:txBody>
          <a:bodyPr/>
          <a:lstStyle/>
          <a:p>
            <a:fld id="{1C7F7A23-841C-40B9-9A7E-2632A3B57DAC}" type="slidenum">
              <a:rPr lang="en-US" smtClean="0"/>
              <a:t>12</a:t>
            </a:fld>
            <a:endParaRPr lang="en-US"/>
          </a:p>
        </p:txBody>
      </p:sp>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Rectangle 6"/>
          <p:cNvSpPr/>
          <p:nvPr/>
        </p:nvSpPr>
        <p:spPr>
          <a:xfrm>
            <a:off x="3756846" y="6234362"/>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52381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706272"/>
          </a:xfrm>
        </p:spPr>
        <p:txBody>
          <a:bodyPr/>
          <a:lstStyle/>
          <a:p>
            <a:r>
              <a:rPr lang="en-US" dirty="0"/>
              <a:t>ON-STREET AND OFF-STREET </a:t>
            </a:r>
            <a:r>
              <a:rPr lang="en-US" dirty="0" smtClean="0"/>
              <a:t>PARKING</a:t>
            </a:r>
            <a:endParaRPr lang="en-US" dirty="0"/>
          </a:p>
        </p:txBody>
      </p:sp>
      <p:pic>
        <p:nvPicPr>
          <p:cNvPr id="4" name="Content Placeholder 3"/>
          <p:cNvPicPr>
            <a:picLocks noGrp="1"/>
          </p:cNvPicPr>
          <p:nvPr>
            <p:ph idx="1"/>
          </p:nvPr>
        </p:nvPicPr>
        <p:blipFill>
          <a:blip r:embed="rId3"/>
          <a:stretch>
            <a:fillRect/>
          </a:stretch>
        </p:blipFill>
        <p:spPr>
          <a:xfrm>
            <a:off x="3012141" y="706272"/>
            <a:ext cx="8970592" cy="5658669"/>
          </a:xfrm>
          <a:prstGeom prst="rect">
            <a:avLst/>
          </a:prstGeom>
        </p:spPr>
      </p:pic>
      <p:sp>
        <p:nvSpPr>
          <p:cNvPr id="5" name="Title 1"/>
          <p:cNvSpPr txBox="1">
            <a:spLocks/>
          </p:cNvSpPr>
          <p:nvPr/>
        </p:nvSpPr>
        <p:spPr>
          <a:xfrm>
            <a:off x="-192090" y="3335739"/>
            <a:ext cx="3331075" cy="18367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Locations of off-Street parking Areas</a:t>
            </a:r>
            <a:endParaRPr lang="en-US" sz="2800" dirty="0"/>
          </a:p>
        </p:txBody>
      </p:sp>
      <p:sp>
        <p:nvSpPr>
          <p:cNvPr id="6" name="Slide Number Placeholder 5"/>
          <p:cNvSpPr>
            <a:spLocks noGrp="1"/>
          </p:cNvSpPr>
          <p:nvPr>
            <p:ph type="sldNum" sz="quarter" idx="12"/>
          </p:nvPr>
        </p:nvSpPr>
        <p:spPr/>
        <p:txBody>
          <a:bodyPr/>
          <a:lstStyle/>
          <a:p>
            <a:fld id="{1C7F7A23-841C-40B9-9A7E-2632A3B57DAC}" type="slidenum">
              <a:rPr lang="en-US" smtClean="0"/>
              <a:t>13</a:t>
            </a:fld>
            <a:endParaRPr lang="en-US"/>
          </a:p>
        </p:txBody>
      </p:sp>
      <p:pic>
        <p:nvPicPr>
          <p:cNvPr id="7" name="Grafik 1" descr="IEP_Logo_mitName.jpg"/>
          <p:cNvPicPr/>
          <p:nvPr/>
        </p:nvPicPr>
        <p:blipFill>
          <a:blip r:embed="rId4" cstate="print"/>
          <a:stretch>
            <a:fillRect/>
          </a:stretch>
        </p:blipFill>
        <p:spPr>
          <a:xfrm>
            <a:off x="0" y="-8934"/>
            <a:ext cx="1310279" cy="979228"/>
          </a:xfrm>
          <a:prstGeom prst="rect">
            <a:avLst/>
          </a:prstGeom>
        </p:spPr>
      </p:pic>
      <p:sp>
        <p:nvSpPr>
          <p:cNvPr id="8" name="Rectangle 7"/>
          <p:cNvSpPr/>
          <p:nvPr/>
        </p:nvSpPr>
        <p:spPr>
          <a:xfrm>
            <a:off x="4693624" y="6364941"/>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94240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3138985" y="179125"/>
            <a:ext cx="8764013" cy="6313228"/>
          </a:xfrm>
          <a:prstGeom prst="rect">
            <a:avLst/>
          </a:prstGeom>
        </p:spPr>
      </p:pic>
      <p:sp>
        <p:nvSpPr>
          <p:cNvPr id="5" name="Title 1"/>
          <p:cNvSpPr txBox="1">
            <a:spLocks/>
          </p:cNvSpPr>
          <p:nvPr/>
        </p:nvSpPr>
        <p:spPr>
          <a:xfrm>
            <a:off x="-192090" y="3335739"/>
            <a:ext cx="3331075" cy="18367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Location of on-Street parking survey</a:t>
            </a:r>
            <a:endParaRPr lang="en-US" sz="2800" dirty="0"/>
          </a:p>
        </p:txBody>
      </p:sp>
      <p:sp>
        <p:nvSpPr>
          <p:cNvPr id="6" name="Slide Number Placeholder 5"/>
          <p:cNvSpPr>
            <a:spLocks noGrp="1"/>
          </p:cNvSpPr>
          <p:nvPr>
            <p:ph type="sldNum" sz="quarter" idx="12"/>
          </p:nvPr>
        </p:nvSpPr>
        <p:spPr/>
        <p:txBody>
          <a:bodyPr/>
          <a:lstStyle/>
          <a:p>
            <a:fld id="{1C7F7A23-841C-40B9-9A7E-2632A3B57DAC}" type="slidenum">
              <a:rPr lang="en-US" smtClean="0"/>
              <a:t>14</a:t>
            </a:fld>
            <a:endParaRPr lang="en-US"/>
          </a:p>
        </p:txBody>
      </p:sp>
      <p:pic>
        <p:nvPicPr>
          <p:cNvPr id="7" name="Grafik 1" descr="IEP_Logo_mitName.jpg"/>
          <p:cNvPicPr/>
          <p:nvPr/>
        </p:nvPicPr>
        <p:blipFill>
          <a:blip r:embed="rId4" cstate="print"/>
          <a:stretch>
            <a:fillRect/>
          </a:stretch>
        </p:blipFill>
        <p:spPr>
          <a:xfrm>
            <a:off x="0" y="-8934"/>
            <a:ext cx="1310279" cy="979228"/>
          </a:xfrm>
          <a:prstGeom prst="rect">
            <a:avLst/>
          </a:prstGeom>
        </p:spPr>
      </p:pic>
      <p:sp>
        <p:nvSpPr>
          <p:cNvPr id="8" name="Rectangle 7"/>
          <p:cNvSpPr/>
          <p:nvPr/>
        </p:nvSpPr>
        <p:spPr>
          <a:xfrm>
            <a:off x="4717178" y="6454876"/>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58310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3103126" y="151041"/>
            <a:ext cx="8934728" cy="6081215"/>
          </a:xfrm>
          <a:prstGeom prst="rect">
            <a:avLst/>
          </a:prstGeom>
        </p:spPr>
      </p:pic>
      <p:sp>
        <p:nvSpPr>
          <p:cNvPr id="5" name="Title 1"/>
          <p:cNvSpPr txBox="1">
            <a:spLocks/>
          </p:cNvSpPr>
          <p:nvPr/>
        </p:nvSpPr>
        <p:spPr>
          <a:xfrm>
            <a:off x="0" y="3417626"/>
            <a:ext cx="3331075" cy="18367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Present on-street parking conditions</a:t>
            </a:r>
            <a:endParaRPr lang="en-US" sz="2800" dirty="0"/>
          </a:p>
        </p:txBody>
      </p:sp>
      <p:sp>
        <p:nvSpPr>
          <p:cNvPr id="6" name="Slide Number Placeholder 5"/>
          <p:cNvSpPr>
            <a:spLocks noGrp="1"/>
          </p:cNvSpPr>
          <p:nvPr>
            <p:ph type="sldNum" sz="quarter" idx="12"/>
          </p:nvPr>
        </p:nvSpPr>
        <p:spPr/>
        <p:txBody>
          <a:bodyPr/>
          <a:lstStyle/>
          <a:p>
            <a:fld id="{1C7F7A23-841C-40B9-9A7E-2632A3B57DAC}" type="slidenum">
              <a:rPr lang="en-US" smtClean="0"/>
              <a:t>15</a:t>
            </a:fld>
            <a:endParaRPr lang="en-US"/>
          </a:p>
        </p:txBody>
      </p:sp>
      <p:pic>
        <p:nvPicPr>
          <p:cNvPr id="7" name="Grafik 1" descr="IEP_Logo_mitName.jpg"/>
          <p:cNvPicPr/>
          <p:nvPr/>
        </p:nvPicPr>
        <p:blipFill>
          <a:blip r:embed="rId4" cstate="print"/>
          <a:stretch>
            <a:fillRect/>
          </a:stretch>
        </p:blipFill>
        <p:spPr>
          <a:xfrm>
            <a:off x="0" y="-8934"/>
            <a:ext cx="1310279" cy="979228"/>
          </a:xfrm>
          <a:prstGeom prst="rect">
            <a:avLst/>
          </a:prstGeom>
        </p:spPr>
      </p:pic>
      <p:sp>
        <p:nvSpPr>
          <p:cNvPr id="8" name="Rectangle 7"/>
          <p:cNvSpPr/>
          <p:nvPr/>
        </p:nvSpPr>
        <p:spPr>
          <a:xfrm>
            <a:off x="4809400" y="6232256"/>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9694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r="2239"/>
          <a:stretch/>
        </p:blipFill>
        <p:spPr>
          <a:xfrm>
            <a:off x="3052149" y="137393"/>
            <a:ext cx="9139851" cy="6094863"/>
          </a:xfrm>
          <a:prstGeom prst="rect">
            <a:avLst/>
          </a:prstGeom>
        </p:spPr>
      </p:pic>
      <p:sp>
        <p:nvSpPr>
          <p:cNvPr id="5" name="Title 1"/>
          <p:cNvSpPr txBox="1">
            <a:spLocks/>
          </p:cNvSpPr>
          <p:nvPr/>
        </p:nvSpPr>
        <p:spPr>
          <a:xfrm>
            <a:off x="-192090" y="3335739"/>
            <a:ext cx="3672269" cy="18367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Location characterized by Double and Sidewalk parking</a:t>
            </a:r>
            <a:endParaRPr lang="en-US" sz="2800" dirty="0"/>
          </a:p>
        </p:txBody>
      </p:sp>
      <p:sp>
        <p:nvSpPr>
          <p:cNvPr id="6" name="Slide Number Placeholder 5"/>
          <p:cNvSpPr>
            <a:spLocks noGrp="1"/>
          </p:cNvSpPr>
          <p:nvPr>
            <p:ph type="sldNum" sz="quarter" idx="12"/>
          </p:nvPr>
        </p:nvSpPr>
        <p:spPr/>
        <p:txBody>
          <a:bodyPr/>
          <a:lstStyle/>
          <a:p>
            <a:fld id="{1C7F7A23-841C-40B9-9A7E-2632A3B57DAC}" type="slidenum">
              <a:rPr lang="en-US" smtClean="0"/>
              <a:t>16</a:t>
            </a:fld>
            <a:endParaRPr lang="en-US"/>
          </a:p>
        </p:txBody>
      </p:sp>
      <p:pic>
        <p:nvPicPr>
          <p:cNvPr id="7" name="Grafik 1" descr="IEP_Logo_mitName.jpg"/>
          <p:cNvPicPr/>
          <p:nvPr/>
        </p:nvPicPr>
        <p:blipFill>
          <a:blip r:embed="rId4" cstate="print"/>
          <a:stretch>
            <a:fillRect/>
          </a:stretch>
        </p:blipFill>
        <p:spPr>
          <a:xfrm>
            <a:off x="0" y="-8934"/>
            <a:ext cx="1310279" cy="979228"/>
          </a:xfrm>
          <a:prstGeom prst="rect">
            <a:avLst/>
          </a:prstGeom>
        </p:spPr>
      </p:pic>
      <p:sp>
        <p:nvSpPr>
          <p:cNvPr id="8" name="Rectangle 7"/>
          <p:cNvSpPr/>
          <p:nvPr/>
        </p:nvSpPr>
        <p:spPr>
          <a:xfrm>
            <a:off x="4818261" y="6288150"/>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02044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2744556" y="73157"/>
            <a:ext cx="9304009" cy="6159099"/>
          </a:xfrm>
          <a:prstGeom prst="rect">
            <a:avLst/>
          </a:prstGeom>
        </p:spPr>
      </p:pic>
      <p:sp>
        <p:nvSpPr>
          <p:cNvPr id="5" name="Title 1"/>
          <p:cNvSpPr txBox="1">
            <a:spLocks/>
          </p:cNvSpPr>
          <p:nvPr/>
        </p:nvSpPr>
        <p:spPr>
          <a:xfrm>
            <a:off x="-299797" y="3088978"/>
            <a:ext cx="3331075" cy="18367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On-Street parking short term plan</a:t>
            </a:r>
          </a:p>
        </p:txBody>
      </p:sp>
      <p:sp>
        <p:nvSpPr>
          <p:cNvPr id="6" name="Slide Number Placeholder 5"/>
          <p:cNvSpPr>
            <a:spLocks noGrp="1"/>
          </p:cNvSpPr>
          <p:nvPr>
            <p:ph type="sldNum" sz="quarter" idx="12"/>
          </p:nvPr>
        </p:nvSpPr>
        <p:spPr/>
        <p:txBody>
          <a:bodyPr/>
          <a:lstStyle/>
          <a:p>
            <a:fld id="{1C7F7A23-841C-40B9-9A7E-2632A3B57DAC}" type="slidenum">
              <a:rPr lang="en-US" smtClean="0"/>
              <a:t>17</a:t>
            </a:fld>
            <a:endParaRPr lang="en-US"/>
          </a:p>
        </p:txBody>
      </p:sp>
      <p:pic>
        <p:nvPicPr>
          <p:cNvPr id="7" name="Grafik 1" descr="IEP_Logo_mitName.jpg"/>
          <p:cNvPicPr/>
          <p:nvPr/>
        </p:nvPicPr>
        <p:blipFill>
          <a:blip r:embed="rId4" cstate="print"/>
          <a:stretch>
            <a:fillRect/>
          </a:stretch>
        </p:blipFill>
        <p:spPr>
          <a:xfrm>
            <a:off x="0" y="-8934"/>
            <a:ext cx="1310279" cy="979228"/>
          </a:xfrm>
          <a:prstGeom prst="rect">
            <a:avLst/>
          </a:prstGeom>
        </p:spPr>
      </p:pic>
      <p:sp>
        <p:nvSpPr>
          <p:cNvPr id="8" name="Rectangle 7"/>
          <p:cNvSpPr/>
          <p:nvPr/>
        </p:nvSpPr>
        <p:spPr>
          <a:xfrm>
            <a:off x="4905424" y="6341938"/>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5494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79" y="2446361"/>
            <a:ext cx="3169576" cy="1634319"/>
          </a:xfrm>
        </p:spPr>
        <p:txBody>
          <a:bodyPr>
            <a:normAutofit/>
          </a:bodyPr>
          <a:lstStyle/>
          <a:p>
            <a:r>
              <a:rPr lang="en-US" sz="3200" dirty="0" smtClean="0"/>
              <a:t>Time limit zone</a:t>
            </a:r>
            <a:endParaRPr lang="en-US" sz="3200" dirty="0"/>
          </a:p>
        </p:txBody>
      </p:sp>
      <p:pic>
        <p:nvPicPr>
          <p:cNvPr id="4" name="Content Placeholder 3"/>
          <p:cNvPicPr>
            <a:picLocks noGrp="1"/>
          </p:cNvPicPr>
          <p:nvPr>
            <p:ph idx="1"/>
          </p:nvPr>
        </p:nvPicPr>
        <p:blipFill>
          <a:blip r:embed="rId3"/>
          <a:stretch>
            <a:fillRect/>
          </a:stretch>
        </p:blipFill>
        <p:spPr>
          <a:xfrm>
            <a:off x="3330055" y="1705"/>
            <a:ext cx="8861945" cy="6523630"/>
          </a:xfrm>
          <a:prstGeom prst="rect">
            <a:avLst/>
          </a:prstGeom>
        </p:spPr>
      </p:pic>
      <p:sp>
        <p:nvSpPr>
          <p:cNvPr id="5" name="Slide Number Placeholder 4"/>
          <p:cNvSpPr>
            <a:spLocks noGrp="1"/>
          </p:cNvSpPr>
          <p:nvPr>
            <p:ph type="sldNum" sz="quarter" idx="12"/>
          </p:nvPr>
        </p:nvSpPr>
        <p:spPr/>
        <p:txBody>
          <a:bodyPr/>
          <a:lstStyle/>
          <a:p>
            <a:fld id="{1C7F7A23-841C-40B9-9A7E-2632A3B57DAC}" type="slidenum">
              <a:rPr lang="en-US" smtClean="0"/>
              <a:t>18</a:t>
            </a:fld>
            <a:endParaRPr lang="en-US"/>
          </a:p>
        </p:txBody>
      </p:sp>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Rectangle 6"/>
          <p:cNvSpPr/>
          <p:nvPr/>
        </p:nvSpPr>
        <p:spPr>
          <a:xfrm>
            <a:off x="5120577" y="6454876"/>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122330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978" y="-143435"/>
            <a:ext cx="10018713" cy="1752599"/>
          </a:xfrm>
        </p:spPr>
        <p:txBody>
          <a:bodyPr>
            <a:normAutofit/>
          </a:bodyPr>
          <a:lstStyle/>
          <a:p>
            <a:r>
              <a:rPr lang="en-US" dirty="0"/>
              <a:t>INTERSECTION IMPROVEMENT AND TRAFFIC </a:t>
            </a:r>
            <a:r>
              <a:rPr lang="en-US" dirty="0" smtClean="0"/>
              <a:t>SIGNALS</a:t>
            </a:r>
            <a:endParaRPr lang="en-US" dirty="0"/>
          </a:p>
        </p:txBody>
      </p:sp>
      <p:pic>
        <p:nvPicPr>
          <p:cNvPr id="4" name="Content Placeholder 3"/>
          <p:cNvPicPr>
            <a:picLocks noGrp="1"/>
          </p:cNvPicPr>
          <p:nvPr>
            <p:ph idx="1"/>
          </p:nvPr>
        </p:nvPicPr>
        <p:blipFill>
          <a:blip r:embed="rId3"/>
          <a:stretch>
            <a:fillRect/>
          </a:stretch>
        </p:blipFill>
        <p:spPr>
          <a:xfrm>
            <a:off x="2587978" y="1433015"/>
            <a:ext cx="8338277" cy="5424985"/>
          </a:xfrm>
          <a:prstGeom prst="rect">
            <a:avLst/>
          </a:prstGeom>
        </p:spPr>
      </p:pic>
      <p:sp>
        <p:nvSpPr>
          <p:cNvPr id="5" name="Slide Number Placeholder 4"/>
          <p:cNvSpPr>
            <a:spLocks noGrp="1"/>
          </p:cNvSpPr>
          <p:nvPr>
            <p:ph type="sldNum" sz="quarter" idx="12"/>
          </p:nvPr>
        </p:nvSpPr>
        <p:spPr/>
        <p:txBody>
          <a:bodyPr/>
          <a:lstStyle/>
          <a:p>
            <a:fld id="{1C7F7A23-841C-40B9-9A7E-2632A3B57DAC}" type="slidenum">
              <a:rPr lang="en-US" smtClean="0"/>
              <a:t>19</a:t>
            </a:fld>
            <a:endParaRPr lang="en-US"/>
          </a:p>
        </p:txBody>
      </p:sp>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Rectangle 6"/>
          <p:cNvSpPr/>
          <p:nvPr/>
        </p:nvSpPr>
        <p:spPr>
          <a:xfrm>
            <a:off x="0" y="970294"/>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46348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92" y="0"/>
            <a:ext cx="10018713" cy="979227"/>
          </a:xfrm>
        </p:spPr>
        <p:txBody>
          <a:bodyPr/>
          <a:lstStyle/>
          <a:p>
            <a:r>
              <a:rPr lang="en-US" dirty="0" smtClean="0"/>
              <a:t>Transportation</a:t>
            </a:r>
            <a:endParaRPr lang="en-US" dirty="0"/>
          </a:p>
        </p:txBody>
      </p:sp>
      <p:sp>
        <p:nvSpPr>
          <p:cNvPr id="3" name="Content Placeholder 2"/>
          <p:cNvSpPr>
            <a:spLocks noGrp="1"/>
          </p:cNvSpPr>
          <p:nvPr>
            <p:ph idx="1"/>
          </p:nvPr>
        </p:nvSpPr>
        <p:spPr>
          <a:xfrm>
            <a:off x="1494664" y="705133"/>
            <a:ext cx="7642232" cy="6045959"/>
          </a:xfrm>
        </p:spPr>
        <p:txBody>
          <a:bodyPr>
            <a:normAutofit fontScale="85000" lnSpcReduction="20000"/>
          </a:bodyPr>
          <a:lstStyle/>
          <a:p>
            <a:pPr marL="285750" lvl="1"/>
            <a:r>
              <a:rPr lang="en-US" b="1" dirty="0" smtClean="0"/>
              <a:t>Buses: </a:t>
            </a:r>
            <a:r>
              <a:rPr lang="en-US" dirty="0"/>
              <a:t>Buses are popular and inexpensive and can be stopped anywhere along the way simply by hailing</a:t>
            </a:r>
            <a:r>
              <a:rPr lang="en-US" dirty="0" smtClean="0"/>
              <a:t>.</a:t>
            </a:r>
            <a:endParaRPr lang="en-US" b="1" dirty="0"/>
          </a:p>
          <a:p>
            <a:pPr marL="285750" lvl="1"/>
            <a:r>
              <a:rPr lang="en-US" b="1" dirty="0"/>
              <a:t>Port : </a:t>
            </a:r>
            <a:r>
              <a:rPr lang="en-US" dirty="0"/>
              <a:t>The Port of Tripoli is the second port in Lebanon after the Port of Beirut. Most shipments carry general goods and dry discharge such as iron, wood, and sugar, various kinds of beans, iron scrap, vehicles, and construction material. </a:t>
            </a:r>
            <a:endParaRPr lang="en-US" b="1" dirty="0"/>
          </a:p>
          <a:p>
            <a:pPr marL="285750" lvl="1"/>
            <a:r>
              <a:rPr lang="en-US" b="1" dirty="0" smtClean="0"/>
              <a:t>Ferries: </a:t>
            </a:r>
            <a:r>
              <a:rPr lang="en-US" dirty="0" smtClean="0"/>
              <a:t>The </a:t>
            </a:r>
            <a:r>
              <a:rPr lang="en-US" dirty="0"/>
              <a:t>Port of Tripoli (Lebanon) is also a port of entry and ferries usually come from </a:t>
            </a:r>
            <a:r>
              <a:rPr lang="en-US" dirty="0" err="1"/>
              <a:t>Taşucu</a:t>
            </a:r>
            <a:r>
              <a:rPr lang="en-US" dirty="0"/>
              <a:t>, Turkey</a:t>
            </a:r>
            <a:endParaRPr lang="en-US" b="1" dirty="0"/>
          </a:p>
          <a:p>
            <a:pPr marL="285750" lvl="1"/>
            <a:r>
              <a:rPr lang="en-US" b="1" dirty="0"/>
              <a:t>Taxis and </a:t>
            </a:r>
            <a:r>
              <a:rPr lang="en-US" b="1" dirty="0" smtClean="0"/>
              <a:t>services:</a:t>
            </a:r>
          </a:p>
          <a:p>
            <a:pPr marL="742950" lvl="2"/>
            <a:r>
              <a:rPr lang="en-US" b="1" dirty="0"/>
              <a:t>Service-taxis</a:t>
            </a:r>
          </a:p>
          <a:p>
            <a:pPr marL="742950" lvl="2"/>
            <a:r>
              <a:rPr lang="en-US" b="1" dirty="0"/>
              <a:t>Traditional Taxis</a:t>
            </a:r>
          </a:p>
          <a:p>
            <a:pPr marL="742950" lvl="2"/>
            <a:r>
              <a:rPr lang="en-US" b="1" dirty="0"/>
              <a:t>Online services</a:t>
            </a:r>
          </a:p>
          <a:p>
            <a:pPr marL="742950" lvl="2"/>
            <a:r>
              <a:rPr lang="en-US" b="1" dirty="0"/>
              <a:t>On-call </a:t>
            </a:r>
            <a:r>
              <a:rPr lang="en-US" b="1" dirty="0" smtClean="0"/>
              <a:t>taxis</a:t>
            </a:r>
          </a:p>
          <a:p>
            <a:pPr marL="742950" lvl="2"/>
            <a:r>
              <a:rPr lang="en-US" b="1" dirty="0" smtClean="0"/>
              <a:t>Carpooling</a:t>
            </a:r>
            <a:endParaRPr lang="en-US" b="1" dirty="0"/>
          </a:p>
          <a:p>
            <a:pPr marL="285750" lvl="1"/>
            <a:r>
              <a:rPr lang="en-US" b="1" dirty="0" smtClean="0"/>
              <a:t>Airport :</a:t>
            </a:r>
            <a:r>
              <a:rPr lang="en-US" dirty="0"/>
              <a:t>Rene </a:t>
            </a:r>
            <a:r>
              <a:rPr lang="en-US" dirty="0" err="1"/>
              <a:t>Mouawad</a:t>
            </a:r>
            <a:r>
              <a:rPr lang="en-US" dirty="0"/>
              <a:t> Air Base formerly and still sometimes known as </a:t>
            </a:r>
            <a:r>
              <a:rPr lang="en-US" dirty="0" err="1"/>
              <a:t>Kleyate</a:t>
            </a:r>
            <a:r>
              <a:rPr lang="en-US" dirty="0"/>
              <a:t> Airport used to be a military-civil joint airport in northern Lebanon, near the town of </a:t>
            </a:r>
            <a:r>
              <a:rPr lang="en-US" dirty="0" err="1"/>
              <a:t>Kleyate</a:t>
            </a:r>
            <a:r>
              <a:rPr lang="en-US" dirty="0"/>
              <a:t> and 6 kilometers (3.7 mi) from the Lebanese–Syrian border. To date, however, nothing has come of these plans, and restoration of the airport has not yet </a:t>
            </a:r>
            <a:r>
              <a:rPr lang="en-US" dirty="0" smtClean="0"/>
              <a:t>begun.</a:t>
            </a:r>
            <a:endParaRPr lang="en-US" b="1" dirty="0"/>
          </a:p>
          <a:p>
            <a:pPr marL="285750" lvl="1"/>
            <a:r>
              <a:rPr lang="en-US" b="1" dirty="0"/>
              <a:t>Cable </a:t>
            </a:r>
            <a:r>
              <a:rPr lang="en-US" b="1" dirty="0" smtClean="0"/>
              <a:t>Car: </a:t>
            </a:r>
            <a:r>
              <a:rPr lang="en-US" dirty="0"/>
              <a:t>No cable car (</a:t>
            </a:r>
            <a:r>
              <a:rPr lang="en-US" dirty="0" err="1"/>
              <a:t>telepherique</a:t>
            </a:r>
            <a:r>
              <a:rPr lang="en-US" dirty="0"/>
              <a:t>) in north Lebanon.</a:t>
            </a:r>
            <a:endParaRPr lang="en-US" b="1" dirty="0"/>
          </a:p>
          <a:p>
            <a:pPr marL="285750" lvl="1"/>
            <a:r>
              <a:rPr lang="en-US" b="1" dirty="0"/>
              <a:t>Rail </a:t>
            </a:r>
            <a:r>
              <a:rPr lang="en-US" b="1" dirty="0" smtClean="0"/>
              <a:t>transport: </a:t>
            </a:r>
            <a:r>
              <a:rPr lang="en-US" dirty="0"/>
              <a:t>The Lebanese rail system is not currently in use, with services having ceased due to the country's </a:t>
            </a:r>
            <a:r>
              <a:rPr lang="en-US" dirty="0" smtClean="0"/>
              <a:t>political difficulties.</a:t>
            </a:r>
            <a:endParaRPr lang="en-US" b="1" dirty="0"/>
          </a:p>
        </p:txBody>
      </p:sp>
      <p:pic>
        <p:nvPicPr>
          <p:cNvPr id="4" name="Picture 3" descr="https://upload.wikimedia.org/wikipedia/commons/thumb/0/06/Spirit_of_America_-_Staten_Island_Ferry.jpg/1024px-Spirit_of_America_-_Staten_Island_Fer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1685" y="410238"/>
            <a:ext cx="2426970" cy="1530350"/>
          </a:xfrm>
          <a:prstGeom prst="rect">
            <a:avLst/>
          </a:prstGeom>
          <a:noFill/>
          <a:ln>
            <a:noFill/>
          </a:ln>
        </p:spPr>
      </p:pic>
      <p:pic>
        <p:nvPicPr>
          <p:cNvPr id="5" name="Picture 4" descr="https://upload.wikimedia.org/wikipedia/commons/a/a0/LebanonRailwayMap.png"/>
          <p:cNvPicPr/>
          <p:nvPr/>
        </p:nvPicPr>
        <p:blipFill rotWithShape="1">
          <a:blip r:embed="rId4">
            <a:extLst>
              <a:ext uri="{28A0092B-C50C-407E-A947-70E740481C1C}">
                <a14:useLocalDpi xmlns:a14="http://schemas.microsoft.com/office/drawing/2010/main" val="0"/>
              </a:ext>
            </a:extLst>
          </a:blip>
          <a:srcRect l="14861" r="-309" b="56898"/>
          <a:stretch/>
        </p:blipFill>
        <p:spPr bwMode="auto">
          <a:xfrm>
            <a:off x="9331685" y="2247928"/>
            <a:ext cx="2480945" cy="1480185"/>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a:blip r:embed="rId5"/>
          <a:stretch>
            <a:fillRect/>
          </a:stretch>
        </p:blipFill>
        <p:spPr>
          <a:xfrm>
            <a:off x="9076054" y="4035453"/>
            <a:ext cx="3113727" cy="2187360"/>
          </a:xfrm>
          <a:prstGeom prst="rect">
            <a:avLst/>
          </a:prstGeom>
        </p:spPr>
      </p:pic>
      <p:pic>
        <p:nvPicPr>
          <p:cNvPr id="7" name="Picture 6"/>
          <p:cNvPicPr/>
          <p:nvPr/>
        </p:nvPicPr>
        <p:blipFill>
          <a:blip r:embed="rId6"/>
          <a:stretch>
            <a:fillRect/>
          </a:stretch>
        </p:blipFill>
        <p:spPr>
          <a:xfrm>
            <a:off x="10632917" y="6222813"/>
            <a:ext cx="1362075" cy="641985"/>
          </a:xfrm>
          <a:prstGeom prst="rect">
            <a:avLst/>
          </a:prstGeom>
        </p:spPr>
      </p:pic>
      <p:sp>
        <p:nvSpPr>
          <p:cNvPr id="8" name="Slide Number Placeholder 7"/>
          <p:cNvSpPr>
            <a:spLocks noGrp="1"/>
          </p:cNvSpPr>
          <p:nvPr>
            <p:ph type="sldNum" sz="quarter" idx="12"/>
          </p:nvPr>
        </p:nvSpPr>
        <p:spPr/>
        <p:txBody>
          <a:bodyPr/>
          <a:lstStyle/>
          <a:p>
            <a:fld id="{1C7F7A23-841C-40B9-9A7E-2632A3B57DAC}" type="slidenum">
              <a:rPr lang="en-US" smtClean="0"/>
              <a:t>2</a:t>
            </a:fld>
            <a:endParaRPr lang="en-US"/>
          </a:p>
        </p:txBody>
      </p:sp>
      <p:pic>
        <p:nvPicPr>
          <p:cNvPr id="9" name="Grafik 1" descr="IEP_Logo_mitName.jpg"/>
          <p:cNvPicPr/>
          <p:nvPr/>
        </p:nvPicPr>
        <p:blipFill>
          <a:blip r:embed="rId7"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176759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7" y="3166279"/>
            <a:ext cx="3300744" cy="1433015"/>
          </a:xfrm>
        </p:spPr>
        <p:txBody>
          <a:bodyPr>
            <a:normAutofit/>
          </a:bodyPr>
          <a:lstStyle/>
          <a:p>
            <a:r>
              <a:rPr lang="en-US" sz="2800" dirty="0" smtClean="0"/>
              <a:t>Locations map of street inventory survey </a:t>
            </a:r>
            <a:endParaRPr lang="en-US" sz="2800" dirty="0"/>
          </a:p>
        </p:txBody>
      </p:sp>
      <p:pic>
        <p:nvPicPr>
          <p:cNvPr id="4" name="Content Placeholder 3"/>
          <p:cNvPicPr>
            <a:picLocks noGrp="1"/>
          </p:cNvPicPr>
          <p:nvPr>
            <p:ph idx="1"/>
          </p:nvPr>
        </p:nvPicPr>
        <p:blipFill>
          <a:blip r:embed="rId3"/>
          <a:stretch>
            <a:fillRect/>
          </a:stretch>
        </p:blipFill>
        <p:spPr>
          <a:xfrm>
            <a:off x="3164267" y="464024"/>
            <a:ext cx="8873057" cy="6091451"/>
          </a:xfrm>
          <a:prstGeom prst="rect">
            <a:avLst/>
          </a:prstGeom>
        </p:spPr>
      </p:pic>
      <p:sp>
        <p:nvSpPr>
          <p:cNvPr id="5" name="Slide Number Placeholder 4"/>
          <p:cNvSpPr>
            <a:spLocks noGrp="1"/>
          </p:cNvSpPr>
          <p:nvPr>
            <p:ph type="sldNum" sz="quarter" idx="12"/>
          </p:nvPr>
        </p:nvSpPr>
        <p:spPr/>
        <p:txBody>
          <a:bodyPr/>
          <a:lstStyle/>
          <a:p>
            <a:fld id="{1C7F7A23-841C-40B9-9A7E-2632A3B57DAC}" type="slidenum">
              <a:rPr lang="en-US" smtClean="0"/>
              <a:t>20</a:t>
            </a:fld>
            <a:endParaRPr lang="en-US"/>
          </a:p>
        </p:txBody>
      </p:sp>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Rectangle 6"/>
          <p:cNvSpPr/>
          <p:nvPr/>
        </p:nvSpPr>
        <p:spPr>
          <a:xfrm>
            <a:off x="5619814" y="0"/>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197974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71" y="2811439"/>
            <a:ext cx="3812239" cy="1323833"/>
          </a:xfrm>
        </p:spPr>
        <p:txBody>
          <a:bodyPr>
            <a:normAutofit/>
          </a:bodyPr>
          <a:lstStyle/>
          <a:p>
            <a:r>
              <a:rPr lang="en-US" sz="2800" dirty="0" smtClean="0"/>
              <a:t>Maximum hourly traffic volumes</a:t>
            </a:r>
            <a:endParaRPr lang="en-US" sz="2800" dirty="0"/>
          </a:p>
        </p:txBody>
      </p:sp>
      <p:pic>
        <p:nvPicPr>
          <p:cNvPr id="4" name="Content Placeholder 3"/>
          <p:cNvPicPr>
            <a:picLocks noGrp="1"/>
          </p:cNvPicPr>
          <p:nvPr>
            <p:ph idx="1"/>
          </p:nvPr>
        </p:nvPicPr>
        <p:blipFill>
          <a:blip r:embed="rId3"/>
          <a:stretch>
            <a:fillRect/>
          </a:stretch>
        </p:blipFill>
        <p:spPr>
          <a:xfrm>
            <a:off x="3672468" y="584579"/>
            <a:ext cx="8519532" cy="5777552"/>
          </a:xfrm>
          <a:prstGeom prst="rect">
            <a:avLst/>
          </a:prstGeom>
        </p:spPr>
      </p:pic>
      <p:sp>
        <p:nvSpPr>
          <p:cNvPr id="5" name="Slide Number Placeholder 4"/>
          <p:cNvSpPr>
            <a:spLocks noGrp="1"/>
          </p:cNvSpPr>
          <p:nvPr>
            <p:ph type="sldNum" sz="quarter" idx="12"/>
          </p:nvPr>
        </p:nvSpPr>
        <p:spPr/>
        <p:txBody>
          <a:bodyPr/>
          <a:lstStyle/>
          <a:p>
            <a:fld id="{1C7F7A23-841C-40B9-9A7E-2632A3B57DAC}" type="slidenum">
              <a:rPr lang="en-US" smtClean="0"/>
              <a:t>21</a:t>
            </a:fld>
            <a:endParaRPr lang="en-US"/>
          </a:p>
        </p:txBody>
      </p:sp>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Rectangle 6"/>
          <p:cNvSpPr/>
          <p:nvPr/>
        </p:nvSpPr>
        <p:spPr>
          <a:xfrm>
            <a:off x="5895398" y="91753"/>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123984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3210783" y="681318"/>
            <a:ext cx="7741073" cy="6051577"/>
          </a:xfrm>
          <a:prstGeom prst="rect">
            <a:avLst/>
          </a:prstGeom>
        </p:spPr>
      </p:pic>
      <p:sp>
        <p:nvSpPr>
          <p:cNvPr id="5" name="Title 1"/>
          <p:cNvSpPr>
            <a:spLocks noGrp="1"/>
          </p:cNvSpPr>
          <p:nvPr>
            <p:ph type="title"/>
          </p:nvPr>
        </p:nvSpPr>
        <p:spPr>
          <a:xfrm>
            <a:off x="-208010" y="3057099"/>
            <a:ext cx="3812239" cy="1323833"/>
          </a:xfrm>
        </p:spPr>
        <p:txBody>
          <a:bodyPr>
            <a:normAutofit/>
          </a:bodyPr>
          <a:lstStyle/>
          <a:p>
            <a:r>
              <a:rPr lang="en-US" sz="2800" dirty="0" smtClean="0"/>
              <a:t>Review of On-going Traffic Signal plan</a:t>
            </a:r>
            <a:endParaRPr lang="en-US" sz="2800" dirty="0"/>
          </a:p>
        </p:txBody>
      </p:sp>
      <p:sp>
        <p:nvSpPr>
          <p:cNvPr id="6" name="Slide Number Placeholder 5"/>
          <p:cNvSpPr>
            <a:spLocks noGrp="1"/>
          </p:cNvSpPr>
          <p:nvPr>
            <p:ph type="sldNum" sz="quarter" idx="12"/>
          </p:nvPr>
        </p:nvSpPr>
        <p:spPr/>
        <p:txBody>
          <a:bodyPr/>
          <a:lstStyle/>
          <a:p>
            <a:fld id="{1C7F7A23-841C-40B9-9A7E-2632A3B57DAC}" type="slidenum">
              <a:rPr lang="en-US" smtClean="0"/>
              <a:t>22</a:t>
            </a:fld>
            <a:endParaRPr lang="en-US"/>
          </a:p>
        </p:txBody>
      </p:sp>
      <p:pic>
        <p:nvPicPr>
          <p:cNvPr id="7" name="Grafik 1" descr="IEP_Logo_mitName.jpg"/>
          <p:cNvPicPr/>
          <p:nvPr/>
        </p:nvPicPr>
        <p:blipFill>
          <a:blip r:embed="rId4" cstate="print"/>
          <a:stretch>
            <a:fillRect/>
          </a:stretch>
        </p:blipFill>
        <p:spPr>
          <a:xfrm>
            <a:off x="0" y="-8934"/>
            <a:ext cx="1310279" cy="979228"/>
          </a:xfrm>
          <a:prstGeom prst="rect">
            <a:avLst/>
          </a:prstGeom>
        </p:spPr>
      </p:pic>
      <p:sp>
        <p:nvSpPr>
          <p:cNvPr id="8" name="Rectangle 7"/>
          <p:cNvSpPr/>
          <p:nvPr/>
        </p:nvSpPr>
        <p:spPr>
          <a:xfrm>
            <a:off x="6196342" y="180679"/>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88841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3200986" y="663388"/>
            <a:ext cx="7502873" cy="6085430"/>
          </a:xfrm>
          <a:prstGeom prst="rect">
            <a:avLst/>
          </a:prstGeom>
        </p:spPr>
      </p:pic>
      <p:sp>
        <p:nvSpPr>
          <p:cNvPr id="5" name="Slide Number Placeholder 4"/>
          <p:cNvSpPr>
            <a:spLocks noGrp="1"/>
          </p:cNvSpPr>
          <p:nvPr>
            <p:ph type="sldNum" sz="quarter" idx="12"/>
          </p:nvPr>
        </p:nvSpPr>
        <p:spPr/>
        <p:txBody>
          <a:bodyPr/>
          <a:lstStyle/>
          <a:p>
            <a:fld id="{1C7F7A23-841C-40B9-9A7E-2632A3B57DAC}" type="slidenum">
              <a:rPr lang="en-US" smtClean="0"/>
              <a:t>23</a:t>
            </a:fld>
            <a:endParaRPr lang="en-US"/>
          </a:p>
        </p:txBody>
      </p:sp>
      <p:pic>
        <p:nvPicPr>
          <p:cNvPr id="6" name="Grafik 1" descr="IEP_Logo_mitName.jpg"/>
          <p:cNvPicPr/>
          <p:nvPr/>
        </p:nvPicPr>
        <p:blipFill>
          <a:blip r:embed="rId3" cstate="print"/>
          <a:stretch>
            <a:fillRect/>
          </a:stretch>
        </p:blipFill>
        <p:spPr>
          <a:xfrm>
            <a:off x="0" y="-8934"/>
            <a:ext cx="1310279" cy="979228"/>
          </a:xfrm>
          <a:prstGeom prst="rect">
            <a:avLst/>
          </a:prstGeom>
        </p:spPr>
      </p:pic>
      <p:sp>
        <p:nvSpPr>
          <p:cNvPr id="7" name="Rectangle 6"/>
          <p:cNvSpPr/>
          <p:nvPr/>
        </p:nvSpPr>
        <p:spPr>
          <a:xfrm>
            <a:off x="5619814" y="133450"/>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4"/>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4"/>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31847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7F7A23-841C-40B9-9A7E-2632A3B57DAC}" type="slidenum">
              <a:rPr lang="en-US" smtClean="0"/>
              <a:t>24</a:t>
            </a:fld>
            <a:endParaRPr lang="en-US"/>
          </a:p>
        </p:txBody>
      </p:sp>
      <p:pic>
        <p:nvPicPr>
          <p:cNvPr id="5" name="Content Placeholder 4"/>
          <p:cNvPicPr>
            <a:picLocks noGrp="1"/>
          </p:cNvPicPr>
          <p:nvPr>
            <p:ph idx="1"/>
          </p:nvPr>
        </p:nvPicPr>
        <p:blipFill>
          <a:blip r:embed="rId3"/>
          <a:stretch>
            <a:fillRect/>
          </a:stretch>
        </p:blipFill>
        <p:spPr>
          <a:xfrm rot="16200000">
            <a:off x="4962068" y="583696"/>
            <a:ext cx="6858001" cy="5672742"/>
          </a:xfrm>
          <a:prstGeom prst="rect">
            <a:avLst/>
          </a:prstGeom>
        </p:spPr>
      </p:pic>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Title 1"/>
          <p:cNvSpPr>
            <a:spLocks noGrp="1"/>
          </p:cNvSpPr>
          <p:nvPr>
            <p:ph type="title"/>
          </p:nvPr>
        </p:nvSpPr>
        <p:spPr>
          <a:xfrm>
            <a:off x="1006641" y="2934269"/>
            <a:ext cx="3812239" cy="1323833"/>
          </a:xfrm>
        </p:spPr>
        <p:txBody>
          <a:bodyPr>
            <a:normAutofit fontScale="90000"/>
          </a:bodyPr>
          <a:lstStyle/>
          <a:p>
            <a:r>
              <a:rPr lang="en-US" sz="2800" dirty="0" smtClean="0"/>
              <a:t>Geometrical improvement and signal phasing for intersection No 14</a:t>
            </a:r>
            <a:endParaRPr lang="en-US" sz="2800" dirty="0"/>
          </a:p>
        </p:txBody>
      </p:sp>
      <p:sp>
        <p:nvSpPr>
          <p:cNvPr id="8" name="Rectangle 7"/>
          <p:cNvSpPr/>
          <p:nvPr/>
        </p:nvSpPr>
        <p:spPr>
          <a:xfrm>
            <a:off x="0" y="1549157"/>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23589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7F7A23-841C-40B9-9A7E-2632A3B57DAC}" type="slidenum">
              <a:rPr lang="en-US" smtClean="0"/>
              <a:t>25</a:t>
            </a:fld>
            <a:endParaRPr lang="en-US"/>
          </a:p>
        </p:txBody>
      </p:sp>
      <p:pic>
        <p:nvPicPr>
          <p:cNvPr id="5" name="Content Placeholder 4"/>
          <p:cNvPicPr>
            <a:picLocks noGrp="1"/>
          </p:cNvPicPr>
          <p:nvPr>
            <p:ph idx="1"/>
          </p:nvPr>
        </p:nvPicPr>
        <p:blipFill>
          <a:blip r:embed="rId3"/>
          <a:stretch>
            <a:fillRect/>
          </a:stretch>
        </p:blipFill>
        <p:spPr>
          <a:xfrm rot="16200000">
            <a:off x="5274304" y="333321"/>
            <a:ext cx="6858001" cy="6191359"/>
          </a:xfrm>
          <a:prstGeom prst="rect">
            <a:avLst/>
          </a:prstGeom>
        </p:spPr>
      </p:pic>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Title 1"/>
          <p:cNvSpPr>
            <a:spLocks noGrp="1"/>
          </p:cNvSpPr>
          <p:nvPr>
            <p:ph type="title"/>
          </p:nvPr>
        </p:nvSpPr>
        <p:spPr>
          <a:xfrm>
            <a:off x="1006641" y="2934269"/>
            <a:ext cx="3812239" cy="1323833"/>
          </a:xfrm>
        </p:spPr>
        <p:txBody>
          <a:bodyPr>
            <a:normAutofit fontScale="90000"/>
          </a:bodyPr>
          <a:lstStyle/>
          <a:p>
            <a:r>
              <a:rPr lang="en-US" sz="2800" dirty="0" smtClean="0"/>
              <a:t>Geometrical improvement and signal phasing for intersection No 17</a:t>
            </a:r>
            <a:endParaRPr lang="en-US" sz="2800" dirty="0"/>
          </a:p>
        </p:txBody>
      </p:sp>
      <p:sp>
        <p:nvSpPr>
          <p:cNvPr id="8" name="Rectangle 7"/>
          <p:cNvSpPr/>
          <p:nvPr/>
        </p:nvSpPr>
        <p:spPr>
          <a:xfrm>
            <a:off x="0" y="1750719"/>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1915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7F7A23-841C-40B9-9A7E-2632A3B57DAC}" type="slidenum">
              <a:rPr lang="en-US" smtClean="0"/>
              <a:t>26</a:t>
            </a:fld>
            <a:endParaRPr lang="en-US"/>
          </a:p>
        </p:txBody>
      </p:sp>
      <p:pic>
        <p:nvPicPr>
          <p:cNvPr id="5" name="Content Placeholder 4"/>
          <p:cNvPicPr>
            <a:picLocks noGrp="1"/>
          </p:cNvPicPr>
          <p:nvPr>
            <p:ph idx="1"/>
          </p:nvPr>
        </p:nvPicPr>
        <p:blipFill>
          <a:blip r:embed="rId3"/>
          <a:stretch>
            <a:fillRect/>
          </a:stretch>
        </p:blipFill>
        <p:spPr>
          <a:xfrm rot="16200000">
            <a:off x="5783601" y="270092"/>
            <a:ext cx="6002196" cy="6423372"/>
          </a:xfrm>
          <a:prstGeom prst="rect">
            <a:avLst/>
          </a:prstGeom>
        </p:spPr>
      </p:pic>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Title 1"/>
          <p:cNvSpPr>
            <a:spLocks noGrp="1"/>
          </p:cNvSpPr>
          <p:nvPr>
            <p:ph type="title"/>
          </p:nvPr>
        </p:nvSpPr>
        <p:spPr>
          <a:xfrm>
            <a:off x="1006641" y="2934269"/>
            <a:ext cx="3812239" cy="1692322"/>
          </a:xfrm>
        </p:spPr>
        <p:txBody>
          <a:bodyPr>
            <a:normAutofit fontScale="90000"/>
          </a:bodyPr>
          <a:lstStyle/>
          <a:p>
            <a:r>
              <a:rPr lang="en-US" sz="2800" dirty="0" smtClean="0"/>
              <a:t>Geometrical improvement and signal phasing for intersection Al </a:t>
            </a:r>
            <a:r>
              <a:rPr lang="en-US" sz="2800" dirty="0" err="1" smtClean="0"/>
              <a:t>Saraya</a:t>
            </a:r>
            <a:r>
              <a:rPr lang="en-US" sz="2800" dirty="0" smtClean="0"/>
              <a:t> Al </a:t>
            </a:r>
            <a:r>
              <a:rPr lang="en-US" sz="2800" dirty="0" err="1" smtClean="0"/>
              <a:t>kadima</a:t>
            </a:r>
            <a:endParaRPr lang="en-US" sz="2800" dirty="0"/>
          </a:p>
        </p:txBody>
      </p:sp>
      <p:sp>
        <p:nvSpPr>
          <p:cNvPr id="8" name="Rectangle 7"/>
          <p:cNvSpPr/>
          <p:nvPr/>
        </p:nvSpPr>
        <p:spPr>
          <a:xfrm>
            <a:off x="180634" y="1495312"/>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46247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7F7A23-841C-40B9-9A7E-2632A3B57DAC}" type="slidenum">
              <a:rPr lang="en-US" smtClean="0"/>
              <a:t>27</a:t>
            </a:fld>
            <a:endParaRPr lang="en-US"/>
          </a:p>
        </p:txBody>
      </p:sp>
      <p:pic>
        <p:nvPicPr>
          <p:cNvPr id="5" name="Content Placeholder 4"/>
          <p:cNvPicPr>
            <a:picLocks noGrp="1"/>
          </p:cNvPicPr>
          <p:nvPr>
            <p:ph idx="1"/>
          </p:nvPr>
        </p:nvPicPr>
        <p:blipFill>
          <a:blip r:embed="rId3"/>
          <a:stretch>
            <a:fillRect/>
          </a:stretch>
        </p:blipFill>
        <p:spPr>
          <a:xfrm rot="16200000">
            <a:off x="5340710" y="454504"/>
            <a:ext cx="6206572" cy="5672742"/>
          </a:xfrm>
          <a:prstGeom prst="rect">
            <a:avLst/>
          </a:prstGeom>
        </p:spPr>
      </p:pic>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Title 1"/>
          <p:cNvSpPr>
            <a:spLocks noGrp="1"/>
          </p:cNvSpPr>
          <p:nvPr>
            <p:ph type="title"/>
          </p:nvPr>
        </p:nvSpPr>
        <p:spPr>
          <a:xfrm>
            <a:off x="1006641" y="2934269"/>
            <a:ext cx="3812239" cy="1637731"/>
          </a:xfrm>
        </p:spPr>
        <p:txBody>
          <a:bodyPr>
            <a:normAutofit fontScale="90000"/>
          </a:bodyPr>
          <a:lstStyle/>
          <a:p>
            <a:r>
              <a:rPr lang="en-US" sz="2800" dirty="0" smtClean="0"/>
              <a:t>Geometrical improvement and signal phasing for intersection No 23 (Al-</a:t>
            </a:r>
            <a:r>
              <a:rPr lang="en-US" sz="2800" dirty="0" err="1"/>
              <a:t>N</a:t>
            </a:r>
            <a:r>
              <a:rPr lang="en-US" sz="2800" dirty="0" err="1" smtClean="0"/>
              <a:t>ejmeh</a:t>
            </a:r>
            <a:r>
              <a:rPr lang="en-US" sz="2800" dirty="0" smtClean="0"/>
              <a:t> square)</a:t>
            </a:r>
            <a:endParaRPr lang="en-US" sz="2800" dirty="0"/>
          </a:p>
        </p:txBody>
      </p:sp>
      <p:sp>
        <p:nvSpPr>
          <p:cNvPr id="8" name="Rectangle 7"/>
          <p:cNvSpPr/>
          <p:nvPr/>
        </p:nvSpPr>
        <p:spPr>
          <a:xfrm>
            <a:off x="0" y="1347595"/>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31690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7F7A23-841C-40B9-9A7E-2632A3B57DAC}" type="slidenum">
              <a:rPr lang="en-US" smtClean="0"/>
              <a:t>28</a:t>
            </a:fld>
            <a:endParaRPr lang="en-US"/>
          </a:p>
        </p:txBody>
      </p:sp>
      <p:pic>
        <p:nvPicPr>
          <p:cNvPr id="5" name="Content Placeholder 4"/>
          <p:cNvPicPr>
            <a:picLocks noGrp="1"/>
          </p:cNvPicPr>
          <p:nvPr>
            <p:ph idx="1"/>
          </p:nvPr>
        </p:nvPicPr>
        <p:blipFill>
          <a:blip r:embed="rId3"/>
          <a:stretch>
            <a:fillRect/>
          </a:stretch>
        </p:blipFill>
        <p:spPr>
          <a:xfrm rot="16200000">
            <a:off x="5541615" y="225902"/>
            <a:ext cx="6642849" cy="6510829"/>
          </a:xfrm>
          <a:prstGeom prst="rect">
            <a:avLst/>
          </a:prstGeom>
        </p:spPr>
      </p:pic>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Title 1"/>
          <p:cNvSpPr>
            <a:spLocks noGrp="1"/>
          </p:cNvSpPr>
          <p:nvPr>
            <p:ph type="title"/>
          </p:nvPr>
        </p:nvSpPr>
        <p:spPr>
          <a:xfrm>
            <a:off x="800764" y="3152634"/>
            <a:ext cx="3812239" cy="1323833"/>
          </a:xfrm>
        </p:spPr>
        <p:txBody>
          <a:bodyPr>
            <a:normAutofit fontScale="90000"/>
          </a:bodyPr>
          <a:lstStyle/>
          <a:p>
            <a:r>
              <a:rPr lang="en-US" sz="2800" dirty="0" smtClean="0"/>
              <a:t>Geometrical improvement and signal phasing at </a:t>
            </a:r>
            <a:r>
              <a:rPr lang="en-US" sz="2800" dirty="0" err="1" smtClean="0"/>
              <a:t>Sahat</a:t>
            </a:r>
            <a:r>
              <a:rPr lang="en-US" sz="2800" dirty="0" smtClean="0"/>
              <a:t> al Tal (alternative 1)</a:t>
            </a:r>
            <a:endParaRPr lang="en-US" sz="2800" dirty="0"/>
          </a:p>
        </p:txBody>
      </p:sp>
      <p:sp>
        <p:nvSpPr>
          <p:cNvPr id="8" name="Rectangle 7"/>
          <p:cNvSpPr/>
          <p:nvPr/>
        </p:nvSpPr>
        <p:spPr>
          <a:xfrm>
            <a:off x="0" y="1173193"/>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97519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7F7A23-841C-40B9-9A7E-2632A3B57DAC}" type="slidenum">
              <a:rPr lang="en-US" smtClean="0"/>
              <a:t>29</a:t>
            </a:fld>
            <a:endParaRPr lang="en-US"/>
          </a:p>
        </p:txBody>
      </p:sp>
      <p:pic>
        <p:nvPicPr>
          <p:cNvPr id="5" name="Content Placeholder 4"/>
          <p:cNvPicPr>
            <a:picLocks noGrp="1"/>
          </p:cNvPicPr>
          <p:nvPr>
            <p:ph idx="1"/>
          </p:nvPr>
        </p:nvPicPr>
        <p:blipFill>
          <a:blip r:embed="rId3"/>
          <a:stretch>
            <a:fillRect/>
          </a:stretch>
        </p:blipFill>
        <p:spPr>
          <a:xfrm rot="16200000">
            <a:off x="4838626" y="942190"/>
            <a:ext cx="6745732" cy="5085888"/>
          </a:xfrm>
          <a:prstGeom prst="rect">
            <a:avLst/>
          </a:prstGeom>
        </p:spPr>
      </p:pic>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Title 1"/>
          <p:cNvSpPr>
            <a:spLocks noGrp="1"/>
          </p:cNvSpPr>
          <p:nvPr>
            <p:ph type="title"/>
          </p:nvPr>
        </p:nvSpPr>
        <p:spPr>
          <a:xfrm>
            <a:off x="1310279" y="2961565"/>
            <a:ext cx="3812239" cy="1323833"/>
          </a:xfrm>
        </p:spPr>
        <p:txBody>
          <a:bodyPr>
            <a:normAutofit fontScale="90000"/>
          </a:bodyPr>
          <a:lstStyle/>
          <a:p>
            <a:r>
              <a:rPr lang="en-US" sz="2800" dirty="0" smtClean="0"/>
              <a:t>Geometrical improvement and signal phasing at </a:t>
            </a:r>
            <a:r>
              <a:rPr lang="en-US" sz="2800" dirty="0" err="1" smtClean="0"/>
              <a:t>Sahat</a:t>
            </a:r>
            <a:r>
              <a:rPr lang="en-US" sz="2800" dirty="0" smtClean="0"/>
              <a:t> al Tal (alternative 2)</a:t>
            </a:r>
            <a:endParaRPr lang="en-US" sz="2800" dirty="0"/>
          </a:p>
        </p:txBody>
      </p:sp>
      <p:sp>
        <p:nvSpPr>
          <p:cNvPr id="8" name="Rectangle 7"/>
          <p:cNvSpPr/>
          <p:nvPr/>
        </p:nvSpPr>
        <p:spPr>
          <a:xfrm>
            <a:off x="60923" y="1361243"/>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123669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normAutofit/>
          </a:bodyPr>
          <a:lstStyle/>
          <a:p>
            <a:pPr lvl="0"/>
            <a:r>
              <a:rPr lang="en-US" b="1" u="sng" dirty="0"/>
              <a:t>Roads and highways, completed and ongoing </a:t>
            </a:r>
            <a:r>
              <a:rPr lang="en-US" b="1" u="sng" dirty="0" smtClean="0"/>
              <a:t>projects</a:t>
            </a:r>
            <a:endParaRPr lang="en-US" dirty="0"/>
          </a:p>
        </p:txBody>
      </p:sp>
      <p:pic>
        <p:nvPicPr>
          <p:cNvPr id="4" name="Content Placeholder 3"/>
          <p:cNvPicPr>
            <a:picLocks noGrp="1"/>
          </p:cNvPicPr>
          <p:nvPr>
            <p:ph idx="1"/>
          </p:nvPr>
        </p:nvPicPr>
        <p:blipFill>
          <a:blip r:embed="rId3"/>
          <a:stretch>
            <a:fillRect/>
          </a:stretch>
        </p:blipFill>
        <p:spPr>
          <a:xfrm>
            <a:off x="1484310" y="1657064"/>
            <a:ext cx="7745355" cy="4525371"/>
          </a:xfrm>
          <a:prstGeom prst="rect">
            <a:avLst/>
          </a:prstGeom>
        </p:spPr>
      </p:pic>
      <p:pic>
        <p:nvPicPr>
          <p:cNvPr id="5" name="Picture 4"/>
          <p:cNvPicPr/>
          <p:nvPr/>
        </p:nvPicPr>
        <p:blipFill>
          <a:blip r:embed="rId4"/>
          <a:stretch>
            <a:fillRect/>
          </a:stretch>
        </p:blipFill>
        <p:spPr>
          <a:xfrm>
            <a:off x="9550748" y="2874839"/>
            <a:ext cx="2240918" cy="1560683"/>
          </a:xfrm>
          <a:prstGeom prst="rect">
            <a:avLst/>
          </a:prstGeom>
        </p:spPr>
      </p:pic>
      <p:sp>
        <p:nvSpPr>
          <p:cNvPr id="6" name="Slide Number Placeholder 5"/>
          <p:cNvSpPr>
            <a:spLocks noGrp="1"/>
          </p:cNvSpPr>
          <p:nvPr>
            <p:ph type="sldNum" sz="quarter" idx="12"/>
          </p:nvPr>
        </p:nvSpPr>
        <p:spPr/>
        <p:txBody>
          <a:bodyPr/>
          <a:lstStyle/>
          <a:p>
            <a:fld id="{1C7F7A23-841C-40B9-9A7E-2632A3B57DAC}" type="slidenum">
              <a:rPr lang="en-US" smtClean="0"/>
              <a:t>3</a:t>
            </a:fld>
            <a:endParaRPr lang="en-US"/>
          </a:p>
        </p:txBody>
      </p:sp>
      <p:pic>
        <p:nvPicPr>
          <p:cNvPr id="7" name="Grafik 1" descr="IEP_Logo_mitName.jpg"/>
          <p:cNvPicPr/>
          <p:nvPr/>
        </p:nvPicPr>
        <p:blipFill>
          <a:blip r:embed="rId5" cstate="print"/>
          <a:stretch>
            <a:fillRect/>
          </a:stretch>
        </p:blipFill>
        <p:spPr>
          <a:xfrm>
            <a:off x="0" y="-8934"/>
            <a:ext cx="1310279" cy="979228"/>
          </a:xfrm>
          <a:prstGeom prst="rect">
            <a:avLst/>
          </a:prstGeom>
        </p:spPr>
      </p:pic>
      <p:sp>
        <p:nvSpPr>
          <p:cNvPr id="3" name="Rectangle 2"/>
          <p:cNvSpPr/>
          <p:nvPr/>
        </p:nvSpPr>
        <p:spPr>
          <a:xfrm>
            <a:off x="2343462" y="6246206"/>
            <a:ext cx="7400144" cy="369332"/>
          </a:xfrm>
          <a:prstGeom prst="rect">
            <a:avLst/>
          </a:prstGeom>
        </p:spPr>
        <p:txBody>
          <a:bodyPr wrap="square">
            <a:spAutoFit/>
          </a:bodyPr>
          <a:lstStyle/>
          <a:p>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6"/>
              </a:rPr>
              <a:t>http://www.cdr.gov.lb/eng/progress_reports/pr072005/Eroads.pdf</a:t>
            </a:r>
            <a:endParaRPr lang="en-US" dirty="0"/>
          </a:p>
        </p:txBody>
      </p:sp>
    </p:spTree>
    <p:extLst>
      <p:ext uri="{BB962C8B-B14F-4D97-AF65-F5344CB8AC3E}">
        <p14:creationId xmlns:p14="http://schemas.microsoft.com/office/powerpoint/2010/main" val="419516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842749"/>
          </a:xfrm>
        </p:spPr>
        <p:txBody>
          <a:bodyPr/>
          <a:lstStyle/>
          <a:p>
            <a:r>
              <a:rPr lang="en-US" dirty="0"/>
              <a:t>TRAFFIC SAFETY FACILITIES</a:t>
            </a:r>
          </a:p>
        </p:txBody>
      </p:sp>
      <p:sp>
        <p:nvSpPr>
          <p:cNvPr id="4" name="Slide Number Placeholder 3"/>
          <p:cNvSpPr>
            <a:spLocks noGrp="1"/>
          </p:cNvSpPr>
          <p:nvPr>
            <p:ph type="sldNum" sz="quarter" idx="12"/>
          </p:nvPr>
        </p:nvSpPr>
        <p:spPr/>
        <p:txBody>
          <a:bodyPr/>
          <a:lstStyle/>
          <a:p>
            <a:fld id="{1C7F7A23-841C-40B9-9A7E-2632A3B57DAC}" type="slidenum">
              <a:rPr lang="en-US" smtClean="0"/>
              <a:t>30</a:t>
            </a:fld>
            <a:endParaRPr lang="en-US"/>
          </a:p>
        </p:txBody>
      </p:sp>
      <p:pic>
        <p:nvPicPr>
          <p:cNvPr id="5" name="Content Placeholder 4"/>
          <p:cNvPicPr>
            <a:picLocks noGrp="1"/>
          </p:cNvPicPr>
          <p:nvPr>
            <p:ph idx="1"/>
          </p:nvPr>
        </p:nvPicPr>
        <p:blipFill>
          <a:blip r:embed="rId3"/>
          <a:stretch>
            <a:fillRect/>
          </a:stretch>
        </p:blipFill>
        <p:spPr>
          <a:xfrm>
            <a:off x="3036379" y="970293"/>
            <a:ext cx="7093739" cy="2659597"/>
          </a:xfrm>
          <a:prstGeom prst="rect">
            <a:avLst/>
          </a:prstGeom>
        </p:spPr>
      </p:pic>
      <p:pic>
        <p:nvPicPr>
          <p:cNvPr id="6" name="Picture 5"/>
          <p:cNvPicPr/>
          <p:nvPr/>
        </p:nvPicPr>
        <p:blipFill>
          <a:blip r:embed="rId4"/>
          <a:stretch>
            <a:fillRect/>
          </a:stretch>
        </p:blipFill>
        <p:spPr>
          <a:xfrm>
            <a:off x="2702321" y="3629891"/>
            <a:ext cx="8065761" cy="1692199"/>
          </a:xfrm>
          <a:prstGeom prst="rect">
            <a:avLst/>
          </a:prstGeom>
        </p:spPr>
      </p:pic>
      <p:pic>
        <p:nvPicPr>
          <p:cNvPr id="7" name="Picture 6"/>
          <p:cNvPicPr/>
          <p:nvPr/>
        </p:nvPicPr>
        <p:blipFill rotWithShape="1">
          <a:blip r:embed="rId5"/>
          <a:srcRect l="1526"/>
          <a:stretch/>
        </p:blipFill>
        <p:spPr bwMode="auto">
          <a:xfrm>
            <a:off x="2702321" y="5103726"/>
            <a:ext cx="8065761" cy="1703099"/>
          </a:xfrm>
          <a:prstGeom prst="rect">
            <a:avLst/>
          </a:prstGeom>
          <a:ln>
            <a:noFill/>
          </a:ln>
          <a:extLst>
            <a:ext uri="{53640926-AAD7-44D8-BBD7-CCE9431645EC}">
              <a14:shadowObscured xmlns:a14="http://schemas.microsoft.com/office/drawing/2010/main"/>
            </a:ext>
          </a:extLst>
        </p:spPr>
      </p:pic>
      <p:pic>
        <p:nvPicPr>
          <p:cNvPr id="8" name="Grafik 1" descr="IEP_Logo_mitName.jpg"/>
          <p:cNvPicPr/>
          <p:nvPr/>
        </p:nvPicPr>
        <p:blipFill>
          <a:blip r:embed="rId6" cstate="print"/>
          <a:stretch>
            <a:fillRect/>
          </a:stretch>
        </p:blipFill>
        <p:spPr>
          <a:xfrm>
            <a:off x="0" y="-8934"/>
            <a:ext cx="1310279" cy="979228"/>
          </a:xfrm>
          <a:prstGeom prst="rect">
            <a:avLst/>
          </a:prstGeom>
        </p:spPr>
      </p:pic>
      <p:sp>
        <p:nvSpPr>
          <p:cNvPr id="9" name="Rectangle 8"/>
          <p:cNvSpPr/>
          <p:nvPr/>
        </p:nvSpPr>
        <p:spPr>
          <a:xfrm>
            <a:off x="3779435" y="503397"/>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7"/>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7"/>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47431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2702198"/>
            <a:ext cx="3513221" cy="2302940"/>
          </a:xfrm>
        </p:spPr>
        <p:txBody>
          <a:bodyPr/>
          <a:lstStyle/>
          <a:p>
            <a:r>
              <a:rPr lang="en-US" dirty="0" smtClean="0"/>
              <a:t>Present sidewalk condition</a:t>
            </a:r>
            <a:endParaRPr lang="en-US" dirty="0"/>
          </a:p>
        </p:txBody>
      </p:sp>
      <p:sp>
        <p:nvSpPr>
          <p:cNvPr id="4" name="Slide Number Placeholder 3"/>
          <p:cNvSpPr>
            <a:spLocks noGrp="1"/>
          </p:cNvSpPr>
          <p:nvPr>
            <p:ph type="sldNum" sz="quarter" idx="12"/>
          </p:nvPr>
        </p:nvSpPr>
        <p:spPr/>
        <p:txBody>
          <a:bodyPr/>
          <a:lstStyle/>
          <a:p>
            <a:fld id="{1C7F7A23-841C-40B9-9A7E-2632A3B57DAC}" type="slidenum">
              <a:rPr lang="en-US" smtClean="0"/>
              <a:t>31</a:t>
            </a:fld>
            <a:endParaRPr lang="en-US"/>
          </a:p>
        </p:txBody>
      </p:sp>
      <p:pic>
        <p:nvPicPr>
          <p:cNvPr id="5" name="Content Placeholder 4"/>
          <p:cNvPicPr>
            <a:picLocks noGrp="1"/>
          </p:cNvPicPr>
          <p:nvPr>
            <p:ph idx="1"/>
          </p:nvPr>
        </p:nvPicPr>
        <p:blipFill>
          <a:blip r:embed="rId3"/>
          <a:stretch>
            <a:fillRect/>
          </a:stretch>
        </p:blipFill>
        <p:spPr>
          <a:xfrm>
            <a:off x="3480625" y="685800"/>
            <a:ext cx="8450870" cy="5801436"/>
          </a:xfrm>
          <a:prstGeom prst="rect">
            <a:avLst/>
          </a:prstGeom>
        </p:spPr>
      </p:pic>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Rectangle 6"/>
          <p:cNvSpPr/>
          <p:nvPr/>
        </p:nvSpPr>
        <p:spPr>
          <a:xfrm>
            <a:off x="5895398" y="115521"/>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69450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369" y="1469572"/>
            <a:ext cx="2724832" cy="3886200"/>
          </a:xfrm>
        </p:spPr>
        <p:txBody>
          <a:bodyPr/>
          <a:lstStyle/>
          <a:p>
            <a:r>
              <a:rPr lang="en-US" dirty="0" smtClean="0"/>
              <a:t>Present pavement condition</a:t>
            </a:r>
            <a:endParaRPr lang="en-US" dirty="0"/>
          </a:p>
        </p:txBody>
      </p:sp>
      <p:sp>
        <p:nvSpPr>
          <p:cNvPr id="4" name="Slide Number Placeholder 3"/>
          <p:cNvSpPr>
            <a:spLocks noGrp="1"/>
          </p:cNvSpPr>
          <p:nvPr>
            <p:ph type="sldNum" sz="quarter" idx="12"/>
          </p:nvPr>
        </p:nvSpPr>
        <p:spPr/>
        <p:txBody>
          <a:bodyPr/>
          <a:lstStyle/>
          <a:p>
            <a:fld id="{1C7F7A23-841C-40B9-9A7E-2632A3B57DAC}" type="slidenum">
              <a:rPr lang="en-US" smtClean="0"/>
              <a:t>32</a:t>
            </a:fld>
            <a:endParaRPr lang="en-US"/>
          </a:p>
        </p:txBody>
      </p:sp>
      <p:pic>
        <p:nvPicPr>
          <p:cNvPr id="5" name="Content Placeholder 4"/>
          <p:cNvPicPr>
            <a:picLocks noGrp="1"/>
          </p:cNvPicPr>
          <p:nvPr>
            <p:ph idx="1"/>
          </p:nvPr>
        </p:nvPicPr>
        <p:blipFill>
          <a:blip r:embed="rId3"/>
          <a:stretch>
            <a:fillRect/>
          </a:stretch>
        </p:blipFill>
        <p:spPr>
          <a:xfrm>
            <a:off x="3759201" y="682242"/>
            <a:ext cx="8117275" cy="5850119"/>
          </a:xfrm>
          <a:prstGeom prst="rect">
            <a:avLst/>
          </a:prstGeom>
        </p:spPr>
      </p:pic>
      <p:pic>
        <p:nvPicPr>
          <p:cNvPr id="6" name="Grafik 1" descr="IEP_Logo_mitName.jpg"/>
          <p:cNvPicPr/>
          <p:nvPr/>
        </p:nvPicPr>
        <p:blipFill>
          <a:blip r:embed="rId4" cstate="print"/>
          <a:stretch>
            <a:fillRect/>
          </a:stretch>
        </p:blipFill>
        <p:spPr>
          <a:xfrm>
            <a:off x="0" y="-8934"/>
            <a:ext cx="1310279" cy="979228"/>
          </a:xfrm>
          <a:prstGeom prst="rect">
            <a:avLst/>
          </a:prstGeom>
        </p:spPr>
      </p:pic>
      <p:sp>
        <p:nvSpPr>
          <p:cNvPr id="7" name="Rectangle 6"/>
          <p:cNvSpPr/>
          <p:nvPr/>
        </p:nvSpPr>
        <p:spPr>
          <a:xfrm>
            <a:off x="5344231" y="279118"/>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5"/>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59052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7F7A23-841C-40B9-9A7E-2632A3B57DAC}" type="slidenum">
              <a:rPr lang="en-US" smtClean="0"/>
              <a:t>33</a:t>
            </a:fld>
            <a:endParaRPr lang="en-US"/>
          </a:p>
        </p:txBody>
      </p:sp>
      <p:pic>
        <p:nvPicPr>
          <p:cNvPr id="5" name="Content Placeholder 4"/>
          <p:cNvPicPr>
            <a:picLocks noGrp="1"/>
          </p:cNvPicPr>
          <p:nvPr>
            <p:ph idx="1"/>
          </p:nvPr>
        </p:nvPicPr>
        <p:blipFill>
          <a:blip r:embed="rId3"/>
          <a:stretch>
            <a:fillRect/>
          </a:stretch>
        </p:blipFill>
        <p:spPr>
          <a:xfrm>
            <a:off x="473723" y="3422923"/>
            <a:ext cx="3402024" cy="1536021"/>
          </a:xfrm>
          <a:prstGeom prst="rect">
            <a:avLst/>
          </a:prstGeom>
        </p:spPr>
      </p:pic>
      <p:sp>
        <p:nvSpPr>
          <p:cNvPr id="6" name="Rectangle 5"/>
          <p:cNvSpPr/>
          <p:nvPr/>
        </p:nvSpPr>
        <p:spPr>
          <a:xfrm>
            <a:off x="1440851" y="222543"/>
            <a:ext cx="9258513" cy="3133165"/>
          </a:xfrm>
          <a:prstGeom prst="rect">
            <a:avLst/>
          </a:prstGeom>
        </p:spPr>
        <p:txBody>
          <a:bodyPr wrap="square">
            <a:spAutoFit/>
          </a:bodyPr>
          <a:lstStyle/>
          <a:p>
            <a:pPr algn="just">
              <a:lnSpc>
                <a:spcPct val="120000"/>
              </a:lnSpc>
              <a:spcBef>
                <a:spcPts val="1200"/>
              </a:spcBef>
              <a:tabLst>
                <a:tab pos="1260475" algn="l"/>
                <a:tab pos="457200" algn="l"/>
              </a:tabLst>
            </a:pPr>
            <a:r>
              <a:rPr lang="en-US" sz="1600" u="sng" dirty="0">
                <a:latin typeface="Times New Roman" panose="02020603050405020304" pitchFamily="18" charset="0"/>
                <a:ea typeface="Times New Roman" panose="02020603050405020304" pitchFamily="18" charset="0"/>
                <a:cs typeface="Traditional Arabic" panose="02020603050405020304" pitchFamily="18" charset="-78"/>
              </a:rPr>
              <a:t>Pavement Marking:</a:t>
            </a:r>
            <a:endParaRPr lang="en-US" sz="1400" dirty="0" smtClean="0">
              <a:effectLst/>
              <a:latin typeface="Palatino Linotype" panose="02040502050505030304" pitchFamily="18" charset="0"/>
              <a:ea typeface="Times New Roman" panose="02020603050405020304" pitchFamily="18" charset="0"/>
              <a:cs typeface="Traditional Arabic" panose="02020603050405020304" pitchFamily="18" charset="-78"/>
            </a:endParaRPr>
          </a:p>
          <a:p>
            <a:pPr algn="just">
              <a:lnSpc>
                <a:spcPct val="120000"/>
              </a:lnSpc>
              <a:spcBef>
                <a:spcPts val="1200"/>
              </a:spcBef>
              <a:tabLst>
                <a:tab pos="1260475" algn="l"/>
                <a:tab pos="457200" algn="l"/>
              </a:tabLst>
            </a:pPr>
            <a:r>
              <a:rPr lang="en-US" sz="1600" dirty="0">
                <a:latin typeface="Times New Roman" panose="02020603050405020304" pitchFamily="18" charset="0"/>
                <a:ea typeface="Times New Roman" panose="02020603050405020304" pitchFamily="18" charset="0"/>
                <a:cs typeface="Traditional Arabic" panose="02020603050405020304" pitchFamily="18" charset="-78"/>
              </a:rPr>
              <a:t>There is no marking in all of the downtown area. In the field of the pavement marking the following marking types have been considered:</a:t>
            </a:r>
            <a:endParaRPr lang="en-US" sz="1400" dirty="0" smtClean="0">
              <a:effectLst/>
              <a:latin typeface="Palatino Linotype" panose="02040502050505030304" pitchFamily="18" charset="0"/>
              <a:ea typeface="Times New Roman" panose="02020603050405020304" pitchFamily="18" charset="0"/>
              <a:cs typeface="Traditional Arabic" panose="02020603050405020304" pitchFamily="18" charset="-78"/>
            </a:endParaRPr>
          </a:p>
          <a:p>
            <a:pPr marL="342900" marR="0" lvl="0" indent="-342900" algn="just">
              <a:spcBef>
                <a:spcPts val="1200"/>
              </a:spcBef>
              <a:spcAft>
                <a:spcPts val="0"/>
              </a:spcAft>
              <a:buFont typeface="Symbol" panose="05050102010706020507" pitchFamily="18" charset="2"/>
              <a:buChar char=""/>
              <a:tabLst>
                <a:tab pos="1260475" algn="l"/>
                <a:tab pos="457200" algn="l"/>
              </a:tabLst>
            </a:pPr>
            <a:r>
              <a:rPr lang="en-US" sz="1600" dirty="0">
                <a:latin typeface="Times New Roman" panose="02020603050405020304" pitchFamily="18" charset="0"/>
                <a:ea typeface="Times New Roman" panose="02020603050405020304" pitchFamily="18" charset="0"/>
                <a:cs typeface="Traditional Arabic" panose="02020603050405020304" pitchFamily="18" charset="-78"/>
              </a:rPr>
              <a:t>Lane marking.</a:t>
            </a:r>
            <a:endParaRPr lang="en-US" sz="1400" dirty="0" smtClean="0">
              <a:effectLst/>
              <a:latin typeface="Palatino Linotype" panose="02040502050505030304" pitchFamily="18" charset="0"/>
              <a:ea typeface="Times New Roman" panose="02020603050405020304" pitchFamily="18" charset="0"/>
              <a:cs typeface="Traditional Arabic" panose="02020603050405020304" pitchFamily="18" charset="-78"/>
            </a:endParaRPr>
          </a:p>
          <a:p>
            <a:pPr marL="342900" marR="0" lvl="0" indent="-342900" algn="just">
              <a:spcBef>
                <a:spcPts val="1200"/>
              </a:spcBef>
              <a:spcAft>
                <a:spcPts val="0"/>
              </a:spcAft>
              <a:buFont typeface="Symbol" panose="05050102010706020507" pitchFamily="18" charset="2"/>
              <a:buChar char=""/>
              <a:tabLst>
                <a:tab pos="1260475" algn="l"/>
                <a:tab pos="457200" algn="l"/>
              </a:tabLst>
            </a:pPr>
            <a:r>
              <a:rPr lang="en-US" sz="1600" dirty="0">
                <a:latin typeface="Times New Roman" panose="02020603050405020304" pitchFamily="18" charset="0"/>
                <a:ea typeface="Times New Roman" panose="02020603050405020304" pitchFamily="18" charset="0"/>
                <a:cs typeface="Traditional Arabic" panose="02020603050405020304" pitchFamily="18" charset="-78"/>
              </a:rPr>
              <a:t>Cross-walk marking.</a:t>
            </a:r>
            <a:endParaRPr lang="en-US" sz="1400" dirty="0" smtClean="0">
              <a:effectLst/>
              <a:latin typeface="Palatino Linotype" panose="02040502050505030304" pitchFamily="18" charset="0"/>
              <a:ea typeface="Times New Roman" panose="02020603050405020304" pitchFamily="18" charset="0"/>
              <a:cs typeface="Traditional Arabic" panose="02020603050405020304" pitchFamily="18" charset="-78"/>
            </a:endParaRPr>
          </a:p>
          <a:p>
            <a:pPr marL="342900" marR="0" lvl="0" indent="-342900" algn="just">
              <a:spcBef>
                <a:spcPts val="1200"/>
              </a:spcBef>
              <a:spcAft>
                <a:spcPts val="0"/>
              </a:spcAft>
              <a:buFont typeface="Symbol" panose="05050102010706020507" pitchFamily="18" charset="2"/>
              <a:buChar char=""/>
              <a:tabLst>
                <a:tab pos="1260475" algn="l"/>
                <a:tab pos="457200" algn="l"/>
              </a:tabLst>
            </a:pPr>
            <a:r>
              <a:rPr lang="en-US" sz="1600" dirty="0">
                <a:latin typeface="Times New Roman" panose="02020603050405020304" pitchFamily="18" charset="0"/>
                <a:ea typeface="Times New Roman" panose="02020603050405020304" pitchFamily="18" charset="0"/>
                <a:cs typeface="Traditional Arabic" panose="02020603050405020304" pitchFamily="18" charset="-78"/>
              </a:rPr>
              <a:t>On-street parking.</a:t>
            </a:r>
            <a:endParaRPr lang="en-US" sz="1400" dirty="0" smtClean="0">
              <a:effectLst/>
              <a:latin typeface="Palatino Linotype" panose="02040502050505030304" pitchFamily="18" charset="0"/>
              <a:ea typeface="Times New Roman" panose="02020603050405020304" pitchFamily="18" charset="0"/>
              <a:cs typeface="Traditional Arabic" panose="02020603050405020304" pitchFamily="18" charset="-78"/>
            </a:endParaRPr>
          </a:p>
          <a:p>
            <a:pPr marL="342900" marR="0" lvl="0" indent="-342900" algn="just">
              <a:spcBef>
                <a:spcPts val="1200"/>
              </a:spcBef>
              <a:spcAft>
                <a:spcPts val="0"/>
              </a:spcAft>
              <a:buFont typeface="Symbol" panose="05050102010706020507" pitchFamily="18" charset="2"/>
              <a:buChar char=""/>
              <a:tabLst>
                <a:tab pos="1260475" algn="l"/>
                <a:tab pos="457200" algn="l"/>
              </a:tabLst>
            </a:pPr>
            <a:r>
              <a:rPr lang="en-US" sz="1600" dirty="0">
                <a:latin typeface="Times New Roman" panose="02020603050405020304" pitchFamily="18" charset="0"/>
                <a:ea typeface="Times New Roman" panose="02020603050405020304" pitchFamily="18" charset="0"/>
                <a:cs typeface="Traditional Arabic" panose="02020603050405020304" pitchFamily="18" charset="-78"/>
              </a:rPr>
              <a:t>Off-street parking.</a:t>
            </a:r>
            <a:endParaRPr lang="en-US" sz="1400" dirty="0" smtClean="0">
              <a:effectLst/>
              <a:latin typeface="Palatino Linotype" panose="02040502050505030304" pitchFamily="18" charset="0"/>
              <a:ea typeface="Times New Roman" panose="02020603050405020304" pitchFamily="18" charset="0"/>
              <a:cs typeface="Traditional Arabic" panose="02020603050405020304" pitchFamily="18" charset="-78"/>
            </a:endParaRPr>
          </a:p>
          <a:p>
            <a:pPr marL="342900" marR="0" lvl="0" indent="-342900" algn="just">
              <a:spcBef>
                <a:spcPts val="1200"/>
              </a:spcBef>
              <a:spcAft>
                <a:spcPts val="0"/>
              </a:spcAft>
              <a:buFont typeface="Symbol" panose="05050102010706020507" pitchFamily="18" charset="2"/>
              <a:buChar char=""/>
              <a:tabLst>
                <a:tab pos="1260475" algn="l"/>
                <a:tab pos="457200" algn="l"/>
              </a:tabLst>
            </a:pPr>
            <a:r>
              <a:rPr lang="en-US" sz="1600" dirty="0">
                <a:latin typeface="Times New Roman" panose="02020603050405020304" pitchFamily="18" charset="0"/>
                <a:ea typeface="Times New Roman" panose="02020603050405020304" pitchFamily="18" charset="0"/>
                <a:cs typeface="Traditional Arabic" panose="02020603050405020304" pitchFamily="18" charset="-78"/>
              </a:rPr>
              <a:t>Channelization.</a:t>
            </a:r>
            <a:endParaRPr lang="en-US" sz="1400" dirty="0">
              <a:effectLst/>
              <a:latin typeface="Palatino Linotype" panose="02040502050505030304" pitchFamily="18" charset="0"/>
              <a:ea typeface="Times New Roman" panose="02020603050405020304" pitchFamily="18" charset="0"/>
              <a:cs typeface="Traditional Arabic" panose="02020603050405020304" pitchFamily="18" charset="-78"/>
            </a:endParaRPr>
          </a:p>
        </p:txBody>
      </p:sp>
      <p:pic>
        <p:nvPicPr>
          <p:cNvPr id="7" name="Picture 6"/>
          <p:cNvPicPr/>
          <p:nvPr/>
        </p:nvPicPr>
        <p:blipFill rotWithShape="1">
          <a:blip r:embed="rId4"/>
          <a:srcRect l="3413" t="-867" r="3199" b="867"/>
          <a:stretch/>
        </p:blipFill>
        <p:spPr>
          <a:xfrm>
            <a:off x="368272" y="4960763"/>
            <a:ext cx="3507475" cy="1573230"/>
          </a:xfrm>
          <a:prstGeom prst="rect">
            <a:avLst/>
          </a:prstGeom>
        </p:spPr>
      </p:pic>
      <p:pic>
        <p:nvPicPr>
          <p:cNvPr id="8" name="Picture 7"/>
          <p:cNvPicPr/>
          <p:nvPr/>
        </p:nvPicPr>
        <p:blipFill>
          <a:blip r:embed="rId5"/>
          <a:stretch>
            <a:fillRect/>
          </a:stretch>
        </p:blipFill>
        <p:spPr>
          <a:xfrm>
            <a:off x="3790634" y="1042737"/>
            <a:ext cx="8160734" cy="5558471"/>
          </a:xfrm>
          <a:prstGeom prst="rect">
            <a:avLst/>
          </a:prstGeom>
        </p:spPr>
      </p:pic>
      <p:pic>
        <p:nvPicPr>
          <p:cNvPr id="9" name="Grafik 1" descr="IEP_Logo_mitName.jpg"/>
          <p:cNvPicPr/>
          <p:nvPr/>
        </p:nvPicPr>
        <p:blipFill>
          <a:blip r:embed="rId6" cstate="print"/>
          <a:stretch>
            <a:fillRect/>
          </a:stretch>
        </p:blipFill>
        <p:spPr>
          <a:xfrm>
            <a:off x="0" y="-8934"/>
            <a:ext cx="1310279" cy="979228"/>
          </a:xfrm>
          <a:prstGeom prst="rect">
            <a:avLst/>
          </a:prstGeom>
        </p:spPr>
      </p:pic>
      <p:sp>
        <p:nvSpPr>
          <p:cNvPr id="10" name="Rectangle 9"/>
          <p:cNvSpPr/>
          <p:nvPr/>
        </p:nvSpPr>
        <p:spPr>
          <a:xfrm>
            <a:off x="6070107" y="187238"/>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7"/>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7"/>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42936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992474"/>
            <a:ext cx="10018713" cy="4229100"/>
          </a:xfrm>
        </p:spPr>
        <p:txBody>
          <a:bodyPr/>
          <a:lstStyle/>
          <a:p>
            <a:pPr marL="0" indent="0" algn="ctr">
              <a:buNone/>
            </a:pPr>
            <a:endParaRPr lang="en-US" dirty="0"/>
          </a:p>
          <a:p>
            <a:pPr marL="0" indent="0" algn="ctr">
              <a:buNone/>
            </a:pPr>
            <a:r>
              <a:rPr lang="ar-LB" b="1" dirty="0" smtClean="0"/>
              <a:t>جزاكم الله خيرا</a:t>
            </a:r>
            <a:endParaRPr lang="en-US" b="1" dirty="0"/>
          </a:p>
        </p:txBody>
      </p:sp>
      <p:sp>
        <p:nvSpPr>
          <p:cNvPr id="4" name="Slide Number Placeholder 3"/>
          <p:cNvSpPr>
            <a:spLocks noGrp="1"/>
          </p:cNvSpPr>
          <p:nvPr>
            <p:ph type="sldNum" sz="quarter" idx="12"/>
          </p:nvPr>
        </p:nvSpPr>
        <p:spPr/>
        <p:txBody>
          <a:bodyPr/>
          <a:lstStyle/>
          <a:p>
            <a:fld id="{1C7F7A23-841C-40B9-9A7E-2632A3B57DAC}" type="slidenum">
              <a:rPr lang="en-US" smtClean="0"/>
              <a:t>34</a:t>
            </a:fld>
            <a:endParaRPr lang="en-US"/>
          </a:p>
        </p:txBody>
      </p:sp>
    </p:spTree>
    <p:extLst>
      <p:ext uri="{BB962C8B-B14F-4D97-AF65-F5344CB8AC3E}">
        <p14:creationId xmlns:p14="http://schemas.microsoft.com/office/powerpoint/2010/main" val="305163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129" y="154387"/>
            <a:ext cx="10018713" cy="1752599"/>
          </a:xfrm>
        </p:spPr>
        <p:txBody>
          <a:bodyPr/>
          <a:lstStyle/>
          <a:p>
            <a:r>
              <a:rPr lang="en-US" dirty="0" smtClean="0"/>
              <a:t>Roads and highways under preparation projects</a:t>
            </a:r>
            <a:endParaRPr lang="en-US" dirty="0"/>
          </a:p>
        </p:txBody>
      </p:sp>
      <p:pic>
        <p:nvPicPr>
          <p:cNvPr id="4" name="Content Placeholder 3"/>
          <p:cNvPicPr>
            <a:picLocks noGrp="1"/>
          </p:cNvPicPr>
          <p:nvPr>
            <p:ph idx="1"/>
          </p:nvPr>
        </p:nvPicPr>
        <p:blipFill rotWithShape="1">
          <a:blip r:embed="rId3"/>
          <a:srcRect r="9670"/>
          <a:stretch/>
        </p:blipFill>
        <p:spPr>
          <a:xfrm>
            <a:off x="285524" y="1906986"/>
            <a:ext cx="6756721" cy="4620904"/>
          </a:xfrm>
          <a:prstGeom prst="rect">
            <a:avLst/>
          </a:prstGeom>
        </p:spPr>
      </p:pic>
      <p:pic>
        <p:nvPicPr>
          <p:cNvPr id="5" name="Picture 4"/>
          <p:cNvPicPr/>
          <p:nvPr/>
        </p:nvPicPr>
        <p:blipFill>
          <a:blip r:embed="rId4"/>
          <a:stretch>
            <a:fillRect/>
          </a:stretch>
        </p:blipFill>
        <p:spPr>
          <a:xfrm>
            <a:off x="7943464" y="1562099"/>
            <a:ext cx="2928120" cy="1437565"/>
          </a:xfrm>
          <a:prstGeom prst="rect">
            <a:avLst/>
          </a:prstGeom>
        </p:spPr>
      </p:pic>
      <p:pic>
        <p:nvPicPr>
          <p:cNvPr id="6" name="Picture 5"/>
          <p:cNvPicPr/>
          <p:nvPr/>
        </p:nvPicPr>
        <p:blipFill rotWithShape="1">
          <a:blip r:embed="rId5"/>
          <a:srcRect r="14200" b="8305"/>
          <a:stretch/>
        </p:blipFill>
        <p:spPr bwMode="auto">
          <a:xfrm>
            <a:off x="8578518" y="3427872"/>
            <a:ext cx="2432050" cy="2840990"/>
          </a:xfrm>
          <a:prstGeom prst="rect">
            <a:avLst/>
          </a:prstGeom>
          <a:ln>
            <a:noFill/>
          </a:ln>
          <a:extLst>
            <a:ext uri="{53640926-AAD7-44D8-BBD7-CCE9431645EC}">
              <a14:shadowObscured xmlns:a14="http://schemas.microsoft.com/office/drawing/2010/main"/>
            </a:ext>
          </a:extLst>
        </p:spPr>
      </p:pic>
      <p:sp>
        <p:nvSpPr>
          <p:cNvPr id="7" name="Slide Number Placeholder 6"/>
          <p:cNvSpPr>
            <a:spLocks noGrp="1"/>
          </p:cNvSpPr>
          <p:nvPr>
            <p:ph type="sldNum" sz="quarter" idx="12"/>
          </p:nvPr>
        </p:nvSpPr>
        <p:spPr/>
        <p:txBody>
          <a:bodyPr/>
          <a:lstStyle/>
          <a:p>
            <a:fld id="{1C7F7A23-841C-40B9-9A7E-2632A3B57DAC}" type="slidenum">
              <a:rPr lang="en-US" smtClean="0"/>
              <a:t>4</a:t>
            </a:fld>
            <a:endParaRPr lang="en-US"/>
          </a:p>
        </p:txBody>
      </p:sp>
      <p:pic>
        <p:nvPicPr>
          <p:cNvPr id="8" name="Grafik 1" descr="IEP_Logo_mitName.jpg"/>
          <p:cNvPicPr/>
          <p:nvPr/>
        </p:nvPicPr>
        <p:blipFill>
          <a:blip r:embed="rId6" cstate="print"/>
          <a:stretch>
            <a:fillRect/>
          </a:stretch>
        </p:blipFill>
        <p:spPr>
          <a:xfrm>
            <a:off x="0" y="-8934"/>
            <a:ext cx="1310279" cy="979228"/>
          </a:xfrm>
          <a:prstGeom prst="rect">
            <a:avLst/>
          </a:prstGeom>
        </p:spPr>
      </p:pic>
      <p:sp>
        <p:nvSpPr>
          <p:cNvPr id="9" name="Rectangle 8"/>
          <p:cNvSpPr/>
          <p:nvPr/>
        </p:nvSpPr>
        <p:spPr>
          <a:xfrm>
            <a:off x="2394399" y="6527890"/>
            <a:ext cx="7400144" cy="369332"/>
          </a:xfrm>
          <a:prstGeom prst="rect">
            <a:avLst/>
          </a:prstGeom>
        </p:spPr>
        <p:txBody>
          <a:bodyPr wrap="square">
            <a:spAutoFit/>
          </a:bodyPr>
          <a:lstStyle/>
          <a:p>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7"/>
              </a:rPr>
              <a:t>http://www.cdr.gov.lb/eng/progress_reports/pr072005/Eroads.pdf</a:t>
            </a:r>
            <a:endParaRPr lang="en-US" dirty="0"/>
          </a:p>
        </p:txBody>
      </p:sp>
    </p:spTree>
    <p:extLst>
      <p:ext uri="{BB962C8B-B14F-4D97-AF65-F5344CB8AC3E}">
        <p14:creationId xmlns:p14="http://schemas.microsoft.com/office/powerpoint/2010/main" val="303172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65077"/>
            <a:ext cx="10018713" cy="1752599"/>
          </a:xfrm>
        </p:spPr>
        <p:txBody>
          <a:bodyPr/>
          <a:lstStyle/>
          <a:p>
            <a:pPr lvl="0"/>
            <a:r>
              <a:rPr lang="en-US" b="1" dirty="0" smtClean="0"/>
              <a:t>Relevant </a:t>
            </a:r>
            <a:r>
              <a:rPr lang="en-US" b="1" dirty="0"/>
              <a:t>government </a:t>
            </a:r>
            <a:r>
              <a:rPr lang="en-US" b="1" dirty="0" smtClean="0"/>
              <a:t>agency</a:t>
            </a:r>
            <a:endParaRPr lang="en-US" dirty="0"/>
          </a:p>
        </p:txBody>
      </p:sp>
      <p:sp>
        <p:nvSpPr>
          <p:cNvPr id="3" name="Content Placeholder 2"/>
          <p:cNvSpPr>
            <a:spLocks noGrp="1"/>
          </p:cNvSpPr>
          <p:nvPr>
            <p:ph idx="1"/>
          </p:nvPr>
        </p:nvSpPr>
        <p:spPr>
          <a:xfrm>
            <a:off x="1484308" y="1228298"/>
            <a:ext cx="10018713" cy="5199797"/>
          </a:xfrm>
        </p:spPr>
        <p:txBody>
          <a:bodyPr>
            <a:normAutofit lnSpcReduction="10000"/>
          </a:bodyPr>
          <a:lstStyle/>
          <a:p>
            <a:pPr algn="just"/>
            <a:r>
              <a:rPr lang="en-US" dirty="0"/>
              <a:t>The relevant government agency, the Ministry of Public Works and Transport in Lebanon is organized into four directorates:</a:t>
            </a:r>
          </a:p>
          <a:p>
            <a:pPr lvl="1" algn="just"/>
            <a:r>
              <a:rPr lang="en-US" dirty="0"/>
              <a:t>Directorate General of Land and Maritime Transport, responsible for setting, implementing and monitoring all policies related to land and maritime transport</a:t>
            </a:r>
          </a:p>
          <a:p>
            <a:pPr lvl="1" algn="just"/>
            <a:r>
              <a:rPr lang="en-US" dirty="0"/>
              <a:t>Directorate General of Roads and Buildings, which is responsible for the construction, rehabilitation, and maintenance of public roads and government buildings</a:t>
            </a:r>
          </a:p>
          <a:p>
            <a:pPr lvl="1" algn="just"/>
            <a:r>
              <a:rPr lang="en-US" dirty="0"/>
              <a:t>Directorate General of Civil Aviation, responsible for setting and implementing air transport policies within the country in compliance with international policies, and for controlling the air traffic within the Lebanese territory</a:t>
            </a:r>
          </a:p>
          <a:p>
            <a:pPr lvl="1" algn="just"/>
            <a:r>
              <a:rPr lang="en-US" dirty="0"/>
              <a:t>Directorate General of Urban Planning, responsible for setting and putting into practice land use policies</a:t>
            </a:r>
          </a:p>
          <a:p>
            <a:pPr algn="just"/>
            <a:r>
              <a:rPr lang="en-US" dirty="0"/>
              <a:t>Additionally, the Council of Development and Reconstruction (CDR), and the Ministry of Public Works’ Rehabilitation and Reconstruction are responsible for road construction and maintenance in Lebanon</a:t>
            </a:r>
            <a:r>
              <a:rPr lang="en-US" dirty="0" smtClean="0"/>
              <a:t>.</a:t>
            </a:r>
            <a:endParaRPr lang="en-US" dirty="0"/>
          </a:p>
        </p:txBody>
      </p:sp>
      <p:sp>
        <p:nvSpPr>
          <p:cNvPr id="4" name="Slide Number Placeholder 3"/>
          <p:cNvSpPr>
            <a:spLocks noGrp="1"/>
          </p:cNvSpPr>
          <p:nvPr>
            <p:ph type="sldNum" sz="quarter" idx="12"/>
          </p:nvPr>
        </p:nvSpPr>
        <p:spPr/>
        <p:txBody>
          <a:bodyPr/>
          <a:lstStyle/>
          <a:p>
            <a:fld id="{1C7F7A23-841C-40B9-9A7E-2632A3B57DAC}" type="slidenum">
              <a:rPr lang="en-US" smtClean="0"/>
              <a:t>5</a:t>
            </a:fld>
            <a:endParaRPr lang="en-US"/>
          </a:p>
        </p:txBody>
      </p:sp>
      <p:pic>
        <p:nvPicPr>
          <p:cNvPr id="5" name="Grafik 1" descr="IEP_Logo_mitName.jpg"/>
          <p:cNvPicPr/>
          <p:nvPr/>
        </p:nvPicPr>
        <p:blipFill>
          <a:blip r:embed="rId3" cstate="print"/>
          <a:stretch>
            <a:fillRect/>
          </a:stretch>
        </p:blipFill>
        <p:spPr>
          <a:xfrm>
            <a:off x="0" y="-8934"/>
            <a:ext cx="1310279" cy="979228"/>
          </a:xfrm>
          <a:prstGeom prst="rect">
            <a:avLst/>
          </a:prstGeom>
        </p:spPr>
      </p:pic>
      <p:sp>
        <p:nvSpPr>
          <p:cNvPr id="6" name="Rectangle 5"/>
          <p:cNvSpPr/>
          <p:nvPr/>
        </p:nvSpPr>
        <p:spPr>
          <a:xfrm>
            <a:off x="2997944" y="6289595"/>
            <a:ext cx="5478936" cy="276999"/>
          </a:xfrm>
          <a:prstGeom prst="rect">
            <a:avLst/>
          </a:prstGeom>
        </p:spPr>
        <p:txBody>
          <a:bodyPr wrap="none">
            <a:spAutoFit/>
          </a:bodyPr>
          <a:lstStyle/>
          <a:p>
            <a:pPr marL="137160" marR="0" indent="-137160">
              <a:spcBef>
                <a:spcPts val="0"/>
              </a:spcBef>
              <a:spcAft>
                <a:spcPts val="200"/>
              </a:spcAft>
              <a:tabLst>
                <a:tab pos="137160" algn="l"/>
              </a:tabLst>
            </a:pPr>
            <a:r>
              <a:rPr lang="de-DE" u="sng" baseline="30000"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4"/>
              </a:rPr>
              <a:t>https://dlca.logcluster.org/display/public/DLCA/2.3+Lebanon+Road+Network</a:t>
            </a:r>
            <a:endParaRPr lang="de-DE" baseline="30000"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421762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Matrix</a:t>
            </a:r>
            <a:endParaRPr lang="en-US" dirty="0"/>
          </a:p>
        </p:txBody>
      </p:sp>
      <p:pic>
        <p:nvPicPr>
          <p:cNvPr id="4" name="Content Placeholder 3"/>
          <p:cNvPicPr>
            <a:picLocks noGrp="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44015" y="2143430"/>
            <a:ext cx="6054169" cy="4088825"/>
          </a:xfrm>
          <a:prstGeom prst="rect">
            <a:avLst/>
          </a:prstGeom>
        </p:spPr>
      </p:pic>
      <p:pic>
        <p:nvPicPr>
          <p:cNvPr id="5" name="Picture 4"/>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198184" y="2143429"/>
            <a:ext cx="5993816" cy="4088825"/>
          </a:xfrm>
          <a:prstGeom prst="rect">
            <a:avLst/>
          </a:prstGeom>
        </p:spPr>
      </p:pic>
      <p:sp>
        <p:nvSpPr>
          <p:cNvPr id="6" name="Slide Number Placeholder 5"/>
          <p:cNvSpPr>
            <a:spLocks noGrp="1"/>
          </p:cNvSpPr>
          <p:nvPr>
            <p:ph type="sldNum" sz="quarter" idx="12"/>
          </p:nvPr>
        </p:nvSpPr>
        <p:spPr/>
        <p:txBody>
          <a:bodyPr/>
          <a:lstStyle/>
          <a:p>
            <a:fld id="{1C7F7A23-841C-40B9-9A7E-2632A3B57DAC}" type="slidenum">
              <a:rPr lang="en-US" smtClean="0"/>
              <a:t>6</a:t>
            </a:fld>
            <a:endParaRPr lang="en-US"/>
          </a:p>
        </p:txBody>
      </p:sp>
      <p:pic>
        <p:nvPicPr>
          <p:cNvPr id="9" name="Grafik 1" descr="IEP_Logo_mitName.jpg"/>
          <p:cNvPicPr/>
          <p:nvPr/>
        </p:nvPicPr>
        <p:blipFill>
          <a:blip r:embed="rId7" cstate="print"/>
          <a:stretch>
            <a:fillRect/>
          </a:stretch>
        </p:blipFill>
        <p:spPr>
          <a:xfrm>
            <a:off x="0" y="-8934"/>
            <a:ext cx="1310279" cy="979228"/>
          </a:xfrm>
          <a:prstGeom prst="rect">
            <a:avLst/>
          </a:prstGeom>
        </p:spPr>
      </p:pic>
      <p:sp>
        <p:nvSpPr>
          <p:cNvPr id="3" name="Rectangle 2"/>
          <p:cNvSpPr/>
          <p:nvPr/>
        </p:nvSpPr>
        <p:spPr>
          <a:xfrm>
            <a:off x="4199215" y="6581001"/>
            <a:ext cx="5478936" cy="276999"/>
          </a:xfrm>
          <a:prstGeom prst="rect">
            <a:avLst/>
          </a:prstGeom>
        </p:spPr>
        <p:txBody>
          <a:bodyPr wrap="none">
            <a:spAutoFit/>
          </a:bodyPr>
          <a:lstStyle/>
          <a:p>
            <a:pPr marL="137160" marR="0" indent="-137160">
              <a:spcBef>
                <a:spcPts val="0"/>
              </a:spcBef>
              <a:spcAft>
                <a:spcPts val="200"/>
              </a:spcAft>
              <a:tabLst>
                <a:tab pos="137160" algn="l"/>
              </a:tabLst>
            </a:pPr>
            <a:r>
              <a:rPr lang="de-DE" u="sng" baseline="30000"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8"/>
              </a:rPr>
              <a:t>https://dlca.logcluster.org/display/public/DLCA/2.3+Lebanon+Road+Network</a:t>
            </a:r>
            <a:endParaRPr lang="de-DE" baseline="30000"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51509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852" y="-151542"/>
            <a:ext cx="4702587" cy="1135963"/>
          </a:xfrm>
        </p:spPr>
        <p:txBody>
          <a:bodyPr/>
          <a:lstStyle/>
          <a:p>
            <a:pPr lvl="0"/>
            <a:r>
              <a:rPr lang="en-US" b="1" dirty="0"/>
              <a:t>Tripoli </a:t>
            </a:r>
            <a:r>
              <a:rPr lang="en-US" b="1" dirty="0" smtClean="0"/>
              <a:t>Projects</a:t>
            </a:r>
            <a:endParaRPr lang="en-US" dirty="0"/>
          </a:p>
        </p:txBody>
      </p:sp>
      <p:sp>
        <p:nvSpPr>
          <p:cNvPr id="3" name="Content Placeholder 2"/>
          <p:cNvSpPr>
            <a:spLocks noGrp="1"/>
          </p:cNvSpPr>
          <p:nvPr>
            <p:ph idx="1"/>
          </p:nvPr>
        </p:nvSpPr>
        <p:spPr>
          <a:xfrm>
            <a:off x="1180903" y="1419983"/>
            <a:ext cx="5476048" cy="526577"/>
          </a:xfrm>
        </p:spPr>
        <p:txBody>
          <a:bodyPr/>
          <a:lstStyle/>
          <a:p>
            <a:pPr marL="285750" lvl="1"/>
            <a:r>
              <a:rPr lang="en-US" b="1" dirty="0"/>
              <a:t>TRIPOLI BOULEVARD UNDERPASS </a:t>
            </a:r>
            <a:r>
              <a:rPr lang="en-US" b="1" dirty="0" smtClean="0"/>
              <a:t>PROJECT</a:t>
            </a:r>
            <a:endParaRPr lang="en-US" b="1" dirty="0"/>
          </a:p>
        </p:txBody>
      </p:sp>
      <p:sp>
        <p:nvSpPr>
          <p:cNvPr id="7" name="Slide Number Placeholder 6"/>
          <p:cNvSpPr>
            <a:spLocks noGrp="1"/>
          </p:cNvSpPr>
          <p:nvPr>
            <p:ph type="sldNum" sz="quarter" idx="12"/>
          </p:nvPr>
        </p:nvSpPr>
        <p:spPr/>
        <p:txBody>
          <a:bodyPr/>
          <a:lstStyle/>
          <a:p>
            <a:fld id="{1C7F7A23-841C-40B9-9A7E-2632A3B57DAC}" type="slidenum">
              <a:rPr lang="en-US" smtClean="0"/>
              <a:t>7</a:t>
            </a:fld>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 t="17862" r="1125" b="18994"/>
          <a:stretch/>
        </p:blipFill>
        <p:spPr>
          <a:xfrm rot="3797355">
            <a:off x="7381349" y="2203416"/>
            <a:ext cx="3905341" cy="5403828"/>
          </a:xfrm>
          <a:prstGeom prst="rect">
            <a:avLst/>
          </a:prstGeom>
        </p:spPr>
      </p:pic>
      <p:pic>
        <p:nvPicPr>
          <p:cNvPr id="4" name="Picture 3"/>
          <p:cNvPicPr/>
          <p:nvPr/>
        </p:nvPicPr>
        <p:blipFill>
          <a:blip r:embed="rId4"/>
          <a:stretch>
            <a:fillRect/>
          </a:stretch>
        </p:blipFill>
        <p:spPr>
          <a:xfrm>
            <a:off x="6524852" y="1091299"/>
            <a:ext cx="5696948" cy="1710521"/>
          </a:xfrm>
          <a:prstGeom prst="rect">
            <a:avLst/>
          </a:prstGeom>
        </p:spPr>
      </p:pic>
      <p:pic>
        <p:nvPicPr>
          <p:cNvPr id="5" name="Picture 4"/>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3082" t="2937" r="3230"/>
          <a:stretch/>
        </p:blipFill>
        <p:spPr>
          <a:xfrm>
            <a:off x="80605" y="1951630"/>
            <a:ext cx="6414447" cy="4737304"/>
          </a:xfrm>
          <a:prstGeom prst="rect">
            <a:avLst/>
          </a:prstGeom>
        </p:spPr>
      </p:pic>
      <p:sp>
        <p:nvSpPr>
          <p:cNvPr id="10" name="Rectangle 9"/>
          <p:cNvSpPr/>
          <p:nvPr/>
        </p:nvSpPr>
        <p:spPr>
          <a:xfrm>
            <a:off x="1265055" y="684470"/>
            <a:ext cx="7688836" cy="808426"/>
          </a:xfrm>
          <a:prstGeom prst="rect">
            <a:avLst/>
          </a:prstGeom>
        </p:spPr>
        <p:txBody>
          <a:bodyPr wrap="none">
            <a:spAutoFit/>
          </a:bodyPr>
          <a:lstStyle/>
          <a:p>
            <a:pPr algn="just">
              <a:lnSpc>
                <a:spcPct val="120000"/>
              </a:lnSpc>
              <a:spcAft>
                <a:spcPts val="400"/>
              </a:spcAft>
              <a:tabLst>
                <a:tab pos="1260475" algn="l"/>
              </a:tabLst>
            </a:pPr>
            <a:r>
              <a:rPr lang="en-US" dirty="0" smtClean="0">
                <a:latin typeface="Palatino Linotype" panose="02040502050505030304" pitchFamily="18" charset="0"/>
                <a:ea typeface="Times New Roman" panose="02020603050405020304" pitchFamily="18" charset="0"/>
                <a:cs typeface="Traditional Arabic" panose="02020603050405020304" pitchFamily="18" charset="-78"/>
              </a:rPr>
              <a:t>For full details about Tripoli projects please have a look on the pdf below:</a:t>
            </a:r>
            <a:endParaRPr lang="ar-LB" dirty="0" smtClean="0">
              <a:latin typeface="Palatino Linotype" panose="02040502050505030304" pitchFamily="18" charset="0"/>
              <a:ea typeface="Times New Roman" panose="02020603050405020304" pitchFamily="18" charset="0"/>
              <a:cs typeface="Traditional Arabic" panose="02020603050405020304" pitchFamily="18" charset="-78"/>
            </a:endParaRPr>
          </a:p>
          <a:p>
            <a:pPr algn="just">
              <a:lnSpc>
                <a:spcPct val="120000"/>
              </a:lnSpc>
              <a:spcAft>
                <a:spcPts val="400"/>
              </a:spcAft>
              <a:tabLst>
                <a:tab pos="1260475" algn="l"/>
              </a:tabLst>
            </a:pPr>
            <a:r>
              <a:rPr lang="en-US" dirty="0" smtClean="0">
                <a:latin typeface="Palatino Linotype" panose="02040502050505030304" pitchFamily="18" charset="0"/>
                <a:ea typeface="Times New Roman" panose="02020603050405020304" pitchFamily="18" charset="0"/>
                <a:cs typeface="Traditional Arabic" panose="02020603050405020304" pitchFamily="18" charset="-78"/>
              </a:rPr>
              <a:t> </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7"/>
              </a:rPr>
              <a:t>https://openjicareport.jica.go.jp/pdf/11688538_02.pdf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pic>
        <p:nvPicPr>
          <p:cNvPr id="11" name="Grafik 1" descr="IEP_Logo_mitName.jpg"/>
          <p:cNvPicPr/>
          <p:nvPr/>
        </p:nvPicPr>
        <p:blipFill>
          <a:blip r:embed="rId8" cstate="print"/>
          <a:stretch>
            <a:fillRect/>
          </a:stretch>
        </p:blipFill>
        <p:spPr>
          <a:xfrm>
            <a:off x="0" y="-8934"/>
            <a:ext cx="1310279" cy="979228"/>
          </a:xfrm>
          <a:prstGeom prst="rect">
            <a:avLst/>
          </a:prstGeom>
        </p:spPr>
      </p:pic>
    </p:spTree>
    <p:extLst>
      <p:ext uri="{BB962C8B-B14F-4D97-AF65-F5344CB8AC3E}">
        <p14:creationId xmlns:p14="http://schemas.microsoft.com/office/powerpoint/2010/main" val="326202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71" y="46496"/>
            <a:ext cx="12192000" cy="616058"/>
          </a:xfrm>
        </p:spPr>
        <p:txBody>
          <a:bodyPr>
            <a:noAutofit/>
          </a:bodyPr>
          <a:lstStyle/>
          <a:p>
            <a:r>
              <a:rPr lang="en-US" sz="3200" b="1" dirty="0"/>
              <a:t>CENTRAL TRIPOLI TRANSPORT MANAGEMENT PROJECT</a:t>
            </a:r>
            <a:endParaRPr lang="en-US" sz="3200" dirty="0"/>
          </a:p>
        </p:txBody>
      </p:sp>
      <p:sp>
        <p:nvSpPr>
          <p:cNvPr id="3" name="Content Placeholder 2"/>
          <p:cNvSpPr>
            <a:spLocks noGrp="1"/>
          </p:cNvSpPr>
          <p:nvPr>
            <p:ph idx="1"/>
          </p:nvPr>
        </p:nvSpPr>
        <p:spPr>
          <a:xfrm>
            <a:off x="1068785" y="480680"/>
            <a:ext cx="11258857" cy="6493335"/>
          </a:xfrm>
        </p:spPr>
        <p:txBody>
          <a:bodyPr>
            <a:normAutofit fontScale="62500" lnSpcReduction="20000"/>
          </a:bodyPr>
          <a:lstStyle/>
          <a:p>
            <a:pPr marL="0" indent="0">
              <a:buNone/>
            </a:pPr>
            <a:r>
              <a:rPr lang="en-US" dirty="0"/>
              <a:t>PRESENT CONDITIONS AND </a:t>
            </a:r>
            <a:r>
              <a:rPr lang="en-US" dirty="0" smtClean="0"/>
              <a:t>PROBLEMS</a:t>
            </a:r>
            <a:endParaRPr lang="ar-LB" dirty="0" smtClean="0"/>
          </a:p>
          <a:p>
            <a:pPr lvl="0"/>
            <a:r>
              <a:rPr lang="en-US" dirty="0" smtClean="0"/>
              <a:t>Road </a:t>
            </a:r>
            <a:r>
              <a:rPr lang="en-US" dirty="0"/>
              <a:t>Network and Road Space Utilization</a:t>
            </a:r>
          </a:p>
          <a:p>
            <a:pPr lvl="1"/>
            <a:r>
              <a:rPr lang="en-US" dirty="0"/>
              <a:t>Roads are mostly narrow and road network is like a maze, particularly downtown and old city areas.</a:t>
            </a:r>
          </a:p>
          <a:p>
            <a:pPr lvl="1"/>
            <a:r>
              <a:rPr lang="en-US" dirty="0"/>
              <a:t>Road space is not fully used for traffic purpose due to heavy on-street parking.</a:t>
            </a:r>
          </a:p>
          <a:p>
            <a:pPr lvl="1"/>
            <a:r>
              <a:rPr lang="en-US" dirty="0"/>
              <a:t>There is no room for road widening or construction of new road due to high density roadside development.</a:t>
            </a:r>
          </a:p>
          <a:p>
            <a:pPr lvl="0"/>
            <a:r>
              <a:rPr lang="en-US" dirty="0"/>
              <a:t>Inter-City Buses</a:t>
            </a:r>
          </a:p>
          <a:p>
            <a:pPr lvl="1"/>
            <a:r>
              <a:rPr lang="en-US" dirty="0"/>
              <a:t>There is no off-street inter-city bus terminal, but existing roads are used as the inter-city bus terminal (or on-street inter-city bus terminal).</a:t>
            </a:r>
          </a:p>
          <a:p>
            <a:pPr lvl="1"/>
            <a:r>
              <a:rPr lang="en-US" dirty="0"/>
              <a:t>Inter-city buses wait for passengers on a road until enough passengers boarded on it, thus traffic is severely disturbed.</a:t>
            </a:r>
          </a:p>
          <a:p>
            <a:pPr lvl="1"/>
            <a:r>
              <a:rPr lang="en-US" dirty="0"/>
              <a:t>On-street inter-city bus terminals are concentrated along the busiest roads.</a:t>
            </a:r>
          </a:p>
          <a:p>
            <a:pPr lvl="0"/>
            <a:r>
              <a:rPr lang="en-US" dirty="0"/>
              <a:t>Taxis</a:t>
            </a:r>
          </a:p>
          <a:p>
            <a:pPr lvl="1"/>
            <a:r>
              <a:rPr lang="en-US" dirty="0"/>
              <a:t>There is no off-street taxi terminal stand. Taxis are parking on streets to get 4 or 5 passengers.</a:t>
            </a:r>
          </a:p>
          <a:p>
            <a:pPr lvl="1"/>
            <a:r>
              <a:rPr lang="en-US" dirty="0"/>
              <a:t>Over-supply of taxi service is obvious. Many taxis cannot get passengers, but park on a street all day long.</a:t>
            </a:r>
          </a:p>
          <a:p>
            <a:pPr lvl="1"/>
            <a:r>
              <a:rPr lang="en-US" dirty="0"/>
              <a:t>Taxis are concentrated at Public Garden and J. </a:t>
            </a:r>
            <a:r>
              <a:rPr lang="en-US" dirty="0" err="1"/>
              <a:t>Abd</a:t>
            </a:r>
            <a:r>
              <a:rPr lang="en-US" dirty="0"/>
              <a:t> El-Nasser Square areas.</a:t>
            </a:r>
          </a:p>
          <a:p>
            <a:pPr lvl="0"/>
            <a:r>
              <a:rPr lang="en-US" dirty="0"/>
              <a:t>On-Street Parking</a:t>
            </a:r>
          </a:p>
          <a:p>
            <a:pPr lvl="1"/>
            <a:r>
              <a:rPr lang="en-US" dirty="0"/>
              <a:t>Many vehicles park along streets, narrowing a road space for travel way.</a:t>
            </a:r>
          </a:p>
          <a:p>
            <a:pPr lvl="0"/>
            <a:r>
              <a:rPr lang="en-US" dirty="0"/>
              <a:t>One-way Traffic Operation</a:t>
            </a:r>
          </a:p>
          <a:p>
            <a:pPr lvl="1"/>
            <a:r>
              <a:rPr lang="en-US" dirty="0"/>
              <a:t>One-way traffic operation is being extensively adopted in the most of areas, this system is successful, but there are some areas where this system needs to be improved.</a:t>
            </a:r>
          </a:p>
          <a:p>
            <a:pPr lvl="1"/>
            <a:r>
              <a:rPr lang="en-US" dirty="0"/>
              <a:t>Environmental </a:t>
            </a:r>
            <a:r>
              <a:rPr lang="en-US" dirty="0" smtClean="0"/>
              <a:t>Condition: Due </a:t>
            </a:r>
            <a:r>
              <a:rPr lang="en-US" dirty="0"/>
              <a:t>to concentration of traffic, its slow moving conditions, and many old-age vehicles, air quality is seriously deteriorated.</a:t>
            </a:r>
          </a:p>
          <a:p>
            <a:pPr lvl="0"/>
            <a:r>
              <a:rPr lang="en-US" dirty="0"/>
              <a:t>Factors affecting Tourism Development</a:t>
            </a:r>
          </a:p>
          <a:p>
            <a:pPr lvl="1"/>
            <a:r>
              <a:rPr lang="en-US" dirty="0"/>
              <a:t>Historical and cultural heritages are concentrated in the old city area. Proper parking areas, improvement of sidewalks and pedestrian roads and beatification of area are needed to attract more tourists</a:t>
            </a:r>
            <a:r>
              <a:rPr lang="en-US" dirty="0" smtClean="0"/>
              <a:t>.</a:t>
            </a:r>
            <a:endParaRPr lang="en-US" dirty="0"/>
          </a:p>
        </p:txBody>
      </p:sp>
      <p:sp>
        <p:nvSpPr>
          <p:cNvPr id="4" name="Slide Number Placeholder 3"/>
          <p:cNvSpPr>
            <a:spLocks noGrp="1"/>
          </p:cNvSpPr>
          <p:nvPr>
            <p:ph type="sldNum" sz="quarter" idx="12"/>
          </p:nvPr>
        </p:nvSpPr>
        <p:spPr/>
        <p:txBody>
          <a:bodyPr/>
          <a:lstStyle/>
          <a:p>
            <a:fld id="{1C7F7A23-841C-40B9-9A7E-2632A3B57DAC}" type="slidenum">
              <a:rPr lang="en-US" smtClean="0"/>
              <a:t>8</a:t>
            </a:fld>
            <a:endParaRPr lang="en-US"/>
          </a:p>
        </p:txBody>
      </p:sp>
      <p:pic>
        <p:nvPicPr>
          <p:cNvPr id="5" name="Grafik 1" descr="IEP_Logo_mitName.jpg"/>
          <p:cNvPicPr/>
          <p:nvPr/>
        </p:nvPicPr>
        <p:blipFill>
          <a:blip r:embed="rId3" cstate="print"/>
          <a:stretch>
            <a:fillRect/>
          </a:stretch>
        </p:blipFill>
        <p:spPr>
          <a:xfrm>
            <a:off x="0" y="-8934"/>
            <a:ext cx="1173707" cy="882391"/>
          </a:xfrm>
          <a:prstGeom prst="rect">
            <a:avLst/>
          </a:prstGeom>
        </p:spPr>
      </p:pic>
      <p:sp>
        <p:nvSpPr>
          <p:cNvPr id="6" name="Rectangle 5"/>
          <p:cNvSpPr/>
          <p:nvPr/>
        </p:nvSpPr>
        <p:spPr>
          <a:xfrm>
            <a:off x="6321848" y="516422"/>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4"/>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4"/>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110310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861" y="194480"/>
            <a:ext cx="7386734" cy="624385"/>
          </a:xfrm>
        </p:spPr>
        <p:txBody>
          <a:bodyPr/>
          <a:lstStyle/>
          <a:p>
            <a:pPr lvl="1" algn="ctr" defTabSz="457200" rtl="0">
              <a:spcBef>
                <a:spcPct val="0"/>
              </a:spcBef>
            </a:pPr>
            <a:r>
              <a:rPr lang="en-US" b="1" dirty="0"/>
              <a:t>CENTRAL TRIPOLI TRANSPORT MANAGEMENT </a:t>
            </a:r>
            <a:r>
              <a:rPr lang="en-US" b="1" dirty="0" smtClean="0"/>
              <a:t>PROJECT</a:t>
            </a:r>
            <a:endParaRPr lang="en-US" dirty="0"/>
          </a:p>
        </p:txBody>
      </p:sp>
      <p:pic>
        <p:nvPicPr>
          <p:cNvPr id="4" name="Content Placeholder 3"/>
          <p:cNvPicPr>
            <a:picLocks noGrp="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938362" y="818865"/>
            <a:ext cx="9289077" cy="6039135"/>
          </a:xfrm>
          <a:prstGeom prst="rect">
            <a:avLst/>
          </a:prstGeom>
        </p:spPr>
      </p:pic>
      <p:sp>
        <p:nvSpPr>
          <p:cNvPr id="5" name="Slide Number Placeholder 4"/>
          <p:cNvSpPr>
            <a:spLocks noGrp="1"/>
          </p:cNvSpPr>
          <p:nvPr>
            <p:ph type="sldNum" sz="quarter" idx="12"/>
          </p:nvPr>
        </p:nvSpPr>
        <p:spPr/>
        <p:txBody>
          <a:bodyPr/>
          <a:lstStyle/>
          <a:p>
            <a:fld id="{1C7F7A23-841C-40B9-9A7E-2632A3B57DAC}" type="slidenum">
              <a:rPr lang="en-US" smtClean="0"/>
              <a:t>9</a:t>
            </a:fld>
            <a:endParaRPr lang="en-US"/>
          </a:p>
        </p:txBody>
      </p:sp>
      <p:pic>
        <p:nvPicPr>
          <p:cNvPr id="6" name="Grafik 1" descr="IEP_Logo_mitName.jpg"/>
          <p:cNvPicPr/>
          <p:nvPr/>
        </p:nvPicPr>
        <p:blipFill>
          <a:blip r:embed="rId5" cstate="print"/>
          <a:stretch>
            <a:fillRect/>
          </a:stretch>
        </p:blipFill>
        <p:spPr>
          <a:xfrm>
            <a:off x="0" y="-8934"/>
            <a:ext cx="1310279" cy="979228"/>
          </a:xfrm>
          <a:prstGeom prst="rect">
            <a:avLst/>
          </a:prstGeom>
        </p:spPr>
      </p:pic>
      <p:sp>
        <p:nvSpPr>
          <p:cNvPr id="7" name="Rectangle 6"/>
          <p:cNvSpPr/>
          <p:nvPr/>
        </p:nvSpPr>
        <p:spPr>
          <a:xfrm>
            <a:off x="6321848" y="516422"/>
            <a:ext cx="5607625" cy="403124"/>
          </a:xfrm>
          <a:prstGeom prst="rect">
            <a:avLst/>
          </a:prstGeom>
        </p:spPr>
        <p:txBody>
          <a:bodyPr wrap="none">
            <a:spAutoFit/>
          </a:bodyPr>
          <a:lstStyle/>
          <a:p>
            <a:pPr algn="just">
              <a:lnSpc>
                <a:spcPct val="120000"/>
              </a:lnSpc>
              <a:spcAft>
                <a:spcPts val="400"/>
              </a:spcAft>
              <a:tabLst>
                <a:tab pos="1260475" algn="l"/>
              </a:tabLst>
            </a:pPr>
            <a:r>
              <a:rPr lang="de-DE" u="sng" dirty="0" smtClean="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6"/>
              </a:rPr>
              <a:t>https</a:t>
            </a:r>
            <a:r>
              <a:rPr lang="de-DE" u="sng" dirty="0">
                <a:solidFill>
                  <a:srgbClr val="000000"/>
                </a:solidFill>
                <a:latin typeface="Palatino Linotype" panose="02040502050505030304" pitchFamily="18" charset="0"/>
                <a:ea typeface="Times New Roman" panose="02020603050405020304" pitchFamily="18" charset="0"/>
                <a:cs typeface="Traditional Arabic" panose="02020603050405020304" pitchFamily="18" charset="-78"/>
                <a:hlinkClick r:id="rId6"/>
              </a:rPr>
              <a:t>://openjicareport.jica.go.jp/pdf/11688538_02.pdf</a:t>
            </a:r>
            <a:r>
              <a:rPr lang="de-DE" dirty="0">
                <a:latin typeface="Palatino Linotype" panose="02040502050505030304" pitchFamily="18" charset="0"/>
                <a:ea typeface="Times New Roman" panose="02020603050405020304" pitchFamily="18" charset="0"/>
                <a:cs typeface="Traditional Arabic" panose="02020603050405020304" pitchFamily="18" charset="-78"/>
              </a:rPr>
              <a:t> </a:t>
            </a:r>
            <a:endParaRPr lang="en-US" dirty="0">
              <a:latin typeface="Palatino Linotype" panose="0204050205050503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134390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325</TotalTime>
  <Words>1938</Words>
  <Application>Microsoft Office PowerPoint</Application>
  <PresentationFormat>Widescreen</PresentationFormat>
  <Paragraphs>267</Paragraphs>
  <Slides>34</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Corbel</vt:lpstr>
      <vt:lpstr>Palatino Linotype</vt:lpstr>
      <vt:lpstr>Symbol</vt:lpstr>
      <vt:lpstr>Tahoma</vt:lpstr>
      <vt:lpstr>Times New Roman</vt:lpstr>
      <vt:lpstr>Traditional Arabic</vt:lpstr>
      <vt:lpstr>Parallax</vt:lpstr>
      <vt:lpstr>North Lebanon Roads network and public transport</vt:lpstr>
      <vt:lpstr>Transportation</vt:lpstr>
      <vt:lpstr>Roads and highways, completed and ongoing projects</vt:lpstr>
      <vt:lpstr>Roads and highways under preparation projects</vt:lpstr>
      <vt:lpstr>Relevant government agency</vt:lpstr>
      <vt:lpstr>Distance Matrix</vt:lpstr>
      <vt:lpstr>Tripoli Projects</vt:lpstr>
      <vt:lpstr>CENTRAL TRIPOLI TRANSPORT MANAGEMENT PROJECT</vt:lpstr>
      <vt:lpstr>CENTRAL TRIPOLI TRANSPORT MANAGEMENT PROJECT</vt:lpstr>
      <vt:lpstr>  PROPOSED BUS/TAXI SERVICE SYSTEM AND TERMINALS</vt:lpstr>
      <vt:lpstr>ONE-WAY TRAFFIC SYSTEM</vt:lpstr>
      <vt:lpstr>PowerPoint Presentation</vt:lpstr>
      <vt:lpstr>ON-STREET AND OFF-STREET PARKING</vt:lpstr>
      <vt:lpstr>PowerPoint Presentation</vt:lpstr>
      <vt:lpstr>PowerPoint Presentation</vt:lpstr>
      <vt:lpstr>PowerPoint Presentation</vt:lpstr>
      <vt:lpstr>PowerPoint Presentation</vt:lpstr>
      <vt:lpstr>Time limit zone</vt:lpstr>
      <vt:lpstr>INTERSECTION IMPROVEMENT AND TRAFFIC SIGNALS</vt:lpstr>
      <vt:lpstr>Locations map of street inventory survey </vt:lpstr>
      <vt:lpstr>Maximum hourly traffic volumes</vt:lpstr>
      <vt:lpstr>Review of On-going Traffic Signal plan</vt:lpstr>
      <vt:lpstr>PowerPoint Presentation</vt:lpstr>
      <vt:lpstr>Geometrical improvement and signal phasing for intersection No 14</vt:lpstr>
      <vt:lpstr>Geometrical improvement and signal phasing for intersection No 17</vt:lpstr>
      <vt:lpstr>Geometrical improvement and signal phasing for intersection Al Saraya Al kadima</vt:lpstr>
      <vt:lpstr>Geometrical improvement and signal phasing for intersection No 23 (Al-Nejmeh square)</vt:lpstr>
      <vt:lpstr>Geometrical improvement and signal phasing at Sahat al Tal (alternative 1)</vt:lpstr>
      <vt:lpstr>Geometrical improvement and signal phasing at Sahat al Tal (alternative 2)</vt:lpstr>
      <vt:lpstr>TRAFFIC SAFETY FACILITIES</vt:lpstr>
      <vt:lpstr>Present sidewalk condition</vt:lpstr>
      <vt:lpstr>Present pavement condition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Lebanon transportation</dc:title>
  <dc:creator>Lenovo</dc:creator>
  <cp:lastModifiedBy>Lenovo</cp:lastModifiedBy>
  <cp:revision>29</cp:revision>
  <dcterms:created xsi:type="dcterms:W3CDTF">2020-03-20T10:17:46Z</dcterms:created>
  <dcterms:modified xsi:type="dcterms:W3CDTF">2020-03-22T18:05:08Z</dcterms:modified>
</cp:coreProperties>
</file>