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05838" cy="30267275"/>
  <p:notesSz cx="6858000" cy="9144000"/>
  <p:defaultTextStyle>
    <a:defPPr>
      <a:defRPr lang="en-US"/>
    </a:defPPr>
    <a:lvl1pPr marL="0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1pPr>
    <a:lvl2pPr marL="1237732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2pPr>
    <a:lvl3pPr marL="2475464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3pPr>
    <a:lvl4pPr marL="3713196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4pPr>
    <a:lvl5pPr marL="4950927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5pPr>
    <a:lvl6pPr marL="6188659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6pPr>
    <a:lvl7pPr marL="7426391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7pPr>
    <a:lvl8pPr marL="8664123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8pPr>
    <a:lvl9pPr marL="9901855" algn="l" defTabSz="2475464" rtl="0" eaLnBrk="1" latinLnBrk="0" hangingPunct="1">
      <a:defRPr sz="48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1003" y="-3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938" y="4953466"/>
            <a:ext cx="18109962" cy="10537496"/>
          </a:xfrm>
        </p:spPr>
        <p:txBody>
          <a:bodyPr anchor="b"/>
          <a:lstStyle>
            <a:lvl1pPr algn="ctr">
              <a:defRPr sz="139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230" y="15897328"/>
            <a:ext cx="15979379" cy="7307583"/>
          </a:xfrm>
        </p:spPr>
        <p:txBody>
          <a:bodyPr/>
          <a:lstStyle>
            <a:lvl1pPr marL="0" indent="0" algn="ctr">
              <a:buNone/>
              <a:defRPr sz="5592"/>
            </a:lvl1pPr>
            <a:lvl2pPr marL="1065276" indent="0" algn="ctr">
              <a:buNone/>
              <a:defRPr sz="4660"/>
            </a:lvl2pPr>
            <a:lvl3pPr marL="2130552" indent="0" algn="ctr">
              <a:buNone/>
              <a:defRPr sz="4194"/>
            </a:lvl3pPr>
            <a:lvl4pPr marL="3195828" indent="0" algn="ctr">
              <a:buNone/>
              <a:defRPr sz="3728"/>
            </a:lvl4pPr>
            <a:lvl5pPr marL="4261104" indent="0" algn="ctr">
              <a:buNone/>
              <a:defRPr sz="3728"/>
            </a:lvl5pPr>
            <a:lvl6pPr marL="5326380" indent="0" algn="ctr">
              <a:buNone/>
              <a:defRPr sz="3728"/>
            </a:lvl6pPr>
            <a:lvl7pPr marL="6391656" indent="0" algn="ctr">
              <a:buNone/>
              <a:defRPr sz="3728"/>
            </a:lvl7pPr>
            <a:lvl8pPr marL="7456932" indent="0" algn="ctr">
              <a:buNone/>
              <a:defRPr sz="3728"/>
            </a:lvl8pPr>
            <a:lvl9pPr marL="8522208" indent="0" algn="ctr">
              <a:buNone/>
              <a:defRPr sz="372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6992" y="1611452"/>
            <a:ext cx="4594071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4778" y="1611452"/>
            <a:ext cx="13515891" cy="25650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81" y="7545809"/>
            <a:ext cx="18376285" cy="12590343"/>
          </a:xfrm>
        </p:spPr>
        <p:txBody>
          <a:bodyPr anchor="b"/>
          <a:lstStyle>
            <a:lvl1pPr>
              <a:defRPr sz="139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681" y="20255262"/>
            <a:ext cx="18376285" cy="6620964"/>
          </a:xfrm>
        </p:spPr>
        <p:txBody>
          <a:bodyPr/>
          <a:lstStyle>
            <a:lvl1pPr marL="0" indent="0">
              <a:buNone/>
              <a:defRPr sz="5592">
                <a:solidFill>
                  <a:schemeClr val="tx1"/>
                </a:solidFill>
              </a:defRPr>
            </a:lvl1pPr>
            <a:lvl2pPr marL="1065276" indent="0">
              <a:buNone/>
              <a:defRPr sz="4660">
                <a:solidFill>
                  <a:schemeClr val="tx1">
                    <a:tint val="75000"/>
                  </a:schemeClr>
                </a:solidFill>
              </a:defRPr>
            </a:lvl2pPr>
            <a:lvl3pPr marL="2130552" indent="0">
              <a:buNone/>
              <a:defRPr sz="4194">
                <a:solidFill>
                  <a:schemeClr val="tx1">
                    <a:tint val="75000"/>
                  </a:schemeClr>
                </a:solidFill>
              </a:defRPr>
            </a:lvl3pPr>
            <a:lvl4pPr marL="3195828" indent="0">
              <a:buNone/>
              <a:defRPr sz="3728">
                <a:solidFill>
                  <a:schemeClr val="tx1">
                    <a:tint val="75000"/>
                  </a:schemeClr>
                </a:solidFill>
              </a:defRPr>
            </a:lvl4pPr>
            <a:lvl5pPr marL="4261104" indent="0">
              <a:buNone/>
              <a:defRPr sz="3728">
                <a:solidFill>
                  <a:schemeClr val="tx1">
                    <a:tint val="75000"/>
                  </a:schemeClr>
                </a:solidFill>
              </a:defRPr>
            </a:lvl5pPr>
            <a:lvl6pPr marL="5326380" indent="0">
              <a:buNone/>
              <a:defRPr sz="3728">
                <a:solidFill>
                  <a:schemeClr val="tx1">
                    <a:tint val="75000"/>
                  </a:schemeClr>
                </a:solidFill>
              </a:defRPr>
            </a:lvl6pPr>
            <a:lvl7pPr marL="6391656" indent="0">
              <a:buNone/>
              <a:defRPr sz="3728">
                <a:solidFill>
                  <a:schemeClr val="tx1">
                    <a:tint val="75000"/>
                  </a:schemeClr>
                </a:solidFill>
              </a:defRPr>
            </a:lvl7pPr>
            <a:lvl8pPr marL="7456932" indent="0">
              <a:buNone/>
              <a:defRPr sz="3728">
                <a:solidFill>
                  <a:schemeClr val="tx1">
                    <a:tint val="75000"/>
                  </a:schemeClr>
                </a:solidFill>
              </a:defRPr>
            </a:lvl8pPr>
            <a:lvl9pPr marL="8522208" indent="0">
              <a:buNone/>
              <a:defRPr sz="3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2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4776" y="8057261"/>
            <a:ext cx="9054981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081" y="8057261"/>
            <a:ext cx="9054981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2" y="1611459"/>
            <a:ext cx="18376285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7554" y="7419688"/>
            <a:ext cx="9013367" cy="3636275"/>
          </a:xfrm>
        </p:spPr>
        <p:txBody>
          <a:bodyPr anchor="b"/>
          <a:lstStyle>
            <a:lvl1pPr marL="0" indent="0">
              <a:buNone/>
              <a:defRPr sz="5592" b="1"/>
            </a:lvl1pPr>
            <a:lvl2pPr marL="1065276" indent="0">
              <a:buNone/>
              <a:defRPr sz="4660" b="1"/>
            </a:lvl2pPr>
            <a:lvl3pPr marL="2130552" indent="0">
              <a:buNone/>
              <a:defRPr sz="4194" b="1"/>
            </a:lvl3pPr>
            <a:lvl4pPr marL="3195828" indent="0">
              <a:buNone/>
              <a:defRPr sz="3728" b="1"/>
            </a:lvl4pPr>
            <a:lvl5pPr marL="4261104" indent="0">
              <a:buNone/>
              <a:defRPr sz="3728" b="1"/>
            </a:lvl5pPr>
            <a:lvl6pPr marL="5326380" indent="0">
              <a:buNone/>
              <a:defRPr sz="3728" b="1"/>
            </a:lvl6pPr>
            <a:lvl7pPr marL="6391656" indent="0">
              <a:buNone/>
              <a:defRPr sz="3728" b="1"/>
            </a:lvl7pPr>
            <a:lvl8pPr marL="7456932" indent="0">
              <a:buNone/>
              <a:defRPr sz="3728" b="1"/>
            </a:lvl8pPr>
            <a:lvl9pPr marL="8522208" indent="0">
              <a:buNone/>
              <a:defRPr sz="372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7554" y="11055963"/>
            <a:ext cx="9013367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86082" y="7419688"/>
            <a:ext cx="9057756" cy="3636275"/>
          </a:xfrm>
        </p:spPr>
        <p:txBody>
          <a:bodyPr anchor="b"/>
          <a:lstStyle>
            <a:lvl1pPr marL="0" indent="0">
              <a:buNone/>
              <a:defRPr sz="5592" b="1"/>
            </a:lvl1pPr>
            <a:lvl2pPr marL="1065276" indent="0">
              <a:buNone/>
              <a:defRPr sz="4660" b="1"/>
            </a:lvl2pPr>
            <a:lvl3pPr marL="2130552" indent="0">
              <a:buNone/>
              <a:defRPr sz="4194" b="1"/>
            </a:lvl3pPr>
            <a:lvl4pPr marL="3195828" indent="0">
              <a:buNone/>
              <a:defRPr sz="3728" b="1"/>
            </a:lvl4pPr>
            <a:lvl5pPr marL="4261104" indent="0">
              <a:buNone/>
              <a:defRPr sz="3728" b="1"/>
            </a:lvl5pPr>
            <a:lvl6pPr marL="5326380" indent="0">
              <a:buNone/>
              <a:defRPr sz="3728" b="1"/>
            </a:lvl6pPr>
            <a:lvl7pPr marL="6391656" indent="0">
              <a:buNone/>
              <a:defRPr sz="3728" b="1"/>
            </a:lvl7pPr>
            <a:lvl8pPr marL="7456932" indent="0">
              <a:buNone/>
              <a:defRPr sz="3728" b="1"/>
            </a:lvl8pPr>
            <a:lvl9pPr marL="8522208" indent="0">
              <a:buNone/>
              <a:defRPr sz="372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86082" y="11055963"/>
            <a:ext cx="9057756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4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2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2" y="2017818"/>
            <a:ext cx="6871687" cy="7062364"/>
          </a:xfrm>
        </p:spPr>
        <p:txBody>
          <a:bodyPr anchor="b"/>
          <a:lstStyle>
            <a:lvl1pPr>
              <a:defRPr sz="74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756" y="4357934"/>
            <a:ext cx="10786080" cy="21509383"/>
          </a:xfrm>
        </p:spPr>
        <p:txBody>
          <a:bodyPr/>
          <a:lstStyle>
            <a:lvl1pPr>
              <a:defRPr sz="7456"/>
            </a:lvl1pPr>
            <a:lvl2pPr>
              <a:defRPr sz="6524"/>
            </a:lvl2pPr>
            <a:lvl3pPr>
              <a:defRPr sz="5592"/>
            </a:lvl3pPr>
            <a:lvl4pPr>
              <a:defRPr sz="4660"/>
            </a:lvl4pPr>
            <a:lvl5pPr>
              <a:defRPr sz="4660"/>
            </a:lvl5pPr>
            <a:lvl6pPr>
              <a:defRPr sz="4660"/>
            </a:lvl6pPr>
            <a:lvl7pPr>
              <a:defRPr sz="4660"/>
            </a:lvl7pPr>
            <a:lvl8pPr>
              <a:defRPr sz="4660"/>
            </a:lvl8pPr>
            <a:lvl9pPr>
              <a:defRPr sz="46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7552" y="9080183"/>
            <a:ext cx="6871687" cy="16822161"/>
          </a:xfrm>
        </p:spPr>
        <p:txBody>
          <a:bodyPr/>
          <a:lstStyle>
            <a:lvl1pPr marL="0" indent="0">
              <a:buNone/>
              <a:defRPr sz="3728"/>
            </a:lvl1pPr>
            <a:lvl2pPr marL="1065276" indent="0">
              <a:buNone/>
              <a:defRPr sz="3262"/>
            </a:lvl2pPr>
            <a:lvl3pPr marL="2130552" indent="0">
              <a:buNone/>
              <a:defRPr sz="2796"/>
            </a:lvl3pPr>
            <a:lvl4pPr marL="3195828" indent="0">
              <a:buNone/>
              <a:defRPr sz="2330"/>
            </a:lvl4pPr>
            <a:lvl5pPr marL="4261104" indent="0">
              <a:buNone/>
              <a:defRPr sz="2330"/>
            </a:lvl5pPr>
            <a:lvl6pPr marL="5326380" indent="0">
              <a:buNone/>
              <a:defRPr sz="2330"/>
            </a:lvl6pPr>
            <a:lvl7pPr marL="6391656" indent="0">
              <a:buNone/>
              <a:defRPr sz="2330"/>
            </a:lvl7pPr>
            <a:lvl8pPr marL="7456932" indent="0">
              <a:buNone/>
              <a:defRPr sz="2330"/>
            </a:lvl8pPr>
            <a:lvl9pPr marL="8522208" indent="0">
              <a:buNone/>
              <a:defRPr sz="233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8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52" y="2017818"/>
            <a:ext cx="6871687" cy="7062364"/>
          </a:xfrm>
        </p:spPr>
        <p:txBody>
          <a:bodyPr anchor="b"/>
          <a:lstStyle>
            <a:lvl1pPr>
              <a:defRPr sz="74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57756" y="4357934"/>
            <a:ext cx="10786080" cy="21509383"/>
          </a:xfrm>
        </p:spPr>
        <p:txBody>
          <a:bodyPr anchor="t"/>
          <a:lstStyle>
            <a:lvl1pPr marL="0" indent="0">
              <a:buNone/>
              <a:defRPr sz="7456"/>
            </a:lvl1pPr>
            <a:lvl2pPr marL="1065276" indent="0">
              <a:buNone/>
              <a:defRPr sz="6524"/>
            </a:lvl2pPr>
            <a:lvl3pPr marL="2130552" indent="0">
              <a:buNone/>
              <a:defRPr sz="5592"/>
            </a:lvl3pPr>
            <a:lvl4pPr marL="3195828" indent="0">
              <a:buNone/>
              <a:defRPr sz="4660"/>
            </a:lvl4pPr>
            <a:lvl5pPr marL="4261104" indent="0">
              <a:buNone/>
              <a:defRPr sz="4660"/>
            </a:lvl5pPr>
            <a:lvl6pPr marL="5326380" indent="0">
              <a:buNone/>
              <a:defRPr sz="4660"/>
            </a:lvl6pPr>
            <a:lvl7pPr marL="6391656" indent="0">
              <a:buNone/>
              <a:defRPr sz="4660"/>
            </a:lvl7pPr>
            <a:lvl8pPr marL="7456932" indent="0">
              <a:buNone/>
              <a:defRPr sz="4660"/>
            </a:lvl8pPr>
            <a:lvl9pPr marL="8522208" indent="0">
              <a:buNone/>
              <a:defRPr sz="46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7552" y="9080183"/>
            <a:ext cx="6871687" cy="16822161"/>
          </a:xfrm>
        </p:spPr>
        <p:txBody>
          <a:bodyPr/>
          <a:lstStyle>
            <a:lvl1pPr marL="0" indent="0">
              <a:buNone/>
              <a:defRPr sz="3728"/>
            </a:lvl1pPr>
            <a:lvl2pPr marL="1065276" indent="0">
              <a:buNone/>
              <a:defRPr sz="3262"/>
            </a:lvl2pPr>
            <a:lvl3pPr marL="2130552" indent="0">
              <a:buNone/>
              <a:defRPr sz="2796"/>
            </a:lvl3pPr>
            <a:lvl4pPr marL="3195828" indent="0">
              <a:buNone/>
              <a:defRPr sz="2330"/>
            </a:lvl4pPr>
            <a:lvl5pPr marL="4261104" indent="0">
              <a:buNone/>
              <a:defRPr sz="2330"/>
            </a:lvl5pPr>
            <a:lvl6pPr marL="5326380" indent="0">
              <a:buNone/>
              <a:defRPr sz="2330"/>
            </a:lvl6pPr>
            <a:lvl7pPr marL="6391656" indent="0">
              <a:buNone/>
              <a:defRPr sz="2330"/>
            </a:lvl7pPr>
            <a:lvl8pPr marL="7456932" indent="0">
              <a:buNone/>
              <a:defRPr sz="2330"/>
            </a:lvl8pPr>
            <a:lvl9pPr marL="8522208" indent="0">
              <a:buNone/>
              <a:defRPr sz="233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4777" y="1611459"/>
            <a:ext cx="18376285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4777" y="8057261"/>
            <a:ext cx="18376285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4776" y="28053287"/>
            <a:ext cx="479381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B61F-2C10-4022-8165-34B54A765ED4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57559" y="28053287"/>
            <a:ext cx="719072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47248" y="28053287"/>
            <a:ext cx="479381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3D8D-B7B4-4175-8D99-5FFA849F7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0552" rtl="0" eaLnBrk="1" latinLnBrk="0" hangingPunct="1">
        <a:lnSpc>
          <a:spcPct val="90000"/>
        </a:lnSpc>
        <a:spcBef>
          <a:spcPct val="0"/>
        </a:spcBef>
        <a:buNone/>
        <a:defRPr sz="10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2638" indent="-532638" algn="l" defTabSz="2130552" rtl="0" eaLnBrk="1" latinLnBrk="0" hangingPunct="1">
        <a:lnSpc>
          <a:spcPct val="90000"/>
        </a:lnSpc>
        <a:spcBef>
          <a:spcPts val="2330"/>
        </a:spcBef>
        <a:buFont typeface="Arial" panose="020B0604020202020204" pitchFamily="34" charset="0"/>
        <a:buChar char="•"/>
        <a:defRPr sz="6524" kern="1200">
          <a:solidFill>
            <a:schemeClr val="tx1"/>
          </a:solidFill>
          <a:latin typeface="+mn-lt"/>
          <a:ea typeface="+mn-ea"/>
          <a:cs typeface="+mn-cs"/>
        </a:defRPr>
      </a:lvl1pPr>
      <a:lvl2pPr marL="1597914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5592" kern="1200">
          <a:solidFill>
            <a:schemeClr val="tx1"/>
          </a:solidFill>
          <a:latin typeface="+mn-lt"/>
          <a:ea typeface="+mn-ea"/>
          <a:cs typeface="+mn-cs"/>
        </a:defRPr>
      </a:lvl2pPr>
      <a:lvl3pPr marL="2663190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660" kern="1200">
          <a:solidFill>
            <a:schemeClr val="tx1"/>
          </a:solidFill>
          <a:latin typeface="+mn-lt"/>
          <a:ea typeface="+mn-ea"/>
          <a:cs typeface="+mn-cs"/>
        </a:defRPr>
      </a:lvl3pPr>
      <a:lvl4pPr marL="3728466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4pPr>
      <a:lvl5pPr marL="4793742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5pPr>
      <a:lvl6pPr marL="5859018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6pPr>
      <a:lvl7pPr marL="6924294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7pPr>
      <a:lvl8pPr marL="7989570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8pPr>
      <a:lvl9pPr marL="9054846" indent="-532638" algn="l" defTabSz="2130552" rtl="0" eaLnBrk="1" latinLnBrk="0" hangingPunct="1">
        <a:lnSpc>
          <a:spcPct val="90000"/>
        </a:lnSpc>
        <a:spcBef>
          <a:spcPts val="1165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1pPr>
      <a:lvl2pPr marL="1065276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2pPr>
      <a:lvl3pPr marL="2130552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3pPr>
      <a:lvl4pPr marL="3195828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4pPr>
      <a:lvl5pPr marL="4261104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5pPr>
      <a:lvl6pPr marL="5326380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6pPr>
      <a:lvl7pPr marL="6391656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7pPr>
      <a:lvl8pPr marL="7456932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8pPr>
      <a:lvl9pPr marL="8522208" algn="l" defTabSz="2130552" rtl="0" eaLnBrk="1" latinLnBrk="0" hangingPunct="1">
        <a:defRPr sz="41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2828" y="124691"/>
            <a:ext cx="536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800" b="1" dirty="0" smtClean="0"/>
              <a:t>بسم الله الرحمن الرحيم </a:t>
            </a:r>
            <a:endParaRPr lang="en-US" sz="4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688"/>
            <a:ext cx="9227127" cy="1736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1382" y="3204298"/>
            <a:ext cx="12112771" cy="159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Activities of foreign </a:t>
            </a:r>
            <a:r>
              <a:rPr lang="en-US" b="1" smtClean="0"/>
              <a:t>institutions in North </a:t>
            </a:r>
            <a:r>
              <a:rPr lang="en-US" b="1" dirty="0" smtClean="0"/>
              <a:t>Lebanon.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71937" y="3957023"/>
            <a:ext cx="11257827" cy="84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 smtClean="0"/>
              <a:t>نشاطات الجمعيات الدولية في شمال لبنان 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5604506"/>
            <a:ext cx="1727704" cy="7392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60993" y="5343209"/>
            <a:ext cx="42495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2400" dirty="0"/>
              <a:t>Budget for </a:t>
            </a:r>
            <a:r>
              <a:rPr lang="en-US" sz="2400" dirty="0" smtClean="0"/>
              <a:t>Lebanon: </a:t>
            </a:r>
            <a:r>
              <a:rPr lang="en-US" sz="2400" dirty="0"/>
              <a:t>$</a:t>
            </a:r>
            <a:r>
              <a:rPr lang="en-US" sz="2400" dirty="0" smtClean="0"/>
              <a:t>141m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51357" y="6490150"/>
            <a:ext cx="3380316" cy="3558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57" y="10628604"/>
            <a:ext cx="4610100" cy="61055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2677" y="5420517"/>
            <a:ext cx="5977227" cy="114548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50" y="17390828"/>
            <a:ext cx="872603" cy="6517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0302" y="17543553"/>
            <a:ext cx="61296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  The European Union provides significant financial aid and technical assistance to Lebanon Since 2011, the European Commission has allocated over </a:t>
            </a:r>
            <a:r>
              <a:rPr lang="en-US" sz="2400" b="1" dirty="0" smtClean="0">
                <a:solidFill>
                  <a:srgbClr val="C00000"/>
                </a:solidFill>
              </a:rPr>
              <a:t>EUR 1.5 billion</a:t>
            </a:r>
            <a:r>
              <a:rPr lang="en-US" sz="2400" dirty="0" smtClean="0"/>
              <a:t>, including aid to respond to the consequences of Syrian crisis in Lebanon. </a:t>
            </a:r>
          </a:p>
          <a:p>
            <a:r>
              <a:rPr lang="en-US" sz="2400" dirty="0" smtClean="0"/>
              <a:t>The SSF 2017-2020 provides for 3 priority sectors of cooperation</a:t>
            </a:r>
            <a:r>
              <a:rPr lang="en-US" sz="2400" dirty="0" smtClean="0">
                <a:solidFill>
                  <a:srgbClr val="C00000"/>
                </a:solidFill>
              </a:rPr>
              <a:t>: 1) promoting growth and job creation; 2) Fostering local governance and socio-economic development;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3) promoting rule of law, enhancing security and counter terrorism. </a:t>
            </a:r>
            <a:r>
              <a:rPr lang="en-US" sz="2400" dirty="0" smtClean="0"/>
              <a:t>EU-Lebanon cooperation includes specific support for capacity development and institution building as well as measures in </a:t>
            </a:r>
            <a:r>
              <a:rPr lang="en-US" sz="2400" dirty="0" err="1" smtClean="0"/>
              <a:t>favour</a:t>
            </a:r>
            <a:r>
              <a:rPr lang="en-US" sz="2400" dirty="0" smtClean="0"/>
              <a:t> of civil society. The indicative allocation for EU-Lebanon cooperation for 2017-2121 ranges </a:t>
            </a:r>
            <a:r>
              <a:rPr lang="en-US" sz="2400" dirty="0" smtClean="0">
                <a:solidFill>
                  <a:srgbClr val="C00000"/>
                </a:solidFill>
              </a:rPr>
              <a:t>from € 186.15 million to € 228 million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7"/>
          <a:srcRect t="21545" r="1857" b="1430"/>
          <a:stretch/>
        </p:blipFill>
        <p:spPr>
          <a:xfrm>
            <a:off x="152399" y="23865555"/>
            <a:ext cx="5658564" cy="59926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0302" y="17098122"/>
            <a:ext cx="6080122" cy="1300870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280068" y="5308367"/>
            <a:ext cx="5912932" cy="1011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6794" y="5494593"/>
            <a:ext cx="1019175" cy="110490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9"/>
          <a:stretch>
            <a:fillRect/>
          </a:stretch>
        </p:blipFill>
        <p:spPr>
          <a:xfrm>
            <a:off x="14616054" y="5513659"/>
            <a:ext cx="4526318" cy="3394368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0"/>
          <a:stretch>
            <a:fillRect/>
          </a:stretch>
        </p:blipFill>
        <p:spPr>
          <a:xfrm>
            <a:off x="14782800" y="8984310"/>
            <a:ext cx="4939309" cy="3179728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1"/>
          <a:stretch>
            <a:fillRect/>
          </a:stretch>
        </p:blipFill>
        <p:spPr>
          <a:xfrm>
            <a:off x="14821325" y="12170187"/>
            <a:ext cx="5371675" cy="514648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538681" y="5424810"/>
            <a:ext cx="6556329" cy="18008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/>
          <p:nvPr/>
        </p:nvPicPr>
        <p:blipFill>
          <a:blip r:embed="rId12"/>
          <a:stretch>
            <a:fillRect/>
          </a:stretch>
        </p:blipFill>
        <p:spPr>
          <a:xfrm>
            <a:off x="14782800" y="17454698"/>
            <a:ext cx="5943600" cy="58972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6756" y="5248726"/>
            <a:ext cx="1944399" cy="124142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394022" y="5420517"/>
            <a:ext cx="7886046" cy="11595896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/>
          <p:nvPr/>
        </p:nvPicPr>
        <p:blipFill rotWithShape="1">
          <a:blip r:embed="rId14"/>
          <a:srcRect l="-994" t="36532"/>
          <a:stretch/>
        </p:blipFill>
        <p:spPr>
          <a:xfrm>
            <a:off x="6434306" y="5919394"/>
            <a:ext cx="7400443" cy="4129723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15"/>
          <a:stretch>
            <a:fillRect/>
          </a:stretch>
        </p:blipFill>
        <p:spPr>
          <a:xfrm>
            <a:off x="6463186" y="10425091"/>
            <a:ext cx="3805738" cy="3733822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6"/>
          <a:stretch>
            <a:fillRect/>
          </a:stretch>
        </p:blipFill>
        <p:spPr>
          <a:xfrm>
            <a:off x="10268924" y="10425092"/>
            <a:ext cx="3286586" cy="3976707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 rotWithShape="1">
          <a:blip r:embed="rId17"/>
          <a:srcRect r="3258" b="45087"/>
          <a:stretch/>
        </p:blipFill>
        <p:spPr>
          <a:xfrm>
            <a:off x="6502880" y="14291117"/>
            <a:ext cx="3691251" cy="2510983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 rotWithShape="1">
          <a:blip r:embed="rId18"/>
          <a:srcRect r="265" b="74899"/>
          <a:stretch/>
        </p:blipFill>
        <p:spPr>
          <a:xfrm>
            <a:off x="10302989" y="14513949"/>
            <a:ext cx="3653271" cy="874201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19"/>
          <a:stretch>
            <a:fillRect/>
          </a:stretch>
        </p:blipFill>
        <p:spPr>
          <a:xfrm>
            <a:off x="10302989" y="15380173"/>
            <a:ext cx="3732961" cy="95044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 rotWithShape="1">
          <a:blip r:embed="rId20"/>
          <a:srcRect t="25361" r="2551" b="55967"/>
          <a:stretch/>
        </p:blipFill>
        <p:spPr>
          <a:xfrm>
            <a:off x="10302989" y="16309523"/>
            <a:ext cx="3581552" cy="6572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59374" y="17307978"/>
            <a:ext cx="1625126" cy="47115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98543" y="17188203"/>
            <a:ext cx="7781525" cy="624534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/>
          <p:nvPr/>
        </p:nvPicPr>
        <p:blipFill rotWithShape="1">
          <a:blip r:embed="rId22"/>
          <a:srcRect t="12549" r="-894" b="77477"/>
          <a:stretch/>
        </p:blipFill>
        <p:spPr>
          <a:xfrm>
            <a:off x="6653875" y="17959610"/>
            <a:ext cx="2678332" cy="246634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23"/>
          <a:stretch>
            <a:fillRect/>
          </a:stretch>
        </p:blipFill>
        <p:spPr>
          <a:xfrm>
            <a:off x="6647322" y="18265841"/>
            <a:ext cx="3312363" cy="2548244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 rotWithShape="1">
          <a:blip r:embed="rId24"/>
          <a:srcRect l="1" t="11486" r="-895" b="71646"/>
          <a:stretch/>
        </p:blipFill>
        <p:spPr>
          <a:xfrm>
            <a:off x="10522097" y="17389331"/>
            <a:ext cx="3294744" cy="449327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 rotWithShape="1">
          <a:blip r:embed="rId25"/>
          <a:srcRect l="1" t="56648" r="-2408"/>
          <a:stretch/>
        </p:blipFill>
        <p:spPr>
          <a:xfrm>
            <a:off x="10665711" y="17918816"/>
            <a:ext cx="3601947" cy="2124235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26"/>
          <a:stretch>
            <a:fillRect/>
          </a:stretch>
        </p:blipFill>
        <p:spPr>
          <a:xfrm>
            <a:off x="10665711" y="20053768"/>
            <a:ext cx="3614357" cy="22470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25106" y="20799835"/>
            <a:ext cx="1137101" cy="2263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8"/>
          <a:srcRect r="1557" b="16855"/>
          <a:stretch/>
        </p:blipFill>
        <p:spPr>
          <a:xfrm>
            <a:off x="6706756" y="21085958"/>
            <a:ext cx="2955489" cy="1218926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29"/>
          <a:stretch>
            <a:fillRect/>
          </a:stretch>
        </p:blipFill>
        <p:spPr>
          <a:xfrm>
            <a:off x="6502880" y="23578803"/>
            <a:ext cx="5138748" cy="5695601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30"/>
          <a:stretch>
            <a:fillRect/>
          </a:stretch>
        </p:blipFill>
        <p:spPr>
          <a:xfrm>
            <a:off x="6662322" y="22226566"/>
            <a:ext cx="3606602" cy="1158806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31"/>
          <a:stretch>
            <a:fillRect/>
          </a:stretch>
        </p:blipFill>
        <p:spPr>
          <a:xfrm>
            <a:off x="12497074" y="24267448"/>
            <a:ext cx="4905638" cy="360417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2269843" y="23578803"/>
            <a:ext cx="5184309" cy="441008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223579" y="23629748"/>
            <a:ext cx="415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:budget=$50.5m</a:t>
            </a:r>
            <a:endParaRPr lang="en-US" sz="2400" b="1" dirty="0"/>
          </a:p>
        </p:txBody>
      </p:sp>
      <p:sp>
        <p:nvSpPr>
          <p:cNvPr id="55" name="Rectangle 54"/>
          <p:cNvSpPr/>
          <p:nvPr/>
        </p:nvSpPr>
        <p:spPr>
          <a:xfrm>
            <a:off x="17757658" y="23578803"/>
            <a:ext cx="3397020" cy="441008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7899490" y="23560516"/>
            <a:ext cx="22316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 (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</a:t>
            </a:r>
          </a:p>
          <a:p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LABOUR ORG</a:t>
            </a:r>
            <a:endParaRPr lang="en-US" sz="1800" b="1" dirty="0"/>
          </a:p>
        </p:txBody>
      </p:sp>
      <p:pic>
        <p:nvPicPr>
          <p:cNvPr id="57" name="Picture 56"/>
          <p:cNvPicPr/>
          <p:nvPr/>
        </p:nvPicPr>
        <p:blipFill>
          <a:blip r:embed="rId32"/>
          <a:stretch>
            <a:fillRect/>
          </a:stretch>
        </p:blipFill>
        <p:spPr>
          <a:xfrm>
            <a:off x="17871009" y="24144277"/>
            <a:ext cx="3296441" cy="36023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3"/>
          <a:srcRect t="36" r="41311" b="7929"/>
          <a:stretch/>
        </p:blipFill>
        <p:spPr>
          <a:xfrm>
            <a:off x="12422139" y="23633104"/>
            <a:ext cx="578771" cy="599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934153" y="588428"/>
            <a:ext cx="4233297" cy="2823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09353" y="28089547"/>
            <a:ext cx="100964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B" sz="2000" cap="all" dirty="0"/>
              <a:t>بعد الاطلاع على مختلف نشاطات الجمعيات الدولية الناشطة  في لبنان والتي اصبحت اكثر اهمية بعد الازمة السورية </a:t>
            </a:r>
            <a:r>
              <a:rPr lang="en-US" sz="2000" cap="all" dirty="0"/>
              <a:t>,</a:t>
            </a:r>
            <a:r>
              <a:rPr lang="ar-LB" sz="2000" cap="all" dirty="0"/>
              <a:t>تجدر الاشارة أنها تركز على دعم المجتمعات المستضيفة واللاجئين التمركزين وغير المتمركزين ضمن المخيمات من جهة وعلى صعيد الوازارات (الداخلية والبلديات-الصحة-التربية-البيئة-الطاقة والمياه ) من جهة أخرى.</a:t>
            </a:r>
            <a:endParaRPr lang="en-US" sz="2000" dirty="0"/>
          </a:p>
          <a:p>
            <a:pPr algn="just" rtl="1"/>
            <a:r>
              <a:rPr lang="ar-LB" sz="2000" cap="all" dirty="0"/>
              <a:t>المحاور التي تهتم بها الجمعيات هي </a:t>
            </a:r>
            <a:r>
              <a:rPr lang="ar-LB" sz="2000" cap="all" dirty="0" smtClean="0"/>
              <a:t>:-</a:t>
            </a:r>
            <a:r>
              <a:rPr lang="ar-LB" sz="2000" cap="all" dirty="0"/>
              <a:t>توفيربعض  الشبكات لتأمين مياه الشرب</a:t>
            </a:r>
            <a:r>
              <a:rPr lang="en-US" sz="2000" cap="all" dirty="0"/>
              <a:t> ,</a:t>
            </a:r>
            <a:r>
              <a:rPr lang="ar-LB" sz="2000" cap="all" dirty="0"/>
              <a:t> وبعض شبكات الانارة.  </a:t>
            </a:r>
            <a:r>
              <a:rPr lang="ar-LB" sz="2000" cap="all" dirty="0" smtClean="0"/>
              <a:t>-</a:t>
            </a:r>
            <a:r>
              <a:rPr lang="ar-LB" sz="2000" cap="all" dirty="0"/>
              <a:t>النمو الاقتصادي </a:t>
            </a:r>
            <a:r>
              <a:rPr lang="ar-LB" sz="2000" cap="all" dirty="0" smtClean="0"/>
              <a:t>:</a:t>
            </a:r>
            <a:r>
              <a:rPr lang="en-US" sz="3200" dirty="0"/>
              <a:t> 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0517" y="29301431"/>
            <a:ext cx="14410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LB" sz="2000" cap="all" dirty="0"/>
              <a:t>من</a:t>
            </a:r>
            <a:r>
              <a:rPr lang="ar-LB" sz="1800" cap="all" dirty="0"/>
              <a:t> </a:t>
            </a:r>
            <a:r>
              <a:rPr lang="ar-LB" sz="2000" cap="all" dirty="0"/>
              <a:t>خلال خلق فرص عمل لا سيما للموظفين والمستهدفين من المشاريع (الزراعة</a:t>
            </a:r>
            <a:r>
              <a:rPr lang="en-US" sz="2000" cap="all" dirty="0"/>
              <a:t> ,</a:t>
            </a:r>
            <a:r>
              <a:rPr lang="ar-LB" sz="2000" cap="all" dirty="0"/>
              <a:t>الاشغال اليدوية)-التعليم:التعليم الابتدائي والثانوي والجامعي </a:t>
            </a:r>
            <a:r>
              <a:rPr lang="en-US" sz="2000" cap="all" dirty="0"/>
              <a:t>,</a:t>
            </a:r>
            <a:r>
              <a:rPr lang="ar-LB" sz="2000" cap="all" dirty="0"/>
              <a:t>تدريبات لتحسين المهارات الحياتية (</a:t>
            </a:r>
            <a:r>
              <a:rPr lang="en-US" sz="2000" cap="all" dirty="0"/>
              <a:t>life </a:t>
            </a:r>
            <a:r>
              <a:rPr lang="en-US" sz="2000" cap="all" dirty="0" err="1"/>
              <a:t>skills,communication</a:t>
            </a:r>
            <a:r>
              <a:rPr lang="en-US" sz="2000" cap="all" dirty="0"/>
              <a:t> </a:t>
            </a:r>
            <a:r>
              <a:rPr lang="en-US" sz="2000" cap="all" dirty="0" err="1"/>
              <a:t>skills,professional</a:t>
            </a:r>
            <a:r>
              <a:rPr lang="en-US" sz="2000" cap="all" dirty="0"/>
              <a:t> skills</a:t>
            </a:r>
            <a:r>
              <a:rPr lang="ar-LB" sz="2000" cap="all" dirty="0"/>
              <a:t>)نستخلص انها مشاريع </a:t>
            </a:r>
            <a:r>
              <a:rPr lang="ar-LB" sz="2000" cap="all" dirty="0" smtClean="0"/>
              <a:t>قصيرة</a:t>
            </a:r>
            <a:r>
              <a:rPr lang="en-US" sz="2000" cap="all" dirty="0" smtClean="0"/>
              <a:t> </a:t>
            </a:r>
            <a:r>
              <a:rPr lang="ar-LB" sz="2000" cap="all" dirty="0" smtClean="0"/>
              <a:t>المدى </a:t>
            </a:r>
            <a:r>
              <a:rPr lang="fr-FR" sz="2000" cap="all" dirty="0"/>
              <a:t>,</a:t>
            </a:r>
            <a:r>
              <a:rPr lang="ar-LB" sz="2000" cap="all" dirty="0"/>
              <a:t>ذو منفعة وقتية   اذ ما تم الاستمرار في تطويرها ومتابعة نتائجها على كافة الاصعدة</a:t>
            </a:r>
            <a:r>
              <a:rPr lang="en-US" sz="2000" dirty="0"/>
              <a:t> </a:t>
            </a:r>
            <a:r>
              <a:rPr lang="ar-LB" sz="2000" dirty="0"/>
              <a:t>خصوصا انها تركز على تمكين الموارد </a:t>
            </a:r>
            <a:r>
              <a:rPr lang="ar-LB" sz="1800" dirty="0"/>
              <a:t>البشرية</a:t>
            </a:r>
            <a:r>
              <a:rPr lang="fr-FR" sz="1800" dirty="0"/>
              <a:t>.</a:t>
            </a:r>
            <a:endParaRPr lang="en-US" sz="1800" dirty="0"/>
          </a:p>
          <a:p>
            <a:pPr algn="just" rtl="1"/>
            <a:r>
              <a:rPr lang="en-US" sz="1800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9972"/>
          <a:stretch/>
        </p:blipFill>
        <p:spPr>
          <a:xfrm>
            <a:off x="3705094" y="6295064"/>
            <a:ext cx="2419887" cy="4159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833" y="10420673"/>
            <a:ext cx="1274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879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186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Kamaredine</dc:creator>
  <cp:lastModifiedBy>Mahmoud Kamaredine</cp:lastModifiedBy>
  <cp:revision>29</cp:revision>
  <dcterms:created xsi:type="dcterms:W3CDTF">2020-03-06T08:42:20Z</dcterms:created>
  <dcterms:modified xsi:type="dcterms:W3CDTF">2020-03-22T09:10:05Z</dcterms:modified>
</cp:coreProperties>
</file>