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1" r:id="rId6"/>
    <p:sldId id="260" r:id="rId7"/>
    <p:sldId id="262" r:id="rId8"/>
    <p:sldId id="263" r:id="rId9"/>
    <p:sldId id="266" r:id="rId10"/>
    <p:sldId id="264" r:id="rId11"/>
    <p:sldId id="269" r:id="rId12"/>
    <p:sldId id="267" r:id="rId13"/>
    <p:sldId id="265"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70" d="100"/>
          <a:sy n="70"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EA37D-5552-47FA-B70A-545D8EA2DE12}" type="datetimeFigureOut">
              <a:rPr lang="en-US" smtClean="0"/>
              <a:t>16-Mar-20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82BFC-594E-4BBC-85A8-FEA3634386D3}" type="slidenum">
              <a:rPr lang="en-US" smtClean="0"/>
              <a:t>‹#›</a:t>
            </a:fld>
            <a:endParaRPr lang="en-US"/>
          </a:p>
        </p:txBody>
      </p:sp>
    </p:spTree>
    <p:extLst>
      <p:ext uri="{BB962C8B-B14F-4D97-AF65-F5344CB8AC3E}">
        <p14:creationId xmlns:p14="http://schemas.microsoft.com/office/powerpoint/2010/main" val="173231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F8FB380-CA93-42C0-BB79-382526BCB5A4}" type="datetime1">
              <a:rPr lang="en-US" smtClean="0"/>
              <a:t>16-Mar-20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42496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E0324C-F0E2-41B4-8F20-0A4CD88F68DC}"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214975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95218D-AC6B-4768-AB97-F329D1BFF23A}"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45016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F0E33-3E6F-4D4A-B4B2-3B1BA85A123B}"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208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4D7021-506F-4710-A601-7D3B782456D4}"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100425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3C6DAD6-4F09-4896-A91A-8A612ACCA844}" type="datetime1">
              <a:rPr lang="en-US" smtClean="0"/>
              <a:t>16-Mar-20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2617664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205C58-C459-4CC1-85A7-951BD0C1D75F}" type="datetime1">
              <a:rPr lang="en-US" smtClean="0"/>
              <a:t>16-Mar-20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352786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C0667-FC78-4590-90DE-29643F694654}" type="datetime1">
              <a:rPr lang="en-US" smtClean="0"/>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2844266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D18DAE-0C65-4784-8D74-EA371B7B27D7}" type="datetime1">
              <a:rPr lang="en-US" smtClean="0"/>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267563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BCA1A8-4076-4567-AC8B-C131BA7F0C0C}" type="datetime1">
              <a:rPr lang="en-US" smtClean="0"/>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112715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827B81-9773-463D-8F5E-F1C0985D4189}" type="datetime1">
              <a:rPr lang="en-US" smtClean="0"/>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343122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50B3D3-395B-4897-B17A-8DB0D4A06AC1}"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133502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D8BF01-45F4-427D-B018-B5FED8BC0A3F}" type="datetime1">
              <a:rPr lang="en-US" smtClean="0"/>
              <a:t>16-Mar-20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135671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430351-A4AD-4A83-AD72-981F7E3B4CC2}" type="datetime1">
              <a:rPr lang="en-US" smtClean="0"/>
              <a:t>16-Mar-20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397066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7CAAD-2477-42B3-BA72-BE1C52533880}" type="datetime1">
              <a:rPr lang="en-US" smtClean="0"/>
              <a:t>16-Mar-20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427433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32F94F-4227-4907-838D-168419D20A0D}"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9976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E8CE69-923F-43F5-BC5F-5442065A3520}" type="datetime1">
              <a:rPr lang="en-US" smtClean="0"/>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D929D-13B1-4359-AEB5-32CD14D9437D}" type="slidenum">
              <a:rPr lang="en-US" smtClean="0"/>
              <a:t>‹#›</a:t>
            </a:fld>
            <a:endParaRPr lang="en-US"/>
          </a:p>
        </p:txBody>
      </p:sp>
    </p:spTree>
    <p:extLst>
      <p:ext uri="{BB962C8B-B14F-4D97-AF65-F5344CB8AC3E}">
        <p14:creationId xmlns:p14="http://schemas.microsoft.com/office/powerpoint/2010/main" val="147895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C62692-2775-491A-B4F4-4AC7868AE92F}" type="datetime1">
              <a:rPr lang="en-US" smtClean="0"/>
              <a:t>16-Mar-20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D929D-13B1-4359-AEB5-32CD14D9437D}" type="slidenum">
              <a:rPr lang="en-US" smtClean="0"/>
              <a:t>‹#›</a:t>
            </a:fld>
            <a:endParaRPr lang="en-US"/>
          </a:p>
        </p:txBody>
      </p:sp>
    </p:spTree>
    <p:extLst>
      <p:ext uri="{BB962C8B-B14F-4D97-AF65-F5344CB8AC3E}">
        <p14:creationId xmlns:p14="http://schemas.microsoft.com/office/powerpoint/2010/main" val="626365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North Lebanon Telecommunication</a:t>
            </a:r>
            <a:endParaRPr lang="en-US" dirty="0"/>
          </a:p>
        </p:txBody>
      </p:sp>
      <p:sp>
        <p:nvSpPr>
          <p:cNvPr id="3" name="Subtitle 2"/>
          <p:cNvSpPr>
            <a:spLocks noGrp="1"/>
          </p:cNvSpPr>
          <p:nvPr>
            <p:ph type="subTitle" idx="1"/>
          </p:nvPr>
        </p:nvSpPr>
        <p:spPr/>
        <p:txBody>
          <a:bodyPr/>
          <a:lstStyle/>
          <a:p>
            <a:r>
              <a:rPr lang="en-US" dirty="0" smtClean="0"/>
              <a:t>Presented by: Maryam abdel-karim</a:t>
            </a:r>
          </a:p>
          <a:p>
            <a:endParaRPr lang="en-US" dirty="0"/>
          </a:p>
        </p:txBody>
      </p:sp>
      <p:pic>
        <p:nvPicPr>
          <p:cNvPr id="4" name="Picture 3" descr="Basmalla.jpg"/>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820"/>
          <a:stretch/>
        </p:blipFill>
        <p:spPr bwMode="auto">
          <a:xfrm>
            <a:off x="3732934" y="134629"/>
            <a:ext cx="4562357" cy="627798"/>
          </a:xfrm>
          <a:prstGeom prst="rect">
            <a:avLst/>
          </a:prstGeom>
          <a:noFill/>
        </p:spPr>
      </p:pic>
      <p:sp>
        <p:nvSpPr>
          <p:cNvPr id="5" name="Slide Number Placeholder 4"/>
          <p:cNvSpPr>
            <a:spLocks noGrp="1"/>
          </p:cNvSpPr>
          <p:nvPr>
            <p:ph type="sldNum" sz="quarter" idx="12"/>
          </p:nvPr>
        </p:nvSpPr>
        <p:spPr/>
        <p:txBody>
          <a:bodyPr/>
          <a:lstStyle/>
          <a:p>
            <a:fld id="{558D929D-13B1-4359-AEB5-32CD14D9437D}" type="slidenum">
              <a:rPr lang="en-US" smtClean="0"/>
              <a:t>1</a:t>
            </a:fld>
            <a:endParaRPr lang="en-US"/>
          </a:p>
        </p:txBody>
      </p:sp>
    </p:spTree>
    <p:extLst>
      <p:ext uri="{BB962C8B-B14F-4D97-AF65-F5344CB8AC3E}">
        <p14:creationId xmlns:p14="http://schemas.microsoft.com/office/powerpoint/2010/main" val="419103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12" y="369745"/>
            <a:ext cx="7475621" cy="2005263"/>
          </a:xfrm>
        </p:spPr>
        <p:txBody>
          <a:bodyPr>
            <a:normAutofit/>
          </a:bodyPr>
          <a:lstStyle/>
          <a:p>
            <a:r>
              <a:rPr lang="en-US" dirty="0" smtClean="0"/>
              <a:t>1.The </a:t>
            </a:r>
            <a:r>
              <a:rPr lang="en-US" dirty="0"/>
              <a:t>fixed network: the transition from copper wire to fiber optics (FTTX)</a:t>
            </a:r>
          </a:p>
        </p:txBody>
      </p:sp>
      <p:sp>
        <p:nvSpPr>
          <p:cNvPr id="4" name="Slide Number Placeholder 3"/>
          <p:cNvSpPr>
            <a:spLocks noGrp="1"/>
          </p:cNvSpPr>
          <p:nvPr>
            <p:ph type="sldNum" sz="quarter" idx="12"/>
          </p:nvPr>
        </p:nvSpPr>
        <p:spPr/>
        <p:txBody>
          <a:bodyPr/>
          <a:lstStyle/>
          <a:p>
            <a:fld id="{558D929D-13B1-4359-AEB5-32CD14D9437D}" type="slidenum">
              <a:rPr lang="en-US" smtClean="0"/>
              <a:t>10</a:t>
            </a:fld>
            <a:endParaRPr lang="en-US"/>
          </a:p>
        </p:txBody>
      </p:sp>
      <p:pic>
        <p:nvPicPr>
          <p:cNvPr id="5" name="Picture 4"/>
          <p:cNvPicPr/>
          <p:nvPr/>
        </p:nvPicPr>
        <p:blipFill>
          <a:blip r:embed="rId2"/>
          <a:stretch>
            <a:fillRect/>
          </a:stretch>
        </p:blipFill>
        <p:spPr>
          <a:xfrm>
            <a:off x="7824833" y="369745"/>
            <a:ext cx="3264568" cy="2005262"/>
          </a:xfrm>
          <a:prstGeom prst="rect">
            <a:avLst/>
          </a:prstGeom>
        </p:spPr>
      </p:pic>
      <p:pic>
        <p:nvPicPr>
          <p:cNvPr id="6" name="Content Placeholder 5"/>
          <p:cNvPicPr>
            <a:picLocks noGrp="1"/>
          </p:cNvPicPr>
          <p:nvPr>
            <p:ph idx="1"/>
          </p:nvPr>
        </p:nvPicPr>
        <p:blipFill rotWithShape="1">
          <a:blip r:embed="rId3"/>
          <a:srcRect t="2968"/>
          <a:stretch/>
        </p:blipFill>
        <p:spPr bwMode="auto">
          <a:xfrm>
            <a:off x="167535" y="3147847"/>
            <a:ext cx="2613503" cy="354171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t="2967"/>
          <a:stretch/>
        </p:blipFill>
        <p:spPr bwMode="auto">
          <a:xfrm>
            <a:off x="3544118" y="3147847"/>
            <a:ext cx="2519798" cy="3541712"/>
          </a:xfrm>
          <a:prstGeom prst="rect">
            <a:avLst/>
          </a:prstGeom>
          <a:ln>
            <a:noFill/>
          </a:ln>
          <a:extLst>
            <a:ext uri="{53640926-AAD7-44D8-BBD7-CCE9431645EC}">
              <a14:shadowObscured xmlns:a14="http://schemas.microsoft.com/office/drawing/2010/main"/>
            </a:ext>
          </a:extLst>
        </p:spPr>
      </p:pic>
      <p:sp>
        <p:nvSpPr>
          <p:cNvPr id="8" name="Right Arrow 7"/>
          <p:cNvSpPr/>
          <p:nvPr/>
        </p:nvSpPr>
        <p:spPr>
          <a:xfrm>
            <a:off x="2903621" y="4572000"/>
            <a:ext cx="417095" cy="346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5"/>
          <a:stretch>
            <a:fillRect/>
          </a:stretch>
        </p:blipFill>
        <p:spPr>
          <a:xfrm>
            <a:off x="6487593" y="3147848"/>
            <a:ext cx="2303481" cy="3541712"/>
          </a:xfrm>
          <a:prstGeom prst="rect">
            <a:avLst/>
          </a:prstGeom>
        </p:spPr>
      </p:pic>
      <p:pic>
        <p:nvPicPr>
          <p:cNvPr id="10" name="Picture 9"/>
          <p:cNvPicPr/>
          <p:nvPr/>
        </p:nvPicPr>
        <p:blipFill rotWithShape="1">
          <a:blip r:embed="rId6"/>
          <a:srcRect b="2712"/>
          <a:stretch/>
        </p:blipFill>
        <p:spPr bwMode="auto">
          <a:xfrm>
            <a:off x="9360331" y="3147847"/>
            <a:ext cx="2672449" cy="3541712"/>
          </a:xfrm>
          <a:prstGeom prst="rect">
            <a:avLst/>
          </a:prstGeom>
          <a:ln>
            <a:noFill/>
          </a:ln>
          <a:extLst>
            <a:ext uri="{53640926-AAD7-44D8-BBD7-CCE9431645EC}">
              <a14:shadowObscured xmlns:a14="http://schemas.microsoft.com/office/drawing/2010/main"/>
            </a:ext>
          </a:extLst>
        </p:spPr>
      </p:pic>
      <p:sp>
        <p:nvSpPr>
          <p:cNvPr id="11" name="Right Arrow 10"/>
          <p:cNvSpPr/>
          <p:nvPr/>
        </p:nvSpPr>
        <p:spPr>
          <a:xfrm>
            <a:off x="8884449" y="4745351"/>
            <a:ext cx="417095" cy="346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222900" y="2229851"/>
            <a:ext cx="8020" cy="46842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93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8D929D-13B1-4359-AEB5-32CD14D9437D}" type="slidenum">
              <a:rPr lang="en-US" smtClean="0"/>
              <a:t>11</a:t>
            </a:fld>
            <a:endParaRPr lang="en-US"/>
          </a:p>
        </p:txBody>
      </p:sp>
      <p:pic>
        <p:nvPicPr>
          <p:cNvPr id="5" name="Content Placeholder 4"/>
          <p:cNvPicPr>
            <a:picLocks noGrp="1"/>
          </p:cNvPicPr>
          <p:nvPr>
            <p:ph idx="1"/>
          </p:nvPr>
        </p:nvPicPr>
        <p:blipFill>
          <a:blip r:embed="rId2"/>
          <a:stretch>
            <a:fillRect/>
          </a:stretch>
        </p:blipFill>
        <p:spPr>
          <a:xfrm>
            <a:off x="2328505" y="0"/>
            <a:ext cx="7756406" cy="3541712"/>
          </a:xfrm>
          <a:prstGeom prst="rect">
            <a:avLst/>
          </a:prstGeom>
        </p:spPr>
      </p:pic>
      <p:pic>
        <p:nvPicPr>
          <p:cNvPr id="6" name="Picture 5"/>
          <p:cNvPicPr/>
          <p:nvPr/>
        </p:nvPicPr>
        <p:blipFill rotWithShape="1">
          <a:blip r:embed="rId3"/>
          <a:srcRect b="5742"/>
          <a:stretch/>
        </p:blipFill>
        <p:spPr>
          <a:xfrm>
            <a:off x="2328505" y="3302969"/>
            <a:ext cx="7756406" cy="3555031"/>
          </a:xfrm>
          <a:prstGeom prst="rect">
            <a:avLst/>
          </a:prstGeom>
        </p:spPr>
      </p:pic>
    </p:spTree>
    <p:extLst>
      <p:ext uri="{BB962C8B-B14F-4D97-AF65-F5344CB8AC3E}">
        <p14:creationId xmlns:p14="http://schemas.microsoft.com/office/powerpoint/2010/main" val="149427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8D929D-13B1-4359-AEB5-32CD14D9437D}" type="slidenum">
              <a:rPr lang="en-US" smtClean="0"/>
              <a:t>12</a:t>
            </a:fld>
            <a:endParaRPr lang="en-US"/>
          </a:p>
        </p:txBody>
      </p:sp>
      <p:pic>
        <p:nvPicPr>
          <p:cNvPr id="5" name="Content Placeholder 4"/>
          <p:cNvPicPr>
            <a:picLocks noGrp="1"/>
          </p:cNvPicPr>
          <p:nvPr>
            <p:ph idx="1"/>
          </p:nvPr>
        </p:nvPicPr>
        <p:blipFill>
          <a:blip r:embed="rId2"/>
          <a:stretch>
            <a:fillRect/>
          </a:stretch>
        </p:blipFill>
        <p:spPr>
          <a:xfrm>
            <a:off x="533619" y="0"/>
            <a:ext cx="4503602" cy="6858000"/>
          </a:xfrm>
          <a:prstGeom prst="rect">
            <a:avLst/>
          </a:prstGeom>
        </p:spPr>
      </p:pic>
      <p:pic>
        <p:nvPicPr>
          <p:cNvPr id="6" name="Picture 5"/>
          <p:cNvPicPr/>
          <p:nvPr/>
        </p:nvPicPr>
        <p:blipFill>
          <a:blip r:embed="rId3"/>
          <a:stretch>
            <a:fillRect/>
          </a:stretch>
        </p:blipFill>
        <p:spPr>
          <a:xfrm>
            <a:off x="5293895" y="2358189"/>
            <a:ext cx="6705600" cy="2717666"/>
          </a:xfrm>
          <a:prstGeom prst="rect">
            <a:avLst/>
          </a:prstGeom>
        </p:spPr>
      </p:pic>
    </p:spTree>
    <p:extLst>
      <p:ext uri="{BB962C8B-B14F-4D97-AF65-F5344CB8AC3E}">
        <p14:creationId xmlns:p14="http://schemas.microsoft.com/office/powerpoint/2010/main" val="55041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2.The </a:t>
            </a:r>
            <a:r>
              <a:rPr lang="en-US" dirty="0"/>
              <a:t>mobile network: the transition from the third generation (3g) to the fourth generation (4g advanced)</a:t>
            </a:r>
          </a:p>
        </p:txBody>
      </p:sp>
      <p:sp>
        <p:nvSpPr>
          <p:cNvPr id="4" name="Slide Number Placeholder 3"/>
          <p:cNvSpPr>
            <a:spLocks noGrp="1"/>
          </p:cNvSpPr>
          <p:nvPr>
            <p:ph type="sldNum" sz="quarter" idx="12"/>
          </p:nvPr>
        </p:nvSpPr>
        <p:spPr/>
        <p:txBody>
          <a:bodyPr/>
          <a:lstStyle/>
          <a:p>
            <a:fld id="{558D929D-13B1-4359-AEB5-32CD14D9437D}" type="slidenum">
              <a:rPr lang="en-US" smtClean="0"/>
              <a:t>13</a:t>
            </a:fld>
            <a:endParaRPr lang="en-US"/>
          </a:p>
        </p:txBody>
      </p:sp>
      <p:pic>
        <p:nvPicPr>
          <p:cNvPr id="5" name="Content Placeholder 4"/>
          <p:cNvPicPr>
            <a:picLocks noGrp="1"/>
          </p:cNvPicPr>
          <p:nvPr>
            <p:ph idx="1"/>
          </p:nvPr>
        </p:nvPicPr>
        <p:blipFill rotWithShape="1">
          <a:blip r:embed="rId2"/>
          <a:srcRect t="4903"/>
          <a:stretch/>
        </p:blipFill>
        <p:spPr>
          <a:xfrm>
            <a:off x="513347" y="2097088"/>
            <a:ext cx="5518484" cy="4343817"/>
          </a:xfrm>
          <a:prstGeom prst="rect">
            <a:avLst/>
          </a:prstGeom>
        </p:spPr>
      </p:pic>
      <p:pic>
        <p:nvPicPr>
          <p:cNvPr id="6" name="Picture 5"/>
          <p:cNvPicPr/>
          <p:nvPr/>
        </p:nvPicPr>
        <p:blipFill>
          <a:blip r:embed="rId3"/>
          <a:stretch>
            <a:fillRect/>
          </a:stretch>
        </p:blipFill>
        <p:spPr>
          <a:xfrm>
            <a:off x="6094412" y="2097088"/>
            <a:ext cx="5872999" cy="4343817"/>
          </a:xfrm>
          <a:prstGeom prst="rect">
            <a:avLst/>
          </a:prstGeom>
        </p:spPr>
      </p:pic>
    </p:spTree>
    <p:extLst>
      <p:ext uri="{BB962C8B-B14F-4D97-AF65-F5344CB8AC3E}">
        <p14:creationId xmlns:p14="http://schemas.microsoft.com/office/powerpoint/2010/main" val="296628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44985"/>
            <a:ext cx="9905998" cy="1478570"/>
          </a:xfrm>
        </p:spPr>
        <p:txBody>
          <a:bodyPr/>
          <a:lstStyle/>
          <a:p>
            <a:r>
              <a:rPr lang="en-US" dirty="0" smtClean="0"/>
              <a:t>Reasons Lebanon’s internet is so slow</a:t>
            </a:r>
            <a:endParaRPr lang="en-US" dirty="0"/>
          </a:p>
        </p:txBody>
      </p:sp>
      <p:sp>
        <p:nvSpPr>
          <p:cNvPr id="3" name="Content Placeholder 2"/>
          <p:cNvSpPr>
            <a:spLocks noGrp="1"/>
          </p:cNvSpPr>
          <p:nvPr>
            <p:ph idx="1"/>
          </p:nvPr>
        </p:nvSpPr>
        <p:spPr>
          <a:xfrm>
            <a:off x="1141411" y="1026695"/>
            <a:ext cx="9905999" cy="5831305"/>
          </a:xfrm>
        </p:spPr>
        <p:txBody>
          <a:bodyPr>
            <a:normAutofit fontScale="85000" lnSpcReduction="20000"/>
          </a:bodyPr>
          <a:lstStyle/>
          <a:p>
            <a:r>
              <a:rPr lang="en-US" dirty="0" smtClean="0"/>
              <a:t>The </a:t>
            </a:r>
            <a:r>
              <a:rPr lang="en-US" dirty="0"/>
              <a:t>brand new fiber optic network is not </a:t>
            </a:r>
            <a:r>
              <a:rPr lang="en-US" dirty="0" smtClean="0"/>
              <a:t>on : </a:t>
            </a:r>
          </a:p>
          <a:p>
            <a:pPr lvl="1" algn="just">
              <a:lnSpc>
                <a:spcPct val="100000"/>
              </a:lnSpc>
            </a:pPr>
            <a:r>
              <a:rPr lang="en-US" dirty="0"/>
              <a:t>This network connects the bulk of the central offices (COs) in the country as well as heavy users such as businesses, universities, hospitals, mobile operators and the army, with the newest generation of cables. This network, however, has not yet been approved for further development and </a:t>
            </a:r>
            <a:r>
              <a:rPr lang="en-US" dirty="0" smtClean="0"/>
              <a:t>use.</a:t>
            </a:r>
            <a:r>
              <a:rPr lang="en-US" dirty="0"/>
              <a:t> The foggy reason given by advisors to the ministry is that there are mistakes made by contractors that are still in the process of being corrected.</a:t>
            </a:r>
          </a:p>
          <a:p>
            <a:pPr marL="228600" lvl="1" algn="just">
              <a:lnSpc>
                <a:spcPct val="100000"/>
              </a:lnSpc>
              <a:spcBef>
                <a:spcPts val="1000"/>
              </a:spcBef>
            </a:pPr>
            <a:r>
              <a:rPr lang="en-US" sz="2400" dirty="0"/>
              <a:t>The last mile</a:t>
            </a:r>
          </a:p>
          <a:p>
            <a:pPr lvl="1" algn="just">
              <a:lnSpc>
                <a:spcPct val="100000"/>
              </a:lnSpc>
            </a:pPr>
            <a:r>
              <a:rPr lang="en-US" dirty="0" smtClean="0"/>
              <a:t>the </a:t>
            </a:r>
            <a:r>
              <a:rPr lang="en-US" dirty="0"/>
              <a:t>fiber optic network installed by CET and Alcatel–Lucent connected the COs and heavy users, it does not connect the COs to the final leg of the telecommunication network: the average end user. These connections are still made through much slower copper infrastructure</a:t>
            </a:r>
            <a:r>
              <a:rPr lang="en-US" dirty="0" smtClean="0"/>
              <a:t>.</a:t>
            </a:r>
          </a:p>
          <a:p>
            <a:pPr algn="just">
              <a:lnSpc>
                <a:spcPct val="100000"/>
              </a:lnSpc>
            </a:pPr>
            <a:r>
              <a:rPr lang="en-US" dirty="0" smtClean="0"/>
              <a:t>Bottleneck </a:t>
            </a:r>
            <a:r>
              <a:rPr lang="en-US" dirty="0"/>
              <a:t>in the E1 </a:t>
            </a:r>
            <a:r>
              <a:rPr lang="en-US" dirty="0" smtClean="0"/>
              <a:t>lines</a:t>
            </a:r>
          </a:p>
          <a:p>
            <a:pPr lvl="1" algn="just">
              <a:lnSpc>
                <a:spcPct val="100000"/>
              </a:lnSpc>
            </a:pPr>
            <a:r>
              <a:rPr lang="en-US" dirty="0"/>
              <a:t>apparent obstruction in the distribution of international capacity to the private sector internet service providers (ISPs</a:t>
            </a:r>
            <a:r>
              <a:rPr lang="en-US" dirty="0" smtClean="0"/>
              <a:t>).</a:t>
            </a:r>
            <a:r>
              <a:rPr lang="en-US" dirty="0"/>
              <a:t> Lebanon does not lack in international capacity</a:t>
            </a:r>
            <a:r>
              <a:rPr lang="en-US" dirty="0" smtClean="0"/>
              <a:t>.</a:t>
            </a:r>
            <a:r>
              <a:rPr lang="en-US" dirty="0"/>
              <a:t> </a:t>
            </a:r>
            <a:r>
              <a:rPr lang="en-US" dirty="0" smtClean="0"/>
              <a:t>A </a:t>
            </a:r>
            <a:r>
              <a:rPr lang="en-US" dirty="0"/>
              <a:t>very small percentage of this is actually passed down to the private sector ISPs</a:t>
            </a:r>
            <a:r>
              <a:rPr lang="en-US" dirty="0" smtClean="0"/>
              <a:t>. </a:t>
            </a:r>
            <a:r>
              <a:rPr lang="en-US" dirty="0"/>
              <a:t>Some claims that one of the reasons Ogero is not granting the ISPs E1 lines is because they are reselling them illegally to Alpha, Touch, and illegal ISPs and DSPs.</a:t>
            </a:r>
          </a:p>
          <a:p>
            <a:pPr algn="just">
              <a:lnSpc>
                <a:spcPct val="100000"/>
              </a:lnSpc>
            </a:pPr>
            <a:r>
              <a:rPr lang="en-US" dirty="0" smtClean="0"/>
              <a:t>The </a:t>
            </a:r>
            <a:r>
              <a:rPr lang="en-US" dirty="0"/>
              <a:t>high prices</a:t>
            </a:r>
          </a:p>
          <a:p>
            <a:pPr lvl="1" algn="just">
              <a:lnSpc>
                <a:spcPct val="100000"/>
              </a:lnSpc>
            </a:pPr>
            <a:r>
              <a:rPr lang="en-US" dirty="0"/>
              <a:t>The price of internet service is neither an outcome of market competition or of cost to the providers. Rather, the prices are set by the government and are linked to internet speeds, and every time the government wants to lower the price of the internet, they have to issue a decree. That means a service provider cannot actually lower the price of the internet without a change in the tariffs </a:t>
            </a:r>
            <a:r>
              <a:rPr lang="en-US" dirty="0" smtClean="0"/>
              <a:t>applied </a:t>
            </a:r>
            <a:r>
              <a:rPr lang="en-US" dirty="0"/>
              <a:t>to </a:t>
            </a:r>
            <a:r>
              <a:rPr lang="en-US" dirty="0" smtClean="0"/>
              <a:t>them.</a:t>
            </a:r>
            <a:endParaRPr lang="en-US" dirty="0"/>
          </a:p>
        </p:txBody>
      </p:sp>
      <p:sp>
        <p:nvSpPr>
          <p:cNvPr id="4" name="Slide Number Placeholder 3"/>
          <p:cNvSpPr>
            <a:spLocks noGrp="1"/>
          </p:cNvSpPr>
          <p:nvPr>
            <p:ph type="sldNum" sz="quarter" idx="12"/>
          </p:nvPr>
        </p:nvSpPr>
        <p:spPr/>
        <p:txBody>
          <a:bodyPr/>
          <a:lstStyle/>
          <a:p>
            <a:fld id="{558D929D-13B1-4359-AEB5-32CD14D9437D}" type="slidenum">
              <a:rPr lang="en-US" smtClean="0"/>
              <a:t>14</a:t>
            </a:fld>
            <a:endParaRPr lang="en-US"/>
          </a:p>
        </p:txBody>
      </p:sp>
    </p:spTree>
    <p:extLst>
      <p:ext uri="{BB962C8B-B14F-4D97-AF65-F5344CB8AC3E}">
        <p14:creationId xmlns:p14="http://schemas.microsoft.com/office/powerpoint/2010/main" val="131372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92" y="-295882"/>
            <a:ext cx="9905998" cy="1478570"/>
          </a:xfrm>
        </p:spPr>
        <p:txBody>
          <a:bodyPr/>
          <a:lstStyle/>
          <a:p>
            <a:pPr lvl="0"/>
            <a:r>
              <a:rPr lang="en-US" b="1" u="sng" dirty="0"/>
              <a:t>System dynamics</a:t>
            </a:r>
            <a:endParaRPr lang="en-US" dirty="0"/>
          </a:p>
        </p:txBody>
      </p:sp>
      <p:sp>
        <p:nvSpPr>
          <p:cNvPr id="4" name="Slide Number Placeholder 3"/>
          <p:cNvSpPr>
            <a:spLocks noGrp="1"/>
          </p:cNvSpPr>
          <p:nvPr>
            <p:ph type="sldNum" sz="quarter" idx="12"/>
          </p:nvPr>
        </p:nvSpPr>
        <p:spPr/>
        <p:txBody>
          <a:bodyPr/>
          <a:lstStyle/>
          <a:p>
            <a:fld id="{558D929D-13B1-4359-AEB5-32CD14D9437D}" type="slidenum">
              <a:rPr lang="en-US" smtClean="0"/>
              <a:t>15</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10435" y="781635"/>
            <a:ext cx="7894239" cy="6104021"/>
          </a:xfrm>
          <a:prstGeom prst="rect">
            <a:avLst/>
          </a:prstGeom>
        </p:spPr>
      </p:pic>
    </p:spTree>
    <p:extLst>
      <p:ext uri="{BB962C8B-B14F-4D97-AF65-F5344CB8AC3E}">
        <p14:creationId xmlns:p14="http://schemas.microsoft.com/office/powerpoint/2010/main" val="284666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6874" y="2713510"/>
            <a:ext cx="3266815" cy="807612"/>
          </a:xfrm>
        </p:spPr>
        <p:txBody>
          <a:bodyPr>
            <a:normAutofit/>
          </a:bodyPr>
          <a:lstStyle/>
          <a:p>
            <a:pPr marL="0" indent="0" algn="ctr">
              <a:buNone/>
            </a:pPr>
            <a:r>
              <a:rPr lang="ar-LB" sz="3200" dirty="0" smtClean="0"/>
              <a:t>جزاكم الله خيرا</a:t>
            </a:r>
            <a:endParaRPr lang="en-US" sz="3200" dirty="0"/>
          </a:p>
        </p:txBody>
      </p:sp>
      <p:sp>
        <p:nvSpPr>
          <p:cNvPr id="4" name="Slide Number Placeholder 3"/>
          <p:cNvSpPr>
            <a:spLocks noGrp="1"/>
          </p:cNvSpPr>
          <p:nvPr>
            <p:ph type="sldNum" sz="quarter" idx="12"/>
          </p:nvPr>
        </p:nvSpPr>
        <p:spPr/>
        <p:txBody>
          <a:bodyPr/>
          <a:lstStyle/>
          <a:p>
            <a:fld id="{558D929D-13B1-4359-AEB5-32CD14D9437D}" type="slidenum">
              <a:rPr lang="en-US" smtClean="0"/>
              <a:t>16</a:t>
            </a:fld>
            <a:endParaRPr lang="en-US"/>
          </a:p>
        </p:txBody>
      </p:sp>
    </p:spTree>
    <p:extLst>
      <p:ext uri="{BB962C8B-B14F-4D97-AF65-F5344CB8AC3E}">
        <p14:creationId xmlns:p14="http://schemas.microsoft.com/office/powerpoint/2010/main" val="220619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7165"/>
          <a:stretch/>
        </p:blipFill>
        <p:spPr>
          <a:xfrm>
            <a:off x="345171" y="2550656"/>
            <a:ext cx="6526364" cy="4058692"/>
          </a:xfrm>
          <a:prstGeom prst="rect">
            <a:avLst/>
          </a:prstGeom>
        </p:spPr>
      </p:pic>
      <p:pic>
        <p:nvPicPr>
          <p:cNvPr id="5" name="Picture 4"/>
          <p:cNvPicPr/>
          <p:nvPr/>
        </p:nvPicPr>
        <p:blipFill>
          <a:blip r:embed="rId3"/>
          <a:stretch>
            <a:fillRect/>
          </a:stretch>
        </p:blipFill>
        <p:spPr>
          <a:xfrm>
            <a:off x="5927407" y="2222"/>
            <a:ext cx="6264593" cy="356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a:blip r:embed="rId4"/>
          <a:stretch>
            <a:fillRect/>
          </a:stretch>
        </p:blipFill>
        <p:spPr>
          <a:xfrm>
            <a:off x="6871535" y="3568700"/>
            <a:ext cx="5320465" cy="328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06942" y="185381"/>
            <a:ext cx="4676216" cy="2246769"/>
          </a:xfrm>
          <a:prstGeom prst="rect">
            <a:avLst/>
          </a:prstGeom>
        </p:spPr>
        <p:txBody>
          <a:bodyPr wrap="square">
            <a:spAutoFit/>
          </a:bodyPr>
          <a:lstStyle/>
          <a:p>
            <a:pPr algn="ctr"/>
            <a:r>
              <a:rPr lang="en-US" sz="2800" dirty="0"/>
              <a:t>The I-ME-WE (India-Middle East-Western Europe) submarine communication cable linking Tripoli, Lebanon with other countries</a:t>
            </a:r>
          </a:p>
        </p:txBody>
      </p:sp>
      <p:sp>
        <p:nvSpPr>
          <p:cNvPr id="8" name="Slide Number Placeholder 7"/>
          <p:cNvSpPr>
            <a:spLocks noGrp="1"/>
          </p:cNvSpPr>
          <p:nvPr>
            <p:ph type="sldNum" sz="quarter" idx="12"/>
          </p:nvPr>
        </p:nvSpPr>
        <p:spPr/>
        <p:txBody>
          <a:bodyPr/>
          <a:lstStyle/>
          <a:p>
            <a:fld id="{558D929D-13B1-4359-AEB5-32CD14D9437D}" type="slidenum">
              <a:rPr lang="en-US" smtClean="0"/>
              <a:t>2</a:t>
            </a:fld>
            <a:endParaRPr lang="en-US"/>
          </a:p>
        </p:txBody>
      </p:sp>
    </p:spTree>
    <p:extLst>
      <p:ext uri="{BB962C8B-B14F-4D97-AF65-F5344CB8AC3E}">
        <p14:creationId xmlns:p14="http://schemas.microsoft.com/office/powerpoint/2010/main" val="92485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landlines</a:t>
            </a:r>
            <a:endParaRPr lang="en-US" sz="4000" dirty="0"/>
          </a:p>
        </p:txBody>
      </p:sp>
      <p:pic>
        <p:nvPicPr>
          <p:cNvPr id="4" name="Content Placeholder 3"/>
          <p:cNvPicPr>
            <a:picLocks noGrp="1"/>
          </p:cNvPicPr>
          <p:nvPr>
            <p:ph idx="1"/>
          </p:nvPr>
        </p:nvPicPr>
        <p:blipFill>
          <a:blip r:embed="rId2"/>
          <a:stretch>
            <a:fillRect/>
          </a:stretch>
        </p:blipFill>
        <p:spPr>
          <a:xfrm>
            <a:off x="-29982" y="1920624"/>
            <a:ext cx="5457720" cy="3541712"/>
          </a:xfrm>
          <a:prstGeom prst="rect">
            <a:avLst/>
          </a:prstGeom>
        </p:spPr>
      </p:pic>
      <p:pic>
        <p:nvPicPr>
          <p:cNvPr id="5" name="Picture 4"/>
          <p:cNvPicPr/>
          <p:nvPr/>
        </p:nvPicPr>
        <p:blipFill rotWithShape="1">
          <a:blip r:embed="rId3"/>
          <a:srcRect l="3724" r="3187" b="41964"/>
          <a:stretch/>
        </p:blipFill>
        <p:spPr bwMode="auto">
          <a:xfrm>
            <a:off x="5427738" y="405786"/>
            <a:ext cx="6791068" cy="3029677"/>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a:stretch>
            <a:fillRect/>
          </a:stretch>
        </p:blipFill>
        <p:spPr>
          <a:xfrm>
            <a:off x="5427738" y="3454383"/>
            <a:ext cx="6764262" cy="3010585"/>
          </a:xfrm>
          <a:prstGeom prst="rect">
            <a:avLst/>
          </a:prstGeom>
        </p:spPr>
      </p:pic>
      <p:sp>
        <p:nvSpPr>
          <p:cNvPr id="7" name="Slide Number Placeholder 6"/>
          <p:cNvSpPr>
            <a:spLocks noGrp="1"/>
          </p:cNvSpPr>
          <p:nvPr>
            <p:ph type="sldNum" sz="quarter" idx="12"/>
          </p:nvPr>
        </p:nvSpPr>
        <p:spPr/>
        <p:txBody>
          <a:bodyPr/>
          <a:lstStyle/>
          <a:p>
            <a:fld id="{558D929D-13B1-4359-AEB5-32CD14D9437D}" type="slidenum">
              <a:rPr lang="en-US" smtClean="0"/>
              <a:t>3</a:t>
            </a:fld>
            <a:endParaRPr lang="en-US"/>
          </a:p>
        </p:txBody>
      </p:sp>
    </p:spTree>
    <p:extLst>
      <p:ext uri="{BB962C8B-B14F-4D97-AF65-F5344CB8AC3E}">
        <p14:creationId xmlns:p14="http://schemas.microsoft.com/office/powerpoint/2010/main" val="194597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66" y="-135461"/>
            <a:ext cx="9905998" cy="1478570"/>
          </a:xfrm>
        </p:spPr>
        <p:txBody>
          <a:bodyPr/>
          <a:lstStyle/>
          <a:p>
            <a:r>
              <a:rPr lang="en-US" dirty="0" smtClean="0"/>
              <a:t>internet</a:t>
            </a:r>
            <a:endParaRPr lang="en-US" dirty="0"/>
          </a:p>
        </p:txBody>
      </p:sp>
      <p:pic>
        <p:nvPicPr>
          <p:cNvPr id="4" name="Content Placeholder 3"/>
          <p:cNvPicPr>
            <a:picLocks noGrp="1"/>
          </p:cNvPicPr>
          <p:nvPr>
            <p:ph idx="1"/>
          </p:nvPr>
        </p:nvPicPr>
        <p:blipFill rotWithShape="1">
          <a:blip r:embed="rId2"/>
          <a:srcRect b="13570"/>
          <a:stretch/>
        </p:blipFill>
        <p:spPr bwMode="auto">
          <a:xfrm>
            <a:off x="135717" y="928532"/>
            <a:ext cx="5591314" cy="264712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607" t="7137" r="3384" b="11007"/>
          <a:stretch/>
        </p:blipFill>
        <p:spPr bwMode="auto">
          <a:xfrm>
            <a:off x="464580" y="3730104"/>
            <a:ext cx="4933587" cy="300789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49635" t="16070" r="3337" b="6914"/>
          <a:stretch/>
        </p:blipFill>
        <p:spPr bwMode="auto">
          <a:xfrm>
            <a:off x="5998577" y="3575657"/>
            <a:ext cx="6289258" cy="3316791"/>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3351" r="8302" b="7581"/>
          <a:stretch/>
        </p:blipFill>
        <p:spPr bwMode="auto">
          <a:xfrm>
            <a:off x="5956355" y="0"/>
            <a:ext cx="6289258" cy="3575657"/>
          </a:xfrm>
          <a:prstGeom prst="rect">
            <a:avLst/>
          </a:prstGeom>
          <a:ln>
            <a:noFill/>
          </a:ln>
          <a:extLst>
            <a:ext uri="{53640926-AAD7-44D8-BBD7-CCE9431645EC}">
              <a14:shadowObscured xmlns:a14="http://schemas.microsoft.com/office/drawing/2010/main"/>
            </a:ext>
          </a:extLst>
        </p:spPr>
      </p:pic>
      <p:sp>
        <p:nvSpPr>
          <p:cNvPr id="9" name="Slide Number Placeholder 8"/>
          <p:cNvSpPr>
            <a:spLocks noGrp="1"/>
          </p:cNvSpPr>
          <p:nvPr>
            <p:ph type="sldNum" sz="quarter" idx="12"/>
          </p:nvPr>
        </p:nvSpPr>
        <p:spPr/>
        <p:txBody>
          <a:bodyPr/>
          <a:lstStyle/>
          <a:p>
            <a:fld id="{558D929D-13B1-4359-AEB5-32CD14D9437D}" type="slidenum">
              <a:rPr lang="en-US" smtClean="0"/>
              <a:t>4</a:t>
            </a:fld>
            <a:endParaRPr lang="en-US"/>
          </a:p>
        </p:txBody>
      </p:sp>
    </p:spTree>
    <p:extLst>
      <p:ext uri="{BB962C8B-B14F-4D97-AF65-F5344CB8AC3E}">
        <p14:creationId xmlns:p14="http://schemas.microsoft.com/office/powerpoint/2010/main" val="97697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510" y="122967"/>
            <a:ext cx="9905998" cy="1478570"/>
          </a:xfrm>
        </p:spPr>
        <p:txBody>
          <a:bodyPr/>
          <a:lstStyle/>
          <a:p>
            <a:r>
              <a:rPr lang="en-US" dirty="0" smtClean="0"/>
              <a:t>DSL</a:t>
            </a:r>
            <a:endParaRPr lang="en-US" dirty="0"/>
          </a:p>
        </p:txBody>
      </p:sp>
      <p:pic>
        <p:nvPicPr>
          <p:cNvPr id="5" name="Picture 4"/>
          <p:cNvPicPr/>
          <p:nvPr/>
        </p:nvPicPr>
        <p:blipFill rotWithShape="1">
          <a:blip r:embed="rId2"/>
          <a:srcRect l="2786" t="10693" r="14263" b="11171"/>
          <a:stretch/>
        </p:blipFill>
        <p:spPr bwMode="auto">
          <a:xfrm>
            <a:off x="6313765" y="0"/>
            <a:ext cx="5878235" cy="3283284"/>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3"/>
          <a:stretch>
            <a:fillRect/>
          </a:stretch>
        </p:blipFill>
        <p:spPr>
          <a:xfrm>
            <a:off x="-1" y="1212633"/>
            <a:ext cx="6593305" cy="2477051"/>
          </a:xfrm>
          <a:prstGeom prst="rect">
            <a:avLst/>
          </a:prstGeom>
        </p:spPr>
      </p:pic>
      <p:pic>
        <p:nvPicPr>
          <p:cNvPr id="7" name="Picture 6"/>
          <p:cNvPicPr/>
          <p:nvPr/>
        </p:nvPicPr>
        <p:blipFill>
          <a:blip r:embed="rId4"/>
          <a:stretch>
            <a:fillRect/>
          </a:stretch>
        </p:blipFill>
        <p:spPr>
          <a:xfrm>
            <a:off x="-2" y="3689684"/>
            <a:ext cx="6593305" cy="2519251"/>
          </a:xfrm>
          <a:prstGeom prst="rect">
            <a:avLst/>
          </a:prstGeom>
        </p:spPr>
      </p:pic>
      <p:pic>
        <p:nvPicPr>
          <p:cNvPr id="4" name="Content Placeholder 3"/>
          <p:cNvPicPr>
            <a:picLocks noGrp="1"/>
          </p:cNvPicPr>
          <p:nvPr>
            <p:ph idx="1"/>
          </p:nvPr>
        </p:nvPicPr>
        <p:blipFill rotWithShape="1">
          <a:blip r:embed="rId5"/>
          <a:srcRect l="3903" t="7448" r="6288" b="4496"/>
          <a:stretch/>
        </p:blipFill>
        <p:spPr bwMode="auto">
          <a:xfrm>
            <a:off x="6373783" y="3203073"/>
            <a:ext cx="5818217" cy="3654927"/>
          </a:xfrm>
          <a:prstGeom prst="rect">
            <a:avLst/>
          </a:prstGeom>
          <a:ln>
            <a:noFill/>
          </a:ln>
          <a:extLst>
            <a:ext uri="{53640926-AAD7-44D8-BBD7-CCE9431645EC}">
              <a14:shadowObscured xmlns:a14="http://schemas.microsoft.com/office/drawing/2010/main"/>
            </a:ext>
          </a:extLst>
        </p:spPr>
      </p:pic>
      <p:sp>
        <p:nvSpPr>
          <p:cNvPr id="8" name="Slide Number Placeholder 7"/>
          <p:cNvSpPr>
            <a:spLocks noGrp="1"/>
          </p:cNvSpPr>
          <p:nvPr>
            <p:ph type="sldNum" sz="quarter" idx="12"/>
          </p:nvPr>
        </p:nvSpPr>
        <p:spPr/>
        <p:txBody>
          <a:bodyPr/>
          <a:lstStyle/>
          <a:p>
            <a:fld id="{558D929D-13B1-4359-AEB5-32CD14D9437D}" type="slidenum">
              <a:rPr lang="en-US" smtClean="0"/>
              <a:t>5</a:t>
            </a:fld>
            <a:endParaRPr lang="en-US"/>
          </a:p>
        </p:txBody>
      </p:sp>
    </p:spTree>
    <p:extLst>
      <p:ext uri="{BB962C8B-B14F-4D97-AF65-F5344CB8AC3E}">
        <p14:creationId xmlns:p14="http://schemas.microsoft.com/office/powerpoint/2010/main" val="38939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t="7965" r="4463"/>
          <a:stretch/>
        </p:blipFill>
        <p:spPr bwMode="auto">
          <a:xfrm>
            <a:off x="2629316" y="1"/>
            <a:ext cx="6930189" cy="354530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t="4863"/>
          <a:stretch/>
        </p:blipFill>
        <p:spPr>
          <a:xfrm>
            <a:off x="2629316" y="3545304"/>
            <a:ext cx="6930189" cy="3312695"/>
          </a:xfrm>
          <a:prstGeom prst="rect">
            <a:avLst/>
          </a:prstGeom>
        </p:spPr>
      </p:pic>
      <p:sp>
        <p:nvSpPr>
          <p:cNvPr id="6" name="Slide Number Placeholder 5"/>
          <p:cNvSpPr>
            <a:spLocks noGrp="1"/>
          </p:cNvSpPr>
          <p:nvPr>
            <p:ph type="sldNum" sz="quarter" idx="12"/>
          </p:nvPr>
        </p:nvSpPr>
        <p:spPr/>
        <p:txBody>
          <a:bodyPr/>
          <a:lstStyle/>
          <a:p>
            <a:fld id="{558D929D-13B1-4359-AEB5-32CD14D9437D}" type="slidenum">
              <a:rPr lang="en-US" smtClean="0"/>
              <a:t>6</a:t>
            </a:fld>
            <a:endParaRPr lang="en-US"/>
          </a:p>
        </p:txBody>
      </p:sp>
    </p:spTree>
    <p:extLst>
      <p:ext uri="{BB962C8B-B14F-4D97-AF65-F5344CB8AC3E}">
        <p14:creationId xmlns:p14="http://schemas.microsoft.com/office/powerpoint/2010/main" val="131557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76" y="438762"/>
            <a:ext cx="3510798" cy="889440"/>
          </a:xfrm>
        </p:spPr>
        <p:txBody>
          <a:bodyPr/>
          <a:lstStyle/>
          <a:p>
            <a:r>
              <a:rPr lang="en-US" dirty="0" smtClean="0"/>
              <a:t>Mobile cellular</a:t>
            </a:r>
            <a:endParaRPr lang="en-US" dirty="0"/>
          </a:p>
        </p:txBody>
      </p:sp>
      <p:sp>
        <p:nvSpPr>
          <p:cNvPr id="4" name="Slide Number Placeholder 3"/>
          <p:cNvSpPr>
            <a:spLocks noGrp="1"/>
          </p:cNvSpPr>
          <p:nvPr>
            <p:ph type="sldNum" sz="quarter" idx="12"/>
          </p:nvPr>
        </p:nvSpPr>
        <p:spPr/>
        <p:txBody>
          <a:bodyPr/>
          <a:lstStyle/>
          <a:p>
            <a:fld id="{558D929D-13B1-4359-AEB5-32CD14D9437D}" type="slidenum">
              <a:rPr lang="en-US" smtClean="0"/>
              <a:t>7</a:t>
            </a:fld>
            <a:endParaRPr lang="en-US"/>
          </a:p>
        </p:txBody>
      </p:sp>
      <p:pic>
        <p:nvPicPr>
          <p:cNvPr id="5" name="Content Placeholder 4"/>
          <p:cNvPicPr>
            <a:picLocks noGrp="1"/>
          </p:cNvPicPr>
          <p:nvPr>
            <p:ph idx="1"/>
          </p:nvPr>
        </p:nvPicPr>
        <p:blipFill>
          <a:blip r:embed="rId2"/>
          <a:stretch>
            <a:fillRect/>
          </a:stretch>
        </p:blipFill>
        <p:spPr>
          <a:xfrm>
            <a:off x="-35384" y="1766963"/>
            <a:ext cx="4896801" cy="3541712"/>
          </a:xfrm>
          <a:prstGeom prst="rect">
            <a:avLst/>
          </a:prstGeom>
        </p:spPr>
      </p:pic>
      <p:pic>
        <p:nvPicPr>
          <p:cNvPr id="6" name="Picture 5"/>
          <p:cNvPicPr/>
          <p:nvPr/>
        </p:nvPicPr>
        <p:blipFill rotWithShape="1">
          <a:blip r:embed="rId3"/>
          <a:srcRect t="13400"/>
          <a:stretch/>
        </p:blipFill>
        <p:spPr>
          <a:xfrm>
            <a:off x="4861417" y="0"/>
            <a:ext cx="7330583" cy="3679165"/>
          </a:xfrm>
          <a:prstGeom prst="rect">
            <a:avLst/>
          </a:prstGeom>
        </p:spPr>
      </p:pic>
      <p:pic>
        <p:nvPicPr>
          <p:cNvPr id="7" name="Picture 6"/>
          <p:cNvPicPr/>
          <p:nvPr/>
        </p:nvPicPr>
        <p:blipFill rotWithShape="1">
          <a:blip r:embed="rId4"/>
          <a:srcRect l="-1221" t="8649" r="1221" b="-1489"/>
          <a:stretch/>
        </p:blipFill>
        <p:spPr>
          <a:xfrm>
            <a:off x="4828674" y="3679165"/>
            <a:ext cx="3946652" cy="3319429"/>
          </a:xfrm>
          <a:prstGeom prst="rect">
            <a:avLst/>
          </a:prstGeom>
        </p:spPr>
      </p:pic>
      <p:pic>
        <p:nvPicPr>
          <p:cNvPr id="8" name="Picture 7"/>
          <p:cNvPicPr/>
          <p:nvPr/>
        </p:nvPicPr>
        <p:blipFill rotWithShape="1">
          <a:blip r:embed="rId5"/>
          <a:srcRect t="10618" b="11944"/>
          <a:stretch/>
        </p:blipFill>
        <p:spPr bwMode="auto">
          <a:xfrm>
            <a:off x="8543080" y="3679165"/>
            <a:ext cx="3648920" cy="32590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21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4404"/>
            <a:ext cx="9905998" cy="1478570"/>
          </a:xfrm>
        </p:spPr>
        <p:txBody>
          <a:bodyPr/>
          <a:lstStyle/>
          <a:p>
            <a:r>
              <a:rPr lang="en-US" dirty="0" smtClean="0"/>
              <a:t>Telecom </a:t>
            </a:r>
            <a:r>
              <a:rPr lang="en-US" dirty="0"/>
              <a:t>One Stop Shops (OSS)</a:t>
            </a:r>
          </a:p>
        </p:txBody>
      </p:sp>
      <p:sp>
        <p:nvSpPr>
          <p:cNvPr id="3" name="Content Placeholder 2"/>
          <p:cNvSpPr>
            <a:spLocks noGrp="1"/>
          </p:cNvSpPr>
          <p:nvPr>
            <p:ph idx="1"/>
          </p:nvPr>
        </p:nvSpPr>
        <p:spPr>
          <a:xfrm>
            <a:off x="1141411" y="1270919"/>
            <a:ext cx="9905999" cy="3541714"/>
          </a:xfrm>
        </p:spPr>
        <p:txBody>
          <a:bodyPr/>
          <a:lstStyle/>
          <a:p>
            <a:r>
              <a:rPr lang="en-US" dirty="0"/>
              <a:t> Common sale centers (Telecom One Stop Shops) for Alpha, Touch and Ogero were set up to provide fixed and mobile telecommunications services.</a:t>
            </a:r>
          </a:p>
        </p:txBody>
      </p:sp>
      <p:sp>
        <p:nvSpPr>
          <p:cNvPr id="4" name="Slide Number Placeholder 3"/>
          <p:cNvSpPr>
            <a:spLocks noGrp="1"/>
          </p:cNvSpPr>
          <p:nvPr>
            <p:ph type="sldNum" sz="quarter" idx="12"/>
          </p:nvPr>
        </p:nvSpPr>
        <p:spPr/>
        <p:txBody>
          <a:bodyPr/>
          <a:lstStyle/>
          <a:p>
            <a:fld id="{558D929D-13B1-4359-AEB5-32CD14D9437D}" type="slidenum">
              <a:rPr lang="en-US" smtClean="0"/>
              <a:t>8</a:t>
            </a:fld>
            <a:endParaRPr lang="en-US"/>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2547"/>
          <a:stretch/>
        </p:blipFill>
        <p:spPr>
          <a:xfrm>
            <a:off x="2598821" y="2253917"/>
            <a:ext cx="7283116" cy="4604083"/>
          </a:xfrm>
          <a:prstGeom prst="rect">
            <a:avLst/>
          </a:prstGeom>
        </p:spPr>
      </p:pic>
    </p:spTree>
    <p:extLst>
      <p:ext uri="{BB962C8B-B14F-4D97-AF65-F5344CB8AC3E}">
        <p14:creationId xmlns:p14="http://schemas.microsoft.com/office/powerpoint/2010/main" val="131900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44" y="2527529"/>
            <a:ext cx="9905998" cy="1478570"/>
          </a:xfrm>
        </p:spPr>
        <p:txBody>
          <a:bodyPr/>
          <a:lstStyle/>
          <a:p>
            <a:r>
              <a:rPr lang="en-US" dirty="0"/>
              <a:t>Upcoming Projects</a:t>
            </a:r>
            <a:br>
              <a:rPr lang="en-US" dirty="0"/>
            </a:br>
            <a:endParaRPr lang="en-US" dirty="0"/>
          </a:p>
        </p:txBody>
      </p:sp>
      <p:sp>
        <p:nvSpPr>
          <p:cNvPr id="4" name="Slide Number Placeholder 3"/>
          <p:cNvSpPr>
            <a:spLocks noGrp="1"/>
          </p:cNvSpPr>
          <p:nvPr>
            <p:ph type="sldNum" sz="quarter" idx="12"/>
          </p:nvPr>
        </p:nvSpPr>
        <p:spPr/>
        <p:txBody>
          <a:bodyPr/>
          <a:lstStyle/>
          <a:p>
            <a:fld id="{558D929D-13B1-4359-AEB5-32CD14D9437D}" type="slidenum">
              <a:rPr lang="en-US" smtClean="0"/>
              <a:t>9</a:t>
            </a:fld>
            <a:endParaRPr lang="en-US"/>
          </a:p>
        </p:txBody>
      </p:sp>
    </p:spTree>
    <p:extLst>
      <p:ext uri="{BB962C8B-B14F-4D97-AF65-F5344CB8AC3E}">
        <p14:creationId xmlns:p14="http://schemas.microsoft.com/office/powerpoint/2010/main" val="117252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307</TotalTime>
  <Words>435</Words>
  <Application>Microsoft Office PowerPoint</Application>
  <PresentationFormat>Widescreen</PresentationFormat>
  <Paragraphs>39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Tw Cen MT</vt:lpstr>
      <vt:lpstr>Circuit</vt:lpstr>
      <vt:lpstr>North Lebanon Telecommunication</vt:lpstr>
      <vt:lpstr>PowerPoint Presentation</vt:lpstr>
      <vt:lpstr>landlines</vt:lpstr>
      <vt:lpstr>internet</vt:lpstr>
      <vt:lpstr>DSL</vt:lpstr>
      <vt:lpstr>PowerPoint Presentation</vt:lpstr>
      <vt:lpstr>Mobile cellular</vt:lpstr>
      <vt:lpstr>Telecom One Stop Shops (OSS)</vt:lpstr>
      <vt:lpstr>Upcoming Projects </vt:lpstr>
      <vt:lpstr>1.The fixed network: the transition from copper wire to fiber optics (FTTX)</vt:lpstr>
      <vt:lpstr>PowerPoint Presentation</vt:lpstr>
      <vt:lpstr>PowerPoint Presentation</vt:lpstr>
      <vt:lpstr>2.The mobile network: the transition from the third generation (3g) to the fourth generation (4g advanced)</vt:lpstr>
      <vt:lpstr>Reasons Lebanon’s internet is so slow</vt:lpstr>
      <vt:lpstr>System dynamics</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11</cp:revision>
  <dcterms:created xsi:type="dcterms:W3CDTF">2020-03-13T09:35:00Z</dcterms:created>
  <dcterms:modified xsi:type="dcterms:W3CDTF">2020-03-16T10:54:56Z</dcterms:modified>
</cp:coreProperties>
</file>