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9" y="-58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mir%20Mourad\Taxes\Book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لبنان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Sheet1!$K$7:$M$7</c:f>
              <c:strCache>
                <c:ptCount val="3"/>
                <c:pt idx="0">
                  <c:v>معدلات الضريبة على دخل الأفراد (رواتب وأجور وأرباح فردية)</c:v>
                </c:pt>
                <c:pt idx="1">
                  <c:v>معدل الضريبة المقطوع على أرباح الشركات</c:v>
                </c:pt>
                <c:pt idx="2">
                  <c:v>الضريبة على الناتج المحلي الاجمالي </c:v>
                </c:pt>
              </c:strCache>
            </c:strRef>
          </c:cat>
          <c:val>
            <c:numRef>
              <c:f>Sheet1!$K$8:$M$8</c:f>
              <c:numCache>
                <c:formatCode>0%</c:formatCode>
                <c:ptCount val="3"/>
                <c:pt idx="0">
                  <c:v>0.2</c:v>
                </c:pt>
                <c:pt idx="1">
                  <c:v>0.15</c:v>
                </c:pt>
                <c:pt idx="2" formatCode="0.00%">
                  <c:v>0.17799999999999999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D7-4B4A-9814-5D5CD7DD01A6}"/>
            </c:ext>
          </c:extLst>
        </c:ser>
        <c:ser>
          <c:idx val="1"/>
          <c:order val="1"/>
          <c:tx>
            <c:v>تركيا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Sheet1!$K$7:$M$7</c:f>
              <c:strCache>
                <c:ptCount val="3"/>
                <c:pt idx="0">
                  <c:v>معدلات الضريبة على دخل الأفراد (رواتب وأجور وأرباح فردية)</c:v>
                </c:pt>
                <c:pt idx="1">
                  <c:v>معدل الضريبة المقطوع على أرباح الشركات</c:v>
                </c:pt>
                <c:pt idx="2">
                  <c:v>الضريبة على الناتج المحلي الاجمالي </c:v>
                </c:pt>
              </c:strCache>
            </c:strRef>
          </c:cat>
          <c:val>
            <c:numRef>
              <c:f>Sheet1!$K$9:$M$9</c:f>
              <c:numCache>
                <c:formatCode>0%</c:formatCode>
                <c:ptCount val="3"/>
                <c:pt idx="0">
                  <c:v>0.35</c:v>
                </c:pt>
                <c:pt idx="1">
                  <c:v>0.2</c:v>
                </c:pt>
                <c:pt idx="2" formatCode="0.00%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D7-4B4A-9814-5D5CD7DD01A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9933456"/>
        <c:axId val="139940528"/>
      </c:barChart>
      <c:catAx>
        <c:axId val="13993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940528"/>
        <c:crosses val="autoZero"/>
        <c:auto val="1"/>
        <c:lblAlgn val="ctr"/>
        <c:lblOffset val="100"/>
        <c:noMultiLvlLbl val="0"/>
      </c:catAx>
      <c:valAx>
        <c:axId val="1399405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9933456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LB" sz="2400" dirty="0"/>
              <a:t>التعديلات على النظام </a:t>
            </a:r>
            <a:r>
              <a:rPr lang="ar-LB" sz="2400" dirty="0" smtClean="0"/>
              <a:t>الضريبي</a:t>
            </a:r>
            <a:endParaRPr lang="en-US" sz="2400" dirty="0"/>
          </a:p>
        </c:rich>
      </c:tx>
      <c:layout>
        <c:manualLayout>
          <c:xMode val="edge"/>
          <c:yMode val="edge"/>
          <c:x val="0.36133879850936623"/>
          <c:y val="6.157646883336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9879456507985949E-2"/>
          <c:y val="0.14755505785740949"/>
          <c:w val="0.96364715844388427"/>
          <c:h val="0.53647130112168961"/>
        </c:manualLayout>
      </c:layout>
      <c:barChart>
        <c:barDir val="col"/>
        <c:grouping val="clustered"/>
        <c:varyColors val="0"/>
        <c:ser>
          <c:idx val="0"/>
          <c:order val="0"/>
          <c:tx>
            <c:v>1959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Sheet1!$K$11:$R$11</c:f>
              <c:strCache>
                <c:ptCount val="8"/>
                <c:pt idx="0">
                  <c:v>إيرادات الأملاك
 المبنية</c:v>
                </c:pt>
                <c:pt idx="1">
                  <c:v>رسم انتقال 
الملكية </c:v>
                </c:pt>
                <c:pt idx="2">
                  <c:v>الضريبة على 
ربح التحسين </c:v>
                </c:pt>
                <c:pt idx="3">
                  <c:v>ايرادات الأموال 
المنقولة</c:v>
                </c:pt>
                <c:pt idx="4">
                  <c:v> ضريبة
 توزيع الأرباح </c:v>
                </c:pt>
                <c:pt idx="5">
                  <c:v>ضريبة 
الدخل على شركات الأموال</c:v>
                </c:pt>
                <c:pt idx="6">
                  <c:v>
 ضريبة الدخل للمؤسسات الفردية 
وشركات الأشخاص</c:v>
                </c:pt>
                <c:pt idx="7">
                  <c:v>
 ضريبة الدخل على 
الرواتب والأجور</c:v>
                </c:pt>
              </c:strCache>
            </c:strRef>
          </c:cat>
          <c:val>
            <c:numRef>
              <c:f>Sheet1!$K$12:$R$12</c:f>
              <c:numCache>
                <c:formatCode>General</c:formatCode>
                <c:ptCount val="8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12</c:v>
                </c:pt>
                <c:pt idx="5">
                  <c:v>22</c:v>
                </c:pt>
                <c:pt idx="6">
                  <c:v>50</c:v>
                </c:pt>
                <c:pt idx="7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E-46F4-9F22-424B07900F75}"/>
            </c:ext>
          </c:extLst>
        </c:ser>
        <c:ser>
          <c:idx val="1"/>
          <c:order val="1"/>
          <c:tx>
            <c:v>1993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Sheet1!$K$11:$R$11</c:f>
              <c:strCache>
                <c:ptCount val="8"/>
                <c:pt idx="0">
                  <c:v>إيرادات الأملاك
 المبنية</c:v>
                </c:pt>
                <c:pt idx="1">
                  <c:v>رسم انتقال 
الملكية </c:v>
                </c:pt>
                <c:pt idx="2">
                  <c:v>الضريبة على 
ربح التحسين </c:v>
                </c:pt>
                <c:pt idx="3">
                  <c:v>ايرادات الأموال 
المنقولة</c:v>
                </c:pt>
                <c:pt idx="4">
                  <c:v> ضريبة
 توزيع الأرباح </c:v>
                </c:pt>
                <c:pt idx="5">
                  <c:v>ضريبة 
الدخل على شركات الأموال</c:v>
                </c:pt>
                <c:pt idx="6">
                  <c:v>
 ضريبة الدخل للمؤسسات الفردية 
وشركات الأشخاص</c:v>
                </c:pt>
                <c:pt idx="7">
                  <c:v>
 ضريبة الدخل على 
الرواتب والأجور</c:v>
                </c:pt>
              </c:strCache>
            </c:strRef>
          </c:cat>
          <c:val>
            <c:numRef>
              <c:f>Sheet1!$K$13:$R$13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BE-46F4-9F22-424B07900F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65950352"/>
        <c:axId val="1365944112"/>
      </c:barChart>
      <c:catAx>
        <c:axId val="136595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944112"/>
        <c:crosses val="autoZero"/>
        <c:auto val="1"/>
        <c:lblAlgn val="ctr"/>
        <c:lblOffset val="100"/>
        <c:noMultiLvlLbl val="0"/>
      </c:catAx>
      <c:valAx>
        <c:axId val="13659441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6595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953466"/>
            <a:ext cx="18186876" cy="10537496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897328"/>
            <a:ext cx="16047244" cy="7307583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8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5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611452"/>
            <a:ext cx="4613583" cy="25650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611452"/>
            <a:ext cx="13573294" cy="25650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1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545809"/>
            <a:ext cx="18454330" cy="12590343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20255262"/>
            <a:ext cx="18454330" cy="6620964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7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5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611459"/>
            <a:ext cx="18454330" cy="5850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419688"/>
            <a:ext cx="9051647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1055963"/>
            <a:ext cx="9051647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419688"/>
            <a:ext cx="9096225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1055963"/>
            <a:ext cx="9096225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0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4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1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357934"/>
            <a:ext cx="10831890" cy="21509383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357934"/>
            <a:ext cx="10831890" cy="21509383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2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611459"/>
            <a:ext cx="184543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8057261"/>
            <a:ext cx="184543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06FB8-6F02-47DE-A60B-3B5E0B25A482}" type="datetimeFigureOut">
              <a:rPr lang="en-US" smtClean="0"/>
              <a:t>16/03/2020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8053287"/>
            <a:ext cx="7221260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2AD3-A014-4F9C-9BF8-6DFB085D9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9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9605" rtl="0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l" defTabSz="213960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11" Type="http://schemas.openxmlformats.org/officeDocument/2006/relationships/image" Target="../media/image8.png"/><Relationship Id="rId5" Type="http://schemas.openxmlformats.org/officeDocument/2006/relationships/chart" Target="../charts/chart1.xml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Rounded Rectangle 324"/>
          <p:cNvSpPr/>
          <p:nvPr/>
        </p:nvSpPr>
        <p:spPr>
          <a:xfrm>
            <a:off x="0" y="22956407"/>
            <a:ext cx="21239310" cy="67637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ounded Rectangle 323"/>
          <p:cNvSpPr/>
          <p:nvPr/>
        </p:nvSpPr>
        <p:spPr>
          <a:xfrm>
            <a:off x="231263" y="15476980"/>
            <a:ext cx="21008047" cy="72983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ounded Rectangle 322"/>
          <p:cNvSpPr/>
          <p:nvPr/>
        </p:nvSpPr>
        <p:spPr>
          <a:xfrm>
            <a:off x="209581" y="2909126"/>
            <a:ext cx="20862342" cy="1211795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2" descr="AECENAR_Kopf_withWebsiteAdres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04643" cy="1390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10" descr="Basmal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67370" y="241812"/>
            <a:ext cx="4594552" cy="7934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74329" y="1797418"/>
            <a:ext cx="48093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6000" b="1" dirty="0" smtClean="0"/>
              <a:t>الضرائب في لبنان</a:t>
            </a:r>
            <a:r>
              <a:rPr lang="en-US" sz="6000" b="1" dirty="0" smtClean="0"/>
              <a:t> </a:t>
            </a:r>
            <a:endParaRPr lang="en-US" sz="4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4905378" y="29620944"/>
            <a:ext cx="10036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Siham Aisha/</a:t>
            </a:r>
            <a:r>
              <a:rPr lang="en-US" sz="3600" dirty="0" err="1" smtClean="0"/>
              <a:t>Aecenar</a:t>
            </a:r>
            <a:r>
              <a:rPr lang="en-US" sz="3600" dirty="0" smtClean="0"/>
              <a:t> March 2020</a:t>
            </a:r>
            <a:endParaRPr lang="en-US" sz="3600" dirty="0"/>
          </a:p>
        </p:txBody>
      </p:sp>
      <p:pic>
        <p:nvPicPr>
          <p:cNvPr id="47" name="Picture 4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8979" y="96382"/>
            <a:ext cx="3824781" cy="2021364"/>
          </a:xfrm>
          <a:prstGeom prst="rect">
            <a:avLst/>
          </a:prstGeom>
        </p:spPr>
      </p:pic>
      <p:grpSp>
        <p:nvGrpSpPr>
          <p:cNvPr id="265" name="Group 264"/>
          <p:cNvGrpSpPr/>
          <p:nvPr/>
        </p:nvGrpSpPr>
        <p:grpSpPr>
          <a:xfrm>
            <a:off x="10850679" y="10172580"/>
            <a:ext cx="9991819" cy="3601739"/>
            <a:chOff x="-295761" y="2532882"/>
            <a:chExt cx="10978924" cy="3601739"/>
          </a:xfrm>
        </p:grpSpPr>
        <p:sp>
          <p:nvSpPr>
            <p:cNvPr id="22" name="Rectangle 21"/>
            <p:cNvSpPr/>
            <p:nvPr/>
          </p:nvSpPr>
          <p:spPr>
            <a:xfrm>
              <a:off x="-295761" y="2532882"/>
              <a:ext cx="10696575" cy="5847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514350" indent="-514350" algn="r" rtl="1">
                <a:buFont typeface="+mj-lt"/>
                <a:buAutoNum type="arabicPeriod" startAt="2"/>
              </a:pPr>
              <a:r>
                <a:rPr lang="ar-SA" sz="3200" b="1" dirty="0"/>
                <a:t>المبادئ الأساسية التي يقوم عليها فرض </a:t>
              </a:r>
              <a:r>
                <a:rPr lang="ar-SA" sz="3200" b="1" dirty="0" smtClean="0"/>
                <a:t>الضريبة</a:t>
              </a:r>
              <a:endParaRPr lang="en-US" sz="32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295761" y="3087633"/>
              <a:ext cx="10978924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SA" sz="2400" dirty="0"/>
                <a:t>يرتبط قيام الضريبة بوظائفها في الدولة الحديثة بعدد من المبادئ التي يجب توفرها وأهمها</a:t>
              </a:r>
              <a:r>
                <a:rPr lang="en-US" sz="2400" dirty="0"/>
                <a:t>:</a:t>
              </a:r>
            </a:p>
            <a:p>
              <a:pPr marL="342900" indent="-342900" algn="r" rtl="1">
                <a:buFont typeface="Arial" panose="020B0604020202020204" pitchFamily="34" charset="0"/>
                <a:buChar char="•"/>
              </a:pPr>
              <a:r>
                <a:rPr lang="ar-LB" sz="2400" b="1" u="sng" dirty="0"/>
                <a:t>مبدأ قانونية الضريبة</a:t>
              </a:r>
            </a:p>
            <a:p>
              <a:pPr lvl="1" indent="-782726" algn="r" rtl="1"/>
              <a:r>
                <a:rPr lang="ar-SA" sz="2400" i="1" dirty="0"/>
                <a:t>لا ضريبة بدون نص قانوني في الدول الحديثة</a:t>
              </a:r>
              <a:endParaRPr lang="ar-LB" sz="2400" i="1" dirty="0"/>
            </a:p>
            <a:p>
              <a:pPr marL="342900" indent="-342900" algn="r" rtl="1">
                <a:buFont typeface="Arial" panose="020B0604020202020204" pitchFamily="34" charset="0"/>
                <a:buChar char="•"/>
              </a:pPr>
              <a:r>
                <a:rPr lang="ar-LB" sz="2400" b="1" u="sng" dirty="0"/>
                <a:t>مبدأ عدالة الضريبة</a:t>
              </a:r>
            </a:p>
            <a:p>
              <a:pPr lvl="1" indent="-782726" algn="r" rtl="1"/>
              <a:r>
                <a:rPr lang="ar-SA" sz="2400" i="1" dirty="0"/>
                <a:t>أي الأخذ بعين الاعتبار الأوضاع المختلفة للمكلفين وقدراتهم، لا سيما أوضاعهم العائلية (حجم الأسرة على وجه الخصوص) وحجم ثرواتهم ومستويات دخولهم</a:t>
              </a:r>
              <a:endParaRPr lang="ar-LB" sz="2400" i="1" dirty="0"/>
            </a:p>
            <a:p>
              <a:pPr marL="342900" indent="-342900" algn="r" rtl="1">
                <a:buFont typeface="Arial" panose="020B0604020202020204" pitchFamily="34" charset="0"/>
                <a:buChar char="•"/>
              </a:pPr>
              <a:r>
                <a:rPr lang="ar-LB" sz="2400" b="1" u="sng" dirty="0"/>
                <a:t>مبدأ مردودية الضريبة</a:t>
              </a:r>
            </a:p>
            <a:p>
              <a:pPr lvl="1" indent="-782726" algn="r" rtl="1"/>
              <a:r>
                <a:rPr lang="ar-SA" sz="2400" i="1" dirty="0"/>
                <a:t>خلاصة هذا المبدأ هي أن الضريبة يجب أن تعود على الدولة بأعلى مردود ممكن</a:t>
              </a:r>
              <a:endParaRPr lang="en-US" sz="2400" i="1" dirty="0"/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209581" y="9711055"/>
            <a:ext cx="9920755" cy="5447112"/>
            <a:chOff x="11404450" y="7208959"/>
            <a:chExt cx="9920755" cy="5447112"/>
          </a:xfrm>
        </p:grpSpPr>
        <p:sp>
          <p:nvSpPr>
            <p:cNvPr id="153" name="Content Placeholder 2"/>
            <p:cNvSpPr txBox="1">
              <a:spLocks/>
            </p:cNvSpPr>
            <p:nvPr/>
          </p:nvSpPr>
          <p:spPr>
            <a:xfrm>
              <a:off x="15022605" y="7823683"/>
              <a:ext cx="5732875" cy="64475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2139605" rtl="0" eaLnBrk="1" latinLnBrk="0" hangingPunct="1">
                <a:lnSpc>
                  <a:spcPct val="90000"/>
                </a:lnSpc>
                <a:spcBef>
                  <a:spcPts val="2340"/>
                </a:spcBef>
                <a:buFont typeface="Arial" panose="020B0604020202020204" pitchFamily="34" charset="0"/>
                <a:buNone/>
                <a:defRPr sz="56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69802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46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39605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42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9407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79209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349011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418814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488616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558418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r>
                <a:rPr lang="ar-SA" sz="2400" dirty="0" smtClean="0"/>
                <a:t>تجري عملية فرض الضريبة عادة على ثلاث مراحل</a:t>
              </a:r>
              <a:endParaRPr lang="en-US" sz="2400" dirty="0"/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17549446" y="8388305"/>
              <a:ext cx="3499604" cy="6545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00100" lvl="1" indent="-342900" algn="r" rtl="1">
                <a:buFont typeface="+mj-lt"/>
                <a:buAutoNum type="arabicPeriod"/>
              </a:pPr>
              <a:r>
                <a:rPr lang="ar-SA" sz="2400" b="1" dirty="0"/>
                <a:t>تعيين الوعاء </a:t>
              </a:r>
              <a:r>
                <a:rPr lang="ar-SA" sz="2400" b="1" dirty="0" smtClean="0"/>
                <a:t>الضريبي</a:t>
              </a:r>
              <a:endParaRPr lang="en-US" sz="2400" b="1" dirty="0"/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14179986" y="8380330"/>
              <a:ext cx="3102174" cy="6389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00100" lvl="1" indent="-342900" algn="r" rtl="1">
                <a:buFont typeface="+mj-lt"/>
                <a:buAutoNum type="arabicPeriod" startAt="2"/>
              </a:pPr>
              <a:r>
                <a:rPr lang="ar-SA" sz="2400" dirty="0"/>
                <a:t>تحديد معدل </a:t>
              </a:r>
              <a:r>
                <a:rPr lang="ar-SA" sz="2400" dirty="0" smtClean="0"/>
                <a:t>الضريبة</a:t>
              </a:r>
              <a:endParaRPr lang="en-US" sz="2400" b="1" dirty="0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11404450" y="8380330"/>
              <a:ext cx="2697945" cy="708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00100" lvl="1" indent="-342900" algn="r" rtl="1">
                <a:buFont typeface="+mj-lt"/>
                <a:buAutoNum type="arabicPeriod" startAt="3"/>
              </a:pPr>
              <a:r>
                <a:rPr lang="ar-SA" sz="2400" dirty="0"/>
                <a:t>جباية </a:t>
              </a:r>
              <a:r>
                <a:rPr lang="ar-SA" sz="2400" dirty="0" smtClean="0"/>
                <a:t>الضريبة</a:t>
              </a:r>
              <a:endParaRPr lang="en-US" sz="2400" b="1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14441852" y="9228835"/>
              <a:ext cx="2516190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LB" sz="2400" dirty="0" smtClean="0"/>
                <a:t>ا</a:t>
              </a:r>
              <a:r>
                <a:rPr lang="ar-SA" sz="2400" dirty="0" smtClean="0"/>
                <a:t>قتطاع </a:t>
              </a:r>
              <a:r>
                <a:rPr lang="ar-SA" sz="2400" dirty="0"/>
                <a:t>نسبة معينة من المادة الخاضعة للضريبة </a:t>
              </a:r>
              <a:r>
                <a:rPr lang="ar-LB" sz="2400" dirty="0" smtClean="0"/>
                <a:t>التي تعتمد على مبدأ اعتدال الضريبة (</a:t>
              </a:r>
              <a:r>
                <a:rPr lang="ar-SA" sz="2400" dirty="0"/>
                <a:t>أي النسبة التي يمكن اقتطاعها من دخول الأفراد وثرواتهم دون إلحاق الضرر بهم</a:t>
              </a:r>
              <a:r>
                <a:rPr lang="ar-LB" sz="2400" dirty="0" smtClean="0"/>
                <a:t>)</a:t>
              </a:r>
              <a:endParaRPr lang="en-US" sz="24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17708822" y="9202961"/>
              <a:ext cx="293726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SA" sz="2400" dirty="0"/>
                <a:t>يجري تعيين مطرح الضريبة من خلال القيام بعمليتين </a:t>
              </a:r>
              <a:r>
                <a:rPr lang="ar-SA" sz="2400" dirty="0" smtClean="0"/>
                <a:t>متتاليتين</a:t>
              </a:r>
              <a:r>
                <a:rPr lang="ar-LB" sz="2400" dirty="0" smtClean="0"/>
                <a:t>: </a:t>
              </a:r>
              <a:endParaRPr lang="en-US" sz="2400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9743600" y="10951005"/>
              <a:ext cx="158160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rtl="1"/>
              <a:r>
                <a:rPr lang="ar-SA" sz="2400" dirty="0">
                  <a:latin typeface="Palatino Linotype" panose="02040502050505030304" pitchFamily="18" charset="0"/>
                  <a:ea typeface="Times New Roman" panose="02020603050405020304" pitchFamily="18" charset="0"/>
                </a:rPr>
                <a:t>باختيار المادة الخاضعة للضريبة</a:t>
              </a:r>
              <a:endParaRPr lang="en-US" sz="2400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7174420" y="10790945"/>
              <a:ext cx="2580137" cy="18651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28600" marR="0" algn="r" rtl="1">
                <a:lnSpc>
                  <a:spcPct val="120000"/>
                </a:lnSpc>
                <a:spcBef>
                  <a:spcPts val="0"/>
                </a:spcBef>
                <a:spcAft>
                  <a:spcPts val="400"/>
                </a:spcAft>
                <a:tabLst>
                  <a:tab pos="1260475" algn="l"/>
                </a:tabLst>
              </a:pPr>
              <a:r>
                <a:rPr lang="ar-SA" sz="2400" dirty="0">
                  <a:latin typeface="Arial" panose="020B0604020202020204" pitchFamily="34" charset="0"/>
                  <a:ea typeface="Times New Roman" panose="02020603050405020304" pitchFamily="18" charset="0"/>
                </a:rPr>
                <a:t>بتقدير دقيق لقيمة أو كمية المادة المذكورة التي هي بحوزة المكلف</a:t>
              </a:r>
              <a:r>
                <a:rPr lang="en-US" sz="2400" dirty="0">
                  <a:latin typeface="Arial" panose="020B0604020202020204" pitchFamily="34" charset="0"/>
                  <a:ea typeface="Times New Roman" panose="02020603050405020304" pitchFamily="18" charset="0"/>
                </a:rPr>
                <a:t>.</a:t>
              </a:r>
              <a:endPara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3" name="Straight Arrow Connector 162"/>
            <p:cNvCxnSpPr>
              <a:stCxn id="160" idx="2"/>
              <a:endCxn id="161" idx="0"/>
            </p:cNvCxnSpPr>
            <p:nvPr/>
          </p:nvCxnSpPr>
          <p:spPr>
            <a:xfrm>
              <a:off x="19177455" y="10403290"/>
              <a:ext cx="1356948" cy="54771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>
              <a:stCxn id="160" idx="2"/>
              <a:endCxn id="162" idx="0"/>
            </p:cNvCxnSpPr>
            <p:nvPr/>
          </p:nvCxnSpPr>
          <p:spPr>
            <a:xfrm flipH="1">
              <a:off x="18464489" y="10403290"/>
              <a:ext cx="712966" cy="38765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5" name="TextBox 164"/>
            <p:cNvSpPr txBox="1"/>
            <p:nvPr/>
          </p:nvSpPr>
          <p:spPr>
            <a:xfrm>
              <a:off x="11646817" y="9239093"/>
              <a:ext cx="221835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/>
              <a:r>
                <a:rPr lang="ar-SA" sz="2400" dirty="0"/>
                <a:t>وهي العملية التي يتم بموجبها انتقال المبلغ المتوجب على المكلف إلى خزينة الدولة</a:t>
              </a:r>
              <a:endParaRPr lang="en-US" sz="24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6199338" y="7208959"/>
              <a:ext cx="4757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r" rtl="1">
                <a:buFont typeface="+mj-lt"/>
                <a:buAutoNum type="arabicPeriod" startAt="3"/>
              </a:pPr>
              <a:r>
                <a:rPr lang="ar-LB" sz="3200" b="1" dirty="0" smtClean="0"/>
                <a:t>كيفية فرض الضرائب</a:t>
              </a:r>
              <a:endParaRPr lang="en-US" sz="3200" b="1" dirty="0"/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10047355" y="15627403"/>
            <a:ext cx="11209945" cy="7116254"/>
            <a:chOff x="317293" y="6484756"/>
            <a:chExt cx="10950191" cy="5916151"/>
          </a:xfrm>
        </p:grpSpPr>
        <p:sp>
          <p:nvSpPr>
            <p:cNvPr id="152" name="TextBox 151"/>
            <p:cNvSpPr txBox="1"/>
            <p:nvPr/>
          </p:nvSpPr>
          <p:spPr>
            <a:xfrm>
              <a:off x="5633710" y="6484756"/>
              <a:ext cx="4757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r" rtl="1">
                <a:buFont typeface="+mj-lt"/>
                <a:buAutoNum type="arabicPeriod" startAt="4"/>
              </a:pPr>
              <a:r>
                <a:rPr lang="ar-LB" sz="3200" b="1" dirty="0"/>
                <a:t>أنواع الضرائب في لبنان</a:t>
              </a:r>
              <a:endParaRPr lang="en-US" sz="3200" b="1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2248197" y="6977810"/>
              <a:ext cx="52767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LB" sz="2400" b="1" dirty="0" smtClean="0"/>
                <a:t>تنقسم الضرائب في لبنان الى 4 فئات رئيسية</a:t>
              </a:r>
              <a:endParaRPr lang="en-US" sz="2400" b="1" dirty="0"/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317293" y="7439475"/>
              <a:ext cx="10932618" cy="4961432"/>
              <a:chOff x="235452" y="2066111"/>
              <a:chExt cx="12242092" cy="5203736"/>
            </a:xfrm>
          </p:grpSpPr>
          <p:sp>
            <p:nvSpPr>
              <p:cNvPr id="172" name="Rounded Rectangle 171"/>
              <p:cNvSpPr/>
              <p:nvPr/>
            </p:nvSpPr>
            <p:spPr>
              <a:xfrm>
                <a:off x="8748509" y="2437365"/>
                <a:ext cx="3186761" cy="105899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الضريبة على الدخل و الأرباح و رؤوس الأموال</a:t>
                </a:r>
                <a:endParaRPr lang="en-US" sz="2400" dirty="0"/>
              </a:p>
            </p:txBody>
          </p:sp>
          <p:sp>
            <p:nvSpPr>
              <p:cNvPr id="173" name="Rounded Rectangle 172"/>
              <p:cNvSpPr/>
              <p:nvPr/>
            </p:nvSpPr>
            <p:spPr>
              <a:xfrm>
                <a:off x="6307896" y="2630220"/>
                <a:ext cx="2015500" cy="88728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الضريبة على الأملاك</a:t>
                </a:r>
                <a:endParaRPr lang="en-US" sz="2400" dirty="0"/>
              </a:p>
            </p:txBody>
          </p:sp>
          <p:sp>
            <p:nvSpPr>
              <p:cNvPr id="174" name="Rounded Rectangle 173"/>
              <p:cNvSpPr/>
              <p:nvPr/>
            </p:nvSpPr>
            <p:spPr>
              <a:xfrm>
                <a:off x="3666398" y="2577267"/>
                <a:ext cx="2129076" cy="9377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الضرائب على السلع و الخدمات</a:t>
                </a:r>
                <a:endParaRPr lang="en-US" sz="2400" dirty="0"/>
              </a:p>
            </p:txBody>
          </p:sp>
          <p:sp>
            <p:nvSpPr>
              <p:cNvPr id="175" name="Rounded Rectangle 174"/>
              <p:cNvSpPr/>
              <p:nvPr/>
            </p:nvSpPr>
            <p:spPr>
              <a:xfrm>
                <a:off x="876181" y="2599212"/>
                <a:ext cx="2134062" cy="93775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الضرائب على التجارة و المبادلات الدولية</a:t>
                </a:r>
                <a:endParaRPr lang="en-US" sz="2400" dirty="0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0871182" y="4883484"/>
                <a:ext cx="1606362" cy="965776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رؤوس الأموال المنقولة</a:t>
                </a:r>
                <a:endParaRPr lang="en-US" sz="2400" dirty="0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10783447" y="3903703"/>
                <a:ext cx="1511003" cy="80989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الأرباح</a:t>
                </a:r>
                <a:endParaRPr lang="en-US" sz="2400" dirty="0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9052144" y="3970994"/>
                <a:ext cx="1644217" cy="80989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الرواتب والأجور</a:t>
                </a:r>
                <a:endParaRPr lang="en-US" sz="2400" dirty="0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9263849" y="4951279"/>
                <a:ext cx="1432511" cy="80989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الفوائد</a:t>
                </a:r>
                <a:endParaRPr lang="en-US" sz="2400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6394628" y="4536945"/>
                <a:ext cx="2553028" cy="535204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الأملاك المبنية</a:t>
                </a:r>
                <a:endParaRPr lang="en-US" sz="2400" dirty="0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6255284" y="5288229"/>
                <a:ext cx="2796860" cy="806555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رسوم تسجيل العقارات</a:t>
                </a:r>
                <a:endParaRPr lang="en-US" sz="2400" dirty="0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597620" y="4333741"/>
                <a:ext cx="2709920" cy="1133581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TVA</a:t>
                </a:r>
                <a:endParaRPr lang="ar-LB" sz="2400" dirty="0"/>
              </a:p>
              <a:p>
                <a:pPr algn="ctr"/>
                <a:r>
                  <a:rPr lang="ar-LB" sz="2400" dirty="0" smtClean="0"/>
                  <a:t>(الضريبة على القيمة المضافة)</a:t>
                </a:r>
                <a:endParaRPr lang="en-US" sz="2400" dirty="0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87130" y="4029634"/>
                <a:ext cx="3359476" cy="507222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رسوم على البترول</a:t>
                </a:r>
                <a:endParaRPr lang="en-US" sz="2400" dirty="0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87130" y="4716716"/>
                <a:ext cx="3156653" cy="496371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الرسوم على التبغ</a:t>
                </a:r>
                <a:endParaRPr lang="en-US" sz="2400" dirty="0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458361" y="5511156"/>
                <a:ext cx="1728953" cy="80989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الجمارك</a:t>
                </a:r>
                <a:endParaRPr lang="en-US" sz="2400" dirty="0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35452" y="5492368"/>
                <a:ext cx="2211613" cy="828687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الرسوم على السيارات</a:t>
                </a:r>
                <a:endParaRPr lang="en-US" sz="2400" dirty="0"/>
              </a:p>
            </p:txBody>
          </p:sp>
          <p:cxnSp>
            <p:nvCxnSpPr>
              <p:cNvPr id="187" name="Straight Arrow Connector 186"/>
              <p:cNvCxnSpPr>
                <a:stCxn id="170" idx="2"/>
                <a:endCxn id="172" idx="0"/>
              </p:cNvCxnSpPr>
              <p:nvPr/>
            </p:nvCxnSpPr>
            <p:spPr>
              <a:xfrm>
                <a:off x="5352029" y="2066111"/>
                <a:ext cx="4989860" cy="37125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8" name="Straight Arrow Connector 187"/>
              <p:cNvCxnSpPr>
                <a:stCxn id="170" idx="2"/>
                <a:endCxn id="173" idx="0"/>
              </p:cNvCxnSpPr>
              <p:nvPr/>
            </p:nvCxnSpPr>
            <p:spPr>
              <a:xfrm>
                <a:off x="5352029" y="2066111"/>
                <a:ext cx="1963618" cy="564109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9" name="Straight Arrow Connector 188"/>
              <p:cNvCxnSpPr>
                <a:stCxn id="170" idx="2"/>
                <a:endCxn id="174" idx="0"/>
              </p:cNvCxnSpPr>
              <p:nvPr/>
            </p:nvCxnSpPr>
            <p:spPr>
              <a:xfrm flipH="1">
                <a:off x="4730936" y="2066111"/>
                <a:ext cx="621093" cy="51115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0" name="Straight Arrow Connector 189"/>
              <p:cNvCxnSpPr>
                <a:stCxn id="170" idx="2"/>
                <a:endCxn id="175" idx="0"/>
              </p:cNvCxnSpPr>
              <p:nvPr/>
            </p:nvCxnSpPr>
            <p:spPr>
              <a:xfrm flipH="1">
                <a:off x="1943212" y="2066111"/>
                <a:ext cx="3408817" cy="533101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1" name="Down Arrow 190"/>
              <p:cNvSpPr/>
              <p:nvPr/>
            </p:nvSpPr>
            <p:spPr>
              <a:xfrm>
                <a:off x="1991452" y="3654489"/>
                <a:ext cx="190542" cy="331364"/>
              </a:xfrm>
              <a:prstGeom prst="down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2" name="Down Arrow 191"/>
              <p:cNvSpPr/>
              <p:nvPr/>
            </p:nvSpPr>
            <p:spPr>
              <a:xfrm>
                <a:off x="4879601" y="3654489"/>
                <a:ext cx="214181" cy="426579"/>
              </a:xfrm>
              <a:prstGeom prst="down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3" name="Down Arrow 192"/>
              <p:cNvSpPr/>
              <p:nvPr/>
            </p:nvSpPr>
            <p:spPr>
              <a:xfrm>
                <a:off x="7375434" y="3649657"/>
                <a:ext cx="202591" cy="431410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4" name="Down Arrow 193"/>
              <p:cNvSpPr/>
              <p:nvPr/>
            </p:nvSpPr>
            <p:spPr>
              <a:xfrm>
                <a:off x="10659476" y="3636731"/>
                <a:ext cx="211705" cy="444337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95" name="Right Brace 194"/>
              <p:cNvSpPr/>
              <p:nvPr/>
            </p:nvSpPr>
            <p:spPr>
              <a:xfrm rot="5400000">
                <a:off x="4482599" y="2434375"/>
                <a:ext cx="294385" cy="8325394"/>
              </a:xfrm>
              <a:prstGeom prst="rightBrace">
                <a:avLst>
                  <a:gd name="adj1" fmla="val 27946"/>
                  <a:gd name="adj2" fmla="val 50000"/>
                </a:avLst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r"/>
                <a:endParaRPr lang="en-US" sz="2400" dirty="0"/>
              </a:p>
            </p:txBody>
          </p:sp>
          <p:sp>
            <p:nvSpPr>
              <p:cNvPr id="196" name="Pentagon 195"/>
              <p:cNvSpPr/>
              <p:nvPr/>
            </p:nvSpPr>
            <p:spPr>
              <a:xfrm>
                <a:off x="3364367" y="6791584"/>
                <a:ext cx="2754928" cy="478263"/>
              </a:xfrm>
              <a:prstGeom prst="homePlat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ضرائب غير مباشرة</a:t>
                </a:r>
                <a:endParaRPr lang="en-US" sz="2400" dirty="0"/>
              </a:p>
            </p:txBody>
          </p:sp>
          <p:sp>
            <p:nvSpPr>
              <p:cNvPr id="197" name="Pentagon 196"/>
              <p:cNvSpPr/>
              <p:nvPr/>
            </p:nvSpPr>
            <p:spPr>
              <a:xfrm>
                <a:off x="9813136" y="6329510"/>
                <a:ext cx="2469702" cy="414754"/>
              </a:xfrm>
              <a:prstGeom prst="homePlat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ar-LB" sz="2400" dirty="0" smtClean="0"/>
                  <a:t>ضرائب مباشرة</a:t>
                </a:r>
                <a:endParaRPr lang="en-US" sz="2400" dirty="0"/>
              </a:p>
            </p:txBody>
          </p:sp>
        </p:grpSp>
        <p:sp>
          <p:nvSpPr>
            <p:cNvPr id="216" name="Right Brace 215"/>
            <p:cNvSpPr/>
            <p:nvPr/>
          </p:nvSpPr>
          <p:spPr>
            <a:xfrm rot="5400000">
              <a:off x="9715676" y="9861977"/>
              <a:ext cx="286101" cy="2817514"/>
            </a:xfrm>
            <a:prstGeom prst="rightBrace">
              <a:avLst>
                <a:gd name="adj1" fmla="val 27946"/>
                <a:gd name="adj2" fmla="val 48377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r"/>
              <a:endParaRPr lang="en-US" sz="2400" dirty="0"/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418564" y="15457080"/>
            <a:ext cx="9597820" cy="7236366"/>
            <a:chOff x="10667984" y="13656448"/>
            <a:chExt cx="10232191" cy="7522570"/>
          </a:xfrm>
        </p:grpSpPr>
        <p:sp>
          <p:nvSpPr>
            <p:cNvPr id="254" name="TextBox 253"/>
            <p:cNvSpPr txBox="1"/>
            <p:nvPr/>
          </p:nvSpPr>
          <p:spPr>
            <a:xfrm>
              <a:off x="11382315" y="13656448"/>
              <a:ext cx="95178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r" rtl="1">
                <a:buFont typeface="+mj-lt"/>
                <a:buAutoNum type="arabicPeriod" startAt="5"/>
              </a:pPr>
              <a:r>
                <a:rPr lang="ar-LB" sz="3200" b="1" dirty="0"/>
                <a:t>نسبة المعدل الضريبي على أرباح الشركات في لبنان و تركيا</a:t>
              </a:r>
              <a:endParaRPr lang="en-US" sz="3200" b="1" dirty="0"/>
            </a:p>
          </p:txBody>
        </p:sp>
        <p:graphicFrame>
          <p:nvGraphicFramePr>
            <p:cNvPr id="255" name="Chart 25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84382234"/>
                </p:ext>
              </p:extLst>
            </p:nvPr>
          </p:nvGraphicFramePr>
          <p:xfrm>
            <a:off x="10667984" y="14404152"/>
            <a:ext cx="10087496" cy="67748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263" name="Group 262"/>
          <p:cNvGrpSpPr/>
          <p:nvPr/>
        </p:nvGrpSpPr>
        <p:grpSpPr>
          <a:xfrm>
            <a:off x="11248713" y="23215743"/>
            <a:ext cx="9744554" cy="6369121"/>
            <a:chOff x="222069" y="13351595"/>
            <a:chExt cx="9744554" cy="6369121"/>
          </a:xfrm>
        </p:grpSpPr>
        <p:sp>
          <p:nvSpPr>
            <p:cNvPr id="257" name="TextBox 256"/>
            <p:cNvSpPr txBox="1"/>
            <p:nvPr/>
          </p:nvSpPr>
          <p:spPr>
            <a:xfrm>
              <a:off x="224349" y="13351595"/>
              <a:ext cx="95178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r" rtl="1">
                <a:buFont typeface="+mj-lt"/>
                <a:buAutoNum type="arabicPeriod" startAt="6"/>
              </a:pPr>
              <a:r>
                <a:rPr lang="ar-LB" sz="3200" b="1" dirty="0"/>
                <a:t>النظام الضريبي في لبنان</a:t>
              </a:r>
              <a:endParaRPr lang="en-US" sz="3200" b="1" dirty="0"/>
            </a:p>
          </p:txBody>
        </p:sp>
        <p:sp>
          <p:nvSpPr>
            <p:cNvPr id="258" name="Content Placeholder 2"/>
            <p:cNvSpPr txBox="1">
              <a:spLocks/>
            </p:cNvSpPr>
            <p:nvPr/>
          </p:nvSpPr>
          <p:spPr>
            <a:xfrm>
              <a:off x="222069" y="14480334"/>
              <a:ext cx="9613861" cy="243832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2139605" rtl="0" eaLnBrk="1" latinLnBrk="0" hangingPunct="1">
                <a:lnSpc>
                  <a:spcPct val="90000"/>
                </a:lnSpc>
                <a:spcBef>
                  <a:spcPts val="2340"/>
                </a:spcBef>
                <a:buFont typeface="Arial" panose="020B0604020202020204" pitchFamily="34" charset="0"/>
                <a:buNone/>
                <a:defRPr sz="56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69802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46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39605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42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9407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79209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349011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418814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488616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558418" indent="0" algn="ctr" defTabSz="2139605" rtl="0" eaLnBrk="1" latinLnBrk="0" hangingPunct="1">
                <a:lnSpc>
                  <a:spcPct val="90000"/>
                </a:lnSpc>
                <a:spcBef>
                  <a:spcPts val="1170"/>
                </a:spcBef>
                <a:buFont typeface="Arial" panose="020B0604020202020204" pitchFamily="34" charset="0"/>
                <a:buNone/>
                <a:defRPr sz="374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/>
              <a:r>
                <a:rPr lang="ar-LB" sz="2400" dirty="0" smtClean="0"/>
                <a:t>خلال السنوات الأخيرة من الحرب تراجعت الأوضاع الاقتصادية و المالية و </a:t>
              </a:r>
              <a:r>
                <a:rPr lang="ar-SA" sz="2400" dirty="0" smtClean="0"/>
                <a:t>بدأ</a:t>
              </a:r>
              <a:r>
                <a:rPr lang="ar-LB" sz="2400" dirty="0" smtClean="0"/>
                <a:t>ت</a:t>
              </a:r>
              <a:r>
                <a:rPr lang="ar-SA" sz="2400" dirty="0" smtClean="0"/>
                <a:t> السلطات المسؤولة بمعالجة هذه الأوضاع</a:t>
              </a:r>
              <a:r>
                <a:rPr lang="ar-LB" sz="2400" dirty="0" smtClean="0"/>
                <a:t>، </a:t>
              </a:r>
              <a:r>
                <a:rPr lang="ar-SA" sz="2400" dirty="0" smtClean="0"/>
                <a:t>وفي إطار ما سمي بخطـة النهوض الاقتصادي وإعادة الإعمار</a:t>
              </a:r>
              <a:r>
                <a:rPr lang="ar-LB" sz="2400" dirty="0" smtClean="0"/>
                <a:t>.</a:t>
              </a:r>
            </a:p>
            <a:p>
              <a:pPr algn="r" rtl="1"/>
              <a:r>
                <a:rPr lang="ar-SA" sz="2400" dirty="0" smtClean="0"/>
                <a:t>إطلاق عملية النمو</a:t>
              </a:r>
              <a:r>
                <a:rPr lang="ar-LB" sz="2400" dirty="0" smtClean="0"/>
                <a:t> هذه </a:t>
              </a:r>
              <a:r>
                <a:rPr lang="ar-SA" sz="2400" dirty="0" smtClean="0"/>
                <a:t> تكون</a:t>
              </a:r>
              <a:r>
                <a:rPr lang="ar-LB" sz="2400" dirty="0" smtClean="0"/>
                <a:t> </a:t>
              </a:r>
              <a:r>
                <a:rPr lang="ar-SA" sz="2400" dirty="0" smtClean="0"/>
                <a:t>من خلال تمكين القطاع الخاص بشقيه المحلي والأجنبي من الاستثمار بكثافـة في مختلف القطاعات الإنتاجية</a:t>
              </a:r>
              <a:r>
                <a:rPr lang="ar-LB" sz="2400" dirty="0" smtClean="0"/>
                <a:t>.</a:t>
              </a:r>
            </a:p>
            <a:p>
              <a:pPr algn="r" rtl="1"/>
              <a:r>
                <a:rPr lang="ar-LB" sz="2400" dirty="0" smtClean="0"/>
                <a:t>على الدولة توفير المناخ المناسب </a:t>
              </a:r>
              <a:r>
                <a:rPr lang="ar-SA" sz="2400" dirty="0" smtClean="0"/>
                <a:t>الذي يمكن القطاع الخاص من القيام بالاستثمارات اللازمة.</a:t>
              </a:r>
              <a:endParaRPr lang="en-US" sz="2400" dirty="0" smtClean="0"/>
            </a:p>
            <a:p>
              <a:pPr algn="r" rtl="1"/>
              <a:r>
                <a:rPr lang="ar-LB" sz="2400" dirty="0" smtClean="0"/>
                <a:t> </a:t>
              </a:r>
              <a:r>
                <a:rPr lang="ar-SA" sz="2400" dirty="0" smtClean="0"/>
                <a:t>أما خلق المناخ المطلوب فيقتضي من الدولة أن تقوم بأمور ثلاثة رئيسية</a:t>
              </a:r>
              <a:r>
                <a:rPr lang="de-DE" sz="2400" dirty="0" smtClean="0"/>
                <a:t>:</a:t>
              </a:r>
              <a:endParaRPr lang="en-US" sz="2400" dirty="0" smtClean="0"/>
            </a:p>
            <a:p>
              <a:pPr algn="r" rtl="1"/>
              <a:endParaRPr lang="en-US" sz="2400" dirty="0"/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7099516" y="17710040"/>
              <a:ext cx="2867107" cy="168585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 </a:t>
              </a:r>
              <a:r>
                <a:rPr lang="ar-SA" sz="2400" b="1" dirty="0"/>
                <a:t>أولاً:</a:t>
              </a:r>
              <a:r>
                <a:rPr lang="ar-SA" sz="2400" dirty="0"/>
                <a:t> إعادة إعمار وتحديث ما تهدم </a:t>
              </a:r>
              <a:r>
                <a:rPr lang="ar-SA" sz="2400" dirty="0" smtClean="0"/>
                <a:t>خلال الحرب</a:t>
              </a:r>
              <a:endParaRPr lang="en-US" sz="2400" dirty="0"/>
            </a:p>
          </p:txBody>
        </p:sp>
        <p:sp>
          <p:nvSpPr>
            <p:cNvPr id="260" name="Rounded Rectangle 259"/>
            <p:cNvSpPr/>
            <p:nvPr/>
          </p:nvSpPr>
          <p:spPr>
            <a:xfrm>
              <a:off x="4064061" y="17742211"/>
              <a:ext cx="2762349" cy="15774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dirty="0"/>
                <a:t> </a:t>
              </a:r>
              <a:r>
                <a:rPr lang="ar-SA" sz="2400" b="1" dirty="0"/>
                <a:t>ثانياً:</a:t>
              </a:r>
              <a:r>
                <a:rPr lang="ar-SA" sz="2400" dirty="0"/>
                <a:t> تحقيق الاستقرار النقدي </a:t>
              </a:r>
              <a:r>
                <a:rPr lang="ar-SA" sz="2400" dirty="0" smtClean="0"/>
                <a:t>والمالي</a:t>
              </a:r>
              <a:endParaRPr lang="en-US" sz="2400" dirty="0"/>
            </a:p>
          </p:txBody>
        </p:sp>
        <p:sp>
          <p:nvSpPr>
            <p:cNvPr id="261" name="Rounded Rectangle 260"/>
            <p:cNvSpPr/>
            <p:nvPr/>
          </p:nvSpPr>
          <p:spPr>
            <a:xfrm>
              <a:off x="626834" y="17478079"/>
              <a:ext cx="3132198" cy="22426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 </a:t>
              </a:r>
              <a:r>
                <a:rPr lang="ar-SA" sz="2400" b="1" dirty="0"/>
                <a:t>ثالثاً:</a:t>
              </a:r>
              <a:r>
                <a:rPr lang="ar-SA" sz="2400" dirty="0"/>
                <a:t> تحديث بعض الأطر التشريعية والمؤسسية المحفزة لنشاط القطاع الخاص خصوصاً في المجالين المصرفي </a:t>
              </a:r>
              <a:r>
                <a:rPr lang="ar-SA" sz="2400" dirty="0" smtClean="0"/>
                <a:t>والمالي</a:t>
              </a:r>
              <a:endParaRPr lang="en-US" sz="2400" dirty="0"/>
            </a:p>
          </p:txBody>
        </p:sp>
      </p:grpSp>
      <p:graphicFrame>
        <p:nvGraphicFramePr>
          <p:cNvPr id="269" name="Chart 2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638563"/>
              </p:ext>
            </p:extLst>
          </p:nvPr>
        </p:nvGraphicFramePr>
        <p:xfrm>
          <a:off x="209580" y="23132099"/>
          <a:ext cx="10960477" cy="6403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316" name="Group 315"/>
          <p:cNvGrpSpPr/>
          <p:nvPr/>
        </p:nvGrpSpPr>
        <p:grpSpPr>
          <a:xfrm>
            <a:off x="1253239" y="3750412"/>
            <a:ext cx="18347229" cy="5766808"/>
            <a:chOff x="-980776" y="2341589"/>
            <a:chExt cx="18347229" cy="5766808"/>
          </a:xfrm>
        </p:grpSpPr>
        <p:sp>
          <p:nvSpPr>
            <p:cNvPr id="270" name="TextBox 269"/>
            <p:cNvSpPr txBox="1"/>
            <p:nvPr/>
          </p:nvSpPr>
          <p:spPr>
            <a:xfrm>
              <a:off x="14349634" y="6006577"/>
              <a:ext cx="170688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LB" sz="2400" dirty="0" smtClean="0"/>
                <a:t>للحكومة، لتغطي الحكومة نفقاتها على الخدمات العامة للمواطن</a:t>
              </a:r>
              <a:endParaRPr lang="en-US" sz="2400" dirty="0"/>
            </a:p>
          </p:txBody>
        </p:sp>
        <p:grpSp>
          <p:nvGrpSpPr>
            <p:cNvPr id="271" name="Group 270"/>
            <p:cNvGrpSpPr/>
            <p:nvPr/>
          </p:nvGrpSpPr>
          <p:grpSpPr>
            <a:xfrm>
              <a:off x="-980776" y="2341589"/>
              <a:ext cx="18347229" cy="5766808"/>
              <a:chOff x="-905259" y="2013120"/>
              <a:chExt cx="12703131" cy="5007984"/>
            </a:xfrm>
          </p:grpSpPr>
          <p:pic>
            <p:nvPicPr>
              <p:cNvPr id="272" name="Picture 27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33652" y="2013120"/>
                <a:ext cx="970668" cy="1109998"/>
              </a:xfrm>
              <a:prstGeom prst="rect">
                <a:avLst/>
              </a:prstGeom>
            </p:spPr>
          </p:pic>
          <p:pic>
            <p:nvPicPr>
              <p:cNvPr id="273" name="Picture 272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217851" y="3702241"/>
                <a:ext cx="1580021" cy="1162657"/>
              </a:xfrm>
              <a:prstGeom prst="rect">
                <a:avLst/>
              </a:prstGeom>
            </p:spPr>
          </p:pic>
          <p:pic>
            <p:nvPicPr>
              <p:cNvPr id="274" name="Picture 273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25458" y="3574666"/>
                <a:ext cx="1164909" cy="1358055"/>
              </a:xfrm>
              <a:prstGeom prst="rect">
                <a:avLst/>
              </a:prstGeom>
            </p:spPr>
          </p:pic>
          <p:pic>
            <p:nvPicPr>
              <p:cNvPr id="275" name="Picture 274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62059" y="3612660"/>
                <a:ext cx="1196842" cy="1268448"/>
              </a:xfrm>
              <a:prstGeom prst="rect">
                <a:avLst/>
              </a:prstGeom>
            </p:spPr>
          </p:pic>
          <p:pic>
            <p:nvPicPr>
              <p:cNvPr id="276" name="Picture 275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082588" y="5380493"/>
                <a:ext cx="1650650" cy="1175555"/>
              </a:xfrm>
              <a:prstGeom prst="rect">
                <a:avLst/>
              </a:prstGeom>
            </p:spPr>
          </p:pic>
          <p:sp>
            <p:nvSpPr>
              <p:cNvPr id="277" name="TextBox 276"/>
              <p:cNvSpPr txBox="1"/>
              <p:nvPr/>
            </p:nvSpPr>
            <p:spPr>
              <a:xfrm>
                <a:off x="8054472" y="3110338"/>
                <a:ext cx="1706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أموال يدفعها:</a:t>
                </a:r>
                <a:endParaRPr lang="en-US" sz="2400" dirty="0"/>
              </a:p>
            </p:txBody>
          </p:sp>
          <p:sp>
            <p:nvSpPr>
              <p:cNvPr id="278" name="TextBox 277"/>
              <p:cNvSpPr txBox="1"/>
              <p:nvPr/>
            </p:nvSpPr>
            <p:spPr>
              <a:xfrm>
                <a:off x="9902462" y="4881108"/>
                <a:ext cx="1706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عامة الشعب</a:t>
                </a:r>
                <a:endParaRPr lang="en-US" sz="2400" dirty="0"/>
              </a:p>
            </p:txBody>
          </p:sp>
          <p:sp>
            <p:nvSpPr>
              <p:cNvPr id="279" name="TextBox 278"/>
              <p:cNvSpPr txBox="1"/>
              <p:nvPr/>
            </p:nvSpPr>
            <p:spPr>
              <a:xfrm>
                <a:off x="7592344" y="4907161"/>
                <a:ext cx="1706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المؤسسات </a:t>
                </a:r>
                <a:endParaRPr lang="en-US" sz="2400" dirty="0"/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6015340" y="4893486"/>
                <a:ext cx="1706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الشركات</a:t>
                </a:r>
                <a:endParaRPr lang="en-US" sz="2400" dirty="0"/>
              </a:p>
            </p:txBody>
          </p:sp>
          <p:grpSp>
            <p:nvGrpSpPr>
              <p:cNvPr id="281" name="Group 280"/>
              <p:cNvGrpSpPr/>
              <p:nvPr/>
            </p:nvGrpSpPr>
            <p:grpSpPr>
              <a:xfrm>
                <a:off x="1214682" y="2086593"/>
                <a:ext cx="3854558" cy="2525241"/>
                <a:chOff x="879565" y="2751252"/>
                <a:chExt cx="3854558" cy="2525241"/>
              </a:xfrm>
            </p:grpSpPr>
            <p:sp>
              <p:nvSpPr>
                <p:cNvPr id="293" name="Rectangle 292"/>
                <p:cNvSpPr/>
                <p:nvPr/>
              </p:nvSpPr>
              <p:spPr>
                <a:xfrm>
                  <a:off x="2188029" y="3767400"/>
                  <a:ext cx="1180011" cy="465219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نفقات</a:t>
                  </a:r>
                  <a:endParaRPr lang="en-US" sz="2400" dirty="0"/>
                </a:p>
              </p:txBody>
            </p:sp>
            <p:sp>
              <p:nvSpPr>
                <p:cNvPr id="294" name="Rectangle 293"/>
                <p:cNvSpPr/>
                <p:nvPr/>
              </p:nvSpPr>
              <p:spPr>
                <a:xfrm>
                  <a:off x="4072271" y="3848233"/>
                  <a:ext cx="661852" cy="3693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تعليم</a:t>
                  </a:r>
                  <a:endParaRPr lang="en-US" sz="2400" dirty="0"/>
                </a:p>
              </p:txBody>
            </p:sp>
            <p:sp>
              <p:nvSpPr>
                <p:cNvPr id="295" name="Rectangle 294"/>
                <p:cNvSpPr/>
                <p:nvPr/>
              </p:nvSpPr>
              <p:spPr>
                <a:xfrm>
                  <a:off x="2141090" y="2751252"/>
                  <a:ext cx="661852" cy="3693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صحة</a:t>
                  </a:r>
                  <a:endParaRPr lang="en-US" sz="2400" dirty="0"/>
                </a:p>
              </p:txBody>
            </p:sp>
            <p:sp>
              <p:nvSpPr>
                <p:cNvPr id="296" name="Rectangle 295"/>
                <p:cNvSpPr/>
                <p:nvPr/>
              </p:nvSpPr>
              <p:spPr>
                <a:xfrm>
                  <a:off x="2994530" y="2760105"/>
                  <a:ext cx="661852" cy="3693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طرق</a:t>
                  </a:r>
                  <a:endParaRPr lang="en-US" sz="2400" dirty="0"/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879565" y="3818349"/>
                  <a:ext cx="836023" cy="3693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خدمات</a:t>
                  </a:r>
                  <a:endParaRPr lang="en-US" sz="2400" dirty="0"/>
                </a:p>
              </p:txBody>
            </p:sp>
            <p:sp>
              <p:nvSpPr>
                <p:cNvPr id="298" name="Rectangle 297"/>
                <p:cNvSpPr/>
                <p:nvPr/>
              </p:nvSpPr>
              <p:spPr>
                <a:xfrm>
                  <a:off x="2960117" y="4819292"/>
                  <a:ext cx="723610" cy="45720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كهرباء</a:t>
                  </a:r>
                  <a:endParaRPr lang="en-US" sz="2400" dirty="0"/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2069856" y="4893486"/>
                  <a:ext cx="661852" cy="3693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LB" sz="2400" dirty="0" smtClean="0"/>
                    <a:t>مياه</a:t>
                  </a:r>
                  <a:endParaRPr lang="en-US" sz="2400" dirty="0"/>
                </a:p>
              </p:txBody>
            </p:sp>
            <p:sp>
              <p:nvSpPr>
                <p:cNvPr id="300" name="Bent-Up Arrow 299"/>
                <p:cNvSpPr/>
                <p:nvPr/>
              </p:nvSpPr>
              <p:spPr>
                <a:xfrm rot="10800000">
                  <a:off x="2211976" y="4371972"/>
                  <a:ext cx="782553" cy="447319"/>
                </a:xfrm>
                <a:prstGeom prst="bentUp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1" name="Bent-Up Arrow 300"/>
                <p:cNvSpPr/>
                <p:nvPr/>
              </p:nvSpPr>
              <p:spPr>
                <a:xfrm>
                  <a:off x="2561540" y="3174470"/>
                  <a:ext cx="782553" cy="330925"/>
                </a:xfrm>
                <a:prstGeom prst="bentUp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2" name="Bent-Up Arrow 301"/>
                <p:cNvSpPr/>
                <p:nvPr/>
              </p:nvSpPr>
              <p:spPr>
                <a:xfrm rot="10800000" flipH="1">
                  <a:off x="2802942" y="4371973"/>
                  <a:ext cx="661237" cy="447318"/>
                </a:xfrm>
                <a:prstGeom prst="bentUpArrow">
                  <a:avLst>
                    <a:gd name="adj1" fmla="val 25000"/>
                    <a:gd name="adj2" fmla="val 26316"/>
                    <a:gd name="adj3" fmla="val 25000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3" name="Bent-Up Arrow 302"/>
                <p:cNvSpPr/>
                <p:nvPr/>
              </p:nvSpPr>
              <p:spPr>
                <a:xfrm flipH="1">
                  <a:off x="2223473" y="3159595"/>
                  <a:ext cx="676133" cy="360674"/>
                </a:xfrm>
                <a:prstGeom prst="bentUpArrow">
                  <a:avLst>
                    <a:gd name="adj1" fmla="val 25000"/>
                    <a:gd name="adj2" fmla="val 26316"/>
                    <a:gd name="adj3" fmla="val 25000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4" name="Rectangle 303"/>
                <p:cNvSpPr/>
                <p:nvPr/>
              </p:nvSpPr>
              <p:spPr>
                <a:xfrm>
                  <a:off x="2731708" y="3520269"/>
                  <a:ext cx="71233" cy="24713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5" name="Rectangle 304"/>
                <p:cNvSpPr/>
                <p:nvPr/>
              </p:nvSpPr>
              <p:spPr>
                <a:xfrm>
                  <a:off x="2802941" y="4232619"/>
                  <a:ext cx="46326" cy="14463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6" name="Right Arrow 305"/>
                <p:cNvSpPr/>
                <p:nvPr/>
              </p:nvSpPr>
              <p:spPr>
                <a:xfrm>
                  <a:off x="3397302" y="3900673"/>
                  <a:ext cx="518159" cy="236087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7" name="Left Arrow 306"/>
                <p:cNvSpPr/>
                <p:nvPr/>
              </p:nvSpPr>
              <p:spPr>
                <a:xfrm>
                  <a:off x="1795691" y="3926987"/>
                  <a:ext cx="363076" cy="188932"/>
                </a:xfrm>
                <a:prstGeom prst="lef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8" name="Rectangle 307"/>
                <p:cNvSpPr/>
                <p:nvPr/>
              </p:nvSpPr>
              <p:spPr>
                <a:xfrm>
                  <a:off x="1215599" y="2982226"/>
                  <a:ext cx="125520" cy="836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09" name="Rectangle 308"/>
                <p:cNvSpPr/>
                <p:nvPr/>
              </p:nvSpPr>
              <p:spPr>
                <a:xfrm>
                  <a:off x="1226865" y="4206196"/>
                  <a:ext cx="125520" cy="836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0" name="Rectangle 309"/>
                <p:cNvSpPr/>
                <p:nvPr/>
              </p:nvSpPr>
              <p:spPr>
                <a:xfrm>
                  <a:off x="4344110" y="3012110"/>
                  <a:ext cx="125520" cy="836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1" name="Rectangle 310"/>
                <p:cNvSpPr/>
                <p:nvPr/>
              </p:nvSpPr>
              <p:spPr>
                <a:xfrm>
                  <a:off x="4349265" y="4266294"/>
                  <a:ext cx="125520" cy="836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2" name="Rectangle 311"/>
                <p:cNvSpPr/>
                <p:nvPr/>
              </p:nvSpPr>
              <p:spPr>
                <a:xfrm>
                  <a:off x="1209565" y="2856412"/>
                  <a:ext cx="949202" cy="1477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3" name="Rectangle 312"/>
                <p:cNvSpPr/>
                <p:nvPr/>
              </p:nvSpPr>
              <p:spPr>
                <a:xfrm>
                  <a:off x="3656383" y="2856412"/>
                  <a:ext cx="820738" cy="16549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4" name="Rectangle 313"/>
                <p:cNvSpPr/>
                <p:nvPr/>
              </p:nvSpPr>
              <p:spPr>
                <a:xfrm>
                  <a:off x="1239288" y="5043037"/>
                  <a:ext cx="830568" cy="6748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315" name="Rectangle 314"/>
                <p:cNvSpPr/>
                <p:nvPr/>
              </p:nvSpPr>
              <p:spPr>
                <a:xfrm>
                  <a:off x="3691086" y="4976145"/>
                  <a:ext cx="735157" cy="11876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</p:grpSp>
          <p:sp>
            <p:nvSpPr>
              <p:cNvPr id="282" name="TextBox 281"/>
              <p:cNvSpPr txBox="1"/>
              <p:nvPr/>
            </p:nvSpPr>
            <p:spPr>
              <a:xfrm>
                <a:off x="4403145" y="5396020"/>
                <a:ext cx="12390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تعتبرالضرائب مورد مهم:</a:t>
                </a:r>
                <a:endParaRPr lang="en-US" sz="2400" dirty="0"/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2428098" y="5045739"/>
                <a:ext cx="1468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لدفع الرواتب</a:t>
                </a:r>
                <a:endParaRPr lang="en-US" sz="2400" dirty="0"/>
              </a:p>
            </p:txBody>
          </p:sp>
          <p:sp>
            <p:nvSpPr>
              <p:cNvPr id="284" name="TextBox 283"/>
              <p:cNvSpPr txBox="1"/>
              <p:nvPr/>
            </p:nvSpPr>
            <p:spPr>
              <a:xfrm>
                <a:off x="2448286" y="6190107"/>
                <a:ext cx="14689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تمويل المشاريع</a:t>
                </a:r>
                <a:endParaRPr lang="en-US" sz="2400" dirty="0"/>
              </a:p>
            </p:txBody>
          </p:sp>
          <p:sp>
            <p:nvSpPr>
              <p:cNvPr id="285" name="TextBox 284"/>
              <p:cNvSpPr txBox="1"/>
              <p:nvPr/>
            </p:nvSpPr>
            <p:spPr>
              <a:xfrm>
                <a:off x="-905259" y="5380365"/>
                <a:ext cx="14689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ar-LB" sz="2400" dirty="0" smtClean="0"/>
                  <a:t>بهدف التنمية الاقتصادية للبلاد</a:t>
                </a:r>
                <a:endParaRPr lang="en-US" sz="2400" dirty="0"/>
              </a:p>
            </p:txBody>
          </p:sp>
          <p:pic>
            <p:nvPicPr>
              <p:cNvPr id="286" name="Picture 285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665930" y="4836342"/>
                <a:ext cx="946590" cy="758547"/>
              </a:xfrm>
              <a:prstGeom prst="rect">
                <a:avLst/>
              </a:prstGeom>
            </p:spPr>
          </p:pic>
          <p:pic>
            <p:nvPicPr>
              <p:cNvPr id="287" name="Picture 286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45341" y="5828703"/>
                <a:ext cx="967179" cy="897859"/>
              </a:xfrm>
              <a:prstGeom prst="rect">
                <a:avLst/>
              </a:prstGeom>
            </p:spPr>
          </p:pic>
          <p:sp>
            <p:nvSpPr>
              <p:cNvPr id="288" name="L-Shape 287"/>
              <p:cNvSpPr/>
              <p:nvPr/>
            </p:nvSpPr>
            <p:spPr>
              <a:xfrm>
                <a:off x="1384414" y="5309640"/>
                <a:ext cx="199133" cy="1081694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89" name="L-Shape 288"/>
              <p:cNvSpPr/>
              <p:nvPr/>
            </p:nvSpPr>
            <p:spPr>
              <a:xfrm flipV="1">
                <a:off x="1384414" y="4946847"/>
                <a:ext cx="200994" cy="815318"/>
              </a:xfrm>
              <a:prstGeom prst="corne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670955" y="5719186"/>
                <a:ext cx="724497" cy="859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291" name="Straight Arrow Connector 290"/>
              <p:cNvCxnSpPr>
                <a:stCxn id="282" idx="1"/>
                <a:endCxn id="283" idx="3"/>
              </p:cNvCxnSpPr>
              <p:nvPr/>
            </p:nvCxnSpPr>
            <p:spPr>
              <a:xfrm flipH="1" flipV="1">
                <a:off x="3897054" y="5276572"/>
                <a:ext cx="506091" cy="71961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2" name="Straight Arrow Connector 291"/>
              <p:cNvCxnSpPr>
                <a:stCxn id="282" idx="1"/>
                <a:endCxn id="284" idx="3"/>
              </p:cNvCxnSpPr>
              <p:nvPr/>
            </p:nvCxnSpPr>
            <p:spPr>
              <a:xfrm flipH="1">
                <a:off x="3917242" y="5996185"/>
                <a:ext cx="485903" cy="6094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8" name="TextBox 317"/>
          <p:cNvSpPr txBox="1"/>
          <p:nvPr/>
        </p:nvSpPr>
        <p:spPr>
          <a:xfrm>
            <a:off x="15058577" y="2876501"/>
            <a:ext cx="4757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LB" sz="3200" b="1" dirty="0" smtClean="0"/>
              <a:t>مفهوم الضرائب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8496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406</Words>
  <Application>Microsoft Office PowerPoint</Application>
  <PresentationFormat>Custom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siham aisha</dc:creator>
  <cp:lastModifiedBy>siham aisha</cp:lastModifiedBy>
  <cp:revision>38</cp:revision>
  <dcterms:created xsi:type="dcterms:W3CDTF">2020-03-09T06:43:57Z</dcterms:created>
  <dcterms:modified xsi:type="dcterms:W3CDTF">2020-03-16T11:02:29Z</dcterms:modified>
</cp:coreProperties>
</file>