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0" r:id="rId3"/>
    <p:sldId id="263" r:id="rId4"/>
    <p:sldId id="264" r:id="rId5"/>
    <p:sldId id="274" r:id="rId6"/>
    <p:sldId id="257" r:id="rId7"/>
    <p:sldId id="265" r:id="rId8"/>
    <p:sldId id="272" r:id="rId9"/>
    <p:sldId id="266" r:id="rId10"/>
    <p:sldId id="273" r:id="rId11"/>
    <p:sldId id="269" r:id="rId12"/>
    <p:sldId id="26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89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mir%20Mourad\month%20(3)%202020%20agriculture\excel\histogram&#1608;&#1575;&#1585;&#1583;&#1575;&#1578;%20&#1589;&#1575;&#1583;&#1585;&#1575;&#1578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mir%20Mourad\month%20(3)%202020%20agriculture\excel\histogram&#1608;&#1575;&#1585;&#1583;&#1575;&#1578;%20&#1589;&#1575;&#1583;&#1585;&#1575;&#1578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mir%20Mourad\month%20(3)%202020%20agriculture\excel\histogram&#1608;&#1575;&#1585;&#1583;&#1575;&#1578;%20&#1589;&#1575;&#1583;&#1585;&#1575;&#157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amir%20Mourad\month%20(3)%202020%20agriculture\excel\histogram&#1608;&#1575;&#1585;&#1583;&#1575;&#1578;%20&#1589;&#1575;&#1583;&#1585;&#1575;&#1578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LB" sz="2400"/>
              <a:t>المساحات</a:t>
            </a:r>
            <a:r>
              <a:rPr lang="ar-LB" sz="2400" baseline="0"/>
              <a:t> الزراعية في لبنان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942711666342056E-2"/>
          <c:y val="0.22924973474060423"/>
          <c:w val="0.82317464733869394"/>
          <c:h val="0.6777595353772267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23-495C-A31B-B225249C0F68}"/>
              </c:ext>
            </c:extLst>
          </c:dPt>
          <c:dPt>
            <c:idx val="1"/>
            <c:bubble3D val="0"/>
            <c:explosion val="1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23-495C-A31B-B225249C0F68}"/>
              </c:ext>
            </c:extLst>
          </c:dPt>
          <c:dLbls>
            <c:dLbl>
              <c:idx val="0"/>
              <c:layout>
                <c:manualLayout>
                  <c:x val="-0.23306802274715671"/>
                  <c:y val="-0.20365412656751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23-495C-A31B-B225249C0F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3-495C-A31B-B225249C0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Sheet2!$M$16:$N$16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23-495C-A31B-B225249C0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LB" sz="1400" b="0" i="0" u="none" strike="noStrike" baseline="0">
                <a:effectLst/>
              </a:rPr>
              <a:t>الاحتياجات و الانتاج السنوي للقمح </a:t>
            </a:r>
            <a:endParaRPr lang="en-US"/>
          </a:p>
        </c:rich>
      </c:tx>
      <c:layout>
        <c:manualLayout>
          <c:xMode val="edge"/>
          <c:yMode val="edge"/>
          <c:x val="0.29004855643044625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8E-433C-9ABF-453F31B9E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8E-433C-9ABF-453F31B9E0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Sheet2!$M$13:$N$13</c:f>
              <c:strCache>
                <c:ptCount val="2"/>
                <c:pt idx="0">
                  <c:v>الواردات (ألف طن)</c:v>
                </c:pt>
                <c:pt idx="1">
                  <c:v>المتوفر (ألف طن)</c:v>
                </c:pt>
              </c:strCache>
            </c:strRef>
          </c:cat>
          <c:val>
            <c:numRef>
              <c:f>Sheet2!$M$14:$N$14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8E-433C-9ABF-453F31B9E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FE-4404-9805-EB4EC6E56890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FE-4404-9805-EB4EC6E56890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FE-4404-9805-EB4EC6E568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Sheet2!$M$18:$N$18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E-4404-9805-EB4EC6E56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LB" sz="2800" b="1" dirty="0">
                <a:solidFill>
                  <a:schemeClr val="bg1"/>
                </a:solidFill>
              </a:rPr>
              <a:t>النجيليات</a:t>
            </a:r>
          </a:p>
        </c:rich>
      </c:tx>
      <c:layout>
        <c:manualLayout>
          <c:xMode val="edge"/>
          <c:yMode val="edge"/>
          <c:x val="0.578419660982043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النجيليات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9C-43D1-A1F3-2078889F0C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9C-43D1-A1F3-2078889F0C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9C-43D1-A1F3-2078889F0C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9C-43D1-A1F3-2078889F0C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A9C-43D1-A1F3-2078889F0C6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جبل لبنان</c:v>
                </c:pt>
                <c:pt idx="1">
                  <c:v>الشمال</c:v>
                </c:pt>
                <c:pt idx="2">
                  <c:v>البقاع</c:v>
                </c:pt>
                <c:pt idx="3">
                  <c:v>الجنوب</c:v>
                </c:pt>
                <c:pt idx="4">
                  <c:v>النبطية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0.13</c:v>
                </c:pt>
                <c:pt idx="2">
                  <c:v>0.74</c:v>
                </c:pt>
                <c:pt idx="3">
                  <c:v>0.05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9C-43D1-A1F3-2078889F0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LB" sz="2000" b="1" dirty="0">
                <a:solidFill>
                  <a:schemeClr val="bg1"/>
                </a:solidFill>
              </a:rPr>
              <a:t>خضار</a:t>
            </a:r>
          </a:p>
        </c:rich>
      </c:tx>
      <c:layout>
        <c:manualLayout>
          <c:xMode val="edge"/>
          <c:yMode val="edge"/>
          <c:x val="0.19245121575537494"/>
          <c:y val="6.0483160440393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Sheet1!$O$5</c:f>
              <c:strCache>
                <c:ptCount val="1"/>
                <c:pt idx="0">
                  <c:v>خضار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43-4C66-A976-D06F6DBDDE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43-4C66-A976-D06F6DBDDE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43-4C66-A976-D06F6DBDDE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43-4C66-A976-D06F6DBDDE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43-4C66-A976-D06F6DBDDE2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Sheet1!$N$6:$N$10</c:f>
              <c:strCache>
                <c:ptCount val="5"/>
                <c:pt idx="0">
                  <c:v>جبل لبنان</c:v>
                </c:pt>
                <c:pt idx="1">
                  <c:v>الشمال</c:v>
                </c:pt>
                <c:pt idx="2">
                  <c:v>البقاع</c:v>
                </c:pt>
                <c:pt idx="3">
                  <c:v>الجنوب</c:v>
                </c:pt>
                <c:pt idx="4">
                  <c:v>النبطية</c:v>
                </c:pt>
              </c:strCache>
            </c:strRef>
          </c:cat>
          <c:val>
            <c:numRef>
              <c:f>Sheet1!$O$6:$O$10</c:f>
              <c:numCache>
                <c:formatCode>0%</c:formatCode>
                <c:ptCount val="5"/>
                <c:pt idx="0">
                  <c:v>0.04</c:v>
                </c:pt>
                <c:pt idx="1">
                  <c:v>0.28000000000000003</c:v>
                </c:pt>
                <c:pt idx="2">
                  <c:v>0.61</c:v>
                </c:pt>
                <c:pt idx="3">
                  <c:v>0.05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43-4C66-A976-D06F6DBDD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LB" sz="1800" b="1" dirty="0">
                <a:solidFill>
                  <a:schemeClr val="bg1"/>
                </a:solidFill>
              </a:rPr>
              <a:t>زراعات صناعية</a:t>
            </a:r>
          </a:p>
        </c:rich>
      </c:tx>
      <c:layout>
        <c:manualLayout>
          <c:xMode val="edge"/>
          <c:yMode val="edge"/>
          <c:x val="0.59485517541341804"/>
          <c:y val="3.1525313181955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Sheet1!$B$8</c:f>
              <c:strCache>
                <c:ptCount val="1"/>
                <c:pt idx="0">
                  <c:v>زراعات صناعية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3-4CE9-9210-E011F6C135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3-4CE9-9210-E011F6C135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3-4CE9-9210-E011F6C135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3-4CE9-9210-E011F6C135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3-4CE9-9210-E011F6C1357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Sheet1!$A$9:$A$13</c:f>
              <c:strCache>
                <c:ptCount val="5"/>
                <c:pt idx="0">
                  <c:v>جبل لبنان</c:v>
                </c:pt>
                <c:pt idx="1">
                  <c:v>الشمال</c:v>
                </c:pt>
                <c:pt idx="2">
                  <c:v>البقاع</c:v>
                </c:pt>
                <c:pt idx="3">
                  <c:v>الجنوب</c:v>
                </c:pt>
                <c:pt idx="4">
                  <c:v>النبطية</c:v>
                </c:pt>
              </c:strCache>
            </c:strRef>
          </c:cat>
          <c:val>
            <c:numRef>
              <c:f>Sheet1!$B$9:$B$13</c:f>
              <c:numCache>
                <c:formatCode>0%</c:formatCode>
                <c:ptCount val="5"/>
                <c:pt idx="0">
                  <c:v>0.01</c:v>
                </c:pt>
                <c:pt idx="1">
                  <c:v>0.2</c:v>
                </c:pt>
                <c:pt idx="2">
                  <c:v>0.3</c:v>
                </c:pt>
                <c:pt idx="3">
                  <c:v>0.12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63-4CE9-9210-E011F6C13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LB" sz="1800" b="1" dirty="0">
                <a:solidFill>
                  <a:schemeClr val="bg1"/>
                </a:solidFill>
              </a:rPr>
              <a:t>أشجار مثمرة</a:t>
            </a:r>
          </a:p>
        </c:rich>
      </c:tx>
      <c:layout>
        <c:manualLayout>
          <c:xMode val="edge"/>
          <c:yMode val="edge"/>
          <c:x val="0.11573041957972566"/>
          <c:y val="2.4162999408291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Sheet1!$L$17</c:f>
              <c:strCache>
                <c:ptCount val="1"/>
                <c:pt idx="0">
                  <c:v>أشجار مثمرة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FD-4C2E-BB56-835E4ACA0E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FD-4C2E-BB56-835E4ACA0E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FD-4C2E-BB56-835E4ACA0E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FD-4C2E-BB56-835E4ACA0E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FD-4C2E-BB56-835E4ACA0ED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Sheet1!$K$18:$K$22</c:f>
              <c:strCache>
                <c:ptCount val="5"/>
                <c:pt idx="0">
                  <c:v>جبل لبنان</c:v>
                </c:pt>
                <c:pt idx="1">
                  <c:v>الشمال</c:v>
                </c:pt>
                <c:pt idx="2">
                  <c:v>البقاع</c:v>
                </c:pt>
                <c:pt idx="3">
                  <c:v>الجنوب</c:v>
                </c:pt>
                <c:pt idx="4">
                  <c:v>النبطية</c:v>
                </c:pt>
              </c:strCache>
            </c:strRef>
          </c:cat>
          <c:val>
            <c:numRef>
              <c:f>Sheet1!$L$18:$L$22</c:f>
              <c:numCache>
                <c:formatCode>0%</c:formatCode>
                <c:ptCount val="5"/>
                <c:pt idx="0">
                  <c:v>0.15</c:v>
                </c:pt>
                <c:pt idx="1">
                  <c:v>0.23</c:v>
                </c:pt>
                <c:pt idx="2">
                  <c:v>0.4</c:v>
                </c:pt>
                <c:pt idx="3">
                  <c:v>0.18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FD-4C2E-BB56-835E4ACA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LB" sz="2000" b="1" dirty="0">
                <a:solidFill>
                  <a:schemeClr val="bg1"/>
                </a:solidFill>
              </a:rPr>
              <a:t>زيتون</a:t>
            </a:r>
            <a:endParaRPr lang="ar-LB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Sheet1!$L$30</c:f>
              <c:strCache>
                <c:ptCount val="1"/>
                <c:pt idx="0">
                  <c:v>زيتون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F-43D5-95FF-D588033BD4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F-43D5-95FF-D588033BD4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F-43D5-95FF-D588033BD4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F-43D5-95FF-D588033BD4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1F-43D5-95FF-D588033BD4A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Sheet1!$K$31:$K$35</c:f>
              <c:strCache>
                <c:ptCount val="5"/>
                <c:pt idx="0">
                  <c:v>جبل لبنان</c:v>
                </c:pt>
                <c:pt idx="1">
                  <c:v>الشمال</c:v>
                </c:pt>
                <c:pt idx="2">
                  <c:v>البقاع</c:v>
                </c:pt>
                <c:pt idx="3">
                  <c:v>الجنوب</c:v>
                </c:pt>
                <c:pt idx="4">
                  <c:v>النبطية</c:v>
                </c:pt>
              </c:strCache>
            </c:strRef>
          </c:cat>
          <c:val>
            <c:numRef>
              <c:f>Sheet1!$L$31:$L$35</c:f>
              <c:numCache>
                <c:formatCode>0%</c:formatCode>
                <c:ptCount val="5"/>
                <c:pt idx="0">
                  <c:v>0.1</c:v>
                </c:pt>
                <c:pt idx="1">
                  <c:v>0.49</c:v>
                </c:pt>
                <c:pt idx="2">
                  <c:v>0.06</c:v>
                </c:pt>
                <c:pt idx="3">
                  <c:v>0.18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1F-43D5-95FF-D588033BD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96555631226836E-2"/>
          <c:y val="7.6098835593690142E-2"/>
          <c:w val="0.92603231984456125"/>
          <c:h val="0.7068097721251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الصادرات (ألف طن)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8766831616635534E-2"/>
                  <c:y val="-1.34187956824585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C9-445C-B92B-F30B3EF92F28}"/>
                </c:ext>
              </c:extLst>
            </c:dLbl>
            <c:dLbl>
              <c:idx val="2"/>
              <c:layout>
                <c:manualLayout>
                  <c:x val="-2.0776045056459056E-2"/>
                  <c:y val="-1.34187956824583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C9-445C-B92B-F30B3EF92F28}"/>
                </c:ext>
              </c:extLst>
            </c:dLbl>
            <c:dLbl>
              <c:idx val="5"/>
              <c:layout>
                <c:manualLayout>
                  <c:x val="-1.917788774442369E-2"/>
                  <c:y val="-3.35469892061461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EC9-445C-B92B-F30B3EF92F28}"/>
                </c:ext>
              </c:extLst>
            </c:dLbl>
            <c:dLbl>
              <c:idx val="6"/>
              <c:layout>
                <c:manualLayout>
                  <c:x val="1.917788774442369E-2"/>
                  <c:y val="-4.2492852994451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EC9-445C-B92B-F30B3EF92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Sheet1!$C$5:$C$12</c:f>
              <c:strCache>
                <c:ptCount val="8"/>
                <c:pt idx="0">
                  <c:v>النجيليات</c:v>
                </c:pt>
                <c:pt idx="1">
                  <c:v>الحبوب القرنية</c:v>
                </c:pt>
                <c:pt idx="2">
                  <c:v>الخضار</c:v>
                </c:pt>
                <c:pt idx="3">
                  <c:v>الخضار الورقية</c:v>
                </c:pt>
                <c:pt idx="4">
                  <c:v>الخضار ذات ثمار</c:v>
                </c:pt>
                <c:pt idx="5">
                  <c:v>الأبصال و النباتات الجذرية</c:v>
                </c:pt>
                <c:pt idx="6">
                  <c:v>الفواكه</c:v>
                </c:pt>
                <c:pt idx="7">
                  <c:v>الزيتون</c:v>
                </c:pt>
              </c:strCache>
            </c:strRef>
          </c:cat>
          <c:val>
            <c:numRef>
              <c:f>Sheet1!$D$5:$D$12</c:f>
              <c:numCache>
                <c:formatCode>General</c:formatCode>
                <c:ptCount val="8"/>
                <c:pt idx="0">
                  <c:v>19.8</c:v>
                </c:pt>
                <c:pt idx="1">
                  <c:v>6.9</c:v>
                </c:pt>
                <c:pt idx="2">
                  <c:v>141.5</c:v>
                </c:pt>
                <c:pt idx="3">
                  <c:v>24</c:v>
                </c:pt>
                <c:pt idx="4">
                  <c:v>5.9</c:v>
                </c:pt>
                <c:pt idx="5">
                  <c:v>111.6</c:v>
                </c:pt>
                <c:pt idx="6">
                  <c:v>341.1</c:v>
                </c:pt>
                <c:pt idx="7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9-445C-B92B-F30B3EF92F28}"/>
            </c:ext>
          </c:extLst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الواردات (ألف طن)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917788774442369E-2"/>
                  <c:y val="-1.7891727576611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C9-445C-B92B-F30B3EF92F28}"/>
                </c:ext>
              </c:extLst>
            </c:dLbl>
            <c:dLbl>
              <c:idx val="3"/>
              <c:layout>
                <c:manualLayout>
                  <c:x val="1.5981573120353074E-2"/>
                  <c:y val="-3.3546989206146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C9-445C-B92B-F30B3EF92F28}"/>
                </c:ext>
              </c:extLst>
            </c:dLbl>
            <c:dLbl>
              <c:idx val="4"/>
              <c:layout>
                <c:manualLayout>
                  <c:x val="1.5981573120352956E-2"/>
                  <c:y val="-3.1310523259069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EC9-445C-B92B-F30B3EF92F28}"/>
                </c:ext>
              </c:extLst>
            </c:dLbl>
            <c:dLbl>
              <c:idx val="5"/>
              <c:layout>
                <c:manualLayout>
                  <c:x val="1.4383415808317767E-2"/>
                  <c:y val="-2.68375913649169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C9-445C-B92B-F30B3EF92F28}"/>
                </c:ext>
              </c:extLst>
            </c:dLbl>
            <c:dLbl>
              <c:idx val="6"/>
              <c:layout>
                <c:manualLayout>
                  <c:x val="-1.1719684901458859E-16"/>
                  <c:y val="-2.68375913649169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EC9-445C-B92B-F30B3EF92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Sheet1!$C$5:$C$12</c:f>
              <c:strCache>
                <c:ptCount val="8"/>
                <c:pt idx="0">
                  <c:v>النجيليات</c:v>
                </c:pt>
                <c:pt idx="1">
                  <c:v>الحبوب القرنية</c:v>
                </c:pt>
                <c:pt idx="2">
                  <c:v>الخضار</c:v>
                </c:pt>
                <c:pt idx="3">
                  <c:v>الخضار الورقية</c:v>
                </c:pt>
                <c:pt idx="4">
                  <c:v>الخضار ذات ثمار</c:v>
                </c:pt>
                <c:pt idx="5">
                  <c:v>الأبصال و النباتات الجذرية</c:v>
                </c:pt>
                <c:pt idx="6">
                  <c:v>الفواكه</c:v>
                </c:pt>
                <c:pt idx="7">
                  <c:v>الزيتون</c:v>
                </c:pt>
              </c:strCache>
            </c:strRef>
          </c:cat>
          <c:val>
            <c:numRef>
              <c:f>Sheet1!$E$5:$E$12</c:f>
              <c:numCache>
                <c:formatCode>General</c:formatCode>
                <c:ptCount val="8"/>
                <c:pt idx="0">
                  <c:v>1044.3</c:v>
                </c:pt>
                <c:pt idx="1">
                  <c:v>41.2</c:v>
                </c:pt>
                <c:pt idx="2">
                  <c:v>172.9</c:v>
                </c:pt>
                <c:pt idx="3">
                  <c:v>12.1</c:v>
                </c:pt>
                <c:pt idx="4">
                  <c:v>44.2</c:v>
                </c:pt>
                <c:pt idx="5">
                  <c:v>116.6</c:v>
                </c:pt>
                <c:pt idx="6">
                  <c:v>14.5</c:v>
                </c:pt>
                <c:pt idx="7">
                  <c:v>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C9-445C-B92B-F30B3EF92F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3834944"/>
        <c:axId val="1003839104"/>
      </c:barChart>
      <c:catAx>
        <c:axId val="100383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39104"/>
        <c:crosses val="autoZero"/>
        <c:auto val="1"/>
        <c:lblAlgn val="ctr"/>
        <c:lblOffset val="100"/>
        <c:noMultiLvlLbl val="0"/>
      </c:catAx>
      <c:valAx>
        <c:axId val="100383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3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7F-497E-831B-CF77DFF5292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77F-497E-831B-CF77DFF529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Sheet2!$K$7:$M$7</c:f>
              <c:strCache>
                <c:ptCount val="3"/>
                <c:pt idx="0">
                  <c:v>الواردات (ألف طن)</c:v>
                </c:pt>
                <c:pt idx="1">
                  <c:v>المتوفر (ألف طن)</c:v>
                </c:pt>
                <c:pt idx="2">
                  <c:v>الاحتياجات السنوية للقمح (ألف طن)</c:v>
                </c:pt>
              </c:strCache>
            </c:strRef>
          </c:cat>
          <c:val>
            <c:numRef>
              <c:f>Sheet2!$K$8:$M$8</c:f>
              <c:numCache>
                <c:formatCode>General</c:formatCode>
                <c:ptCount val="3"/>
                <c:pt idx="0">
                  <c:v>450</c:v>
                </c:pt>
                <c:pt idx="1">
                  <c:v>100</c:v>
                </c:pt>
                <c:pt idx="2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F-497E-831B-CF77DFF529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09323808"/>
        <c:axId val="1009325888"/>
      </c:barChart>
      <c:catAx>
        <c:axId val="10093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325888"/>
        <c:crosses val="autoZero"/>
        <c:auto val="1"/>
        <c:lblAlgn val="ctr"/>
        <c:lblOffset val="100"/>
        <c:noMultiLvlLbl val="0"/>
      </c:catAx>
      <c:valAx>
        <c:axId val="100932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32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0.45629</cdr:y>
    </cdr:from>
    <cdr:to>
      <cdr:x>0.97527</cdr:x>
      <cdr:y>0.95629</cdr:y>
    </cdr:to>
    <cdr:sp macro="" textlink="">
      <cdr:nvSpPr>
        <cdr:cNvPr id="4" name="Arc 3"/>
        <cdr:cNvSpPr/>
      </cdr:nvSpPr>
      <cdr:spPr>
        <a:xfrm xmlns:a="http://schemas.openxmlformats.org/drawingml/2006/main">
          <a:off x="2695575" y="1634173"/>
          <a:ext cx="2562225" cy="1790700"/>
        </a:xfrm>
        <a:prstGeom xmlns:a="http://schemas.openxmlformats.org/drawingml/2006/main" prst="arc">
          <a:avLst>
            <a:gd name="adj1" fmla="val 16200000"/>
            <a:gd name="adj2" fmla="val 20943306"/>
          </a:avLst>
        </a:prstGeom>
        <a:ln xmlns:a="http://schemas.openxmlformats.org/drawingml/2006/main" w="57150">
          <a:solidFill>
            <a:srgbClr val="0070C0"/>
          </a:solidFill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24A8-E8E9-407B-A58D-9B4B49F7BE5E}" type="datetimeFigureOut">
              <a:rPr lang="en-US" smtClean="0"/>
              <a:t>13/03/2020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4C44D-4FE0-4C9E-B602-22049243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C44D-4FE0-4C9E-B602-22049243A5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4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ملاحظة: </a:t>
            </a:r>
          </a:p>
          <a:p>
            <a:r>
              <a:rPr lang="ar-L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مزارعو تفّاح وبطاطا، وأحياناً حمضيات، يعانون دائماً من كساد محاصيلهم، فيحتجّون برمي إنتاجهم في الشارع رمزياً، مطالبين «الدولة» بتعويضات.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C44D-4FE0-4C9E-B602-22049243A5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8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C44D-4FE0-4C9E-B602-22049243A5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6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AF9-6E36-45A4-B9CB-AF7A14260DE1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CA5-071D-4957-B1E1-31DF79BC40A3}" type="datetime1">
              <a:rPr lang="en-US" smtClean="0"/>
              <a:t>13/03/2020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65ED-B47C-4497-9BDD-3B10650AA62F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5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58FC-99A0-49AD-9A50-037809058748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9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8C9A-F302-4DEE-930A-E0C4285FA3C8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8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FCC8-E01F-4F75-9721-C5C0844C948A}" type="datetime1">
              <a:rPr lang="en-US" smtClean="0"/>
              <a:t>13/03/2020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C3E5-0FB9-45CE-8489-A42D4A40258A}" type="datetime1">
              <a:rPr lang="en-US" smtClean="0"/>
              <a:t>13/03/2020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528-DFE6-4FD5-96C0-8EC132306D70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0611-2820-4583-8AD1-05A7FF0E4B20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670F-12EF-4770-8AB0-DF22FE221D59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1962-3D2A-47AD-B6E3-5A392BB914B5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0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D85-F7E7-4877-87A8-86BAB460C508}" type="datetime1">
              <a:rPr lang="en-US" smtClean="0"/>
              <a:t>13/03/2020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6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781D-7BCD-465F-853D-71D4725E8274}" type="datetime1">
              <a:rPr lang="en-US" smtClean="0"/>
              <a:t>13/03/2020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B249-C87E-45C4-9AFF-149ACCDD5761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7C52-13B5-4719-88EF-4B840153F17C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6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8E73-49BB-4341-A823-F796582C3363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D600-FD10-4511-964C-62BA1ED42CBD}" type="datetime1">
              <a:rPr lang="en-US" smtClean="0"/>
              <a:t>13/03/2020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5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368E65-CF30-4747-8E39-7451EABCEAE4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0DDA-25BE-45CA-9981-BB0C93E8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7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ges.ma/%D8%B4%D8%B1%D9%83%D8%A7%D8%AA/%D8%A2%D9%84%D8%A7%D8%AA%20%D8%AD%D8%B5%D8%A7%D8%AF%20%D8%A7%D9%84%D8%B2%D9%8A%D8%AA%D9%88%D9%86.html" TargetMode="External"/><Relationship Id="rId2" Type="http://schemas.openxmlformats.org/officeDocument/2006/relationships/hyperlink" Target="https://www.rizzomacchineagricole.com/pacciamatrici-avvolgitori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921" y="524692"/>
            <a:ext cx="8825658" cy="3329581"/>
          </a:xfrm>
        </p:spPr>
        <p:txBody>
          <a:bodyPr/>
          <a:lstStyle/>
          <a:p>
            <a:pPr algn="ctr" rtl="1"/>
            <a:r>
              <a:rPr lang="ar-LB" dirty="0" smtClean="0"/>
              <a:t>المجال الزراعي في لبنان الشمالي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841" y="4054569"/>
            <a:ext cx="8825658" cy="861420"/>
          </a:xfrm>
        </p:spPr>
        <p:txBody>
          <a:bodyPr/>
          <a:lstStyle/>
          <a:p>
            <a:pPr algn="ctr"/>
            <a:r>
              <a:rPr lang="ar-LB" b="1" dirty="0" smtClean="0">
                <a:solidFill>
                  <a:schemeClr val="bg1"/>
                </a:solidFill>
              </a:rPr>
              <a:t>تقدمة:</a:t>
            </a:r>
          </a:p>
          <a:p>
            <a:pPr algn="ctr"/>
            <a:r>
              <a:rPr lang="ar-LB" b="1" dirty="0" smtClean="0">
                <a:solidFill>
                  <a:schemeClr val="bg1"/>
                </a:solidFill>
              </a:rPr>
              <a:t>سهام عيشة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362-FC2C-435B-AE50-19E46138D9A4}" type="datetime1">
              <a:rPr lang="en-US" smtClean="0"/>
              <a:t>13/03/2020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1</a:t>
            </a:fld>
            <a:endParaRPr lang="en-US"/>
          </a:p>
        </p:txBody>
      </p:sp>
      <p:pic>
        <p:nvPicPr>
          <p:cNvPr id="6" name="Grafik 2" descr="AECENAR_Kopf_withWebsiteAdre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35894" cy="77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10" descr="Basma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856" y="124480"/>
            <a:ext cx="1983296" cy="34249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74" y="81719"/>
            <a:ext cx="1819275" cy="11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/>
              <a:t>الاحتياجات و الانتاج السنوي للقمح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B249-C87E-45C4-9AFF-149ACCDD5761}" type="datetime1">
              <a:rPr lang="en-US" smtClean="0"/>
              <a:t>13/03/2020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652"/>
              </p:ext>
            </p:extLst>
          </p:nvPr>
        </p:nvGraphicFramePr>
        <p:xfrm>
          <a:off x="651058" y="1650524"/>
          <a:ext cx="58388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09804"/>
              </p:ext>
            </p:extLst>
          </p:nvPr>
        </p:nvGraphicFramePr>
        <p:xfrm>
          <a:off x="7391400" y="23029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553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2718"/>
            <a:ext cx="10050834" cy="1400530"/>
          </a:xfrm>
        </p:spPr>
        <p:txBody>
          <a:bodyPr/>
          <a:lstStyle/>
          <a:p>
            <a:pPr algn="r" rtl="1"/>
            <a:r>
              <a:rPr lang="ar-LB" dirty="0" smtClean="0"/>
              <a:t>تفصيل مساحة و انتاج الزراعات لعامي 2008 و 2009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B249-C87E-45C4-9AFF-149ACCDD5761}" type="datetime1">
              <a:rPr lang="en-US" smtClean="0"/>
              <a:t>13/03/2020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798832" y="1258166"/>
            <a:ext cx="4180705" cy="540802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502087" y="1258166"/>
            <a:ext cx="4234543" cy="551320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/>
          <a:srcRect r="4556"/>
          <a:stretch/>
        </p:blipFill>
        <p:spPr>
          <a:xfrm>
            <a:off x="130112" y="1943100"/>
            <a:ext cx="3309773" cy="30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/>
              <a:t>الالات  المستخدمة لزراعة و تحصيل القمح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B249-C87E-45C4-9AFF-149ACCDD5761}" type="datetime1">
              <a:rPr lang="en-US" smtClean="0"/>
              <a:t>13/03/2020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25560" y="1289247"/>
            <a:ext cx="376210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Palatino Linotype" panose="02040502050505030304" pitchFamily="18" charset="0"/>
                <a:ea typeface="Calibri" panose="020F0502020204030204" pitchFamily="34" charset="0"/>
              </a:rPr>
              <a:t>المحراث، حيث يستخدم لحرث الأرض وقلبها وتجهيزها </a:t>
            </a:r>
            <a:r>
              <a:rPr lang="ar-SA" dirty="0" smtClean="0">
                <a:latin typeface="Palatino Linotype" panose="02040502050505030304" pitchFamily="18" charset="0"/>
                <a:ea typeface="Calibri" panose="020F0502020204030204" pitchFamily="34" charset="0"/>
              </a:rPr>
              <a:t>للبذار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53" y="1999545"/>
            <a:ext cx="2019662" cy="1261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3630" y="3513351"/>
            <a:ext cx="455730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Palatino Linotype" panose="02040502050505030304" pitchFamily="18" charset="0"/>
                <a:ea typeface="Calibri" panose="020F0502020204030204" pitchFamily="34" charset="0"/>
              </a:rPr>
              <a:t> آلة رش المبيدات الحشرية، وهي عبارة عن صهريج يحتوي على مواد كيميائية خاصة لإبادة الحشرات والقضاء على الآفات الزراعية.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2823" y="4468157"/>
            <a:ext cx="402811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Palatino Linotype" panose="02040502050505030304" pitchFamily="18" charset="0"/>
                <a:ea typeface="Calibri" panose="020F0502020204030204" pitchFamily="34" charset="0"/>
              </a:rPr>
              <a:t>آلة البذار، وهي آلة تستخدم لبذر الحبوب في المساحات التي يصعب حراثتها.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10" y="5142038"/>
            <a:ext cx="1923176" cy="13218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9006" y="1314486"/>
            <a:ext cx="480713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Palatino Linotype" panose="02040502050505030304" pitchFamily="18" charset="0"/>
                <a:ea typeface="Calibri" panose="020F0502020204030204" pitchFamily="34" charset="0"/>
              </a:rPr>
              <a:t>آلة التسميد، وهي آلة يوضع فيها السماد الطبيعي من روث الحيوانات، لتقوم برشّه في الحقول.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5" y="2046715"/>
            <a:ext cx="2066833" cy="14666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4251" y="3661178"/>
            <a:ext cx="407996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dirty="0">
                <a:latin typeface="Palatino Linotype" panose="02040502050505030304" pitchFamily="18" charset="0"/>
                <a:ea typeface="Calibri" panose="020F0502020204030204" pitchFamily="34" charset="0"/>
              </a:rPr>
              <a:t>الحصادة، والتي تعمل على جمع المحاصيل الزراعية، وفصل الحبوب عن القش، لضمان الاستفادة من جميع المحصول.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08" y="4790428"/>
            <a:ext cx="2696845" cy="16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/>
              <a:t>موقع شراء الالات الزراعية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B249-C87E-45C4-9AFF-149ACCDD5761}" type="datetime1">
              <a:rPr lang="en-US" smtClean="0"/>
              <a:t>13/03/2020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0687" y="16199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https://www.rizzomacchineagricole.com/pacciamatrici-avvolgitori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4804" y="26948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https://www.europages.ma/%D8%B4%D8%B1%D9%83%D8%A7%D8%AA/%D8%A2%D9%84%D8%A7%D8%AA%20%D8%AD%D8%B5%D8%A7%D8%AF%20%D8%A7%D9%84%D8%B2%D9%8A%D8%AA%D9%88%D9%86.html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/>
              <a:t>فهرس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الاقتصاد </a:t>
            </a:r>
            <a:r>
              <a:rPr lang="ar-SA" dirty="0"/>
              <a:t>و الزراعة و الامن </a:t>
            </a:r>
            <a:r>
              <a:rPr lang="ar-SA" dirty="0" smtClean="0"/>
              <a:t>الغذائي</a:t>
            </a:r>
            <a:endParaRPr lang="ar-LB" dirty="0" smtClean="0"/>
          </a:p>
          <a:p>
            <a:pPr algn="r" rtl="1"/>
            <a:r>
              <a:rPr lang="ar-SA" dirty="0" smtClean="0"/>
              <a:t>مناطق </a:t>
            </a:r>
            <a:r>
              <a:rPr lang="ar-SA" dirty="0"/>
              <a:t>الثروة الزراعية الوطنية </a:t>
            </a:r>
            <a:r>
              <a:rPr lang="ar-SA" dirty="0" smtClean="0"/>
              <a:t>الملحوظة</a:t>
            </a:r>
            <a:endParaRPr lang="ar-LB" dirty="0" smtClean="0"/>
          </a:p>
          <a:p>
            <a:pPr lvl="1" algn="r" rtl="1"/>
            <a:r>
              <a:rPr lang="ar-LB" dirty="0" smtClean="0"/>
              <a:t>المساحة الزراعية المستغلة</a:t>
            </a:r>
            <a:r>
              <a:rPr lang="ar-SA" dirty="0" smtClean="0"/>
              <a:t> </a:t>
            </a:r>
            <a:endParaRPr lang="ar-LB" dirty="0" smtClean="0"/>
          </a:p>
          <a:p>
            <a:pPr algn="r" rtl="1"/>
            <a:r>
              <a:rPr lang="ar-SA" dirty="0" smtClean="0"/>
              <a:t>توزع </a:t>
            </a:r>
            <a:r>
              <a:rPr lang="ar-SA" dirty="0"/>
              <a:t>مساحة المنتجات الزراعية (هكتار) لعام 2008 حسب </a:t>
            </a:r>
            <a:r>
              <a:rPr lang="ar-SA" dirty="0" smtClean="0"/>
              <a:t>المحافظات</a:t>
            </a:r>
            <a:endParaRPr lang="ar-LB" dirty="0" smtClean="0"/>
          </a:p>
          <a:p>
            <a:pPr algn="r" rtl="1"/>
            <a:r>
              <a:rPr lang="ar-SA" dirty="0"/>
              <a:t>مكونات الانتاج النباتي في </a:t>
            </a:r>
            <a:r>
              <a:rPr lang="ar-SA" dirty="0" smtClean="0"/>
              <a:t>لبنان</a:t>
            </a:r>
            <a:endParaRPr lang="ar-LB" dirty="0" smtClean="0"/>
          </a:p>
          <a:p>
            <a:pPr algn="r" rtl="1"/>
            <a:r>
              <a:rPr lang="ar-LB" dirty="0" smtClean="0"/>
              <a:t>الالات  المستخدمة لزراعة و تحصيل القمح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670F-12EF-4770-8AB0-DF22FE221D59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/>
              <a:t>الاقتصاد و الزراعة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670F-12EF-4770-8AB0-DF22FE221D59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b="71649"/>
          <a:stretch/>
        </p:blipFill>
        <p:spPr>
          <a:xfrm>
            <a:off x="455413" y="1360176"/>
            <a:ext cx="5915011" cy="1859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9681" y="2167894"/>
            <a:ext cx="4615542" cy="322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2561" y="2490111"/>
            <a:ext cx="818605" cy="174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941" y="3842231"/>
            <a:ext cx="3169240" cy="1555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 smtClean="0"/>
              <a:t>الصادرات: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ar-LB" dirty="0" smtClean="0"/>
              <a:t>فواكه و خضار</a:t>
            </a:r>
            <a:endParaRPr lang="en-US" dirty="0" smtClean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ar-LB" dirty="0"/>
              <a:t>بلغت قيمة الصادرات 196 مليون </a:t>
            </a:r>
            <a:r>
              <a:rPr lang="ar-LB" dirty="0" smtClean="0"/>
              <a:t>دولار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412918" y="3582903"/>
            <a:ext cx="3082835" cy="1815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 smtClean="0"/>
              <a:t>الواردات: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dirty="0" smtClean="0"/>
              <a:t>78% من منتجات الالبان و اللحوم</a:t>
            </a:r>
            <a:endParaRPr lang="en-US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dirty="0"/>
              <a:t>بلغت قيمة الواردات 1230 مليون دولار </a:t>
            </a:r>
            <a:endParaRPr lang="ar-LB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6940645" y="1554299"/>
            <a:ext cx="3293069" cy="3444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LB" dirty="0"/>
              <a:t>أبرز المنتجات:</a:t>
            </a:r>
          </a:p>
          <a:p>
            <a:pPr algn="r"/>
            <a:r>
              <a:rPr lang="ar-LB" dirty="0"/>
              <a:t>الحمضيات</a:t>
            </a:r>
          </a:p>
          <a:p>
            <a:pPr algn="r"/>
            <a:r>
              <a:rPr lang="ar-LB" dirty="0"/>
              <a:t>العنب </a:t>
            </a:r>
          </a:p>
          <a:p>
            <a:pPr algn="r"/>
            <a:r>
              <a:rPr lang="ar-LB" dirty="0"/>
              <a:t>الطماطم </a:t>
            </a:r>
          </a:p>
          <a:p>
            <a:pPr algn="r"/>
            <a:r>
              <a:rPr lang="ar-LB" dirty="0"/>
              <a:t>التفاح</a:t>
            </a:r>
          </a:p>
          <a:p>
            <a:pPr algn="r"/>
            <a:r>
              <a:rPr lang="ar-LB" dirty="0" smtClean="0"/>
              <a:t>البطاطا</a:t>
            </a:r>
            <a:endParaRPr lang="ar-LB" dirty="0"/>
          </a:p>
          <a:p>
            <a:pPr algn="r"/>
            <a:r>
              <a:rPr lang="ar-LB" dirty="0"/>
              <a:t>الزيتون</a:t>
            </a:r>
          </a:p>
          <a:p>
            <a:pPr algn="r"/>
            <a:r>
              <a:rPr lang="ar-LB" dirty="0"/>
              <a:t>التبغ</a:t>
            </a:r>
          </a:p>
          <a:p>
            <a:pPr algn="r"/>
            <a:r>
              <a:rPr lang="ar-LB" dirty="0"/>
              <a:t>الدواجن</a:t>
            </a:r>
          </a:p>
          <a:p>
            <a:pPr algn="r"/>
            <a:r>
              <a:rPr lang="ar-LB" dirty="0"/>
              <a:t>الأغنام </a:t>
            </a:r>
          </a:p>
          <a:p>
            <a:pPr algn="r"/>
            <a:r>
              <a:rPr lang="ar-LB" dirty="0"/>
              <a:t>الماعز</a:t>
            </a:r>
          </a:p>
          <a:p>
            <a:pPr algn="r"/>
            <a:r>
              <a:rPr lang="ar-LB" dirty="0"/>
              <a:t>فواكه و خضار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02007" y="2531369"/>
            <a:ext cx="2656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 smtClean="0"/>
              <a:t>ينتج:</a:t>
            </a:r>
          </a:p>
          <a:p>
            <a:pPr algn="r" rtl="1"/>
            <a:r>
              <a:rPr lang="ar-LB" dirty="0" smtClean="0"/>
              <a:t>45% البقول</a:t>
            </a:r>
          </a:p>
          <a:p>
            <a:pPr algn="r" rtl="1"/>
            <a:r>
              <a:rPr lang="ar-LB" dirty="0" smtClean="0"/>
              <a:t>15% القمح</a:t>
            </a:r>
          </a:p>
          <a:p>
            <a:pPr algn="r" rtl="1"/>
            <a:r>
              <a:rPr lang="ar-LB" dirty="0" smtClean="0"/>
              <a:t>10% سكر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مناطق الثروة الزراعية الوطنية الملحوظة </a:t>
            </a:r>
            <a:endParaRPr lang="ar-L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670F-12EF-4770-8AB0-DF22FE221D59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56" y="1643335"/>
            <a:ext cx="7787817" cy="41957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530681" y="2898866"/>
            <a:ext cx="322961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/>
              <a:t>المساحات الزراعية في لبنان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B249-C87E-45C4-9AFF-149ACCDD5761}" type="datetime1">
              <a:rPr lang="en-US" smtClean="0"/>
              <a:t>13/03/2020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892899"/>
              </p:ext>
            </p:extLst>
          </p:nvPr>
        </p:nvGraphicFramePr>
        <p:xfrm>
          <a:off x="857250" y="2095499"/>
          <a:ext cx="539115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48550"/>
              </p:ext>
            </p:extLst>
          </p:nvPr>
        </p:nvGraphicFramePr>
        <p:xfrm>
          <a:off x="4410075" y="4019549"/>
          <a:ext cx="3505200" cy="256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8013" y="3886199"/>
            <a:ext cx="2075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1600" dirty="0"/>
              <a:t>مساحات مزروعة من الأراضي الزراعية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7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dirty="0" smtClean="0"/>
              <a:t>المساحة </a:t>
            </a:r>
            <a:r>
              <a:rPr lang="ar-LB" dirty="0"/>
              <a:t>الزراعية </a:t>
            </a:r>
            <a:r>
              <a:rPr lang="ar-LB" dirty="0" smtClean="0"/>
              <a:t>المستغلة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19F6-2B0E-4079-AAA5-BADA867503A3}" type="datetime1">
              <a:rPr lang="en-US" smtClean="0"/>
              <a:t>13/03/2020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75"/>
          <a:stretch/>
        </p:blipFill>
        <p:spPr>
          <a:xfrm>
            <a:off x="646111" y="2022565"/>
            <a:ext cx="4404757" cy="28455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90294" y="1853248"/>
            <a:ext cx="5008245" cy="23869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8198848" y="4413741"/>
            <a:ext cx="1977390" cy="1927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2481" y="4875294"/>
            <a:ext cx="3312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 smtClean="0"/>
              <a:t>تزرع الحبوب في لبنان بشكل أساسي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dirty="0" smtClean="0"/>
              <a:t>في البقاع 57%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dirty="0" smtClean="0"/>
              <a:t>لبنان الشمالي 23%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dirty="0" smtClean="0"/>
              <a:t>النبطية 12%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dirty="0" smtClean="0"/>
              <a:t>الجنوب 7%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6592"/>
            <a:ext cx="9404723" cy="1400530"/>
          </a:xfrm>
        </p:spPr>
        <p:txBody>
          <a:bodyPr/>
          <a:lstStyle/>
          <a:p>
            <a:pPr algn="r" rtl="1"/>
            <a:r>
              <a:rPr lang="ar-SA" dirty="0"/>
              <a:t>توزع مساحة المنتجات الزراعية (هكتار) </a:t>
            </a:r>
            <a:r>
              <a:rPr lang="ar-SA" dirty="0" smtClean="0"/>
              <a:t>لعام</a:t>
            </a:r>
            <a:r>
              <a:rPr lang="en-US" dirty="0" smtClean="0"/>
              <a:t>2009 </a:t>
            </a:r>
            <a:r>
              <a:rPr lang="ar-SA" dirty="0" smtClean="0"/>
              <a:t> </a:t>
            </a:r>
            <a:r>
              <a:rPr lang="ar-SA" dirty="0"/>
              <a:t>حسب المحافظات</a:t>
            </a:r>
            <a:r>
              <a:rPr lang="ar-LB" dirty="0"/>
              <a:t/>
            </a:r>
            <a:br>
              <a:rPr lang="ar-LB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670F-12EF-4770-8AB0-DF22FE221D59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591803"/>
              </p:ext>
            </p:extLst>
          </p:nvPr>
        </p:nvGraphicFramePr>
        <p:xfrm>
          <a:off x="-561829" y="1612058"/>
          <a:ext cx="6526144" cy="461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150227"/>
              </p:ext>
            </p:extLst>
          </p:nvPr>
        </p:nvGraphicFramePr>
        <p:xfrm>
          <a:off x="5604734" y="2029164"/>
          <a:ext cx="6303982" cy="419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6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7C52-13B5-4719-88EF-4B840153F17C}" type="datetime1">
              <a:rPr lang="en-US" smtClean="0"/>
              <a:t>13/03/2020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411526"/>
              </p:ext>
            </p:extLst>
          </p:nvPr>
        </p:nvGraphicFramePr>
        <p:xfrm>
          <a:off x="-588913" y="445996"/>
          <a:ext cx="5117881" cy="322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442632"/>
              </p:ext>
            </p:extLst>
          </p:nvPr>
        </p:nvGraphicFramePr>
        <p:xfrm>
          <a:off x="5732549" y="366309"/>
          <a:ext cx="5039090" cy="315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893086"/>
              </p:ext>
            </p:extLst>
          </p:nvPr>
        </p:nvGraphicFramePr>
        <p:xfrm>
          <a:off x="2767336" y="35198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763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6" y="147918"/>
            <a:ext cx="9404723" cy="1400530"/>
          </a:xfrm>
        </p:spPr>
        <p:txBody>
          <a:bodyPr/>
          <a:lstStyle/>
          <a:p>
            <a:pPr algn="r" rtl="1"/>
            <a:r>
              <a:rPr lang="ar-SA" dirty="0" smtClean="0"/>
              <a:t>مكونات الانتاج النباتي في لبنان</a:t>
            </a:r>
            <a:r>
              <a:rPr lang="ar-LB" dirty="0" smtClean="0"/>
              <a:t> (واردات/صادرات)</a:t>
            </a:r>
            <a:br>
              <a:rPr lang="ar-LB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670F-12EF-4770-8AB0-DF22FE221D59}" type="datetime1">
              <a:rPr lang="en-US" smtClean="0"/>
              <a:t>13/03/2020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0DDA-25BE-45CA-9981-BB0C93E829B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371772"/>
              </p:ext>
            </p:extLst>
          </p:nvPr>
        </p:nvGraphicFramePr>
        <p:xfrm>
          <a:off x="797298" y="848183"/>
          <a:ext cx="7946652" cy="567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4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1121</TotalTime>
  <Words>333</Words>
  <Application>Microsoft Office PowerPoint</Application>
  <PresentationFormat>Widescreen</PresentationFormat>
  <Paragraphs>104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Palatino Linotype</vt:lpstr>
      <vt:lpstr>Symbol</vt:lpstr>
      <vt:lpstr>Times New Roman</vt:lpstr>
      <vt:lpstr>Wingdings 3</vt:lpstr>
      <vt:lpstr>Ion</vt:lpstr>
      <vt:lpstr>المجال الزراعي في لبنان الشمالي</vt:lpstr>
      <vt:lpstr>فهرس</vt:lpstr>
      <vt:lpstr>الاقتصاد و الزراعة</vt:lpstr>
      <vt:lpstr>مناطق الثروة الزراعية الوطنية الملحوظة </vt:lpstr>
      <vt:lpstr>المساحات الزراعية في لبنان</vt:lpstr>
      <vt:lpstr>المساحة الزراعية المستغلة </vt:lpstr>
      <vt:lpstr>توزع مساحة المنتجات الزراعية (هكتار) لعام2009  حسب المحافظات </vt:lpstr>
      <vt:lpstr>PowerPoint Presentation</vt:lpstr>
      <vt:lpstr>مكونات الانتاج النباتي في لبنان (واردات/صادرات) </vt:lpstr>
      <vt:lpstr>الاحتياجات و الانتاج السنوي للقمح </vt:lpstr>
      <vt:lpstr>تفصيل مساحة و انتاج الزراعات لعامي 2008 و 2009</vt:lpstr>
      <vt:lpstr>الالات  المستخدمة لزراعة و تحصيل القمح </vt:lpstr>
      <vt:lpstr>موقع شراء الالات الزراعية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المجال الزراعي في لبنان الشمالي</dc:title>
  <dc:creator>siham aisha</dc:creator>
  <cp:lastModifiedBy>siham aisha</cp:lastModifiedBy>
  <cp:revision>51</cp:revision>
  <dcterms:created xsi:type="dcterms:W3CDTF">2020-03-05T14:37:18Z</dcterms:created>
  <dcterms:modified xsi:type="dcterms:W3CDTF">2020-03-13T09:05:34Z</dcterms:modified>
</cp:coreProperties>
</file>