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3BD"/>
    <a:srgbClr val="A2D1FC"/>
    <a:srgbClr val="009999"/>
    <a:srgbClr val="56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5" d="100"/>
          <a:sy n="45" d="100"/>
        </p:scale>
        <p:origin x="797"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E03E7-DE4F-43DA-8BCF-BD737F878A51}" type="datetimeFigureOut">
              <a:rPr lang="en-US" smtClean="0"/>
              <a:t>6/13/2021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FCBA7-030E-4576-A3F3-319295EEF588}" type="slidenum">
              <a:rPr lang="en-US" smtClean="0"/>
              <a:t>‹#›</a:t>
            </a:fld>
            <a:endParaRPr lang="en-US"/>
          </a:p>
        </p:txBody>
      </p:sp>
    </p:spTree>
    <p:extLst>
      <p:ext uri="{BB962C8B-B14F-4D97-AF65-F5344CB8AC3E}">
        <p14:creationId xmlns:p14="http://schemas.microsoft.com/office/powerpoint/2010/main" val="41713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FCBA7-030E-4576-A3F3-319295EEF588}" type="slidenum">
              <a:rPr lang="en-US" smtClean="0"/>
              <a:t>1</a:t>
            </a:fld>
            <a:endParaRPr lang="en-US"/>
          </a:p>
        </p:txBody>
      </p:sp>
    </p:spTree>
    <p:extLst>
      <p:ext uri="{BB962C8B-B14F-4D97-AF65-F5344CB8AC3E}">
        <p14:creationId xmlns:p14="http://schemas.microsoft.com/office/powerpoint/2010/main" val="75058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641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54096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39451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26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DF22C-4CB1-4E83-BD4E-180FCE165F9A}"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90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DF22C-4CB1-4E83-BD4E-180FCE165F9A}"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16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F22C-4CB1-4E83-BD4E-180FCE165F9A}"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5188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DF22C-4CB1-4E83-BD4E-180FCE165F9A}"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1571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F22C-4CB1-4E83-BD4E-180FCE165F9A}"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86575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0385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461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24DF22C-4CB1-4E83-BD4E-180FCE165F9A}" type="datetimeFigureOut">
              <a:rPr lang="en-US" smtClean="0"/>
              <a:t>6/13/2021</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56DDBDE1-FB7E-44B2-BE8C-E9C5690DE71D}" type="slidenum">
              <a:rPr lang="en-US" smtClean="0"/>
              <a:t>‹#›</a:t>
            </a:fld>
            <a:endParaRPr lang="en-US"/>
          </a:p>
        </p:txBody>
      </p:sp>
    </p:spTree>
    <p:extLst>
      <p:ext uri="{BB962C8B-B14F-4D97-AF65-F5344CB8AC3E}">
        <p14:creationId xmlns:p14="http://schemas.microsoft.com/office/powerpoint/2010/main" val="3422722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em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gif"/><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hyperlink" Target="mailto:louayindakji@gmail.com" TargetMode="External"/><Relationship Id="rId15" Type="http://schemas.openxmlformats.org/officeDocument/2006/relationships/image" Target="../media/image12.emf"/><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6.emf"/><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ounded Rectangle 116"/>
          <p:cNvSpPr/>
          <p:nvPr/>
        </p:nvSpPr>
        <p:spPr>
          <a:xfrm>
            <a:off x="67326" y="2097172"/>
            <a:ext cx="11983292" cy="11381880"/>
          </a:xfrm>
          <a:prstGeom prst="roundRect">
            <a:avLst>
              <a:gd name="adj" fmla="val 8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9" name="Rounded Rectangle 78"/>
          <p:cNvSpPr/>
          <p:nvPr/>
        </p:nvSpPr>
        <p:spPr>
          <a:xfrm>
            <a:off x="12149997" y="3356656"/>
            <a:ext cx="9166302" cy="10076668"/>
          </a:xfrm>
          <a:prstGeom prst="roundRect">
            <a:avLst>
              <a:gd name="adj" fmla="val 852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0000"/>
              </a:solidFill>
            </a:endParaRPr>
          </a:p>
        </p:txBody>
      </p:sp>
      <p:sp>
        <p:nvSpPr>
          <p:cNvPr id="114" name="Rounded Rectangle 113"/>
          <p:cNvSpPr/>
          <p:nvPr/>
        </p:nvSpPr>
        <p:spPr>
          <a:xfrm>
            <a:off x="8022" y="13592556"/>
            <a:ext cx="21395155" cy="8437014"/>
          </a:xfrm>
          <a:prstGeom prst="roundRect">
            <a:avLst>
              <a:gd name="adj" fmla="val 122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a:off x="0" y="22072570"/>
            <a:ext cx="21395155" cy="8202643"/>
          </a:xfrm>
          <a:prstGeom prst="roundRect">
            <a:avLst>
              <a:gd name="adj" fmla="val 122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599198" y="2339023"/>
            <a:ext cx="7769884" cy="984885"/>
          </a:xfrm>
          <a:prstGeom prst="rect">
            <a:avLst/>
          </a:prstGeom>
        </p:spPr>
        <p:txBody>
          <a:bodyPr wrap="none">
            <a:spAutoFit/>
          </a:bodyPr>
          <a:lstStyle/>
          <a:p>
            <a:pPr algn="l"/>
            <a:endParaRPr lang="en-US" sz="1800" b="0" i="0" u="none" strike="noStrike" baseline="0" dirty="0">
              <a:solidFill>
                <a:srgbClr val="000000"/>
              </a:solidFill>
              <a:latin typeface="Calibri" panose="020F0502020204030204" pitchFamily="34" charset="0"/>
            </a:endParaRPr>
          </a:p>
          <a:p>
            <a:r>
              <a:rPr lang="en-US" sz="4000" b="0" i="0" u="none" strike="noStrike" baseline="0" dirty="0">
                <a:solidFill>
                  <a:srgbClr val="000000"/>
                </a:solidFill>
                <a:latin typeface="Calibri" panose="020F0502020204030204" pitchFamily="34" charset="0"/>
              </a:rPr>
              <a:t> </a:t>
            </a:r>
            <a:r>
              <a:rPr lang="en-US" sz="4000" b="1" i="0" u="none" strike="noStrike" baseline="0" dirty="0">
                <a:solidFill>
                  <a:srgbClr val="000000"/>
                </a:solidFill>
                <a:latin typeface="Calibri" panose="020F0502020204030204" pitchFamily="34" charset="0"/>
              </a:rPr>
              <a:t>Electro filter test and improvement</a:t>
            </a:r>
            <a:endParaRPr lang="en-US" sz="4000" b="1" kern="1400" dirty="0">
              <a:latin typeface="Microsoft Sans Serif" panose="020B0604020202020204" pitchFamily="34" charset="0"/>
              <a:ea typeface="Times New Roman" panose="02020603050405020304" pitchFamily="18" charset="0"/>
              <a:cs typeface="Traditional Arabic" panose="02020603050405020304" pitchFamily="18" charset="-78"/>
            </a:endParaRPr>
          </a:p>
        </p:txBody>
      </p:sp>
      <p:sp>
        <p:nvSpPr>
          <p:cNvPr id="26" name="TextBox 25"/>
          <p:cNvSpPr txBox="1"/>
          <p:nvPr/>
        </p:nvSpPr>
        <p:spPr>
          <a:xfrm>
            <a:off x="12431876" y="3438986"/>
            <a:ext cx="8334888" cy="523220"/>
          </a:xfrm>
          <a:prstGeom prst="rect">
            <a:avLst/>
          </a:prstGeom>
          <a:noFill/>
        </p:spPr>
        <p:txBody>
          <a:bodyPr wrap="square" rtlCol="0">
            <a:spAutoFit/>
          </a:bodyPr>
          <a:lstStyle/>
          <a:p>
            <a:r>
              <a:rPr lang="en-US" sz="2800" b="1" dirty="0">
                <a:solidFill>
                  <a:schemeClr val="accent1">
                    <a:lumMod val="75000"/>
                  </a:schemeClr>
                </a:solidFill>
              </a:rPr>
              <a:t>Design experiment of Rogowski Coil in Lab</a:t>
            </a:r>
          </a:p>
        </p:txBody>
      </p:sp>
      <p:sp>
        <p:nvSpPr>
          <p:cNvPr id="43" name="TextBox 42"/>
          <p:cNvSpPr txBox="1"/>
          <p:nvPr/>
        </p:nvSpPr>
        <p:spPr>
          <a:xfrm>
            <a:off x="17085618" y="4901302"/>
            <a:ext cx="184731" cy="523220"/>
          </a:xfrm>
          <a:prstGeom prst="rect">
            <a:avLst/>
          </a:prstGeom>
          <a:noFill/>
        </p:spPr>
        <p:txBody>
          <a:bodyPr wrap="none" rtlCol="0">
            <a:spAutoFit/>
          </a:bodyPr>
          <a:lstStyle/>
          <a:p>
            <a:endParaRPr lang="en-US" sz="2800" dirty="0"/>
          </a:p>
        </p:txBody>
      </p:sp>
      <p:pic>
        <p:nvPicPr>
          <p:cNvPr id="58" name="Picture 2" descr="AECENA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09" y="49350"/>
            <a:ext cx="14400415" cy="19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0450" y="62983"/>
            <a:ext cx="3442432" cy="2286937"/>
          </a:xfrm>
          <a:prstGeom prst="rect">
            <a:avLst/>
          </a:prstGeom>
        </p:spPr>
      </p:pic>
      <p:sp>
        <p:nvSpPr>
          <p:cNvPr id="64" name="TextBox 63"/>
          <p:cNvSpPr txBox="1"/>
          <p:nvPr/>
        </p:nvSpPr>
        <p:spPr>
          <a:xfrm>
            <a:off x="10554514" y="22916227"/>
            <a:ext cx="5256697" cy="523220"/>
          </a:xfrm>
          <a:prstGeom prst="rect">
            <a:avLst/>
          </a:prstGeom>
          <a:noFill/>
        </p:spPr>
        <p:txBody>
          <a:bodyPr wrap="square" rtlCol="0">
            <a:spAutoFit/>
          </a:bodyPr>
          <a:lstStyle/>
          <a:p>
            <a:r>
              <a:rPr lang="en-US" sz="2800" b="1" u="sng" dirty="0">
                <a:solidFill>
                  <a:schemeClr val="accent1">
                    <a:lumMod val="75000"/>
                  </a:schemeClr>
                </a:solidFill>
              </a:rPr>
              <a:t>Simulation: DC operating point</a:t>
            </a:r>
          </a:p>
        </p:txBody>
      </p:sp>
      <p:sp>
        <p:nvSpPr>
          <p:cNvPr id="83" name="TextBox 82"/>
          <p:cNvSpPr txBox="1"/>
          <p:nvPr/>
        </p:nvSpPr>
        <p:spPr>
          <a:xfrm>
            <a:off x="252354" y="13744169"/>
            <a:ext cx="8161919" cy="646331"/>
          </a:xfrm>
          <a:prstGeom prst="rect">
            <a:avLst/>
          </a:prstGeom>
          <a:noFill/>
        </p:spPr>
        <p:txBody>
          <a:bodyPr wrap="square" rtlCol="0">
            <a:spAutoFit/>
          </a:bodyPr>
          <a:lstStyle/>
          <a:p>
            <a:r>
              <a:rPr lang="en-US" sz="3600" b="1" dirty="0">
                <a:solidFill>
                  <a:srgbClr val="0070C0"/>
                </a:solidFill>
              </a:rPr>
              <a:t>Schematic, Board using Eagle CAD </a:t>
            </a:r>
          </a:p>
        </p:txBody>
      </p:sp>
      <p:sp>
        <p:nvSpPr>
          <p:cNvPr id="88" name="TextBox 87"/>
          <p:cNvSpPr txBox="1"/>
          <p:nvPr/>
        </p:nvSpPr>
        <p:spPr>
          <a:xfrm>
            <a:off x="358843" y="22071231"/>
            <a:ext cx="4804713" cy="646331"/>
          </a:xfrm>
          <a:prstGeom prst="rect">
            <a:avLst/>
          </a:prstGeom>
          <a:noFill/>
        </p:spPr>
        <p:txBody>
          <a:bodyPr wrap="none" rtlCol="0">
            <a:spAutoFit/>
          </a:bodyPr>
          <a:lstStyle/>
          <a:p>
            <a:r>
              <a:rPr lang="en-US" sz="3600" b="1" dirty="0">
                <a:solidFill>
                  <a:schemeClr val="accent5"/>
                </a:solidFill>
              </a:rPr>
              <a:t>Simulation using </a:t>
            </a:r>
            <a:r>
              <a:rPr lang="en-US" sz="3600" b="1" dirty="0" err="1">
                <a:solidFill>
                  <a:schemeClr val="accent5"/>
                </a:solidFill>
              </a:rPr>
              <a:t>LTspice</a:t>
            </a:r>
            <a:endParaRPr lang="en-US" sz="3600" b="1" dirty="0">
              <a:solidFill>
                <a:schemeClr val="accent5"/>
              </a:solidFill>
            </a:endParaRPr>
          </a:p>
        </p:txBody>
      </p:sp>
      <p:grpSp>
        <p:nvGrpSpPr>
          <p:cNvPr id="78" name="Group 77">
            <a:extLst>
              <a:ext uri="{FF2B5EF4-FFF2-40B4-BE49-F238E27FC236}">
                <a16:creationId xmlns:a16="http://schemas.microsoft.com/office/drawing/2014/main" id="{69AC78DB-3FA6-4B29-81FB-FDAC3E0FFF26}"/>
              </a:ext>
            </a:extLst>
          </p:cNvPr>
          <p:cNvGrpSpPr/>
          <p:nvPr/>
        </p:nvGrpSpPr>
        <p:grpSpPr>
          <a:xfrm>
            <a:off x="341316" y="2270042"/>
            <a:ext cx="7750980" cy="2462257"/>
            <a:chOff x="6168769" y="4705348"/>
            <a:chExt cx="7372538" cy="2604796"/>
          </a:xfrm>
        </p:grpSpPr>
        <p:grpSp>
          <p:nvGrpSpPr>
            <p:cNvPr id="14" name="Group 13"/>
            <p:cNvGrpSpPr/>
            <p:nvPr/>
          </p:nvGrpSpPr>
          <p:grpSpPr>
            <a:xfrm>
              <a:off x="8198828" y="4766850"/>
              <a:ext cx="5342479" cy="2543294"/>
              <a:chOff x="9752712" y="578933"/>
              <a:chExt cx="4521021" cy="3352069"/>
            </a:xfrm>
          </p:grpSpPr>
          <p:sp>
            <p:nvSpPr>
              <p:cNvPr id="15" name="TextBox 14"/>
              <p:cNvSpPr txBox="1"/>
              <p:nvPr/>
            </p:nvSpPr>
            <p:spPr>
              <a:xfrm>
                <a:off x="11375339" y="578933"/>
                <a:ext cx="2116081" cy="901180"/>
              </a:xfrm>
              <a:prstGeom prst="rect">
                <a:avLst/>
              </a:prstGeom>
              <a:noFill/>
            </p:spPr>
            <p:txBody>
              <a:bodyPr wrap="none" rtlCol="0">
                <a:spAutoFit/>
              </a:bodyPr>
              <a:lstStyle/>
              <a:p>
                <a:r>
                  <a:rPr lang="en-US" sz="3200" b="1" dirty="0"/>
                  <a:t>Rogowski</a:t>
                </a:r>
                <a:r>
                  <a:rPr lang="en-US" sz="3600" b="1" dirty="0"/>
                  <a:t> Coil</a:t>
                </a:r>
                <a:endParaRPr lang="ar-LB" sz="3600" b="1" dirty="0"/>
              </a:p>
            </p:txBody>
          </p:sp>
          <p:grpSp>
            <p:nvGrpSpPr>
              <p:cNvPr id="16" name="Group 15"/>
              <p:cNvGrpSpPr/>
              <p:nvPr/>
            </p:nvGrpSpPr>
            <p:grpSpPr>
              <a:xfrm>
                <a:off x="9752712" y="1278475"/>
                <a:ext cx="4521021" cy="2652527"/>
                <a:chOff x="8893726" y="2276016"/>
                <a:chExt cx="4521021" cy="2652527"/>
              </a:xfrm>
            </p:grpSpPr>
            <p:sp>
              <p:nvSpPr>
                <p:cNvPr id="17" name="TextBox 16"/>
                <p:cNvSpPr txBox="1"/>
                <p:nvPr/>
              </p:nvSpPr>
              <p:spPr>
                <a:xfrm>
                  <a:off x="9403464" y="4206372"/>
                  <a:ext cx="148694" cy="643700"/>
                </a:xfrm>
                <a:prstGeom prst="rect">
                  <a:avLst/>
                </a:prstGeom>
                <a:noFill/>
              </p:spPr>
              <p:txBody>
                <a:bodyPr wrap="none" rtlCol="0">
                  <a:spAutoFit/>
                </a:bodyPr>
                <a:lstStyle/>
                <a:p>
                  <a:endParaRPr lang="ar-LB" sz="2400" b="1" dirty="0">
                    <a:solidFill>
                      <a:srgbClr val="F60000"/>
                    </a:solidFill>
                  </a:endParaRPr>
                </a:p>
              </p:txBody>
            </p:sp>
            <p:sp>
              <p:nvSpPr>
                <p:cNvPr id="18" name="TextBox 17"/>
                <p:cNvSpPr txBox="1"/>
                <p:nvPr/>
              </p:nvSpPr>
              <p:spPr>
                <a:xfrm>
                  <a:off x="8893726" y="4199017"/>
                  <a:ext cx="148694" cy="729526"/>
                </a:xfrm>
                <a:prstGeom prst="rect">
                  <a:avLst/>
                </a:prstGeom>
                <a:noFill/>
              </p:spPr>
              <p:txBody>
                <a:bodyPr wrap="none" rtlCol="0">
                  <a:spAutoFit/>
                </a:bodyPr>
                <a:lstStyle/>
                <a:p>
                  <a:endParaRPr lang="ar-LB" sz="2800" b="1" dirty="0">
                    <a:solidFill>
                      <a:srgbClr val="F60000"/>
                    </a:solidFill>
                  </a:endParaRPr>
                </a:p>
              </p:txBody>
            </p:sp>
            <p:sp>
              <p:nvSpPr>
                <p:cNvPr id="19" name="TextBox 18"/>
                <p:cNvSpPr txBox="1"/>
                <p:nvPr/>
              </p:nvSpPr>
              <p:spPr>
                <a:xfrm>
                  <a:off x="10152514" y="2276016"/>
                  <a:ext cx="3262233" cy="557874"/>
                </a:xfrm>
                <a:prstGeom prst="rect">
                  <a:avLst/>
                </a:prstGeom>
                <a:noFill/>
              </p:spPr>
              <p:txBody>
                <a:bodyPr wrap="square" rtlCol="0">
                  <a:spAutoFit/>
                </a:bodyPr>
                <a:lstStyle/>
                <a:p>
                  <a:r>
                    <a:rPr lang="en-US" sz="2000" b="1" dirty="0">
                      <a:solidFill>
                        <a:srgbClr val="F60000"/>
                      </a:solidFill>
                      <a:cs typeface="+mj-cs"/>
                    </a:rPr>
                    <a:t>Approach, Design and construction </a:t>
                  </a:r>
                  <a:endParaRPr lang="ar-LB" sz="2000" b="1" dirty="0">
                    <a:solidFill>
                      <a:srgbClr val="F60000"/>
                    </a:solidFill>
                    <a:cs typeface="+mj-cs"/>
                  </a:endParaRPr>
                </a:p>
              </p:txBody>
            </p:sp>
          </p:grpSp>
        </p:grpSp>
        <p:sp>
          <p:nvSpPr>
            <p:cNvPr id="24" name="TextBox 23"/>
            <p:cNvSpPr txBox="1"/>
            <p:nvPr/>
          </p:nvSpPr>
          <p:spPr>
            <a:xfrm>
              <a:off x="6168769" y="6021008"/>
              <a:ext cx="7149249" cy="428155"/>
            </a:xfrm>
            <a:prstGeom prst="rect">
              <a:avLst/>
            </a:prstGeom>
            <a:noFill/>
          </p:spPr>
          <p:txBody>
            <a:bodyPr wrap="square" rtlCol="0">
              <a:spAutoFit/>
            </a:bodyPr>
            <a:lstStyle/>
            <a:p>
              <a:pPr marR="0" lvl="0" rtl="0">
                <a:lnSpc>
                  <a:spcPct val="106000"/>
                </a:lnSpc>
                <a:spcBef>
                  <a:spcPts val="0"/>
                </a:spcBef>
                <a:spcAft>
                  <a:spcPts val="800"/>
                </a:spcAft>
              </a:pPr>
              <a:r>
                <a:rPr lang="en-US" sz="2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Rogowski Coil</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5" name="TextBox 94"/>
            <p:cNvSpPr txBox="1"/>
            <p:nvPr/>
          </p:nvSpPr>
          <p:spPr>
            <a:xfrm>
              <a:off x="6376685" y="4705348"/>
              <a:ext cx="1594264" cy="748865"/>
            </a:xfrm>
            <a:prstGeom prst="rect">
              <a:avLst/>
            </a:prstGeom>
            <a:noFill/>
          </p:spPr>
          <p:txBody>
            <a:bodyPr wrap="none" rtlCol="0">
              <a:spAutoFit/>
            </a:bodyPr>
            <a:lstStyle/>
            <a:p>
              <a:r>
                <a:rPr lang="en-US" sz="4000" b="1" dirty="0">
                  <a:solidFill>
                    <a:schemeClr val="accent1">
                      <a:lumMod val="75000"/>
                    </a:schemeClr>
                  </a:solidFill>
                </a:rPr>
                <a:t>Theory</a:t>
              </a:r>
            </a:p>
          </p:txBody>
        </p:sp>
      </p:grpSp>
      <p:sp>
        <p:nvSpPr>
          <p:cNvPr id="47" name="TextBox 46"/>
          <p:cNvSpPr txBox="1"/>
          <p:nvPr/>
        </p:nvSpPr>
        <p:spPr>
          <a:xfrm>
            <a:off x="16386748" y="29822033"/>
            <a:ext cx="4626523" cy="400110"/>
          </a:xfrm>
          <a:prstGeom prst="rect">
            <a:avLst/>
          </a:prstGeom>
          <a:noFill/>
        </p:spPr>
        <p:txBody>
          <a:bodyPr wrap="none" rtlCol="0">
            <a:spAutoFit/>
          </a:bodyPr>
          <a:lstStyle/>
          <a:p>
            <a:r>
              <a:rPr lang="en-US" sz="2000" b="1" dirty="0">
                <a:hlinkClick r:id="rId5"/>
              </a:rPr>
              <a:t>louayindakji@gmail.com</a:t>
            </a:r>
            <a:r>
              <a:rPr lang="en-US" sz="2000" b="1" dirty="0"/>
              <a:t> / AECENAR 2021</a:t>
            </a:r>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39269" y="113128"/>
            <a:ext cx="2143884" cy="2225895"/>
          </a:xfrm>
          <a:prstGeom prst="rect">
            <a:avLst/>
          </a:prstGeom>
        </p:spPr>
      </p:pic>
      <p:sp>
        <p:nvSpPr>
          <p:cNvPr id="48" name="TextBox 47"/>
          <p:cNvSpPr txBox="1"/>
          <p:nvPr/>
        </p:nvSpPr>
        <p:spPr>
          <a:xfrm>
            <a:off x="7826207" y="3918433"/>
            <a:ext cx="3958682" cy="6724598"/>
          </a:xfrm>
          <a:prstGeom prst="rect">
            <a:avLst/>
          </a:prstGeom>
          <a:solidFill>
            <a:schemeClr val="bg1">
              <a:lumMod val="95000"/>
            </a:schemeClr>
          </a:solid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Rogowski coil is defined as an electrical device that is used to measure alternating current (AC).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 Rogowski coil is an evenly wounded coil with N number of turn and constant cross-section area 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There is no metal core in a Rogowski coil.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end terminal of the coil is returned through the central axis of the coil to another end.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Rogowski coils work on the principle of faraday’s law.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When current passes through the conductor, it will create a magnetic field.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Due to an intersection with a magnetic field, a voltage is induced between the terminals of the Rogowski coil.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output of Rogowski coils is connected with the integrator circuit. </a:t>
            </a:r>
            <a:endParaRPr lang="en-US" sz="2000" dirty="0"/>
          </a:p>
        </p:txBody>
      </p:sp>
      <p:sp>
        <p:nvSpPr>
          <p:cNvPr id="57" name="TextBox 56"/>
          <p:cNvSpPr txBox="1"/>
          <p:nvPr/>
        </p:nvSpPr>
        <p:spPr>
          <a:xfrm>
            <a:off x="6018321" y="19112460"/>
            <a:ext cx="4673491" cy="1477328"/>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Using the schematic on Eagle CAD, we build the active integrator which is connected to the coil. </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This is how we build the Rogowski Coil. </a:t>
            </a:r>
          </a:p>
          <a:p>
            <a:endParaRPr lang="en-US" dirty="0"/>
          </a:p>
        </p:txBody>
      </p:sp>
      <p:sp>
        <p:nvSpPr>
          <p:cNvPr id="62" name="TextBox 61"/>
          <p:cNvSpPr txBox="1"/>
          <p:nvPr/>
        </p:nvSpPr>
        <p:spPr>
          <a:xfrm>
            <a:off x="5115304" y="22717562"/>
            <a:ext cx="5256697" cy="2062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operational amplifier OP07CP is the same as OP07C.</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he OP77 is the next generation of the OP07.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By comparing the outputs of the two operational amplifiers, we demonstrate that we can use the OP77F instead of OP07CP in the simulation.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8" name="Picture 117">
            <a:extLst>
              <a:ext uri="{FF2B5EF4-FFF2-40B4-BE49-F238E27FC236}">
                <a16:creationId xmlns:a16="http://schemas.microsoft.com/office/drawing/2014/main" id="{0A228927-8A54-4E8F-95DD-79FBB111816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41316" y="3990043"/>
            <a:ext cx="7293128" cy="3500291"/>
          </a:xfrm>
          <a:prstGeom prst="rect">
            <a:avLst/>
          </a:prstGeom>
          <a:noFill/>
          <a:ln>
            <a:noFill/>
          </a:ln>
        </p:spPr>
      </p:pic>
      <p:pic>
        <p:nvPicPr>
          <p:cNvPr id="120" name="Picture 119">
            <a:extLst>
              <a:ext uri="{FF2B5EF4-FFF2-40B4-BE49-F238E27FC236}">
                <a16:creationId xmlns:a16="http://schemas.microsoft.com/office/drawing/2014/main" id="{C695179B-0A79-4532-9860-FB48D347F36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316" y="7552028"/>
            <a:ext cx="3961450" cy="2388979"/>
          </a:xfrm>
          <a:prstGeom prst="rect">
            <a:avLst/>
          </a:prstGeom>
          <a:noFill/>
          <a:ln>
            <a:noFill/>
          </a:ln>
        </p:spPr>
      </p:pic>
      <p:pic>
        <p:nvPicPr>
          <p:cNvPr id="121" name="Picture 120">
            <a:extLst>
              <a:ext uri="{FF2B5EF4-FFF2-40B4-BE49-F238E27FC236}">
                <a16:creationId xmlns:a16="http://schemas.microsoft.com/office/drawing/2014/main" id="{EDDD09B6-BC77-40FF-8DBA-86099080F42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1697" y="7557651"/>
            <a:ext cx="3167442" cy="2379345"/>
          </a:xfrm>
          <a:prstGeom prst="rect">
            <a:avLst/>
          </a:prstGeom>
          <a:noFill/>
          <a:ln>
            <a:noFill/>
          </a:ln>
        </p:spPr>
      </p:pic>
      <p:pic>
        <p:nvPicPr>
          <p:cNvPr id="122" name="Picture 121" descr="Practical integrator | Analog-integrated-circuits || Electronics Tutorial">
            <a:extLst>
              <a:ext uri="{FF2B5EF4-FFF2-40B4-BE49-F238E27FC236}">
                <a16:creationId xmlns:a16="http://schemas.microsoft.com/office/drawing/2014/main" id="{ECAE87FE-49AF-401A-A24E-00DE4D8D9E79}"/>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41316" y="10502865"/>
            <a:ext cx="4634909" cy="2514056"/>
          </a:xfrm>
          <a:prstGeom prst="rect">
            <a:avLst/>
          </a:prstGeom>
          <a:noFill/>
          <a:ln>
            <a:noFill/>
          </a:ln>
        </p:spPr>
      </p:pic>
      <p:sp>
        <p:nvSpPr>
          <p:cNvPr id="124" name="TextBox 123">
            <a:extLst>
              <a:ext uri="{FF2B5EF4-FFF2-40B4-BE49-F238E27FC236}">
                <a16:creationId xmlns:a16="http://schemas.microsoft.com/office/drawing/2014/main" id="{755444D0-2E57-4549-A076-EFCDAF51B33C}"/>
              </a:ext>
            </a:extLst>
          </p:cNvPr>
          <p:cNvSpPr txBox="1"/>
          <p:nvPr/>
        </p:nvSpPr>
        <p:spPr>
          <a:xfrm>
            <a:off x="358843" y="10017520"/>
            <a:ext cx="4052853" cy="400110"/>
          </a:xfrm>
          <a:prstGeom prst="rect">
            <a:avLst/>
          </a:prstGeom>
          <a:noFill/>
        </p:spPr>
        <p:txBody>
          <a:bodyPr wrap="square" rtlCol="0">
            <a:spAutoFit/>
          </a:bodyPr>
          <a:lstStyle/>
          <a:p>
            <a:r>
              <a:rPr lang="en-US" sz="2000" u="sng" dirty="0">
                <a:solidFill>
                  <a:srgbClr val="F60000"/>
                </a:solidFill>
                <a:cs typeface="+mj-cs"/>
              </a:rPr>
              <a:t>Active integrator</a:t>
            </a:r>
            <a:endParaRPr lang="ar-LB" sz="2000" u="sng" dirty="0">
              <a:solidFill>
                <a:srgbClr val="F60000"/>
              </a:solidFill>
              <a:cs typeface="+mj-cs"/>
            </a:endParaRPr>
          </a:p>
        </p:txBody>
      </p:sp>
      <p:cxnSp>
        <p:nvCxnSpPr>
          <p:cNvPr id="93" name="Straight Arrow Connector 92">
            <a:extLst>
              <a:ext uri="{FF2B5EF4-FFF2-40B4-BE49-F238E27FC236}">
                <a16:creationId xmlns:a16="http://schemas.microsoft.com/office/drawing/2014/main" id="{26AB99BE-22D1-4092-B6C6-C2205E85625D}"/>
              </a:ext>
            </a:extLst>
          </p:cNvPr>
          <p:cNvCxnSpPr>
            <a:cxnSpLocks/>
            <a:stCxn id="122" idx="3"/>
          </p:cNvCxnSpPr>
          <p:nvPr/>
        </p:nvCxnSpPr>
        <p:spPr>
          <a:xfrm flipV="1">
            <a:off x="4976225" y="11307337"/>
            <a:ext cx="365209" cy="452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8" name="Picture 127" descr="\[ Gain = \frac{VOUT_{MAX} - VOUT_{MIN}}{VIN_{MAX} - VIN_{MIN}} \]">
            <a:extLst>
              <a:ext uri="{FF2B5EF4-FFF2-40B4-BE49-F238E27FC236}">
                <a16:creationId xmlns:a16="http://schemas.microsoft.com/office/drawing/2014/main" id="{2093887F-928A-4E08-B6F1-EF6E9EE422DC}"/>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422376" y="10831570"/>
            <a:ext cx="2212068" cy="814819"/>
          </a:xfrm>
          <a:prstGeom prst="rect">
            <a:avLst/>
          </a:prstGeom>
          <a:noFill/>
          <a:ln>
            <a:noFill/>
          </a:ln>
        </p:spPr>
      </p:pic>
      <p:pic>
        <p:nvPicPr>
          <p:cNvPr id="130" name="Picture 129" descr="\[ Gain = - \frac{R_F || X_C}{R_1} \]">
            <a:extLst>
              <a:ext uri="{FF2B5EF4-FFF2-40B4-BE49-F238E27FC236}">
                <a16:creationId xmlns:a16="http://schemas.microsoft.com/office/drawing/2014/main" id="{6C54FAF9-AA81-4E90-B469-7E844325EC1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684589" y="11988899"/>
            <a:ext cx="1271922" cy="814820"/>
          </a:xfrm>
          <a:prstGeom prst="rect">
            <a:avLst/>
          </a:prstGeom>
          <a:noFill/>
          <a:ln>
            <a:noFill/>
          </a:ln>
        </p:spPr>
      </p:pic>
      <p:cxnSp>
        <p:nvCxnSpPr>
          <p:cNvPr id="133" name="Straight Arrow Connector 132">
            <a:extLst>
              <a:ext uri="{FF2B5EF4-FFF2-40B4-BE49-F238E27FC236}">
                <a16:creationId xmlns:a16="http://schemas.microsoft.com/office/drawing/2014/main" id="{D05A11CC-7F67-48F7-B472-1C455998C13F}"/>
              </a:ext>
            </a:extLst>
          </p:cNvPr>
          <p:cNvCxnSpPr>
            <a:cxnSpLocks/>
            <a:stCxn id="122" idx="3"/>
          </p:cNvCxnSpPr>
          <p:nvPr/>
        </p:nvCxnSpPr>
        <p:spPr>
          <a:xfrm>
            <a:off x="4976225" y="11759893"/>
            <a:ext cx="608985" cy="5832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8" name="Picture 137">
            <a:extLst>
              <a:ext uri="{FF2B5EF4-FFF2-40B4-BE49-F238E27FC236}">
                <a16:creationId xmlns:a16="http://schemas.microsoft.com/office/drawing/2014/main" id="{AEC94D77-7BB7-41BF-95B8-67538709EBB4}"/>
              </a:ext>
            </a:extLst>
          </p:cNvPr>
          <p:cNvPicPr/>
          <p:nvPr/>
        </p:nvPicPr>
        <p:blipFill rotWithShape="1">
          <a:blip r:embed="rId13" cstate="print">
            <a:extLst>
              <a:ext uri="{28A0092B-C50C-407E-A947-70E740481C1C}">
                <a14:useLocalDpi xmlns:a14="http://schemas.microsoft.com/office/drawing/2010/main" val="0"/>
              </a:ext>
            </a:extLst>
          </a:blip>
          <a:srcRect l="23322" t="-1719" r="14920" b="10641"/>
          <a:stretch/>
        </p:blipFill>
        <p:spPr bwMode="auto">
          <a:xfrm>
            <a:off x="12454428" y="3955405"/>
            <a:ext cx="3630700" cy="2643418"/>
          </a:xfrm>
          <a:prstGeom prst="rect">
            <a:avLst/>
          </a:prstGeom>
          <a:noFill/>
          <a:ln>
            <a:noFill/>
          </a:ln>
        </p:spPr>
      </p:pic>
      <p:sp>
        <p:nvSpPr>
          <p:cNvPr id="139" name="TextBox 138">
            <a:extLst>
              <a:ext uri="{FF2B5EF4-FFF2-40B4-BE49-F238E27FC236}">
                <a16:creationId xmlns:a16="http://schemas.microsoft.com/office/drawing/2014/main" id="{9D57BC79-69C5-4D39-9E81-15A9273E7196}"/>
              </a:ext>
            </a:extLst>
          </p:cNvPr>
          <p:cNvSpPr txBox="1"/>
          <p:nvPr/>
        </p:nvSpPr>
        <p:spPr>
          <a:xfrm>
            <a:off x="16849876" y="4027231"/>
            <a:ext cx="3244221" cy="369332"/>
          </a:xfrm>
          <a:prstGeom prst="rect">
            <a:avLst/>
          </a:prstGeom>
          <a:noFill/>
        </p:spPr>
        <p:txBody>
          <a:bodyPr wrap="non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Rogowski Coil without integrator</a:t>
            </a:r>
            <a:endParaRPr lang="en-US" sz="2800" b="1" dirty="0">
              <a:solidFill>
                <a:srgbClr val="00B0F0"/>
              </a:solidFill>
            </a:endParaRPr>
          </a:p>
        </p:txBody>
      </p:sp>
      <p:cxnSp>
        <p:nvCxnSpPr>
          <p:cNvPr id="141" name="Straight Arrow Connector 140">
            <a:extLst>
              <a:ext uri="{FF2B5EF4-FFF2-40B4-BE49-F238E27FC236}">
                <a16:creationId xmlns:a16="http://schemas.microsoft.com/office/drawing/2014/main" id="{87151BCB-B02B-4639-8DA3-F997AF62DF03}"/>
              </a:ext>
            </a:extLst>
          </p:cNvPr>
          <p:cNvCxnSpPr>
            <a:cxnSpLocks/>
            <a:stCxn id="138" idx="3"/>
          </p:cNvCxnSpPr>
          <p:nvPr/>
        </p:nvCxnSpPr>
        <p:spPr>
          <a:xfrm flipV="1">
            <a:off x="16085128" y="4360883"/>
            <a:ext cx="773998" cy="916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3" name="TextBox 142">
            <a:extLst>
              <a:ext uri="{FF2B5EF4-FFF2-40B4-BE49-F238E27FC236}">
                <a16:creationId xmlns:a16="http://schemas.microsoft.com/office/drawing/2014/main" id="{2F72B51B-CF6E-4DA3-8045-49F63DCCF6F2}"/>
              </a:ext>
            </a:extLst>
          </p:cNvPr>
          <p:cNvSpPr txBox="1"/>
          <p:nvPr/>
        </p:nvSpPr>
        <p:spPr>
          <a:xfrm>
            <a:off x="16792176" y="4663184"/>
            <a:ext cx="4231736" cy="369332"/>
          </a:xfrm>
          <a:prstGeom prst="rect">
            <a:avLst/>
          </a:prstGeom>
          <a:noFill/>
        </p:spPr>
        <p:txBody>
          <a:bodyPr wrap="none" rtlCol="0">
            <a:spAutoFit/>
          </a:bodyPr>
          <a:lstStyle/>
          <a:p>
            <a:pPr algn="ctr"/>
            <a:r>
              <a:rPr lang="en-US" sz="1800" dirty="0">
                <a:solidFill>
                  <a:srgbClr val="202122"/>
                </a:solidFill>
                <a:effectLst/>
                <a:latin typeface="Calibri" panose="020F0502020204030204" pitchFamily="34" charset="0"/>
                <a:ea typeface="Calibri" panose="020F0502020204030204" pitchFamily="34" charset="0"/>
              </a:rPr>
              <a:t>The voltage produced by a Rogowski coil is:</a:t>
            </a:r>
            <a:endParaRPr lang="en-US" dirty="0"/>
          </a:p>
        </p:txBody>
      </p:sp>
      <mc:AlternateContent xmlns:mc="http://schemas.openxmlformats.org/markup-compatibility/2006">
        <mc:Choice xmlns:a14="http://schemas.microsoft.com/office/drawing/2010/main" Requires="a14">
          <p:sp>
            <p:nvSpPr>
              <p:cNvPr id="144" name="TextBox 143">
                <a:extLst>
                  <a:ext uri="{FF2B5EF4-FFF2-40B4-BE49-F238E27FC236}">
                    <a16:creationId xmlns:a16="http://schemas.microsoft.com/office/drawing/2014/main" id="{3582509C-255C-4251-9406-98840516714E}"/>
                  </a:ext>
                </a:extLst>
              </p:cNvPr>
              <p:cNvSpPr txBox="1"/>
              <p:nvPr/>
            </p:nvSpPr>
            <p:spPr>
              <a:xfrm>
                <a:off x="16860319" y="5038736"/>
                <a:ext cx="2242602" cy="61991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Arial" panose="020B0604020202020204" pitchFamily="34" charset="0"/>
                        </a:rPr>
                        <m:t>𝑣</m:t>
                      </m:r>
                      <m:d>
                        <m:dPr>
                          <m:ctrlPr>
                            <a:rPr lang="en-US" sz="1800"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𝑡</m:t>
                          </m:r>
                        </m:e>
                      </m:d>
                      <m:r>
                        <a:rPr lang="en-US"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𝐴𝑁</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𝜇</m:t>
                              </m:r>
                            </m:e>
                            <m:sub>
                              <m:r>
                                <a:rPr lang="en-US" sz="1800" i="1">
                                  <a:effectLst/>
                                  <a:latin typeface="Cambria Math" panose="02040503050406030204" pitchFamily="18" charset="0"/>
                                  <a:ea typeface="Calibri" panose="020F0502020204030204" pitchFamily="34" charset="0"/>
                                  <a:cs typeface="Arial" panose="020B0604020202020204" pitchFamily="34" charset="0"/>
                                </a:rPr>
                                <m:t>0</m:t>
                              </m:r>
                            </m:sub>
                          </m:sSub>
                        </m:num>
                        <m:den>
                          <m:r>
                            <a:rPr lang="en-US" sz="1800" i="1">
                              <a:effectLst/>
                              <a:latin typeface="Cambria Math" panose="02040503050406030204" pitchFamily="18" charset="0"/>
                              <a:ea typeface="Calibri" panose="020F0502020204030204" pitchFamily="34" charset="0"/>
                              <a:cs typeface="Arial" panose="020B0604020202020204" pitchFamily="34" charset="0"/>
                            </a:rPr>
                            <m:t>𝑙</m:t>
                          </m:r>
                        </m:den>
                      </m:f>
                      <m:f>
                        <m:fPr>
                          <m:ctrlPr>
                            <a:rPr lang="en-US" sz="1800"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𝑑𝐼</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m:t>
                          </m:r>
                          <m:r>
                            <a:rPr lang="en-US" sz="1800" i="1">
                              <a:effectLst/>
                              <a:latin typeface="Cambria Math" panose="02040503050406030204" pitchFamily="18" charset="0"/>
                              <a:ea typeface="Calibri" panose="020F0502020204030204" pitchFamily="34" charset="0"/>
                              <a:cs typeface="Arial" panose="020B0604020202020204" pitchFamily="34" charset="0"/>
                            </a:rPr>
                            <m:t>)</m:t>
                          </m:r>
                        </m:num>
                        <m:den>
                          <m:r>
                            <a:rPr lang="en-US" sz="1800" i="1">
                              <a:effectLst/>
                              <a:latin typeface="Cambria Math" panose="02040503050406030204" pitchFamily="18" charset="0"/>
                              <a:ea typeface="Calibri" panose="020F0502020204030204" pitchFamily="34" charset="0"/>
                              <a:cs typeface="Arial" panose="020B0604020202020204" pitchFamily="34" charset="0"/>
                            </a:rPr>
                            <m:t>𝑑𝑡</m:t>
                          </m:r>
                        </m:den>
                      </m:f>
                    </m:oMath>
                  </m:oMathPara>
                </a14:m>
                <a:endParaRPr lang="en-US" dirty="0"/>
              </a:p>
            </p:txBody>
          </p:sp>
        </mc:Choice>
        <mc:Fallback>
          <p:sp>
            <p:nvSpPr>
              <p:cNvPr id="144" name="TextBox 143">
                <a:extLst>
                  <a:ext uri="{FF2B5EF4-FFF2-40B4-BE49-F238E27FC236}">
                    <a16:creationId xmlns:a16="http://schemas.microsoft.com/office/drawing/2014/main" id="{3582509C-255C-4251-9406-98840516714E}"/>
                  </a:ext>
                </a:extLst>
              </p:cNvPr>
              <p:cNvSpPr txBox="1">
                <a:spLocks noRot="1" noChangeAspect="1" noMove="1" noResize="1" noEditPoints="1" noAdjustHandles="1" noChangeArrowheads="1" noChangeShapeType="1" noTextEdit="1"/>
              </p:cNvSpPr>
              <p:nvPr/>
            </p:nvSpPr>
            <p:spPr>
              <a:xfrm>
                <a:off x="16860319" y="5038736"/>
                <a:ext cx="2242602" cy="619913"/>
              </a:xfrm>
              <a:prstGeom prst="rect">
                <a:avLst/>
              </a:prstGeom>
              <a:blipFill>
                <a:blip r:embed="rId14"/>
                <a:stretch>
                  <a:fillRect/>
                </a:stretch>
              </a:blipFill>
            </p:spPr>
            <p:txBody>
              <a:bodyPr/>
              <a:lstStyle/>
              <a:p>
                <a:r>
                  <a:rPr lang="en-US">
                    <a:noFill/>
                  </a:rPr>
                  <a:t> </a:t>
                </a:r>
              </a:p>
            </p:txBody>
          </p:sp>
        </mc:Fallback>
      </mc:AlternateContent>
      <p:cxnSp>
        <p:nvCxnSpPr>
          <p:cNvPr id="147" name="Straight Arrow Connector 146">
            <a:extLst>
              <a:ext uri="{FF2B5EF4-FFF2-40B4-BE49-F238E27FC236}">
                <a16:creationId xmlns:a16="http://schemas.microsoft.com/office/drawing/2014/main" id="{FC40AD4A-8A58-434C-A7F8-ACABC816E162}"/>
              </a:ext>
            </a:extLst>
          </p:cNvPr>
          <p:cNvCxnSpPr>
            <a:cxnSpLocks/>
            <a:stCxn id="138" idx="3"/>
          </p:cNvCxnSpPr>
          <p:nvPr/>
        </p:nvCxnSpPr>
        <p:spPr>
          <a:xfrm flipV="1">
            <a:off x="16085128" y="4955723"/>
            <a:ext cx="798025" cy="3213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1" name="TextBox 160">
            <a:extLst>
              <a:ext uri="{FF2B5EF4-FFF2-40B4-BE49-F238E27FC236}">
                <a16:creationId xmlns:a16="http://schemas.microsoft.com/office/drawing/2014/main" id="{777A1A2F-76C8-47D9-B4D9-8F50DA362C18}"/>
              </a:ext>
            </a:extLst>
          </p:cNvPr>
          <p:cNvSpPr txBox="1"/>
          <p:nvPr/>
        </p:nvSpPr>
        <p:spPr>
          <a:xfrm>
            <a:off x="12431876" y="6747715"/>
            <a:ext cx="8334888" cy="523220"/>
          </a:xfrm>
          <a:prstGeom prst="rect">
            <a:avLst/>
          </a:prstGeom>
          <a:noFill/>
        </p:spPr>
        <p:txBody>
          <a:bodyPr wrap="square" rtlCol="0">
            <a:spAutoFit/>
          </a:bodyPr>
          <a:lstStyle/>
          <a:p>
            <a:r>
              <a:rPr lang="en-US" sz="2800" b="1" dirty="0">
                <a:solidFill>
                  <a:schemeClr val="accent1">
                    <a:lumMod val="75000"/>
                  </a:schemeClr>
                </a:solidFill>
              </a:rPr>
              <a:t>Design and construction of Active Integrator</a:t>
            </a:r>
          </a:p>
        </p:txBody>
      </p:sp>
      <p:pic>
        <p:nvPicPr>
          <p:cNvPr id="164" name="Picture 163">
            <a:extLst>
              <a:ext uri="{FF2B5EF4-FFF2-40B4-BE49-F238E27FC236}">
                <a16:creationId xmlns:a16="http://schemas.microsoft.com/office/drawing/2014/main" id="{09576B18-0BF4-430E-BB5D-D9E9A3FFAEAC}"/>
              </a:ext>
            </a:extLst>
          </p:cNvPr>
          <p:cNvPicPr>
            <a:picLocks noChangeAspect="1"/>
          </p:cNvPicPr>
          <p:nvPr/>
        </p:nvPicPr>
        <p:blipFill rotWithShape="1">
          <a:blip r:embed="rId15"/>
          <a:srcRect r="47757"/>
          <a:stretch/>
        </p:blipFill>
        <p:spPr>
          <a:xfrm>
            <a:off x="12428155" y="7269320"/>
            <a:ext cx="8386059" cy="5801630"/>
          </a:xfrm>
          <a:prstGeom prst="rect">
            <a:avLst/>
          </a:prstGeom>
        </p:spPr>
      </p:pic>
      <p:sp>
        <p:nvSpPr>
          <p:cNvPr id="166" name="TextBox 165">
            <a:extLst>
              <a:ext uri="{FF2B5EF4-FFF2-40B4-BE49-F238E27FC236}">
                <a16:creationId xmlns:a16="http://schemas.microsoft.com/office/drawing/2014/main" id="{88238BDF-82B5-4227-A01B-1A31D3877FD2}"/>
              </a:ext>
            </a:extLst>
          </p:cNvPr>
          <p:cNvSpPr txBox="1"/>
          <p:nvPr/>
        </p:nvSpPr>
        <p:spPr>
          <a:xfrm>
            <a:off x="17373008" y="8899511"/>
            <a:ext cx="3370686" cy="646331"/>
          </a:xfrm>
          <a:prstGeom prst="rect">
            <a:avLst/>
          </a:prstGeom>
          <a:noFill/>
        </p:spPr>
        <p:txBody>
          <a:bodyPr wrap="square" rtlCol="0">
            <a:spAutoFit/>
          </a:bodyPr>
          <a:lstStyle/>
          <a:p>
            <a:pPr algn="ctr"/>
            <a:r>
              <a:rPr lang="en-US" sz="1800" b="1" u="sng"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The constructed active integrator with DC gain control</a:t>
            </a:r>
            <a:endParaRPr lang="en-US" sz="1800" b="1" u="sng" dirty="0">
              <a:solidFill>
                <a:schemeClr val="accent1">
                  <a:lumMod val="75000"/>
                </a:schemeClr>
              </a:solidFill>
            </a:endParaRPr>
          </a:p>
        </p:txBody>
      </p:sp>
      <p:pic>
        <p:nvPicPr>
          <p:cNvPr id="167" name="Picture 166">
            <a:extLst>
              <a:ext uri="{FF2B5EF4-FFF2-40B4-BE49-F238E27FC236}">
                <a16:creationId xmlns:a16="http://schemas.microsoft.com/office/drawing/2014/main" id="{F23CB11D-F226-4253-BB79-A2DE68177AB5}"/>
              </a:ext>
            </a:extLst>
          </p:cNvPr>
          <p:cNvPicPr/>
          <p:nvPr/>
        </p:nvPicPr>
        <p:blipFill rotWithShape="1">
          <a:blip r:embed="rId16">
            <a:extLst>
              <a:ext uri="{28A0092B-C50C-407E-A947-70E740481C1C}">
                <a14:useLocalDpi xmlns:a14="http://schemas.microsoft.com/office/drawing/2010/main" val="0"/>
              </a:ext>
            </a:extLst>
          </a:blip>
          <a:srcRect l="7976" r="5466"/>
          <a:stretch/>
        </p:blipFill>
        <p:spPr bwMode="auto">
          <a:xfrm>
            <a:off x="363256" y="14405684"/>
            <a:ext cx="5600221" cy="7075468"/>
          </a:xfrm>
          <a:prstGeom prst="rect">
            <a:avLst/>
          </a:prstGeom>
          <a:noFill/>
          <a:ln>
            <a:noFill/>
          </a:ln>
          <a:extLst>
            <a:ext uri="{53640926-AAD7-44D8-BBD7-CCE9431645EC}">
              <a14:shadowObscured xmlns:a14="http://schemas.microsoft.com/office/drawing/2010/main"/>
            </a:ext>
          </a:extLst>
        </p:spPr>
      </p:pic>
      <p:pic>
        <p:nvPicPr>
          <p:cNvPr id="168" name="Picture 167">
            <a:extLst>
              <a:ext uri="{FF2B5EF4-FFF2-40B4-BE49-F238E27FC236}">
                <a16:creationId xmlns:a16="http://schemas.microsoft.com/office/drawing/2014/main" id="{810DF968-8116-4B18-861E-EE4FCB2EEFFD}"/>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6067061" y="14390500"/>
            <a:ext cx="4624751" cy="4608456"/>
          </a:xfrm>
          <a:prstGeom prst="rect">
            <a:avLst/>
          </a:prstGeom>
          <a:noFill/>
          <a:ln>
            <a:noFill/>
          </a:ln>
        </p:spPr>
      </p:pic>
      <p:pic>
        <p:nvPicPr>
          <p:cNvPr id="171" name="Picture 170">
            <a:extLst>
              <a:ext uri="{FF2B5EF4-FFF2-40B4-BE49-F238E27FC236}">
                <a16:creationId xmlns:a16="http://schemas.microsoft.com/office/drawing/2014/main" id="{0DEC29D6-8AF5-421C-BDE6-14D00DAADE09}"/>
              </a:ext>
            </a:extLst>
          </p:cNvPr>
          <p:cNvPicPr/>
          <p:nvPr/>
        </p:nvPicPr>
        <p:blipFill rotWithShape="1">
          <a:blip r:embed="rId18" cstate="print">
            <a:extLst>
              <a:ext uri="{28A0092B-C50C-407E-A947-70E740481C1C}">
                <a14:useLocalDpi xmlns:a14="http://schemas.microsoft.com/office/drawing/2010/main" val="0"/>
              </a:ext>
            </a:extLst>
          </a:blip>
          <a:srcRect t="4218" r="24231"/>
          <a:stretch/>
        </p:blipFill>
        <p:spPr bwMode="auto">
          <a:xfrm>
            <a:off x="11335703" y="14388934"/>
            <a:ext cx="5483380" cy="3467486"/>
          </a:xfrm>
          <a:prstGeom prst="rect">
            <a:avLst/>
          </a:prstGeom>
          <a:noFill/>
          <a:ln>
            <a:noFill/>
          </a:ln>
          <a:extLst>
            <a:ext uri="{53640926-AAD7-44D8-BBD7-CCE9431645EC}">
              <a14:shadowObscured xmlns:a14="http://schemas.microsoft.com/office/drawing/2010/main"/>
            </a:ext>
          </a:extLst>
        </p:spPr>
      </p:pic>
      <p:pic>
        <p:nvPicPr>
          <p:cNvPr id="172" name="Picture 171">
            <a:extLst>
              <a:ext uri="{FF2B5EF4-FFF2-40B4-BE49-F238E27FC236}">
                <a16:creationId xmlns:a16="http://schemas.microsoft.com/office/drawing/2014/main" id="{ACDAF96A-9B7B-4C66-B358-E01DB885BDBF}"/>
              </a:ext>
            </a:extLst>
          </p:cNvPr>
          <p:cNvPicPr/>
          <p:nvPr/>
        </p:nvPicPr>
        <p:blipFill rotWithShape="1">
          <a:blip r:embed="rId19" cstate="print">
            <a:extLst>
              <a:ext uri="{28A0092B-C50C-407E-A947-70E740481C1C}">
                <a14:useLocalDpi xmlns:a14="http://schemas.microsoft.com/office/drawing/2010/main" val="0"/>
              </a:ext>
            </a:extLst>
          </a:blip>
          <a:srcRect l="26026" r="21411"/>
          <a:stretch/>
        </p:blipFill>
        <p:spPr bwMode="auto">
          <a:xfrm>
            <a:off x="11335703" y="17945146"/>
            <a:ext cx="5483380" cy="3961135"/>
          </a:xfrm>
          <a:prstGeom prst="rect">
            <a:avLst/>
          </a:prstGeom>
          <a:noFill/>
          <a:ln>
            <a:noFill/>
          </a:ln>
          <a:extLst>
            <a:ext uri="{53640926-AAD7-44D8-BBD7-CCE9431645EC}">
              <a14:shadowObscured xmlns:a14="http://schemas.microsoft.com/office/drawing/2010/main"/>
            </a:ext>
          </a:extLst>
        </p:spPr>
      </p:pic>
      <p:sp>
        <p:nvSpPr>
          <p:cNvPr id="173" name="TextBox 172">
            <a:extLst>
              <a:ext uri="{FF2B5EF4-FFF2-40B4-BE49-F238E27FC236}">
                <a16:creationId xmlns:a16="http://schemas.microsoft.com/office/drawing/2014/main" id="{9797343D-AF7F-417C-A2FB-9F6DB7FE6327}"/>
              </a:ext>
            </a:extLst>
          </p:cNvPr>
          <p:cNvSpPr txBox="1"/>
          <p:nvPr/>
        </p:nvSpPr>
        <p:spPr>
          <a:xfrm>
            <a:off x="11335703" y="13696194"/>
            <a:ext cx="8161919" cy="646331"/>
          </a:xfrm>
          <a:prstGeom prst="rect">
            <a:avLst/>
          </a:prstGeom>
          <a:noFill/>
        </p:spPr>
        <p:txBody>
          <a:bodyPr wrap="square" rtlCol="0">
            <a:spAutoFit/>
          </a:bodyPr>
          <a:lstStyle/>
          <a:p>
            <a:r>
              <a:rPr lang="en-US" sz="3600" b="1" dirty="0">
                <a:solidFill>
                  <a:srgbClr val="0070C0"/>
                </a:solidFill>
              </a:rPr>
              <a:t>Construction of Rogowski Coil in Lab</a:t>
            </a:r>
          </a:p>
        </p:txBody>
      </p:sp>
      <mc:AlternateContent xmlns:mc="http://schemas.openxmlformats.org/markup-compatibility/2006">
        <mc:Choice xmlns:a14="http://schemas.microsoft.com/office/drawing/2010/main" Requires="a14">
          <p:sp>
            <p:nvSpPr>
              <p:cNvPr id="174" name="TextBox 173">
                <a:extLst>
                  <a:ext uri="{FF2B5EF4-FFF2-40B4-BE49-F238E27FC236}">
                    <a16:creationId xmlns:a16="http://schemas.microsoft.com/office/drawing/2014/main" id="{4E0A9889-2808-4928-A687-EFF380C927F4}"/>
                  </a:ext>
                </a:extLst>
              </p:cNvPr>
              <p:cNvSpPr txBox="1"/>
              <p:nvPr/>
            </p:nvSpPr>
            <p:spPr>
              <a:xfrm>
                <a:off x="16904012" y="14338759"/>
                <a:ext cx="4227259" cy="3670813"/>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 integrator was selected ten times more than the time duration of the signal.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By connecting the output of Rogowski coil to the inverting input terminal of operational amplifiers, the input and output differ in phase and the role of this integrator is shown in equation:</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Arial" panose="020B0604020202020204" pitchFamily="34" charset="0"/>
                        </a:rPr>
                        <m:t>𝐺</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𝑠</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𝑅</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𝑓𝑡𝑜𝑡</m:t>
                          </m:r>
                          <m:r>
                            <a:rPr lang="en-US" sz="1800" i="1">
                              <a:effectLst/>
                              <a:latin typeface="Cambria Math" panose="02040503050406030204" pitchFamily="18" charset="0"/>
                              <a:ea typeface="Times New Roman" panose="02020603050405020304" pitchFamily="18" charset="0"/>
                              <a:cs typeface="Arial" panose="020B0604020202020204" pitchFamily="34" charset="0"/>
                            </a:rPr>
                            <m:t> </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 </m:t>
                          </m:r>
                          <m:r>
                            <a:rPr lang="en-US" sz="1800" i="1">
                              <a:effectLst/>
                              <a:latin typeface="Cambria Math" panose="02040503050406030204" pitchFamily="18" charset="0"/>
                              <a:ea typeface="Times New Roman" panose="02020603050405020304" pitchFamily="18" charset="0"/>
                              <a:cs typeface="Arial" panose="020B0604020202020204" pitchFamily="34" charset="0"/>
                            </a:rPr>
                            <m:t>𝑅</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𝑖𝑛</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1</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𝑅</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𝑓𝑡𝑜𝑡</m:t>
                          </m:r>
                        </m:sub>
                      </m:sSub>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𝑐</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𝑠</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Operational amplifier OP07CP has ultralow drift and high accuracy to form in-phase amplifier circuit . </a:t>
                </a:r>
              </a:p>
            </p:txBody>
          </p:sp>
        </mc:Choice>
        <mc:Fallback>
          <p:sp>
            <p:nvSpPr>
              <p:cNvPr id="174" name="TextBox 173">
                <a:extLst>
                  <a:ext uri="{FF2B5EF4-FFF2-40B4-BE49-F238E27FC236}">
                    <a16:creationId xmlns:a16="http://schemas.microsoft.com/office/drawing/2014/main" id="{4E0A9889-2808-4928-A687-EFF380C927F4}"/>
                  </a:ext>
                </a:extLst>
              </p:cNvPr>
              <p:cNvSpPr txBox="1">
                <a:spLocks noRot="1" noChangeAspect="1" noMove="1" noResize="1" noEditPoints="1" noAdjustHandles="1" noChangeArrowheads="1" noChangeShapeType="1" noTextEdit="1"/>
              </p:cNvSpPr>
              <p:nvPr/>
            </p:nvSpPr>
            <p:spPr>
              <a:xfrm>
                <a:off x="16904012" y="14338759"/>
                <a:ext cx="4227259" cy="3670813"/>
              </a:xfrm>
              <a:prstGeom prst="rect">
                <a:avLst/>
              </a:prstGeom>
              <a:blipFill>
                <a:blip r:embed="rId20"/>
                <a:stretch>
                  <a:fillRect l="-1299" t="-664" r="-722" b="-1661"/>
                </a:stretch>
              </a:blipFill>
            </p:spPr>
            <p:txBody>
              <a:bodyPr/>
              <a:lstStyle/>
              <a:p>
                <a:r>
                  <a:rPr lang="en-US">
                    <a:noFill/>
                  </a:rPr>
                  <a:t> </a:t>
                </a:r>
              </a:p>
            </p:txBody>
          </p:sp>
        </mc:Fallback>
      </mc:AlternateContent>
      <p:cxnSp>
        <p:nvCxnSpPr>
          <p:cNvPr id="176" name="Straight Arrow Connector 175">
            <a:extLst>
              <a:ext uri="{FF2B5EF4-FFF2-40B4-BE49-F238E27FC236}">
                <a16:creationId xmlns:a16="http://schemas.microsoft.com/office/drawing/2014/main" id="{F6D6F570-5D3A-4509-AECF-B605F475ADAE}"/>
              </a:ext>
            </a:extLst>
          </p:cNvPr>
          <p:cNvCxnSpPr>
            <a:cxnSpLocks/>
          </p:cNvCxnSpPr>
          <p:nvPr/>
        </p:nvCxnSpPr>
        <p:spPr>
          <a:xfrm flipV="1">
            <a:off x="15606045" y="19776787"/>
            <a:ext cx="2375575" cy="5543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9" name="TextBox 178">
            <a:extLst>
              <a:ext uri="{FF2B5EF4-FFF2-40B4-BE49-F238E27FC236}">
                <a16:creationId xmlns:a16="http://schemas.microsoft.com/office/drawing/2014/main" id="{087E9951-5E9F-405E-9A41-8DFFEFFC6313}"/>
              </a:ext>
            </a:extLst>
          </p:cNvPr>
          <p:cNvSpPr txBox="1"/>
          <p:nvPr/>
        </p:nvSpPr>
        <p:spPr>
          <a:xfrm>
            <a:off x="18055492" y="19476881"/>
            <a:ext cx="2638297" cy="923330"/>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All that remains is to mount the oscilloscope wires.</a:t>
            </a:r>
            <a:endParaRPr lang="en-US" dirty="0"/>
          </a:p>
        </p:txBody>
      </p:sp>
      <p:pic>
        <p:nvPicPr>
          <p:cNvPr id="185" name="Picture 184">
            <a:extLst>
              <a:ext uri="{FF2B5EF4-FFF2-40B4-BE49-F238E27FC236}">
                <a16:creationId xmlns:a16="http://schemas.microsoft.com/office/drawing/2014/main" id="{1309D93B-11DE-4B6D-96BC-0B50AA1082EA}"/>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341316" y="22735400"/>
            <a:ext cx="4634909" cy="6804800"/>
          </a:xfrm>
          <a:prstGeom prst="rect">
            <a:avLst/>
          </a:prstGeom>
          <a:noFill/>
          <a:ln>
            <a:noFill/>
          </a:ln>
        </p:spPr>
      </p:pic>
      <p:sp>
        <p:nvSpPr>
          <p:cNvPr id="186" name="TextBox 185">
            <a:extLst>
              <a:ext uri="{FF2B5EF4-FFF2-40B4-BE49-F238E27FC236}">
                <a16:creationId xmlns:a16="http://schemas.microsoft.com/office/drawing/2014/main" id="{519F89A7-0AC1-46F9-9D13-63AC7BE3D45E}"/>
              </a:ext>
            </a:extLst>
          </p:cNvPr>
          <p:cNvSpPr txBox="1"/>
          <p:nvPr/>
        </p:nvSpPr>
        <p:spPr>
          <a:xfrm>
            <a:off x="3073370" y="23011060"/>
            <a:ext cx="1571965" cy="369332"/>
          </a:xfrm>
          <a:prstGeom prst="rect">
            <a:avLst/>
          </a:prstGeom>
          <a:noFill/>
        </p:spPr>
        <p:txBody>
          <a:bodyPr wrap="square" rtlCol="0">
            <a:spAutoFit/>
          </a:bodyPr>
          <a:lstStyle/>
          <a:p>
            <a:r>
              <a:rPr lang="en-US" b="1" u="sng" dirty="0">
                <a:solidFill>
                  <a:schemeClr val="accent1">
                    <a:lumMod val="75000"/>
                  </a:schemeClr>
                </a:solidFill>
                <a:effectLst/>
                <a:latin typeface="Calibri" panose="020F0502020204030204" pitchFamily="34" charset="0"/>
                <a:ea typeface="Calibri" panose="020F0502020204030204" pitchFamily="34" charset="0"/>
              </a:rPr>
              <a:t>Schematic</a:t>
            </a:r>
            <a:endParaRPr lang="en-US" b="1" u="sng" dirty="0">
              <a:solidFill>
                <a:schemeClr val="accent1">
                  <a:lumMod val="75000"/>
                </a:schemeClr>
              </a:solidFill>
            </a:endParaRPr>
          </a:p>
        </p:txBody>
      </p:sp>
      <p:pic>
        <p:nvPicPr>
          <p:cNvPr id="187" name="Picture 186">
            <a:extLst>
              <a:ext uri="{FF2B5EF4-FFF2-40B4-BE49-F238E27FC236}">
                <a16:creationId xmlns:a16="http://schemas.microsoft.com/office/drawing/2014/main" id="{DFEE5876-4BCB-4DA3-9163-EE3DA2E1CC5E}"/>
              </a:ext>
            </a:extLst>
          </p:cNvPr>
          <p:cNvPicPr/>
          <p:nvPr/>
        </p:nvPicPr>
        <p:blipFill>
          <a:blip r:embed="rId22">
            <a:extLst>
              <a:ext uri="{28A0092B-C50C-407E-A947-70E740481C1C}">
                <a14:useLocalDpi xmlns:a14="http://schemas.microsoft.com/office/drawing/2010/main" val="0"/>
              </a:ext>
            </a:extLst>
          </a:blip>
          <a:srcRect/>
          <a:stretch>
            <a:fillRect/>
          </a:stretch>
        </p:blipFill>
        <p:spPr bwMode="auto">
          <a:xfrm>
            <a:off x="5163556" y="24823114"/>
            <a:ext cx="6172147" cy="4719983"/>
          </a:xfrm>
          <a:prstGeom prst="rect">
            <a:avLst/>
          </a:prstGeom>
          <a:noFill/>
          <a:ln>
            <a:noFill/>
          </a:ln>
        </p:spPr>
      </p:pic>
      <p:sp>
        <p:nvSpPr>
          <p:cNvPr id="188" name="TextBox 187">
            <a:extLst>
              <a:ext uri="{FF2B5EF4-FFF2-40B4-BE49-F238E27FC236}">
                <a16:creationId xmlns:a16="http://schemas.microsoft.com/office/drawing/2014/main" id="{960DDD96-772F-4B90-88D0-B650A2C34AFA}"/>
              </a:ext>
            </a:extLst>
          </p:cNvPr>
          <p:cNvSpPr txBox="1"/>
          <p:nvPr/>
        </p:nvSpPr>
        <p:spPr>
          <a:xfrm>
            <a:off x="8812302" y="25089148"/>
            <a:ext cx="2523401" cy="671915"/>
          </a:xfrm>
          <a:prstGeom prst="rect">
            <a:avLst/>
          </a:prstGeom>
          <a:noFill/>
        </p:spPr>
        <p:txBody>
          <a:bodyPr wrap="square" rtlCol="0">
            <a:spAutoFit/>
          </a:bodyPr>
          <a:lstStyle/>
          <a:p>
            <a:pPr marR="0" lvl="0" rtl="0">
              <a:lnSpc>
                <a:spcPct val="107000"/>
              </a:lnSpc>
              <a:spcBef>
                <a:spcPts val="0"/>
              </a:spcBef>
              <a:spcAft>
                <a:spcPts val="800"/>
              </a:spcAft>
            </a:pPr>
            <a:r>
              <a:rPr lang="en-US" sz="1800" b="1" u="sng"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Add an input voltage to the schematic</a:t>
            </a:r>
            <a:endParaRPr lang="en-US" sz="1800" u="sng"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90" name="Picture 189">
            <a:extLst>
              <a:ext uri="{FF2B5EF4-FFF2-40B4-BE49-F238E27FC236}">
                <a16:creationId xmlns:a16="http://schemas.microsoft.com/office/drawing/2014/main" id="{2182B058-07C3-4438-8293-92D52A4352DE}"/>
              </a:ext>
            </a:extLst>
          </p:cNvPr>
          <p:cNvPicPr/>
          <p:nvPr/>
        </p:nvPicPr>
        <p:blipFill rotWithShape="1">
          <a:blip r:embed="rId23">
            <a:extLst>
              <a:ext uri="{28A0092B-C50C-407E-A947-70E740481C1C}">
                <a14:useLocalDpi xmlns:a14="http://schemas.microsoft.com/office/drawing/2010/main" val="0"/>
              </a:ext>
            </a:extLst>
          </a:blip>
          <a:srcRect l="13975" t="21346" r="17360" b="29429"/>
          <a:stretch/>
        </p:blipFill>
        <p:spPr bwMode="auto">
          <a:xfrm>
            <a:off x="15845536" y="22393638"/>
            <a:ext cx="5167735" cy="2429476"/>
          </a:xfrm>
          <a:prstGeom prst="rect">
            <a:avLst/>
          </a:prstGeom>
          <a:noFill/>
          <a:ln>
            <a:noFill/>
          </a:ln>
        </p:spPr>
      </p:pic>
      <p:pic>
        <p:nvPicPr>
          <p:cNvPr id="191" name="Picture 190">
            <a:extLst>
              <a:ext uri="{FF2B5EF4-FFF2-40B4-BE49-F238E27FC236}">
                <a16:creationId xmlns:a16="http://schemas.microsoft.com/office/drawing/2014/main" id="{40931879-5D92-4B90-B365-B514B5AE5C8F}"/>
              </a:ext>
            </a:extLst>
          </p:cNvPr>
          <p:cNvPicPr/>
          <p:nvPr/>
        </p:nvPicPr>
        <p:blipFill>
          <a:blip r:embed="rId24">
            <a:extLst>
              <a:ext uri="{28A0092B-C50C-407E-A947-70E740481C1C}">
                <a14:useLocalDpi xmlns:a14="http://schemas.microsoft.com/office/drawing/2010/main" val="0"/>
              </a:ext>
            </a:extLst>
          </a:blip>
          <a:srcRect/>
          <a:stretch>
            <a:fillRect/>
          </a:stretch>
        </p:blipFill>
        <p:spPr bwMode="auto">
          <a:xfrm>
            <a:off x="14646974" y="24977481"/>
            <a:ext cx="6395335" cy="4357196"/>
          </a:xfrm>
          <a:prstGeom prst="rect">
            <a:avLst/>
          </a:prstGeom>
          <a:noFill/>
          <a:ln>
            <a:noFill/>
          </a:ln>
        </p:spPr>
      </p:pic>
      <p:sp>
        <p:nvSpPr>
          <p:cNvPr id="192" name="TextBox 191">
            <a:extLst>
              <a:ext uri="{FF2B5EF4-FFF2-40B4-BE49-F238E27FC236}">
                <a16:creationId xmlns:a16="http://schemas.microsoft.com/office/drawing/2014/main" id="{B3EE0465-E5D0-4B07-83B2-B45B17E75C1A}"/>
              </a:ext>
            </a:extLst>
          </p:cNvPr>
          <p:cNvSpPr txBox="1"/>
          <p:nvPr/>
        </p:nvSpPr>
        <p:spPr>
          <a:xfrm>
            <a:off x="12125313" y="26513061"/>
            <a:ext cx="3904160" cy="646331"/>
          </a:xfrm>
          <a:prstGeom prst="rect">
            <a:avLst/>
          </a:prstGeom>
          <a:noFill/>
        </p:spPr>
        <p:txBody>
          <a:bodyPr wrap="square" rtlCol="0">
            <a:spAutoFit/>
          </a:bodyPr>
          <a:lstStyle/>
          <a:p>
            <a:r>
              <a:rPr lang="en-US" sz="3600" b="1" u="sng" dirty="0">
                <a:solidFill>
                  <a:schemeClr val="accent5"/>
                </a:solidFill>
              </a:rPr>
              <a:t>Results</a:t>
            </a:r>
          </a:p>
        </p:txBody>
      </p:sp>
      <p:cxnSp>
        <p:nvCxnSpPr>
          <p:cNvPr id="194" name="Straight Arrow Connector 193">
            <a:extLst>
              <a:ext uri="{FF2B5EF4-FFF2-40B4-BE49-F238E27FC236}">
                <a16:creationId xmlns:a16="http://schemas.microsoft.com/office/drawing/2014/main" id="{3F5E0D73-742B-4302-AD87-427253946C3B}"/>
              </a:ext>
            </a:extLst>
          </p:cNvPr>
          <p:cNvCxnSpPr>
            <a:cxnSpLocks/>
          </p:cNvCxnSpPr>
          <p:nvPr/>
        </p:nvCxnSpPr>
        <p:spPr>
          <a:xfrm>
            <a:off x="15272951" y="23236042"/>
            <a:ext cx="3330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7" name="Straight Arrow Connector 196">
            <a:extLst>
              <a:ext uri="{FF2B5EF4-FFF2-40B4-BE49-F238E27FC236}">
                <a16:creationId xmlns:a16="http://schemas.microsoft.com/office/drawing/2014/main" id="{11868651-CB2B-4683-9996-7D9816DEAD23}"/>
              </a:ext>
            </a:extLst>
          </p:cNvPr>
          <p:cNvCxnSpPr>
            <a:cxnSpLocks/>
          </p:cNvCxnSpPr>
          <p:nvPr/>
        </p:nvCxnSpPr>
        <p:spPr>
          <a:xfrm>
            <a:off x="13691286" y="26918557"/>
            <a:ext cx="75376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4124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1618</TotalTime>
  <Words>381</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Microsoft Sans 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louay indakji</cp:lastModifiedBy>
  <cp:revision>114</cp:revision>
  <dcterms:created xsi:type="dcterms:W3CDTF">2020-12-09T17:22:48Z</dcterms:created>
  <dcterms:modified xsi:type="dcterms:W3CDTF">2021-06-13T17:34:02Z</dcterms:modified>
</cp:coreProperties>
</file>