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3BD"/>
    <a:srgbClr val="A2D1FC"/>
    <a:srgbClr val="009999"/>
    <a:srgbClr val="569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28" y="-47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6419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54096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394510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26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902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4DF22C-4CB1-4E83-BD4E-180FCE165F9A}"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1641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DF22C-4CB1-4E83-BD4E-180FCE165F9A}" type="datetimeFigureOut">
              <a:rPr lang="en-US" smtClean="0"/>
              <a:t>12/24/2020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5188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4DF22C-4CB1-4E83-BD4E-180FCE165F9A}" type="datetimeFigureOut">
              <a:rPr lang="en-US" smtClean="0"/>
              <a:t>12/24/2020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15715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DF22C-4CB1-4E83-BD4E-180FCE165F9A}" type="datetimeFigureOut">
              <a:rPr lang="en-US" smtClean="0"/>
              <a:t>12/24/2020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86575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03855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4616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24DF22C-4CB1-4E83-BD4E-180FCE165F9A}" type="datetimeFigureOut">
              <a:rPr lang="en-US" smtClean="0"/>
              <a:t>12/24/2020</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56DDBDE1-FB7E-44B2-BE8C-E9C5690DE71D}" type="slidenum">
              <a:rPr lang="en-US" smtClean="0"/>
              <a:t>‹#›</a:t>
            </a:fld>
            <a:endParaRPr lang="en-US"/>
          </a:p>
        </p:txBody>
      </p:sp>
    </p:spTree>
    <p:extLst>
      <p:ext uri="{BB962C8B-B14F-4D97-AF65-F5344CB8AC3E}">
        <p14:creationId xmlns:p14="http://schemas.microsoft.com/office/powerpoint/2010/main" val="3422722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ounded Rectangle 116"/>
          <p:cNvSpPr/>
          <p:nvPr/>
        </p:nvSpPr>
        <p:spPr>
          <a:xfrm>
            <a:off x="85613" y="2520230"/>
            <a:ext cx="11787684" cy="11132155"/>
          </a:xfrm>
          <a:prstGeom prst="roundRect">
            <a:avLst>
              <a:gd name="adj" fmla="val 85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2065502" y="3356655"/>
            <a:ext cx="9250797" cy="10338731"/>
          </a:xfrm>
          <a:prstGeom prst="roundRect">
            <a:avLst>
              <a:gd name="adj" fmla="val 852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50799" y="13713534"/>
            <a:ext cx="21445954" cy="2092523"/>
          </a:xfrm>
          <a:prstGeom prst="roundRect">
            <a:avLst>
              <a:gd name="adj" fmla="val 3694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8022" y="15830836"/>
            <a:ext cx="21395155" cy="6198733"/>
          </a:xfrm>
          <a:prstGeom prst="roundRect">
            <a:avLst>
              <a:gd name="adj" fmla="val 122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0" y="22072570"/>
            <a:ext cx="21395155" cy="8202643"/>
          </a:xfrm>
          <a:prstGeom prst="roundRect">
            <a:avLst>
              <a:gd name="adj" fmla="val 122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11558" y="2474965"/>
            <a:ext cx="6840335" cy="646331"/>
          </a:xfrm>
          <a:prstGeom prst="rect">
            <a:avLst/>
          </a:prstGeom>
        </p:spPr>
        <p:txBody>
          <a:bodyPr wrap="none">
            <a:spAutoFit/>
          </a:bodyPr>
          <a:lstStyle/>
          <a:p>
            <a:pPr algn="ctr">
              <a:spcBef>
                <a:spcPts val="1200"/>
              </a:spcBef>
              <a:spcAft>
                <a:spcPts val="300"/>
              </a:spcAft>
              <a:tabLst>
                <a:tab pos="1260475" algn="l"/>
              </a:tabLst>
            </a:pPr>
            <a:r>
              <a:rPr lang="en-US" sz="3600" b="1" kern="1400" dirty="0">
                <a:latin typeface="Microsoft Sans Serif" panose="020B0604020202020204" pitchFamily="34" charset="0"/>
                <a:ea typeface="Times New Roman" panose="02020603050405020304" pitchFamily="18" charset="0"/>
                <a:cs typeface="Traditional Arabic" panose="02020603050405020304" pitchFamily="18" charset="-78"/>
              </a:rPr>
              <a:t>Laser Based Flue Gas Detection</a:t>
            </a:r>
          </a:p>
        </p:txBody>
      </p:sp>
      <p:pic>
        <p:nvPicPr>
          <p:cNvPr id="6" name="Picture 5" descr="D:\uni\m2\thesis\INT\Thesis\M2photos\kraftwerk test\WhatsApp Image 2020-10-08 at 11.42.59.jpeg"/>
          <p:cNvPicPr/>
          <p:nvPr/>
        </p:nvPicPr>
        <p:blipFill rotWithShape="1">
          <a:blip r:embed="rId2" cstate="print">
            <a:extLst>
              <a:ext uri="{28A0092B-C50C-407E-A947-70E740481C1C}">
                <a14:useLocalDpi xmlns:a14="http://schemas.microsoft.com/office/drawing/2010/main" val="0"/>
              </a:ext>
            </a:extLst>
          </a:blip>
          <a:srcRect r="23635"/>
          <a:stretch/>
        </p:blipFill>
        <p:spPr bwMode="auto">
          <a:xfrm>
            <a:off x="391696" y="22569506"/>
            <a:ext cx="6107428" cy="3695047"/>
          </a:xfrm>
          <a:prstGeom prst="rect">
            <a:avLst/>
          </a:prstGeom>
          <a:noFill/>
          <a:ln>
            <a:noFill/>
          </a:ln>
        </p:spPr>
      </p:pic>
      <p:grpSp>
        <p:nvGrpSpPr>
          <p:cNvPr id="7" name="Group 6"/>
          <p:cNvGrpSpPr/>
          <p:nvPr/>
        </p:nvGrpSpPr>
        <p:grpSpPr>
          <a:xfrm>
            <a:off x="13359152" y="17017414"/>
            <a:ext cx="7891460" cy="1306000"/>
            <a:chOff x="193964" y="2230582"/>
            <a:chExt cx="11873345" cy="1898072"/>
          </a:xfrm>
        </p:grpSpPr>
        <p:pic>
          <p:nvPicPr>
            <p:cNvPr id="8" name="Picture 7"/>
            <p:cNvPicPr/>
            <p:nvPr/>
          </p:nvPicPr>
          <p:blipFill rotWithShape="1">
            <a:blip r:embed="rId3"/>
            <a:srcRect t="57127" r="41766" b="31737"/>
            <a:stretch/>
          </p:blipFill>
          <p:spPr bwMode="auto">
            <a:xfrm>
              <a:off x="193964" y="2230582"/>
              <a:ext cx="11873345" cy="1898072"/>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7521719" y="3075711"/>
              <a:ext cx="915699"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p>
          </p:txBody>
        </p:sp>
        <p:sp>
          <p:nvSpPr>
            <p:cNvPr id="10" name="Rectangle 9"/>
            <p:cNvSpPr/>
            <p:nvPr/>
          </p:nvSpPr>
          <p:spPr>
            <a:xfrm>
              <a:off x="6871855" y="3075711"/>
              <a:ext cx="649864" cy="3048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p>
          </p:txBody>
        </p:sp>
        <p:sp>
          <p:nvSpPr>
            <p:cNvPr id="11" name="Rectangle 10"/>
            <p:cNvSpPr/>
            <p:nvPr/>
          </p:nvSpPr>
          <p:spPr>
            <a:xfrm>
              <a:off x="10626436" y="3075711"/>
              <a:ext cx="727364" cy="30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p>
          </p:txBody>
        </p:sp>
      </p:grpSp>
      <p:sp>
        <p:nvSpPr>
          <p:cNvPr id="12" name="TextBox 11"/>
          <p:cNvSpPr txBox="1"/>
          <p:nvPr/>
        </p:nvSpPr>
        <p:spPr>
          <a:xfrm>
            <a:off x="16292191" y="16639463"/>
            <a:ext cx="2560039" cy="400110"/>
          </a:xfrm>
          <a:prstGeom prst="rect">
            <a:avLst/>
          </a:prstGeom>
          <a:noFill/>
        </p:spPr>
        <p:txBody>
          <a:bodyPr wrap="square" rtlCol="0">
            <a:spAutoFit/>
          </a:bodyPr>
          <a:lstStyle/>
          <a:p>
            <a:pPr algn="ctr"/>
            <a:r>
              <a:rPr lang="en-US" sz="2000" b="1" dirty="0"/>
              <a:t>Serial Monitor</a:t>
            </a:r>
          </a:p>
        </p:txBody>
      </p:sp>
      <p:pic>
        <p:nvPicPr>
          <p:cNvPr id="13" name="Picture 12" descr="D:\uni\m2\thesis\INT\meine Bib\C1XdkfF8Rh2AUaddrxGJ_ORBITALS_-_MODiagram_CO.png"/>
          <p:cNvPicPr/>
          <p:nvPr/>
        </p:nvPicPr>
        <p:blipFill rotWithShape="1">
          <a:blip r:embed="rId4">
            <a:extLst>
              <a:ext uri="{28A0092B-C50C-407E-A947-70E740481C1C}">
                <a14:useLocalDpi xmlns:a14="http://schemas.microsoft.com/office/drawing/2010/main" val="0"/>
              </a:ext>
            </a:extLst>
          </a:blip>
          <a:srcRect l="3244" t="750" r="1125" b="8231"/>
          <a:stretch/>
        </p:blipFill>
        <p:spPr bwMode="auto">
          <a:xfrm>
            <a:off x="497648" y="4816982"/>
            <a:ext cx="9269466" cy="8461044"/>
          </a:xfrm>
          <a:prstGeom prst="rect">
            <a:avLst/>
          </a:prstGeom>
          <a:noFill/>
          <a:ln>
            <a:noFill/>
          </a:ln>
          <a:extLst>
            <a:ext uri="{53640926-AAD7-44D8-BBD7-CCE9431645EC}">
              <a14:shadowObscured xmlns:a14="http://schemas.microsoft.com/office/drawing/2010/main"/>
            </a:ext>
          </a:extLst>
        </p:spPr>
      </p:pic>
      <p:pic>
        <p:nvPicPr>
          <p:cNvPr id="25" name="Picture 24" descr="D:\uni\m2\thesis\INT\Thesis\M2photos\1-2 EXP\20200822_15030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696" y="16305003"/>
            <a:ext cx="8214886" cy="2430035"/>
          </a:xfrm>
          <a:prstGeom prst="rect">
            <a:avLst/>
          </a:prstGeom>
          <a:noFill/>
          <a:ln>
            <a:noFill/>
          </a:ln>
        </p:spPr>
      </p:pic>
      <p:sp>
        <p:nvSpPr>
          <p:cNvPr id="26" name="TextBox 25"/>
          <p:cNvSpPr txBox="1"/>
          <p:nvPr/>
        </p:nvSpPr>
        <p:spPr>
          <a:xfrm>
            <a:off x="11905237" y="3968716"/>
            <a:ext cx="8334888" cy="646331"/>
          </a:xfrm>
          <a:prstGeom prst="rect">
            <a:avLst/>
          </a:prstGeom>
          <a:noFill/>
        </p:spPr>
        <p:txBody>
          <a:bodyPr wrap="square" rtlCol="0">
            <a:spAutoFit/>
          </a:bodyPr>
          <a:lstStyle/>
          <a:p>
            <a:pPr algn="ctr"/>
            <a:r>
              <a:rPr lang="en-US" sz="3600" b="1" dirty="0">
                <a:solidFill>
                  <a:srgbClr val="FF0000"/>
                </a:solidFill>
              </a:rPr>
              <a:t> Experimental Calculation method </a:t>
            </a:r>
          </a:p>
        </p:txBody>
      </p:sp>
      <p:sp>
        <p:nvSpPr>
          <p:cNvPr id="27" name="TextBox 26"/>
          <p:cNvSpPr txBox="1"/>
          <p:nvPr/>
        </p:nvSpPr>
        <p:spPr>
          <a:xfrm>
            <a:off x="12198907" y="6063917"/>
            <a:ext cx="1620508" cy="769441"/>
          </a:xfrm>
          <a:prstGeom prst="rect">
            <a:avLst/>
          </a:prstGeom>
          <a:noFill/>
        </p:spPr>
        <p:txBody>
          <a:bodyPr wrap="none" rtlCol="0">
            <a:spAutoFit/>
          </a:bodyPr>
          <a:lstStyle/>
          <a:p>
            <a:r>
              <a:rPr lang="en-US" sz="4400" dirty="0" err="1"/>
              <a:t>deltaT</a:t>
            </a:r>
            <a:endParaRPr lang="en-US" sz="4400" dirty="0"/>
          </a:p>
        </p:txBody>
      </p:sp>
      <p:sp>
        <p:nvSpPr>
          <p:cNvPr id="28" name="TextBox 27"/>
          <p:cNvSpPr txBox="1"/>
          <p:nvPr/>
        </p:nvSpPr>
        <p:spPr>
          <a:xfrm>
            <a:off x="14660706" y="6069455"/>
            <a:ext cx="795411" cy="769441"/>
          </a:xfrm>
          <a:prstGeom prst="rect">
            <a:avLst/>
          </a:prstGeom>
          <a:noFill/>
        </p:spPr>
        <p:txBody>
          <a:bodyPr wrap="none" rtlCol="0">
            <a:spAutoFit/>
          </a:bodyPr>
          <a:lstStyle/>
          <a:p>
            <a:r>
              <a:rPr lang="en-US" sz="4400" dirty="0"/>
              <a:t>ΔP</a:t>
            </a:r>
          </a:p>
        </p:txBody>
      </p:sp>
      <p:sp>
        <p:nvSpPr>
          <p:cNvPr id="29" name="TextBox 28"/>
          <p:cNvSpPr txBox="1"/>
          <p:nvPr/>
        </p:nvSpPr>
        <p:spPr>
          <a:xfrm>
            <a:off x="16103772" y="6093519"/>
            <a:ext cx="779381" cy="769441"/>
          </a:xfrm>
          <a:prstGeom prst="rect">
            <a:avLst/>
          </a:prstGeom>
          <a:noFill/>
        </p:spPr>
        <p:txBody>
          <a:bodyPr wrap="none" rtlCol="0">
            <a:spAutoFit/>
          </a:bodyPr>
          <a:lstStyle/>
          <a:p>
            <a:r>
              <a:rPr lang="en-US" sz="4400" dirty="0"/>
              <a:t>ΔE</a:t>
            </a:r>
          </a:p>
        </p:txBody>
      </p:sp>
      <p:sp>
        <p:nvSpPr>
          <p:cNvPr id="30" name="TextBox 29"/>
          <p:cNvSpPr txBox="1"/>
          <p:nvPr/>
        </p:nvSpPr>
        <p:spPr>
          <a:xfrm>
            <a:off x="16997425" y="5789920"/>
            <a:ext cx="546945" cy="523220"/>
          </a:xfrm>
          <a:prstGeom prst="rect">
            <a:avLst/>
          </a:prstGeom>
          <a:noFill/>
        </p:spPr>
        <p:txBody>
          <a:bodyPr wrap="none" rtlCol="0">
            <a:spAutoFit/>
          </a:bodyPr>
          <a:lstStyle/>
          <a:p>
            <a:r>
              <a:rPr lang="en-US" sz="2800" dirty="0" err="1"/>
              <a:t>δE</a:t>
            </a:r>
            <a:endParaRPr lang="en-US" sz="2800" dirty="0"/>
          </a:p>
        </p:txBody>
      </p:sp>
      <p:sp>
        <p:nvSpPr>
          <p:cNvPr id="31" name="TextBox 30"/>
          <p:cNvSpPr txBox="1"/>
          <p:nvPr/>
        </p:nvSpPr>
        <p:spPr>
          <a:xfrm>
            <a:off x="17711585" y="6088962"/>
            <a:ext cx="1447704" cy="769441"/>
          </a:xfrm>
          <a:prstGeom prst="rect">
            <a:avLst/>
          </a:prstGeom>
          <a:noFill/>
        </p:spPr>
        <p:txBody>
          <a:bodyPr wrap="none" rtlCol="0">
            <a:spAutoFit/>
          </a:bodyPr>
          <a:lstStyle/>
          <a:p>
            <a:r>
              <a:rPr lang="en-US" sz="4400" dirty="0" err="1"/>
              <a:t>nbCO</a:t>
            </a:r>
            <a:endParaRPr lang="en-US" sz="4400" dirty="0"/>
          </a:p>
        </p:txBody>
      </p:sp>
      <p:sp>
        <p:nvSpPr>
          <p:cNvPr id="32" name="TextBox 31"/>
          <p:cNvSpPr txBox="1"/>
          <p:nvPr/>
        </p:nvSpPr>
        <p:spPr>
          <a:xfrm>
            <a:off x="17767733" y="7540771"/>
            <a:ext cx="1920590" cy="769441"/>
          </a:xfrm>
          <a:prstGeom prst="rect">
            <a:avLst/>
          </a:prstGeom>
          <a:noFill/>
        </p:spPr>
        <p:txBody>
          <a:bodyPr wrap="none" rtlCol="0">
            <a:spAutoFit/>
          </a:bodyPr>
          <a:lstStyle/>
          <a:p>
            <a:r>
              <a:rPr lang="en-US" sz="4400" dirty="0" err="1"/>
              <a:t>nbCO</a:t>
            </a:r>
            <a:r>
              <a:rPr lang="en-US" sz="4400" baseline="-25000" dirty="0" err="1"/>
              <a:t>lim</a:t>
            </a:r>
            <a:endParaRPr lang="en-US" sz="4400" baseline="-25000" dirty="0"/>
          </a:p>
        </p:txBody>
      </p:sp>
      <p:sp>
        <p:nvSpPr>
          <p:cNvPr id="33" name="TextBox 32"/>
          <p:cNvSpPr txBox="1"/>
          <p:nvPr/>
        </p:nvSpPr>
        <p:spPr>
          <a:xfrm>
            <a:off x="14922688" y="7540771"/>
            <a:ext cx="1673728" cy="769441"/>
          </a:xfrm>
          <a:prstGeom prst="rect">
            <a:avLst/>
          </a:prstGeom>
          <a:noFill/>
        </p:spPr>
        <p:txBody>
          <a:bodyPr wrap="none" rtlCol="0">
            <a:spAutoFit/>
          </a:bodyPr>
          <a:lstStyle/>
          <a:p>
            <a:r>
              <a:rPr lang="en-US" sz="4400" dirty="0"/>
              <a:t>[CO]</a:t>
            </a:r>
            <a:r>
              <a:rPr lang="en-US" sz="4400" baseline="-25000" dirty="0" err="1"/>
              <a:t>lim</a:t>
            </a:r>
            <a:endParaRPr lang="en-US" sz="4400" baseline="-25000" dirty="0"/>
          </a:p>
        </p:txBody>
      </p:sp>
      <p:grpSp>
        <p:nvGrpSpPr>
          <p:cNvPr id="34" name="Group 33"/>
          <p:cNvGrpSpPr/>
          <p:nvPr/>
        </p:nvGrpSpPr>
        <p:grpSpPr>
          <a:xfrm>
            <a:off x="19688323" y="6922479"/>
            <a:ext cx="922422" cy="594648"/>
            <a:chOff x="9079832" y="3681666"/>
            <a:chExt cx="922422" cy="594648"/>
          </a:xfrm>
          <a:solidFill>
            <a:srgbClr val="008A87"/>
          </a:solidFill>
        </p:grpSpPr>
        <p:sp>
          <p:nvSpPr>
            <p:cNvPr id="35" name="Half Frame 34"/>
            <p:cNvSpPr/>
            <p:nvPr/>
          </p:nvSpPr>
          <p:spPr>
            <a:xfrm rot="2359527">
              <a:off x="9079832" y="3930316"/>
              <a:ext cx="417094" cy="345998"/>
            </a:xfrm>
            <a:prstGeom prst="halfFrame">
              <a:avLst/>
            </a:prstGeom>
            <a:grpFill/>
            <a:ln>
              <a:solidFill>
                <a:srgbClr val="008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Half Frame 35"/>
            <p:cNvSpPr/>
            <p:nvPr/>
          </p:nvSpPr>
          <p:spPr>
            <a:xfrm rot="13241544">
              <a:off x="9585160" y="3681666"/>
              <a:ext cx="417094" cy="345998"/>
            </a:xfrm>
            <a:prstGeom prst="halfFrame">
              <a:avLst/>
            </a:prstGeom>
            <a:grpFill/>
            <a:ln>
              <a:solidFill>
                <a:srgbClr val="008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37" name="Table 36"/>
          <p:cNvGraphicFramePr>
            <a:graphicFrameLocks noGrp="1"/>
          </p:cNvGraphicFramePr>
          <p:nvPr>
            <p:extLst>
              <p:ext uri="{D42A27DB-BD31-4B8C-83A1-F6EECF244321}">
                <p14:modId xmlns:p14="http://schemas.microsoft.com/office/powerpoint/2010/main" val="1224783159"/>
              </p:ext>
            </p:extLst>
          </p:nvPr>
        </p:nvGraphicFramePr>
        <p:xfrm>
          <a:off x="13461448" y="4585696"/>
          <a:ext cx="1325782" cy="1465834"/>
        </p:xfrm>
        <a:graphic>
          <a:graphicData uri="http://schemas.openxmlformats.org/drawingml/2006/table">
            <a:tbl>
              <a:tblPr firstRow="1" bandRow="1">
                <a:tableStyleId>{5C22544A-7EE6-4342-B048-85BDC9FD1C3A}</a:tableStyleId>
              </a:tblPr>
              <a:tblGrid>
                <a:gridCol w="697347">
                  <a:extLst>
                    <a:ext uri="{9D8B030D-6E8A-4147-A177-3AD203B41FA5}">
                      <a16:colId xmlns:a16="http://schemas.microsoft.com/office/drawing/2014/main" val="4211943916"/>
                    </a:ext>
                  </a:extLst>
                </a:gridCol>
                <a:gridCol w="628435">
                  <a:extLst>
                    <a:ext uri="{9D8B030D-6E8A-4147-A177-3AD203B41FA5}">
                      <a16:colId xmlns:a16="http://schemas.microsoft.com/office/drawing/2014/main" val="1942523611"/>
                    </a:ext>
                  </a:extLst>
                </a:gridCol>
              </a:tblGrid>
              <a:tr h="305915">
                <a:tc>
                  <a:txBody>
                    <a:bodyPr/>
                    <a:lstStyle/>
                    <a:p>
                      <a:r>
                        <a:rPr lang="de-DE" dirty="0"/>
                        <a:t>P</a:t>
                      </a:r>
                      <a:endParaRPr lang="en-US" dirty="0"/>
                    </a:p>
                  </a:txBody>
                  <a:tcPr>
                    <a:solidFill>
                      <a:srgbClr val="008A87"/>
                    </a:solidFill>
                  </a:tcPr>
                </a:tc>
                <a:tc>
                  <a:txBody>
                    <a:bodyPr/>
                    <a:lstStyle/>
                    <a:p>
                      <a:r>
                        <a:rPr lang="de-DE" dirty="0"/>
                        <a:t>T</a:t>
                      </a:r>
                      <a:endParaRPr lang="en-US" dirty="0"/>
                    </a:p>
                  </a:txBody>
                  <a:tcPr>
                    <a:solidFill>
                      <a:srgbClr val="008A87"/>
                    </a:solidFill>
                  </a:tcPr>
                </a:tc>
                <a:extLst>
                  <a:ext uri="{0D108BD9-81ED-4DB2-BD59-A6C34878D82A}">
                    <a16:rowId xmlns:a16="http://schemas.microsoft.com/office/drawing/2014/main" val="2176722385"/>
                  </a:ext>
                </a:extLst>
              </a:tr>
              <a:tr h="305915">
                <a:tc>
                  <a:txBody>
                    <a:bodyPr/>
                    <a:lstStyle/>
                    <a:p>
                      <a:endParaRPr lang="en-US" dirty="0"/>
                    </a:p>
                  </a:txBody>
                  <a:tcPr>
                    <a:solidFill>
                      <a:srgbClr val="008A87">
                        <a:alpha val="50000"/>
                      </a:srgbClr>
                    </a:solidFill>
                  </a:tcPr>
                </a:tc>
                <a:tc>
                  <a:txBody>
                    <a:bodyPr/>
                    <a:lstStyle/>
                    <a:p>
                      <a:endParaRPr lang="en-US" dirty="0"/>
                    </a:p>
                  </a:txBody>
                  <a:tcPr>
                    <a:solidFill>
                      <a:srgbClr val="008A87">
                        <a:alpha val="50000"/>
                      </a:srgbClr>
                    </a:solidFill>
                  </a:tcPr>
                </a:tc>
                <a:extLst>
                  <a:ext uri="{0D108BD9-81ED-4DB2-BD59-A6C34878D82A}">
                    <a16:rowId xmlns:a16="http://schemas.microsoft.com/office/drawing/2014/main" val="2598841261"/>
                  </a:ext>
                </a:extLst>
              </a:tr>
            </a:tbl>
          </a:graphicData>
        </a:graphic>
      </p:graphicFrame>
      <p:sp>
        <p:nvSpPr>
          <p:cNvPr id="38" name="Down Arrow 37"/>
          <p:cNvSpPr/>
          <p:nvPr/>
        </p:nvSpPr>
        <p:spPr>
          <a:xfrm rot="16200000">
            <a:off x="14187084" y="6249295"/>
            <a:ext cx="202861" cy="607220"/>
          </a:xfrm>
          <a:prstGeom prst="downArrow">
            <a:avLst>
              <a:gd name="adj1" fmla="val 50000"/>
              <a:gd name="adj2" fmla="val 52267"/>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6200000">
            <a:off x="15636657" y="6249296"/>
            <a:ext cx="202861" cy="607220"/>
          </a:xfrm>
          <a:prstGeom prst="downArrow">
            <a:avLst>
              <a:gd name="adj1" fmla="val 50000"/>
              <a:gd name="adj2" fmla="val 52267"/>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rot="16200000">
            <a:off x="17184712" y="6257318"/>
            <a:ext cx="202861" cy="607220"/>
          </a:xfrm>
          <a:prstGeom prst="downArrow">
            <a:avLst>
              <a:gd name="adj1" fmla="val 50000"/>
              <a:gd name="adj2" fmla="val 52267"/>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16200000">
            <a:off x="17192734" y="7709123"/>
            <a:ext cx="202861" cy="607220"/>
          </a:xfrm>
          <a:prstGeom prst="downArrow">
            <a:avLst>
              <a:gd name="adj1" fmla="val 50000"/>
              <a:gd name="adj2" fmla="val 52267"/>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5594378" y="5765386"/>
            <a:ext cx="304892" cy="523220"/>
          </a:xfrm>
          <a:prstGeom prst="rect">
            <a:avLst/>
          </a:prstGeom>
          <a:noFill/>
        </p:spPr>
        <p:txBody>
          <a:bodyPr wrap="none" rtlCol="0">
            <a:spAutoFit/>
          </a:bodyPr>
          <a:lstStyle/>
          <a:p>
            <a:r>
              <a:rPr lang="de-DE" sz="2800" dirty="0"/>
              <a:t>t</a:t>
            </a:r>
            <a:endParaRPr lang="en-US" sz="2800" dirty="0"/>
          </a:p>
        </p:txBody>
      </p:sp>
      <p:sp>
        <p:nvSpPr>
          <p:cNvPr id="43" name="TextBox 42"/>
          <p:cNvSpPr txBox="1"/>
          <p:nvPr/>
        </p:nvSpPr>
        <p:spPr>
          <a:xfrm>
            <a:off x="17085618" y="4901302"/>
            <a:ext cx="351378" cy="523220"/>
          </a:xfrm>
          <a:prstGeom prst="rect">
            <a:avLst/>
          </a:prstGeom>
          <a:noFill/>
        </p:spPr>
        <p:txBody>
          <a:bodyPr wrap="none" rtlCol="0">
            <a:spAutoFit/>
          </a:bodyPr>
          <a:lstStyle/>
          <a:p>
            <a:r>
              <a:rPr lang="el-GR" sz="2800" dirty="0"/>
              <a:t>λ</a:t>
            </a:r>
            <a:endParaRPr lang="en-US" sz="2800" dirty="0"/>
          </a:p>
        </p:txBody>
      </p:sp>
      <p:sp>
        <p:nvSpPr>
          <p:cNvPr id="44" name="TextBox 43"/>
          <p:cNvSpPr txBox="1"/>
          <p:nvPr/>
        </p:nvSpPr>
        <p:spPr>
          <a:xfrm>
            <a:off x="17094314" y="7329487"/>
            <a:ext cx="388248" cy="523220"/>
          </a:xfrm>
          <a:prstGeom prst="rect">
            <a:avLst/>
          </a:prstGeom>
          <a:noFill/>
        </p:spPr>
        <p:txBody>
          <a:bodyPr wrap="none" rtlCol="0">
            <a:spAutoFit/>
          </a:bodyPr>
          <a:lstStyle/>
          <a:p>
            <a:r>
              <a:rPr lang="de-DE" sz="2800" dirty="0"/>
              <a:t>V</a:t>
            </a:r>
            <a:endParaRPr lang="en-US" sz="2800" dirty="0"/>
          </a:p>
        </p:txBody>
      </p:sp>
      <p:sp>
        <p:nvSpPr>
          <p:cNvPr id="45" name="Down Arrow 44"/>
          <p:cNvSpPr/>
          <p:nvPr/>
        </p:nvSpPr>
        <p:spPr>
          <a:xfrm>
            <a:off x="17145151" y="5412462"/>
            <a:ext cx="192651" cy="443164"/>
          </a:xfrm>
          <a:prstGeom prst="downArrow">
            <a:avLst>
              <a:gd name="adj1" fmla="val 50000"/>
              <a:gd name="adj2" fmla="val 52267"/>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45"/>
          <p:cNvPicPr>
            <a:picLocks noChangeAspect="1" noChangeArrowheads="1"/>
          </p:cNvPicPr>
          <p:nvPr/>
        </p:nvPicPr>
        <p:blipFill rotWithShape="1">
          <a:blip r:embed="rId6">
            <a:extLst>
              <a:ext uri="{28A0092B-C50C-407E-A947-70E740481C1C}">
                <a14:useLocalDpi xmlns:a14="http://schemas.microsoft.com/office/drawing/2010/main" val="0"/>
              </a:ext>
            </a:extLst>
          </a:blip>
          <a:srcRect t="14247" r="11707" b="41763"/>
          <a:stretch/>
        </p:blipFill>
        <p:spPr bwMode="auto">
          <a:xfrm>
            <a:off x="13371990" y="19346779"/>
            <a:ext cx="7878622" cy="22860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7438542" y="19960433"/>
            <a:ext cx="1202809" cy="369332"/>
          </a:xfrm>
          <a:prstGeom prst="rect">
            <a:avLst/>
          </a:prstGeom>
          <a:noFill/>
        </p:spPr>
        <p:txBody>
          <a:bodyPr wrap="square" rtlCol="0">
            <a:spAutoFit/>
          </a:bodyPr>
          <a:lstStyle/>
          <a:p>
            <a:r>
              <a:rPr lang="en-US" b="1" dirty="0"/>
              <a:t>glass</a:t>
            </a:r>
          </a:p>
        </p:txBody>
      </p:sp>
      <p:sp>
        <p:nvSpPr>
          <p:cNvPr id="53" name="TextBox 52"/>
          <p:cNvSpPr txBox="1"/>
          <p:nvPr/>
        </p:nvSpPr>
        <p:spPr>
          <a:xfrm>
            <a:off x="14918085" y="19911977"/>
            <a:ext cx="876433" cy="369332"/>
          </a:xfrm>
          <a:prstGeom prst="rect">
            <a:avLst/>
          </a:prstGeom>
          <a:noFill/>
        </p:spPr>
        <p:txBody>
          <a:bodyPr wrap="square" rtlCol="0">
            <a:spAutoFit/>
          </a:bodyPr>
          <a:lstStyle/>
          <a:p>
            <a:r>
              <a:rPr lang="en-US" b="1" dirty="0"/>
              <a:t>air</a:t>
            </a:r>
          </a:p>
        </p:txBody>
      </p:sp>
      <p:sp>
        <p:nvSpPr>
          <p:cNvPr id="54" name="TextBox 53"/>
          <p:cNvSpPr txBox="1"/>
          <p:nvPr/>
        </p:nvSpPr>
        <p:spPr>
          <a:xfrm>
            <a:off x="20017493" y="20257632"/>
            <a:ext cx="686836" cy="369332"/>
          </a:xfrm>
          <a:prstGeom prst="rect">
            <a:avLst/>
          </a:prstGeom>
          <a:noFill/>
        </p:spPr>
        <p:txBody>
          <a:bodyPr wrap="square" rtlCol="0">
            <a:spAutoFit/>
          </a:bodyPr>
          <a:lstStyle/>
          <a:p>
            <a:r>
              <a:rPr lang="en-US" b="1" dirty="0"/>
              <a:t>CO</a:t>
            </a:r>
          </a:p>
        </p:txBody>
      </p:sp>
      <p:sp>
        <p:nvSpPr>
          <p:cNvPr id="55" name="TextBox 54"/>
          <p:cNvSpPr txBox="1"/>
          <p:nvPr/>
        </p:nvSpPr>
        <p:spPr>
          <a:xfrm>
            <a:off x="16193598" y="15776181"/>
            <a:ext cx="2667333" cy="646331"/>
          </a:xfrm>
          <a:prstGeom prst="rect">
            <a:avLst/>
          </a:prstGeom>
          <a:noFill/>
        </p:spPr>
        <p:txBody>
          <a:bodyPr wrap="none" rtlCol="0">
            <a:spAutoFit/>
          </a:bodyPr>
          <a:lstStyle/>
          <a:p>
            <a:r>
              <a:rPr lang="en-US" sz="3600" b="1" dirty="0">
                <a:solidFill>
                  <a:srgbClr val="F60000"/>
                </a:solidFill>
              </a:rPr>
              <a:t>Indoor result</a:t>
            </a:r>
            <a:endParaRPr lang="ar-LB" sz="3600" b="1" dirty="0">
              <a:solidFill>
                <a:srgbClr val="F60000"/>
              </a:solidFill>
            </a:endParaRPr>
          </a:p>
        </p:txBody>
      </p:sp>
      <p:pic>
        <p:nvPicPr>
          <p:cNvPr id="58" name="Picture 2" descr="AECENAR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252" y="152304"/>
            <a:ext cx="13764720" cy="226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00136" y="186462"/>
            <a:ext cx="3020319" cy="2270307"/>
          </a:xfrm>
          <a:prstGeom prst="rect">
            <a:avLst/>
          </a:prstGeom>
        </p:spPr>
      </p:pic>
      <p:pic>
        <p:nvPicPr>
          <p:cNvPr id="60" name="Picture 59" descr="D:\uni\m2\thesis\INT\Thesis\M2photos\CO\exp\WhatsApp Image 2020-09-09 at 13.44.23.jpeg"/>
          <p:cNvPicPr/>
          <p:nvPr/>
        </p:nvPicPr>
        <p:blipFill rotWithShape="1">
          <a:blip r:embed="rId9">
            <a:extLst>
              <a:ext uri="{28A0092B-C50C-407E-A947-70E740481C1C}">
                <a14:useLocalDpi xmlns:a14="http://schemas.microsoft.com/office/drawing/2010/main" val="0"/>
              </a:ext>
            </a:extLst>
          </a:blip>
          <a:srcRect t="38915" r="1718" b="17681"/>
          <a:stretch/>
        </p:blipFill>
        <p:spPr bwMode="auto">
          <a:xfrm>
            <a:off x="391696" y="19389278"/>
            <a:ext cx="8277036" cy="2489810"/>
          </a:xfrm>
          <a:prstGeom prst="rect">
            <a:avLst/>
          </a:prstGeom>
          <a:noFill/>
          <a:ln>
            <a:noFill/>
          </a:ln>
          <a:extLst>
            <a:ext uri="{53640926-AAD7-44D8-BBD7-CCE9431645EC}">
              <a14:shadowObscured xmlns:a14="http://schemas.microsoft.com/office/drawing/2010/main"/>
            </a:ext>
          </a:extLst>
        </p:spPr>
      </p:pic>
      <p:pic>
        <p:nvPicPr>
          <p:cNvPr id="61" name="Picture 60"/>
          <p:cNvPicPr/>
          <p:nvPr/>
        </p:nvPicPr>
        <p:blipFill rotWithShape="1">
          <a:blip r:embed="rId10"/>
          <a:srcRect l="867" t="18043" r="41147" b="56155"/>
          <a:stretch/>
        </p:blipFill>
        <p:spPr bwMode="auto">
          <a:xfrm>
            <a:off x="12647570" y="22790786"/>
            <a:ext cx="8616020" cy="3052933"/>
          </a:xfrm>
          <a:prstGeom prst="rect">
            <a:avLst/>
          </a:prstGeom>
          <a:ln>
            <a:noFill/>
          </a:ln>
          <a:extLst>
            <a:ext uri="{53640926-AAD7-44D8-BBD7-CCE9431645EC}">
              <a14:shadowObscured xmlns:a14="http://schemas.microsoft.com/office/drawing/2010/main"/>
            </a:ext>
          </a:extLst>
        </p:spPr>
      </p:pic>
      <p:sp>
        <p:nvSpPr>
          <p:cNvPr id="64" name="TextBox 63"/>
          <p:cNvSpPr txBox="1"/>
          <p:nvPr/>
        </p:nvSpPr>
        <p:spPr>
          <a:xfrm>
            <a:off x="14048163" y="22185098"/>
            <a:ext cx="5221169" cy="646331"/>
          </a:xfrm>
          <a:prstGeom prst="rect">
            <a:avLst/>
          </a:prstGeom>
          <a:noFill/>
        </p:spPr>
        <p:txBody>
          <a:bodyPr wrap="square" rtlCol="0">
            <a:spAutoFit/>
          </a:bodyPr>
          <a:lstStyle/>
          <a:p>
            <a:pPr algn="ctr"/>
            <a:r>
              <a:rPr lang="en-US" sz="3600" b="1" dirty="0">
                <a:solidFill>
                  <a:schemeClr val="accent5"/>
                </a:solidFill>
              </a:rPr>
              <a:t>Results: Power plant</a:t>
            </a:r>
          </a:p>
        </p:txBody>
      </p:sp>
      <p:sp>
        <p:nvSpPr>
          <p:cNvPr id="65" name="Rectangle 64"/>
          <p:cNvSpPr/>
          <p:nvPr/>
        </p:nvSpPr>
        <p:spPr>
          <a:xfrm>
            <a:off x="12647570" y="24826096"/>
            <a:ext cx="3146948" cy="1017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7" name="TextBox 66"/>
          <p:cNvSpPr txBox="1"/>
          <p:nvPr/>
        </p:nvSpPr>
        <p:spPr>
          <a:xfrm>
            <a:off x="6764465" y="28843910"/>
            <a:ext cx="5256696" cy="1323439"/>
          </a:xfrm>
          <a:prstGeom prst="rect">
            <a:avLst/>
          </a:prstGeom>
          <a:noFill/>
        </p:spPr>
        <p:txBody>
          <a:bodyPr wrap="square" rtlCol="0">
            <a:spAutoFit/>
          </a:bodyPr>
          <a:lstStyle/>
          <a:p>
            <a:pPr rtl="1"/>
            <a:r>
              <a:rPr lang="en-US" sz="2000" b="1" dirty="0"/>
              <a:t>Problems: </a:t>
            </a:r>
            <a:endParaRPr lang="ar-LB" sz="2000" b="1" dirty="0"/>
          </a:p>
          <a:p>
            <a:pPr rtl="1"/>
            <a:r>
              <a:rPr lang="en-US" sz="2000" b="1" dirty="0">
                <a:solidFill>
                  <a:srgbClr val="FF0000"/>
                </a:solidFill>
              </a:rPr>
              <a:t>High ambient temperature</a:t>
            </a:r>
            <a:endParaRPr lang="ar-LB" sz="2000" b="1" dirty="0">
              <a:solidFill>
                <a:srgbClr val="FF0000"/>
              </a:solidFill>
            </a:endParaRPr>
          </a:p>
          <a:p>
            <a:pPr rtl="1"/>
            <a:r>
              <a:rPr lang="en-US" sz="2000" b="1" dirty="0">
                <a:solidFill>
                  <a:schemeClr val="accent5"/>
                </a:solidFill>
              </a:rPr>
              <a:t>Difficulty to compare: with and without gas</a:t>
            </a:r>
            <a:endParaRPr lang="ar-LB" sz="2000" b="1" dirty="0">
              <a:solidFill>
                <a:schemeClr val="accent5"/>
              </a:solidFill>
            </a:endParaRPr>
          </a:p>
          <a:p>
            <a:pPr rtl="1"/>
            <a:r>
              <a:rPr lang="en-US" sz="2000" b="1" dirty="0"/>
              <a:t>Challenge to fix the Laser </a:t>
            </a:r>
          </a:p>
        </p:txBody>
      </p:sp>
      <p:sp>
        <p:nvSpPr>
          <p:cNvPr id="3" name="TextBox 2"/>
          <p:cNvSpPr txBox="1"/>
          <p:nvPr/>
        </p:nvSpPr>
        <p:spPr>
          <a:xfrm>
            <a:off x="13643674" y="19359166"/>
            <a:ext cx="1490050" cy="307777"/>
          </a:xfrm>
          <a:prstGeom prst="rect">
            <a:avLst/>
          </a:prstGeom>
          <a:noFill/>
        </p:spPr>
        <p:txBody>
          <a:bodyPr wrap="square" rtlCol="0">
            <a:spAutoFit/>
          </a:bodyPr>
          <a:lstStyle/>
          <a:p>
            <a:r>
              <a:rPr lang="en-US" sz="1400" dirty="0"/>
              <a:t>Temperature (</a:t>
            </a:r>
            <a:r>
              <a:rPr lang="de-DE" sz="1400" dirty="0"/>
              <a:t>°C</a:t>
            </a:r>
            <a:r>
              <a:rPr lang="en-US" sz="1400" dirty="0"/>
              <a:t>)</a:t>
            </a:r>
          </a:p>
        </p:txBody>
      </p:sp>
      <p:sp>
        <p:nvSpPr>
          <p:cNvPr id="46" name="TextBox 45"/>
          <p:cNvSpPr txBox="1"/>
          <p:nvPr/>
        </p:nvSpPr>
        <p:spPr>
          <a:xfrm>
            <a:off x="20997773" y="21338428"/>
            <a:ext cx="164260" cy="307777"/>
          </a:xfrm>
          <a:prstGeom prst="rect">
            <a:avLst/>
          </a:prstGeom>
          <a:noFill/>
        </p:spPr>
        <p:txBody>
          <a:bodyPr wrap="square" rtlCol="0">
            <a:spAutoFit/>
          </a:bodyPr>
          <a:lstStyle/>
          <a:p>
            <a:r>
              <a:rPr lang="en-US" sz="1400" b="1" dirty="0"/>
              <a:t>&gt;</a:t>
            </a:r>
          </a:p>
        </p:txBody>
      </p:sp>
      <p:sp>
        <p:nvSpPr>
          <p:cNvPr id="49" name="Rectangle 48"/>
          <p:cNvSpPr/>
          <p:nvPr/>
        </p:nvSpPr>
        <p:spPr>
          <a:xfrm>
            <a:off x="20418057" y="21600679"/>
            <a:ext cx="1151328" cy="307777"/>
          </a:xfrm>
          <a:prstGeom prst="rect">
            <a:avLst/>
          </a:prstGeom>
        </p:spPr>
        <p:txBody>
          <a:bodyPr wrap="square">
            <a:spAutoFit/>
          </a:bodyPr>
          <a:lstStyle/>
          <a:p>
            <a:r>
              <a:rPr lang="en-US" sz="1400" b="1" dirty="0"/>
              <a:t>Time (s)</a:t>
            </a:r>
          </a:p>
        </p:txBody>
      </p:sp>
      <p:sp>
        <p:nvSpPr>
          <p:cNvPr id="70" name="TextBox 69"/>
          <p:cNvSpPr txBox="1"/>
          <p:nvPr/>
        </p:nvSpPr>
        <p:spPr>
          <a:xfrm>
            <a:off x="5884752" y="20653651"/>
            <a:ext cx="458331" cy="369332"/>
          </a:xfrm>
          <a:prstGeom prst="rect">
            <a:avLst/>
          </a:prstGeom>
          <a:noFill/>
        </p:spPr>
        <p:txBody>
          <a:bodyPr wrap="none" rtlCol="0">
            <a:spAutoFit/>
          </a:bodyPr>
          <a:lstStyle/>
          <a:p>
            <a:r>
              <a:rPr lang="en-US" b="1" dirty="0"/>
              <a:t>CO</a:t>
            </a:r>
          </a:p>
        </p:txBody>
      </p:sp>
      <p:sp>
        <p:nvSpPr>
          <p:cNvPr id="71" name="TextBox 70"/>
          <p:cNvSpPr txBox="1"/>
          <p:nvPr/>
        </p:nvSpPr>
        <p:spPr>
          <a:xfrm>
            <a:off x="4749607" y="19967055"/>
            <a:ext cx="436338" cy="369332"/>
          </a:xfrm>
          <a:prstGeom prst="rect">
            <a:avLst/>
          </a:prstGeom>
          <a:noFill/>
        </p:spPr>
        <p:txBody>
          <a:bodyPr wrap="none" rtlCol="0">
            <a:spAutoFit/>
          </a:bodyPr>
          <a:lstStyle/>
          <a:p>
            <a:r>
              <a:rPr lang="en-US" b="1" dirty="0"/>
              <a:t>air</a:t>
            </a:r>
          </a:p>
        </p:txBody>
      </p:sp>
      <p:sp>
        <p:nvSpPr>
          <p:cNvPr id="72" name="TextBox 71"/>
          <p:cNvSpPr txBox="1"/>
          <p:nvPr/>
        </p:nvSpPr>
        <p:spPr>
          <a:xfrm>
            <a:off x="7634825" y="16820656"/>
            <a:ext cx="952890" cy="369332"/>
          </a:xfrm>
          <a:prstGeom prst="rect">
            <a:avLst/>
          </a:prstGeom>
          <a:noFill/>
        </p:spPr>
        <p:txBody>
          <a:bodyPr wrap="none" rtlCol="0">
            <a:spAutoFit/>
          </a:bodyPr>
          <a:lstStyle/>
          <a:p>
            <a:r>
              <a:rPr lang="en-US" b="1" dirty="0"/>
              <a:t>Arduino</a:t>
            </a:r>
          </a:p>
        </p:txBody>
      </p:sp>
      <p:sp>
        <p:nvSpPr>
          <p:cNvPr id="73" name="TextBox 72"/>
          <p:cNvSpPr txBox="1"/>
          <p:nvPr/>
        </p:nvSpPr>
        <p:spPr>
          <a:xfrm>
            <a:off x="6671915" y="16572449"/>
            <a:ext cx="1016368" cy="369332"/>
          </a:xfrm>
          <a:prstGeom prst="rect">
            <a:avLst/>
          </a:prstGeom>
          <a:noFill/>
        </p:spPr>
        <p:txBody>
          <a:bodyPr wrap="none" rtlCol="0">
            <a:spAutoFit/>
          </a:bodyPr>
          <a:lstStyle/>
          <a:p>
            <a:r>
              <a:rPr lang="en-US" b="1" dirty="0"/>
              <a:t>Detector</a:t>
            </a:r>
          </a:p>
        </p:txBody>
      </p:sp>
      <p:sp>
        <p:nvSpPr>
          <p:cNvPr id="74" name="TextBox 73"/>
          <p:cNvSpPr txBox="1"/>
          <p:nvPr/>
        </p:nvSpPr>
        <p:spPr>
          <a:xfrm>
            <a:off x="4891578" y="16923733"/>
            <a:ext cx="1322093" cy="646331"/>
          </a:xfrm>
          <a:prstGeom prst="rect">
            <a:avLst/>
          </a:prstGeom>
          <a:noFill/>
        </p:spPr>
        <p:txBody>
          <a:bodyPr wrap="none" rtlCol="0">
            <a:spAutoFit/>
          </a:bodyPr>
          <a:lstStyle/>
          <a:p>
            <a:r>
              <a:rPr lang="en-US" b="1" dirty="0"/>
              <a:t>Laser diode</a:t>
            </a:r>
          </a:p>
          <a:p>
            <a:r>
              <a:rPr lang="en-US" b="1" dirty="0"/>
              <a:t>+ collimator</a:t>
            </a:r>
          </a:p>
        </p:txBody>
      </p:sp>
      <p:sp>
        <p:nvSpPr>
          <p:cNvPr id="75" name="TextBox 74"/>
          <p:cNvSpPr txBox="1"/>
          <p:nvPr/>
        </p:nvSpPr>
        <p:spPr>
          <a:xfrm>
            <a:off x="1056271" y="18431754"/>
            <a:ext cx="1412887" cy="369332"/>
          </a:xfrm>
          <a:prstGeom prst="rect">
            <a:avLst/>
          </a:prstGeom>
          <a:noFill/>
        </p:spPr>
        <p:txBody>
          <a:bodyPr wrap="none" rtlCol="0">
            <a:spAutoFit/>
          </a:bodyPr>
          <a:lstStyle/>
          <a:p>
            <a:r>
              <a:rPr lang="en-US" b="1" dirty="0"/>
              <a:t>LD controller</a:t>
            </a:r>
          </a:p>
        </p:txBody>
      </p:sp>
      <p:sp>
        <p:nvSpPr>
          <p:cNvPr id="76" name="TextBox 75"/>
          <p:cNvSpPr txBox="1"/>
          <p:nvPr/>
        </p:nvSpPr>
        <p:spPr>
          <a:xfrm>
            <a:off x="623368" y="16280836"/>
            <a:ext cx="2374946" cy="369332"/>
          </a:xfrm>
          <a:prstGeom prst="rect">
            <a:avLst/>
          </a:prstGeom>
          <a:noFill/>
        </p:spPr>
        <p:txBody>
          <a:bodyPr wrap="none" rtlCol="0">
            <a:spAutoFit/>
          </a:bodyPr>
          <a:lstStyle/>
          <a:p>
            <a:r>
              <a:rPr lang="en-US" b="1" dirty="0"/>
              <a:t>temperature controller</a:t>
            </a:r>
          </a:p>
        </p:txBody>
      </p:sp>
      <p:sp>
        <p:nvSpPr>
          <p:cNvPr id="83" name="TextBox 82"/>
          <p:cNvSpPr txBox="1"/>
          <p:nvPr/>
        </p:nvSpPr>
        <p:spPr>
          <a:xfrm>
            <a:off x="2345936" y="15861471"/>
            <a:ext cx="4153188" cy="523220"/>
          </a:xfrm>
          <a:prstGeom prst="rect">
            <a:avLst/>
          </a:prstGeom>
          <a:noFill/>
        </p:spPr>
        <p:txBody>
          <a:bodyPr wrap="none" rtlCol="0">
            <a:spAutoFit/>
          </a:bodyPr>
          <a:lstStyle/>
          <a:p>
            <a:r>
              <a:rPr lang="en-US" sz="2800" b="1" dirty="0">
                <a:solidFill>
                  <a:srgbClr val="0070C0"/>
                </a:solidFill>
              </a:rPr>
              <a:t>Indoor experimental setup</a:t>
            </a:r>
          </a:p>
        </p:txBody>
      </p:sp>
      <p:pic>
        <p:nvPicPr>
          <p:cNvPr id="84" name="Picture 83"/>
          <p:cNvPicPr>
            <a:picLocks noChangeAspect="1"/>
          </p:cNvPicPr>
          <p:nvPr/>
        </p:nvPicPr>
        <p:blipFill rotWithShape="1">
          <a:blip r:embed="rId11">
            <a:extLst>
              <a:ext uri="{28A0092B-C50C-407E-A947-70E740481C1C}">
                <a14:useLocalDpi xmlns:a14="http://schemas.microsoft.com/office/drawing/2010/main" val="0"/>
              </a:ext>
            </a:extLst>
          </a:blip>
          <a:srcRect l="5201" b="23190"/>
          <a:stretch/>
        </p:blipFill>
        <p:spPr>
          <a:xfrm>
            <a:off x="391697" y="26343506"/>
            <a:ext cx="6107428" cy="3711379"/>
          </a:xfrm>
          <a:prstGeom prst="rect">
            <a:avLst/>
          </a:prstGeom>
        </p:spPr>
      </p:pic>
      <p:sp>
        <p:nvSpPr>
          <p:cNvPr id="88" name="TextBox 87"/>
          <p:cNvSpPr txBox="1"/>
          <p:nvPr/>
        </p:nvSpPr>
        <p:spPr>
          <a:xfrm>
            <a:off x="945697" y="22031102"/>
            <a:ext cx="4757328" cy="523220"/>
          </a:xfrm>
          <a:prstGeom prst="rect">
            <a:avLst/>
          </a:prstGeom>
          <a:noFill/>
        </p:spPr>
        <p:txBody>
          <a:bodyPr wrap="none" rtlCol="0">
            <a:spAutoFit/>
          </a:bodyPr>
          <a:lstStyle/>
          <a:p>
            <a:r>
              <a:rPr lang="en-US" sz="2800" b="1" dirty="0">
                <a:solidFill>
                  <a:schemeClr val="accent5"/>
                </a:solidFill>
              </a:rPr>
              <a:t>Experiment at the power plant</a:t>
            </a:r>
          </a:p>
        </p:txBody>
      </p:sp>
      <p:sp>
        <p:nvSpPr>
          <p:cNvPr id="90" name="TextBox 89"/>
          <p:cNvSpPr txBox="1"/>
          <p:nvPr/>
        </p:nvSpPr>
        <p:spPr>
          <a:xfrm>
            <a:off x="16859126" y="18968463"/>
            <a:ext cx="1532285" cy="369332"/>
          </a:xfrm>
          <a:prstGeom prst="rect">
            <a:avLst/>
          </a:prstGeom>
          <a:noFill/>
        </p:spPr>
        <p:txBody>
          <a:bodyPr wrap="square" rtlCol="0">
            <a:spAutoFit/>
          </a:bodyPr>
          <a:lstStyle/>
          <a:p>
            <a:pPr algn="ctr"/>
            <a:r>
              <a:rPr lang="en-US" b="1" dirty="0"/>
              <a:t>Serial Plotter</a:t>
            </a:r>
          </a:p>
        </p:txBody>
      </p:sp>
      <p:grpSp>
        <p:nvGrpSpPr>
          <p:cNvPr id="78" name="Group 77">
            <a:extLst>
              <a:ext uri="{FF2B5EF4-FFF2-40B4-BE49-F238E27FC236}">
                <a16:creationId xmlns:a16="http://schemas.microsoft.com/office/drawing/2014/main" id="{69AC78DB-3FA6-4B29-81FB-FDAC3E0FFF26}"/>
              </a:ext>
            </a:extLst>
          </p:cNvPr>
          <p:cNvGrpSpPr/>
          <p:nvPr/>
        </p:nvGrpSpPr>
        <p:grpSpPr>
          <a:xfrm>
            <a:off x="433148" y="2604376"/>
            <a:ext cx="8077539" cy="2812567"/>
            <a:chOff x="6034190" y="4334759"/>
            <a:chExt cx="7683152" cy="2975385"/>
          </a:xfrm>
        </p:grpSpPr>
        <p:grpSp>
          <p:nvGrpSpPr>
            <p:cNvPr id="14" name="Group 13"/>
            <p:cNvGrpSpPr/>
            <p:nvPr/>
          </p:nvGrpSpPr>
          <p:grpSpPr>
            <a:xfrm>
              <a:off x="8198827" y="4359134"/>
              <a:ext cx="4775422" cy="2951010"/>
              <a:chOff x="9752712" y="41562"/>
              <a:chExt cx="4041155" cy="3889440"/>
            </a:xfrm>
          </p:grpSpPr>
          <p:sp>
            <p:nvSpPr>
              <p:cNvPr id="15" name="TextBox 14"/>
              <p:cNvSpPr txBox="1"/>
              <p:nvPr/>
            </p:nvSpPr>
            <p:spPr>
              <a:xfrm>
                <a:off x="11194383" y="41562"/>
                <a:ext cx="1820946" cy="851868"/>
              </a:xfrm>
              <a:prstGeom prst="rect">
                <a:avLst/>
              </a:prstGeom>
              <a:noFill/>
            </p:spPr>
            <p:txBody>
              <a:bodyPr wrap="none" rtlCol="0">
                <a:spAutoFit/>
              </a:bodyPr>
              <a:lstStyle/>
              <a:p>
                <a:r>
                  <a:rPr lang="en-US" sz="3600" b="1" dirty="0"/>
                  <a:t>Beer’s law</a:t>
                </a:r>
                <a:endParaRPr lang="ar-LB" sz="3600" b="1" dirty="0"/>
              </a:p>
            </p:txBody>
          </p:sp>
          <p:grpSp>
            <p:nvGrpSpPr>
              <p:cNvPr id="16" name="Group 15"/>
              <p:cNvGrpSpPr/>
              <p:nvPr/>
            </p:nvGrpSpPr>
            <p:grpSpPr>
              <a:xfrm>
                <a:off x="9752712" y="768107"/>
                <a:ext cx="4041155" cy="3162895"/>
                <a:chOff x="8893726" y="1765648"/>
                <a:chExt cx="4041155" cy="3162895"/>
              </a:xfrm>
            </p:grpSpPr>
            <p:sp>
              <p:nvSpPr>
                <p:cNvPr id="17" name="TextBox 16"/>
                <p:cNvSpPr txBox="1"/>
                <p:nvPr/>
              </p:nvSpPr>
              <p:spPr>
                <a:xfrm>
                  <a:off x="9403464" y="4206372"/>
                  <a:ext cx="148694" cy="643700"/>
                </a:xfrm>
                <a:prstGeom prst="rect">
                  <a:avLst/>
                </a:prstGeom>
                <a:noFill/>
              </p:spPr>
              <p:txBody>
                <a:bodyPr wrap="none" rtlCol="0">
                  <a:spAutoFit/>
                </a:bodyPr>
                <a:lstStyle/>
                <a:p>
                  <a:endParaRPr lang="ar-LB" sz="2400" b="1" dirty="0">
                    <a:solidFill>
                      <a:srgbClr val="F60000"/>
                    </a:solidFill>
                  </a:endParaRPr>
                </a:p>
              </p:txBody>
            </p:sp>
            <p:sp>
              <p:nvSpPr>
                <p:cNvPr id="18" name="TextBox 17"/>
                <p:cNvSpPr txBox="1"/>
                <p:nvPr/>
              </p:nvSpPr>
              <p:spPr>
                <a:xfrm>
                  <a:off x="8893726" y="4199017"/>
                  <a:ext cx="148694" cy="729526"/>
                </a:xfrm>
                <a:prstGeom prst="rect">
                  <a:avLst/>
                </a:prstGeom>
                <a:noFill/>
              </p:spPr>
              <p:txBody>
                <a:bodyPr wrap="none" rtlCol="0">
                  <a:spAutoFit/>
                </a:bodyPr>
                <a:lstStyle/>
                <a:p>
                  <a:endParaRPr lang="ar-LB" sz="2800" b="1" dirty="0">
                    <a:solidFill>
                      <a:srgbClr val="F60000"/>
                    </a:solidFill>
                  </a:endParaRPr>
                </a:p>
              </p:txBody>
            </p:sp>
            <p:sp>
              <p:nvSpPr>
                <p:cNvPr id="19" name="TextBox 18"/>
                <p:cNvSpPr txBox="1"/>
                <p:nvPr/>
              </p:nvSpPr>
              <p:spPr>
                <a:xfrm>
                  <a:off x="9672648" y="1765648"/>
                  <a:ext cx="3262233" cy="557874"/>
                </a:xfrm>
                <a:prstGeom prst="rect">
                  <a:avLst/>
                </a:prstGeom>
                <a:noFill/>
              </p:spPr>
              <p:txBody>
                <a:bodyPr wrap="square" rtlCol="0">
                  <a:spAutoFit/>
                </a:bodyPr>
                <a:lstStyle/>
                <a:p>
                  <a:r>
                    <a:rPr lang="en-US" sz="2000" b="1" dirty="0">
                      <a:solidFill>
                        <a:srgbClr val="F60000"/>
                      </a:solidFill>
                      <a:cs typeface="+mj-cs"/>
                    </a:rPr>
                    <a:t>Concentration  &lt;-&gt; absorption</a:t>
                  </a:r>
                  <a:endParaRPr lang="ar-LB" sz="2000" b="1" dirty="0">
                    <a:solidFill>
                      <a:srgbClr val="F60000"/>
                    </a:solidFill>
                    <a:cs typeface="+mj-cs"/>
                  </a:endParaRPr>
                </a:p>
              </p:txBody>
            </p:sp>
          </p:grpSp>
        </p:grpSp>
        <p:grpSp>
          <p:nvGrpSpPr>
            <p:cNvPr id="20" name="Group 19"/>
            <p:cNvGrpSpPr/>
            <p:nvPr/>
          </p:nvGrpSpPr>
          <p:grpSpPr>
            <a:xfrm>
              <a:off x="9077632" y="5373304"/>
              <a:ext cx="4639710" cy="582592"/>
              <a:chOff x="9677793" y="801070"/>
              <a:chExt cx="5975812" cy="767862"/>
            </a:xfrm>
          </p:grpSpPr>
          <p:sp>
            <p:nvSpPr>
              <p:cNvPr id="21" name="TextBox 20"/>
              <p:cNvSpPr txBox="1"/>
              <p:nvPr/>
            </p:nvSpPr>
            <p:spPr>
              <a:xfrm>
                <a:off x="13861100" y="801070"/>
                <a:ext cx="1792505" cy="689606"/>
              </a:xfrm>
              <a:prstGeom prst="rect">
                <a:avLst/>
              </a:prstGeom>
              <a:noFill/>
            </p:spPr>
            <p:txBody>
              <a:bodyPr wrap="none" rtlCol="0">
                <a:spAutoFit/>
              </a:bodyPr>
              <a:lstStyle/>
              <a:p>
                <a:r>
                  <a:rPr lang="en-US" sz="2800" dirty="0"/>
                  <a:t>1550nm</a:t>
                </a:r>
              </a:p>
            </p:txBody>
          </p:sp>
          <p:sp>
            <p:nvSpPr>
              <p:cNvPr id="22" name="Rectangle 21"/>
              <p:cNvSpPr/>
              <p:nvPr/>
            </p:nvSpPr>
            <p:spPr>
              <a:xfrm>
                <a:off x="9677793" y="879325"/>
                <a:ext cx="2364405" cy="689607"/>
              </a:xfrm>
              <a:prstGeom prst="rect">
                <a:avLst/>
              </a:prstGeom>
            </p:spPr>
            <p:txBody>
              <a:bodyPr wrap="none">
                <a:spAutoFit/>
              </a:bodyPr>
              <a:lstStyle/>
              <a:p>
                <a:r>
                  <a:rPr lang="en-US" sz="2800" dirty="0"/>
                  <a:t>0.79990 eV</a:t>
                </a:r>
              </a:p>
            </p:txBody>
          </p:sp>
          <p:sp>
            <p:nvSpPr>
              <p:cNvPr id="23" name="TextBox 22"/>
              <p:cNvSpPr txBox="1"/>
              <p:nvPr/>
            </p:nvSpPr>
            <p:spPr>
              <a:xfrm>
                <a:off x="13004160" y="808767"/>
                <a:ext cx="931558" cy="689606"/>
              </a:xfrm>
              <a:prstGeom prst="rect">
                <a:avLst/>
              </a:prstGeom>
              <a:noFill/>
            </p:spPr>
            <p:txBody>
              <a:bodyPr wrap="none" rtlCol="0">
                <a:spAutoFit/>
              </a:bodyPr>
              <a:lstStyle/>
              <a:p>
                <a:r>
                  <a:rPr lang="en-US" sz="2800" b="1" dirty="0">
                    <a:solidFill>
                      <a:srgbClr val="079CDF"/>
                    </a:solidFill>
                  </a:rPr>
                  <a:t>&lt;=&gt;</a:t>
                </a:r>
                <a:endParaRPr lang="ar-LB" sz="2800" b="1" dirty="0">
                  <a:solidFill>
                    <a:srgbClr val="079CDF"/>
                  </a:solidFill>
                </a:endParaRPr>
              </a:p>
            </p:txBody>
          </p:sp>
        </p:grpSp>
        <p:sp>
          <p:nvSpPr>
            <p:cNvPr id="24" name="TextBox 23"/>
            <p:cNvSpPr txBox="1"/>
            <p:nvPr/>
          </p:nvSpPr>
          <p:spPr>
            <a:xfrm>
              <a:off x="6034190" y="5072380"/>
              <a:ext cx="3325998" cy="488391"/>
            </a:xfrm>
            <a:prstGeom prst="rect">
              <a:avLst/>
            </a:prstGeom>
            <a:noFill/>
          </p:spPr>
          <p:txBody>
            <a:bodyPr wrap="square" rtlCol="0">
              <a:spAutoFit/>
            </a:bodyPr>
            <a:lstStyle/>
            <a:p>
              <a:r>
                <a:rPr lang="en-US" sz="2400" b="1" dirty="0">
                  <a:solidFill>
                    <a:srgbClr val="F60000"/>
                  </a:solidFill>
                </a:rPr>
                <a:t>CO absorbs Laser Energy</a:t>
              </a:r>
              <a:endParaRPr lang="ar-LB" sz="2400" b="1" dirty="0">
                <a:solidFill>
                  <a:srgbClr val="F60000"/>
                </a:solidFill>
              </a:endParaRPr>
            </a:p>
          </p:txBody>
        </p:sp>
        <p:sp>
          <p:nvSpPr>
            <p:cNvPr id="95" name="TextBox 94"/>
            <p:cNvSpPr txBox="1"/>
            <p:nvPr/>
          </p:nvSpPr>
          <p:spPr>
            <a:xfrm>
              <a:off x="6295616" y="4334759"/>
              <a:ext cx="1676100" cy="707886"/>
            </a:xfrm>
            <a:prstGeom prst="rect">
              <a:avLst/>
            </a:prstGeom>
            <a:noFill/>
          </p:spPr>
          <p:txBody>
            <a:bodyPr wrap="none" rtlCol="0">
              <a:spAutoFit/>
            </a:bodyPr>
            <a:lstStyle/>
            <a:p>
              <a:r>
                <a:rPr lang="en-US" sz="4000" b="1" dirty="0">
                  <a:solidFill>
                    <a:srgbClr val="00B0F0"/>
                  </a:solidFill>
                </a:rPr>
                <a:t>Theory</a:t>
              </a:r>
            </a:p>
          </p:txBody>
        </p:sp>
      </p:grpSp>
      <p:grpSp>
        <p:nvGrpSpPr>
          <p:cNvPr id="125" name="Group 124"/>
          <p:cNvGrpSpPr/>
          <p:nvPr/>
        </p:nvGrpSpPr>
        <p:grpSpPr>
          <a:xfrm>
            <a:off x="12457154" y="26122536"/>
            <a:ext cx="8938001" cy="3622090"/>
            <a:chOff x="9539183" y="25458855"/>
            <a:chExt cx="8481355" cy="3228522"/>
          </a:xfrm>
        </p:grpSpPr>
        <p:pic>
          <p:nvPicPr>
            <p:cNvPr id="63" name="Picture 62"/>
            <p:cNvPicPr/>
            <p:nvPr/>
          </p:nvPicPr>
          <p:blipFill rotWithShape="1">
            <a:blip r:embed="rId12"/>
            <a:srcRect l="1041" r="35016" b="52945"/>
            <a:stretch/>
          </p:blipFill>
          <p:spPr bwMode="auto">
            <a:xfrm>
              <a:off x="9617747" y="25458855"/>
              <a:ext cx="8016862" cy="3152240"/>
            </a:xfrm>
            <a:prstGeom prst="rect">
              <a:avLst/>
            </a:prstGeom>
            <a:ln>
              <a:noFill/>
            </a:ln>
            <a:extLst>
              <a:ext uri="{53640926-AAD7-44D8-BBD7-CCE9431645EC}">
                <a14:shadowObscured xmlns:a14="http://schemas.microsoft.com/office/drawing/2010/main"/>
              </a:ext>
            </a:extLst>
          </p:spPr>
        </p:pic>
        <p:sp>
          <p:nvSpPr>
            <p:cNvPr id="66" name="Rectangle 65"/>
            <p:cNvSpPr/>
            <p:nvPr/>
          </p:nvSpPr>
          <p:spPr>
            <a:xfrm>
              <a:off x="11312782" y="25714143"/>
              <a:ext cx="2428827" cy="231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5" name="TextBox 84"/>
            <p:cNvSpPr txBox="1"/>
            <p:nvPr/>
          </p:nvSpPr>
          <p:spPr>
            <a:xfrm>
              <a:off x="17303866" y="28164157"/>
              <a:ext cx="716672" cy="523220"/>
            </a:xfrm>
            <a:prstGeom prst="rect">
              <a:avLst/>
            </a:prstGeom>
            <a:noFill/>
          </p:spPr>
          <p:txBody>
            <a:bodyPr wrap="square" rtlCol="0">
              <a:spAutoFit/>
            </a:bodyPr>
            <a:lstStyle/>
            <a:p>
              <a:r>
                <a:rPr lang="en-US" sz="1400" dirty="0"/>
                <a:t>Time (</a:t>
              </a:r>
              <a:r>
                <a:rPr lang="en-US" sz="1400" dirty="0" err="1"/>
                <a:t>ms</a:t>
              </a:r>
              <a:r>
                <a:rPr lang="en-US" sz="1400" dirty="0"/>
                <a:t>)</a:t>
              </a:r>
            </a:p>
          </p:txBody>
        </p:sp>
        <p:sp>
          <p:nvSpPr>
            <p:cNvPr id="86" name="TextBox 85"/>
            <p:cNvSpPr txBox="1"/>
            <p:nvPr/>
          </p:nvSpPr>
          <p:spPr>
            <a:xfrm rot="16200000">
              <a:off x="9881483" y="25692181"/>
              <a:ext cx="168504" cy="307777"/>
            </a:xfrm>
            <a:prstGeom prst="rect">
              <a:avLst/>
            </a:prstGeom>
            <a:noFill/>
          </p:spPr>
          <p:txBody>
            <a:bodyPr wrap="square" rtlCol="0">
              <a:spAutoFit/>
            </a:bodyPr>
            <a:lstStyle/>
            <a:p>
              <a:r>
                <a:rPr lang="en-US" sz="1400" dirty="0"/>
                <a:t>&gt;</a:t>
              </a:r>
            </a:p>
          </p:txBody>
        </p:sp>
        <p:sp>
          <p:nvSpPr>
            <p:cNvPr id="87" name="TextBox 86"/>
            <p:cNvSpPr txBox="1"/>
            <p:nvPr/>
          </p:nvSpPr>
          <p:spPr>
            <a:xfrm>
              <a:off x="9539183" y="25572156"/>
              <a:ext cx="1422677" cy="261610"/>
            </a:xfrm>
            <a:prstGeom prst="rect">
              <a:avLst/>
            </a:prstGeom>
            <a:noFill/>
          </p:spPr>
          <p:txBody>
            <a:bodyPr wrap="square" rtlCol="0">
              <a:spAutoFit/>
            </a:bodyPr>
            <a:lstStyle/>
            <a:p>
              <a:r>
                <a:rPr lang="en-US" sz="1100" dirty="0"/>
                <a:t>Temperature (</a:t>
              </a:r>
              <a:r>
                <a:rPr lang="de-DE" sz="1100" dirty="0"/>
                <a:t>°C</a:t>
              </a:r>
              <a:r>
                <a:rPr lang="en-US" sz="1100" dirty="0"/>
                <a:t>)</a:t>
              </a:r>
            </a:p>
          </p:txBody>
        </p:sp>
        <p:sp>
          <p:nvSpPr>
            <p:cNvPr id="89" name="TextBox 88"/>
            <p:cNvSpPr txBox="1"/>
            <p:nvPr/>
          </p:nvSpPr>
          <p:spPr>
            <a:xfrm>
              <a:off x="17252961" y="28017987"/>
              <a:ext cx="216316" cy="307777"/>
            </a:xfrm>
            <a:prstGeom prst="rect">
              <a:avLst/>
            </a:prstGeom>
            <a:noFill/>
          </p:spPr>
          <p:txBody>
            <a:bodyPr wrap="square" rtlCol="0">
              <a:spAutoFit/>
            </a:bodyPr>
            <a:lstStyle/>
            <a:p>
              <a:r>
                <a:rPr lang="en-US" sz="1400" b="1" dirty="0"/>
                <a:t>&gt;</a:t>
              </a:r>
            </a:p>
          </p:txBody>
        </p:sp>
      </p:grpSp>
      <p:sp>
        <p:nvSpPr>
          <p:cNvPr id="47" name="TextBox 46"/>
          <p:cNvSpPr txBox="1"/>
          <p:nvPr/>
        </p:nvSpPr>
        <p:spPr>
          <a:xfrm>
            <a:off x="16386748" y="29822033"/>
            <a:ext cx="4194931" cy="400110"/>
          </a:xfrm>
          <a:prstGeom prst="rect">
            <a:avLst/>
          </a:prstGeom>
          <a:noFill/>
        </p:spPr>
        <p:txBody>
          <a:bodyPr wrap="none" rtlCol="0">
            <a:spAutoFit/>
          </a:bodyPr>
          <a:lstStyle/>
          <a:p>
            <a:r>
              <a:rPr lang="en-US" sz="2000" b="1" dirty="0"/>
              <a:t>Mariam </a:t>
            </a:r>
            <a:r>
              <a:rPr lang="en-US" sz="2000" b="1" dirty="0" err="1"/>
              <a:t>Mourad@INT</a:t>
            </a:r>
            <a:r>
              <a:rPr lang="en-US" sz="2000" b="1" dirty="0"/>
              <a:t>/AECENAR 2020</a:t>
            </a:r>
          </a:p>
        </p:txBody>
      </p:sp>
      <p:pic>
        <p:nvPicPr>
          <p:cNvPr id="68" name="Picture 6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967326" y="235382"/>
            <a:ext cx="2143884" cy="2172469"/>
          </a:xfrm>
          <a:prstGeom prst="rect">
            <a:avLst/>
          </a:prstGeom>
        </p:spPr>
      </p:pic>
      <p:grpSp>
        <p:nvGrpSpPr>
          <p:cNvPr id="92" name="Group 91"/>
          <p:cNvGrpSpPr/>
          <p:nvPr/>
        </p:nvGrpSpPr>
        <p:grpSpPr>
          <a:xfrm>
            <a:off x="433148" y="13910212"/>
            <a:ext cx="14946267" cy="1690643"/>
            <a:chOff x="1828805" y="12585032"/>
            <a:chExt cx="18125583" cy="2930529"/>
          </a:xfrm>
        </p:grpSpPr>
        <p:sp>
          <p:nvSpPr>
            <p:cNvPr id="96" name="Rectangle 95"/>
            <p:cNvSpPr/>
            <p:nvPr/>
          </p:nvSpPr>
          <p:spPr>
            <a:xfrm>
              <a:off x="5390153" y="12585032"/>
              <a:ext cx="6087978" cy="28955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828805" y="12668453"/>
              <a:ext cx="3152273" cy="120315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Temperature controller</a:t>
              </a:r>
            </a:p>
          </p:txBody>
        </p:sp>
        <p:sp>
          <p:nvSpPr>
            <p:cNvPr id="98" name="Rectangle 97"/>
            <p:cNvSpPr/>
            <p:nvPr/>
          </p:nvSpPr>
          <p:spPr>
            <a:xfrm>
              <a:off x="1828805" y="14277472"/>
              <a:ext cx="3152274" cy="118066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Laser diode controller</a:t>
              </a:r>
            </a:p>
          </p:txBody>
        </p:sp>
        <p:sp>
          <p:nvSpPr>
            <p:cNvPr id="99" name="Rectangle 98"/>
            <p:cNvSpPr/>
            <p:nvPr/>
          </p:nvSpPr>
          <p:spPr>
            <a:xfrm>
              <a:off x="5638805" y="13411201"/>
              <a:ext cx="3152273" cy="1203158"/>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Laser diode</a:t>
              </a:r>
            </a:p>
          </p:txBody>
        </p:sp>
        <p:sp>
          <p:nvSpPr>
            <p:cNvPr id="100" name="Rectangle 99"/>
            <p:cNvSpPr/>
            <p:nvPr/>
          </p:nvSpPr>
          <p:spPr>
            <a:xfrm>
              <a:off x="9392658" y="13411201"/>
              <a:ext cx="1796716" cy="1203158"/>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100000" t="100000"/>
              </a:path>
              <a:tileRect r="-100000" b="-100000"/>
            </a:gra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collimator</a:t>
              </a:r>
            </a:p>
          </p:txBody>
        </p:sp>
        <p:cxnSp>
          <p:nvCxnSpPr>
            <p:cNvPr id="101" name="Straight Connector 100"/>
            <p:cNvCxnSpPr/>
            <p:nvPr/>
          </p:nvCxnSpPr>
          <p:spPr>
            <a:xfrm>
              <a:off x="8783057" y="14028821"/>
              <a:ext cx="609600"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02" name="Straight Connector 101"/>
            <p:cNvCxnSpPr/>
            <p:nvPr/>
          </p:nvCxnSpPr>
          <p:spPr>
            <a:xfrm>
              <a:off x="11189374" y="14028821"/>
              <a:ext cx="2887578" cy="0"/>
            </a:xfrm>
            <a:prstGeom prst="line">
              <a:avLst/>
            </a:prstGeom>
          </p:spPr>
          <p:style>
            <a:lnRef idx="3">
              <a:schemeClr val="accent4"/>
            </a:lnRef>
            <a:fillRef idx="0">
              <a:schemeClr val="accent4"/>
            </a:fillRef>
            <a:effectRef idx="2">
              <a:schemeClr val="accent4"/>
            </a:effectRef>
            <a:fontRef idx="minor">
              <a:schemeClr val="tx1"/>
            </a:fontRef>
          </p:style>
        </p:cxnSp>
        <p:sp>
          <p:nvSpPr>
            <p:cNvPr id="103" name="Rectangle 102"/>
            <p:cNvSpPr/>
            <p:nvPr/>
          </p:nvSpPr>
          <p:spPr>
            <a:xfrm>
              <a:off x="13234747" y="13403179"/>
              <a:ext cx="3152273" cy="1203158"/>
            </a:xfrm>
            <a:prstGeom prst="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IR camera: detector</a:t>
              </a:r>
            </a:p>
          </p:txBody>
        </p:sp>
        <p:sp>
          <p:nvSpPr>
            <p:cNvPr id="104" name="TextBox 103"/>
            <p:cNvSpPr txBox="1"/>
            <p:nvPr/>
          </p:nvSpPr>
          <p:spPr>
            <a:xfrm>
              <a:off x="12060370" y="13074043"/>
              <a:ext cx="1036534" cy="800241"/>
            </a:xfrm>
            <a:prstGeom prst="rect">
              <a:avLst/>
            </a:prstGeom>
            <a:noFill/>
          </p:spPr>
          <p:txBody>
            <a:bodyPr wrap="none" rtlCol="0">
              <a:spAutoFit/>
            </a:bodyPr>
            <a:lstStyle/>
            <a:p>
              <a:r>
                <a:rPr lang="en-US" sz="2400" b="1" dirty="0">
                  <a:solidFill>
                    <a:srgbClr val="FF0000"/>
                  </a:solidFill>
                </a:rPr>
                <a:t>Laser</a:t>
              </a:r>
            </a:p>
          </p:txBody>
        </p:sp>
        <p:sp>
          <p:nvSpPr>
            <p:cNvPr id="105" name="TextBox 104"/>
            <p:cNvSpPr txBox="1"/>
            <p:nvPr/>
          </p:nvSpPr>
          <p:spPr>
            <a:xfrm>
              <a:off x="7958301" y="12590945"/>
              <a:ext cx="1337231" cy="640193"/>
            </a:xfrm>
            <a:prstGeom prst="rect">
              <a:avLst/>
            </a:prstGeom>
            <a:noFill/>
          </p:spPr>
          <p:txBody>
            <a:bodyPr wrap="none" rtlCol="0">
              <a:spAutoFit/>
            </a:bodyPr>
            <a:lstStyle/>
            <a:p>
              <a:r>
                <a:rPr lang="en-US" dirty="0">
                  <a:solidFill>
                    <a:schemeClr val="bg1"/>
                  </a:solidFill>
                </a:rPr>
                <a:t>LD mount</a:t>
              </a:r>
            </a:p>
          </p:txBody>
        </p:sp>
        <p:sp>
          <p:nvSpPr>
            <p:cNvPr id="106" name="Rectangle 105"/>
            <p:cNvSpPr/>
            <p:nvPr/>
          </p:nvSpPr>
          <p:spPr>
            <a:xfrm>
              <a:off x="16567499" y="13411201"/>
              <a:ext cx="1576137" cy="1203158"/>
            </a:xfrm>
            <a:prstGeom prst="rect">
              <a:avLst/>
            </a:prstGeom>
            <a:solidFill>
              <a:srgbClr val="0099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Arduino</a:t>
              </a:r>
            </a:p>
          </p:txBody>
        </p:sp>
        <p:sp>
          <p:nvSpPr>
            <p:cNvPr id="107" name="Rectangle 106"/>
            <p:cNvSpPr/>
            <p:nvPr/>
          </p:nvSpPr>
          <p:spPr>
            <a:xfrm>
              <a:off x="18378251" y="13403179"/>
              <a:ext cx="1576137" cy="1203158"/>
            </a:xfrm>
            <a:prstGeom prst="rect">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Laptop</a:t>
              </a:r>
            </a:p>
          </p:txBody>
        </p:sp>
        <p:cxnSp>
          <p:nvCxnSpPr>
            <p:cNvPr id="108" name="Straight Connector 107"/>
            <p:cNvCxnSpPr>
              <a:stCxn id="103" idx="3"/>
              <a:endCxn id="106" idx="1"/>
            </p:cNvCxnSpPr>
            <p:nvPr/>
          </p:nvCxnSpPr>
          <p:spPr>
            <a:xfrm>
              <a:off x="16387020" y="14004758"/>
              <a:ext cx="180479" cy="8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6" idx="3"/>
              <a:endCxn id="107" idx="1"/>
            </p:cNvCxnSpPr>
            <p:nvPr/>
          </p:nvCxnSpPr>
          <p:spPr>
            <a:xfrm flipV="1">
              <a:off x="18143636" y="14004758"/>
              <a:ext cx="234615" cy="8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97" idx="3"/>
              <a:endCxn id="99" idx="1"/>
            </p:cNvCxnSpPr>
            <p:nvPr/>
          </p:nvCxnSpPr>
          <p:spPr>
            <a:xfrm>
              <a:off x="4981078" y="13270031"/>
              <a:ext cx="657726" cy="742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8" idx="3"/>
              <a:endCxn id="99" idx="1"/>
            </p:cNvCxnSpPr>
            <p:nvPr/>
          </p:nvCxnSpPr>
          <p:spPr>
            <a:xfrm flipV="1">
              <a:off x="4981079" y="14012782"/>
              <a:ext cx="657725" cy="855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12421884" y="14181225"/>
              <a:ext cx="18770" cy="686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1481191" y="14875368"/>
              <a:ext cx="3446458" cy="640193"/>
            </a:xfrm>
            <a:prstGeom prst="rect">
              <a:avLst/>
            </a:prstGeom>
            <a:noFill/>
          </p:spPr>
          <p:txBody>
            <a:bodyPr wrap="none" rtlCol="0">
              <a:spAutoFit/>
            </a:bodyPr>
            <a:lstStyle/>
            <a:p>
              <a:r>
                <a:rPr lang="en-US" b="1" dirty="0"/>
                <a:t>2 cases: with or without gas</a:t>
              </a:r>
            </a:p>
          </p:txBody>
        </p:sp>
      </p:grpSp>
      <p:cxnSp>
        <p:nvCxnSpPr>
          <p:cNvPr id="123" name="Straight Connector 122"/>
          <p:cNvCxnSpPr>
            <a:endCxn id="46" idx="1"/>
          </p:cNvCxnSpPr>
          <p:nvPr/>
        </p:nvCxnSpPr>
        <p:spPr>
          <a:xfrm>
            <a:off x="13674434" y="21475079"/>
            <a:ext cx="7323339" cy="17238"/>
          </a:xfrm>
          <a:prstGeom prst="line">
            <a:avLst/>
          </a:prstGeom>
          <a:ln/>
        </p:spPr>
        <p:style>
          <a:lnRef idx="1">
            <a:schemeClr val="dk1"/>
          </a:lnRef>
          <a:fillRef idx="0">
            <a:schemeClr val="dk1"/>
          </a:fillRef>
          <a:effectRef idx="0">
            <a:schemeClr val="dk1"/>
          </a:effectRef>
          <a:fontRef idx="minor">
            <a:schemeClr val="tx1"/>
          </a:fontRef>
        </p:style>
      </p:cxnSp>
      <p:cxnSp>
        <p:nvCxnSpPr>
          <p:cNvPr id="129" name="Straight Arrow Connector 128"/>
          <p:cNvCxnSpPr/>
          <p:nvPr/>
        </p:nvCxnSpPr>
        <p:spPr>
          <a:xfrm flipH="1" flipV="1">
            <a:off x="4547306" y="25479510"/>
            <a:ext cx="219393" cy="5106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12345336" y="8477584"/>
            <a:ext cx="8905276" cy="5016758"/>
          </a:xfrm>
          <a:prstGeom prst="rect">
            <a:avLst/>
          </a:prstGeom>
          <a:noFill/>
        </p:spPr>
        <p:txBody>
          <a:bodyPr wrap="square" rtlCol="0">
            <a:spAutoFit/>
          </a:bodyPr>
          <a:lstStyle/>
          <a:p>
            <a:r>
              <a:rPr lang="de-DE" sz="2000" dirty="0"/>
              <a:t>The detector measures the temperatures in fuction of time. </a:t>
            </a:r>
          </a:p>
          <a:p>
            <a:r>
              <a:rPr lang="de-DE" sz="2000" dirty="0"/>
              <a:t>The Arduino Program calculates the variation of temperature deltaT. If the variation is bigger than the usual </a:t>
            </a:r>
            <a:r>
              <a:rPr lang="en-US" sz="2000" dirty="0"/>
              <a:t>variation of the Laser itself, the number of  the detected gas molecules is calculated </a:t>
            </a:r>
            <a:r>
              <a:rPr lang="en-US" sz="2000" dirty="0" err="1"/>
              <a:t>nbCO</a:t>
            </a:r>
            <a:r>
              <a:rPr lang="en-US" sz="2000" dirty="0"/>
              <a:t>. </a:t>
            </a:r>
            <a:r>
              <a:rPr lang="de-DE" sz="2000" dirty="0"/>
              <a:t>From the caracteristic table of this system, the corresponding power variation </a:t>
            </a:r>
            <a:r>
              <a:rPr lang="en-US" sz="2000" dirty="0"/>
              <a:t>ΔP</a:t>
            </a:r>
            <a:r>
              <a:rPr lang="de-DE" sz="2000" dirty="0"/>
              <a:t> can be deduced. Knowing the time t wich is the refreshtime of the program, the absorbed energy </a:t>
            </a:r>
            <a:r>
              <a:rPr lang="en-US" sz="2000" dirty="0"/>
              <a:t>ΔE </a:t>
            </a:r>
            <a:r>
              <a:rPr lang="de-DE" sz="2000" dirty="0"/>
              <a:t>is calculated.  The wavelength of the laser give us the absorbed Energy by one molecule </a:t>
            </a:r>
            <a:r>
              <a:rPr lang="en-US" sz="2000" dirty="0" err="1"/>
              <a:t>δE</a:t>
            </a:r>
            <a:r>
              <a:rPr lang="de-DE" sz="2000" dirty="0"/>
              <a:t>. The quotient of </a:t>
            </a:r>
            <a:r>
              <a:rPr lang="en-US" sz="2000" dirty="0"/>
              <a:t>ΔE and </a:t>
            </a:r>
            <a:r>
              <a:rPr lang="en-US" sz="2000" dirty="0" err="1"/>
              <a:t>δE</a:t>
            </a:r>
            <a:r>
              <a:rPr lang="en-US" sz="2000" dirty="0"/>
              <a:t> gives us the </a:t>
            </a:r>
            <a:r>
              <a:rPr lang="en-US" sz="2000" dirty="0" err="1"/>
              <a:t>nbCO</a:t>
            </a:r>
            <a:r>
              <a:rPr lang="en-US" sz="2000" dirty="0"/>
              <a:t>.</a:t>
            </a:r>
          </a:p>
          <a:p>
            <a:r>
              <a:rPr lang="en-US" sz="2000" dirty="0"/>
              <a:t>The detected volume is separately calculated. It is the product of the width of the chimney and the surface of one pixel (</a:t>
            </a:r>
            <a:r>
              <a:rPr lang="en-US" sz="2000" dirty="0" err="1"/>
              <a:t>pixel_x</a:t>
            </a:r>
            <a:r>
              <a:rPr lang="en-US" sz="2000" dirty="0"/>
              <a:t>*</a:t>
            </a:r>
            <a:r>
              <a:rPr lang="en-US" sz="2000" dirty="0" err="1"/>
              <a:t>pixel_y</a:t>
            </a:r>
            <a:r>
              <a:rPr lang="en-US" sz="2000" dirty="0"/>
              <a:t>). </a:t>
            </a:r>
          </a:p>
          <a:p>
            <a:r>
              <a:rPr lang="en-US" sz="2000" dirty="0"/>
              <a:t>Because in our special case just one pixel of the 64 is influenced by the radiation.</a:t>
            </a:r>
          </a:p>
          <a:p>
            <a:r>
              <a:rPr lang="en-US" sz="2000" dirty="0"/>
              <a:t>The volume let us deduce the limit number of molecules which is allowed to measure, </a:t>
            </a:r>
          </a:p>
          <a:p>
            <a:r>
              <a:rPr lang="en-US" sz="2000" dirty="0"/>
              <a:t>from the limit concentration </a:t>
            </a:r>
            <a:r>
              <a:rPr lang="en-US" sz="2000" dirty="0" err="1"/>
              <a:t>nbCO</a:t>
            </a:r>
            <a:r>
              <a:rPr lang="en-US" sz="2000" baseline="-25000" dirty="0" err="1"/>
              <a:t>lim</a:t>
            </a:r>
            <a:r>
              <a:rPr lang="en-US" sz="2000" dirty="0"/>
              <a:t> given by the WHO.</a:t>
            </a:r>
            <a:endParaRPr lang="de-DE" sz="2000" dirty="0"/>
          </a:p>
          <a:p>
            <a:r>
              <a:rPr lang="de-DE" sz="2000" dirty="0"/>
              <a:t>Finally the program compares the measured nbCO with the limit nbCO, and tells us if the gas concentration </a:t>
            </a:r>
            <a:r>
              <a:rPr lang="en-US" sz="2000" dirty="0"/>
              <a:t>is environmentally friendly </a:t>
            </a:r>
            <a:r>
              <a:rPr lang="de-DE" sz="2000" dirty="0"/>
              <a:t>or not. </a:t>
            </a:r>
            <a:endParaRPr lang="en-US" sz="2000" dirty="0"/>
          </a:p>
        </p:txBody>
      </p:sp>
      <p:sp>
        <p:nvSpPr>
          <p:cNvPr id="48" name="TextBox 47"/>
          <p:cNvSpPr txBox="1"/>
          <p:nvPr/>
        </p:nvSpPr>
        <p:spPr>
          <a:xfrm>
            <a:off x="9826647" y="2796298"/>
            <a:ext cx="1699638" cy="10556736"/>
          </a:xfrm>
          <a:prstGeom prst="rect">
            <a:avLst/>
          </a:prstGeom>
          <a:solidFill>
            <a:schemeClr val="bg1">
              <a:lumMod val="95000"/>
            </a:schemeClr>
          </a:solidFill>
        </p:spPr>
        <p:txBody>
          <a:bodyPr wrap="square" rtlCol="0">
            <a:spAutoFit/>
          </a:bodyPr>
          <a:lstStyle/>
          <a:p>
            <a:r>
              <a:rPr lang="de-DE" sz="2000" dirty="0"/>
              <a:t>The gas absorbs the laser energy</a:t>
            </a:r>
            <a:r>
              <a:rPr lang="en-US" sz="2000" dirty="0"/>
              <a:t> according to Beer’s law.</a:t>
            </a:r>
          </a:p>
          <a:p>
            <a:r>
              <a:rPr lang="en-US" sz="2000" dirty="0"/>
              <a:t>That means, the absorption is proportional to the concentration. In this case, the carbon monoxide is studied. </a:t>
            </a:r>
          </a:p>
          <a:p>
            <a:r>
              <a:rPr lang="en-US" sz="2000" dirty="0"/>
              <a:t>The wavelength of the Laser is 1550nm </a:t>
            </a:r>
          </a:p>
          <a:p>
            <a:r>
              <a:rPr lang="en-US" sz="2000" dirty="0"/>
              <a:t>which corresponds to an energy of 0.79990eV. This wavelength is usually used to detect the CO. According to the diagram this energy fits between the A</a:t>
            </a:r>
            <a:r>
              <a:rPr lang="en-US" sz="2000" baseline="30000" dirty="0"/>
              <a:t>2</a:t>
            </a:r>
            <a:r>
              <a:rPr lang="el-GR" sz="2000" dirty="0"/>
              <a:t>π</a:t>
            </a:r>
            <a:r>
              <a:rPr lang="de-DE" sz="2000" dirty="0"/>
              <a:t> energy levels.</a:t>
            </a:r>
            <a:endParaRPr lang="en-US" sz="2000" dirty="0"/>
          </a:p>
        </p:txBody>
      </p:sp>
      <p:sp>
        <p:nvSpPr>
          <p:cNvPr id="4" name="TextBox 3"/>
          <p:cNvSpPr txBox="1"/>
          <p:nvPr/>
        </p:nvSpPr>
        <p:spPr>
          <a:xfrm>
            <a:off x="15431726" y="13722771"/>
            <a:ext cx="5767916" cy="2185214"/>
          </a:xfrm>
          <a:prstGeom prst="rect">
            <a:avLst/>
          </a:prstGeom>
          <a:noFill/>
        </p:spPr>
        <p:txBody>
          <a:bodyPr wrap="square" rtlCol="0">
            <a:spAutoFit/>
          </a:bodyPr>
          <a:lstStyle/>
          <a:p>
            <a:r>
              <a:rPr lang="en-US" sz="2000" dirty="0">
                <a:solidFill>
                  <a:schemeClr val="accent5"/>
                </a:solidFill>
              </a:rPr>
              <a:t>Schematic</a:t>
            </a:r>
          </a:p>
          <a:p>
            <a:r>
              <a:rPr lang="en-US" sz="1600" dirty="0"/>
              <a:t>The laser diode controller gives the necessary intensity </a:t>
            </a:r>
          </a:p>
          <a:p>
            <a:r>
              <a:rPr lang="en-US" sz="1600" dirty="0"/>
              <a:t>and power to the laser diode. The temperature controller fixes the wavelength by fixing the temperature. The collimator lets the radiation be parallel. The laser is produced. It is an infrared one. So an IR detector</a:t>
            </a:r>
            <a:r>
              <a:rPr lang="ar-LB" sz="1600" dirty="0"/>
              <a:t> </a:t>
            </a:r>
            <a:r>
              <a:rPr lang="en-US" sz="1600" dirty="0"/>
              <a:t>like the Melexis temperature camera can detect its power. The Arduino reads, converts and processes this information, and gives it to the Laptop.</a:t>
            </a:r>
          </a:p>
        </p:txBody>
      </p:sp>
      <p:sp>
        <p:nvSpPr>
          <p:cNvPr id="50" name="TextBox 49"/>
          <p:cNvSpPr txBox="1"/>
          <p:nvPr/>
        </p:nvSpPr>
        <p:spPr>
          <a:xfrm>
            <a:off x="8757988" y="16024081"/>
            <a:ext cx="4649096" cy="1754326"/>
          </a:xfrm>
          <a:prstGeom prst="rect">
            <a:avLst/>
          </a:prstGeom>
          <a:noFill/>
        </p:spPr>
        <p:txBody>
          <a:bodyPr wrap="square" rtlCol="0">
            <a:spAutoFit/>
          </a:bodyPr>
          <a:lstStyle/>
          <a:p>
            <a:r>
              <a:rPr lang="de-DE" dirty="0"/>
              <a:t>The serial monitor on the right is like one picture.</a:t>
            </a:r>
          </a:p>
          <a:p>
            <a:r>
              <a:rPr lang="de-DE" dirty="0"/>
              <a:t>Instead a colored pixel a temperature in °C is dis</a:t>
            </a:r>
            <a:r>
              <a:rPr lang="en-US" dirty="0"/>
              <a:t>played. The pixels which detect the laser have a higher temperature than the others.</a:t>
            </a:r>
          </a:p>
          <a:p>
            <a:endParaRPr lang="en-US" dirty="0"/>
          </a:p>
        </p:txBody>
      </p:sp>
      <p:sp>
        <p:nvSpPr>
          <p:cNvPr id="57" name="TextBox 56"/>
          <p:cNvSpPr txBox="1"/>
          <p:nvPr/>
        </p:nvSpPr>
        <p:spPr>
          <a:xfrm>
            <a:off x="8759330" y="17685850"/>
            <a:ext cx="4446452" cy="3416320"/>
          </a:xfrm>
          <a:prstGeom prst="rect">
            <a:avLst/>
          </a:prstGeom>
          <a:noFill/>
        </p:spPr>
        <p:txBody>
          <a:bodyPr wrap="square" rtlCol="0">
            <a:spAutoFit/>
          </a:bodyPr>
          <a:lstStyle/>
          <a:p>
            <a:r>
              <a:rPr lang="en-US" dirty="0"/>
              <a:t>To see if this system really detects CO and</a:t>
            </a:r>
          </a:p>
          <a:p>
            <a:r>
              <a:rPr lang="en-US" dirty="0"/>
              <a:t>to develop the system, CO is produced by the </a:t>
            </a:r>
          </a:p>
          <a:p>
            <a:r>
              <a:rPr lang="en-US" dirty="0"/>
              <a:t>dehydration of formic acid with sulfuric acid.</a:t>
            </a:r>
          </a:p>
          <a:p>
            <a:r>
              <a:rPr lang="en-US" dirty="0"/>
              <a:t>The CO is produced in this hermitically closed</a:t>
            </a:r>
          </a:p>
          <a:p>
            <a:r>
              <a:rPr lang="en-US" dirty="0"/>
              <a:t>container. And to not forget the influence of this green glass, the 3 cases are compared: nothing in the lasers path (air), an empty container (glass) and the container with CO. </a:t>
            </a:r>
          </a:p>
          <a:p>
            <a:r>
              <a:rPr lang="en-US" dirty="0"/>
              <a:t>Like you see in the photo left, the result is the serial plotter right. </a:t>
            </a:r>
          </a:p>
          <a:p>
            <a:r>
              <a:rPr lang="en-US" dirty="0"/>
              <a:t>Arduino do not save the data. This problem was solved by python.</a:t>
            </a:r>
          </a:p>
        </p:txBody>
      </p:sp>
      <p:sp>
        <p:nvSpPr>
          <p:cNvPr id="77" name="Rectangle 76"/>
          <p:cNvSpPr/>
          <p:nvPr/>
        </p:nvSpPr>
        <p:spPr>
          <a:xfrm>
            <a:off x="13568545" y="19346326"/>
            <a:ext cx="178154" cy="28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590174" y="22764794"/>
            <a:ext cx="5256697" cy="5940088"/>
          </a:xfrm>
          <a:prstGeom prst="rect">
            <a:avLst/>
          </a:prstGeom>
          <a:noFill/>
        </p:spPr>
        <p:txBody>
          <a:bodyPr wrap="square" rtlCol="0">
            <a:spAutoFit/>
          </a:bodyPr>
          <a:lstStyle/>
          <a:p>
            <a:r>
              <a:rPr lang="en-US" sz="2000" dirty="0"/>
              <a:t>All this was actually done to prove that the power plant at the right is environmentally friendly. This power plant converts waste to electrical energy by heat treatment. The flue gas goes throw several filters. After the last filter the measurements are taken. At the right you see the results of the first real experiment at the power plant. </a:t>
            </a:r>
          </a:p>
          <a:p>
            <a:endParaRPr lang="en-US" sz="2000" dirty="0"/>
          </a:p>
          <a:p>
            <a:endParaRPr lang="en-US" sz="2000" dirty="0"/>
          </a:p>
          <a:p>
            <a:endParaRPr lang="en-US" sz="2000" dirty="0"/>
          </a:p>
          <a:p>
            <a:r>
              <a:rPr lang="en-US" sz="2000" dirty="0"/>
              <a:t>This experiment was done to see which problems we have at the outdoor experiment to solve them.</a:t>
            </a:r>
          </a:p>
          <a:p>
            <a:r>
              <a:rPr lang="en-US" sz="2000" dirty="0"/>
              <a:t>During the measurement the gas was environmentally friendly concerning the CO.</a:t>
            </a:r>
          </a:p>
          <a:p>
            <a:r>
              <a:rPr lang="en-US" sz="2000" dirty="0"/>
              <a:t>But we have to repeat this measurement to ensure </a:t>
            </a:r>
          </a:p>
          <a:p>
            <a:r>
              <a:rPr lang="en-US" sz="2000" dirty="0"/>
              <a:t>The results and with better conditions.</a:t>
            </a:r>
          </a:p>
        </p:txBody>
      </p:sp>
      <p:sp>
        <p:nvSpPr>
          <p:cNvPr id="2" name="TextBox 1"/>
          <p:cNvSpPr txBox="1"/>
          <p:nvPr/>
        </p:nvSpPr>
        <p:spPr>
          <a:xfrm rot="16200000">
            <a:off x="13518838" y="19371336"/>
            <a:ext cx="270230" cy="307777"/>
          </a:xfrm>
          <a:prstGeom prst="rect">
            <a:avLst/>
          </a:prstGeom>
          <a:noFill/>
        </p:spPr>
        <p:txBody>
          <a:bodyPr wrap="square" rtlCol="0">
            <a:spAutoFit/>
          </a:bodyPr>
          <a:lstStyle/>
          <a:p>
            <a:r>
              <a:rPr lang="en-US" sz="1400" b="1" dirty="0"/>
              <a:t>&gt;</a:t>
            </a:r>
          </a:p>
        </p:txBody>
      </p:sp>
    </p:spTree>
    <p:extLst>
      <p:ext uri="{BB962C8B-B14F-4D97-AF65-F5344CB8AC3E}">
        <p14:creationId xmlns:p14="http://schemas.microsoft.com/office/powerpoint/2010/main" val="2504124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1451</TotalTime>
  <Words>749</Words>
  <Application>Microsoft Office PowerPoint</Application>
  <PresentationFormat>Custom</PresentationFormat>
  <Paragraphs>92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Microsoft Sans Serif</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Aecenar.lb@outlook.com</cp:lastModifiedBy>
  <cp:revision>86</cp:revision>
  <dcterms:created xsi:type="dcterms:W3CDTF">2020-12-09T17:22:48Z</dcterms:created>
  <dcterms:modified xsi:type="dcterms:W3CDTF">2020-12-24T12:09:37Z</dcterms:modified>
</cp:coreProperties>
</file>