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31B9D-D1CF-4B26-B62A-CD2ED0586B17}" type="datetimeFigureOut">
              <a:rPr lang="en-US" smtClean="0"/>
              <a:t>06/04/2019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A6CFF-9F37-4320-9A4B-A9696CAD4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5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8254-7328-4678-B47E-C760FAA866EF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B967-3B53-43D9-B791-D83FDE8CA80A}" type="datetime1">
              <a:rPr lang="en-US" smtClean="0"/>
              <a:t>06/04/2019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B139-EC11-4DDE-B91A-F450369AF2A1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05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CBAB-89AC-4220-9315-E62E86128FA0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3915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0C5C-619A-4B1C-BA8A-BE5BF0354138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36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4D85-496D-4F26-9741-3B141BC1850B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495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7DFA-5965-4218-8DF3-6E9E8CBD0AB5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6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2BB6-CABD-464B-AACE-BAB4A415E363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61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FAB6-9298-4483-8F82-0877BAE98F1D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2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6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9BE2-FABE-45D0-B894-EAFE0CE31570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9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8DC9-E7FA-4C70-94EA-463B115EC1FA}" type="datetime1">
              <a:rPr lang="en-US" smtClean="0"/>
              <a:t>06/04/2019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3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37F2-924C-4295-AD40-088E5C25D6AA}" type="datetime1">
              <a:rPr lang="en-US" smtClean="0"/>
              <a:t>06/04/2019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8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F898-1A34-4A5C-903C-9984096A3CA0}" type="datetime1">
              <a:rPr lang="en-US" smtClean="0"/>
              <a:t>06/04/2019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0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BFD4-7FFA-485D-9CCD-31FDA1A27CFD}" type="datetime1">
              <a:rPr lang="en-US" smtClean="0"/>
              <a:t>06/04/2019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0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DD28-6CF9-43CC-A5BB-C1DC10F01B2D}" type="datetime1">
              <a:rPr lang="en-US" smtClean="0"/>
              <a:t>06/04/2019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7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43A-0E13-4B02-8715-887D1DB54FA3}" type="datetime1">
              <a:rPr lang="en-US" smtClean="0"/>
              <a:t>06/04/2019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1AF4898-EF68-4E84-B8A2-C5D0F72610C5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A4D87D5-6CA5-4F7C-BB4F-5BF63E1A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71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9458" y="1306286"/>
            <a:ext cx="7582989" cy="75764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Electrolysis of water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8629" y="3665012"/>
            <a:ext cx="4954250" cy="1913466"/>
          </a:xfrm>
        </p:spPr>
        <p:txBody>
          <a:bodyPr/>
          <a:lstStyle/>
          <a:p>
            <a:r>
              <a:rPr lang="en-US" dirty="0" smtClean="0"/>
              <a:t>Presented by: </a:t>
            </a:r>
          </a:p>
          <a:p>
            <a:r>
              <a:rPr lang="en-US" dirty="0" smtClean="0"/>
              <a:t>Siham Aisha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6D93-ADC2-4BC0-9E29-34C42797C213}" type="datetime1">
              <a:rPr lang="en-US" smtClean="0"/>
              <a:t>06/04/2019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9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6412" y="227464"/>
            <a:ext cx="4389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000" b="1" dirty="0" smtClean="0"/>
              <a:t>Hydrogen storage</a:t>
            </a:r>
            <a:endParaRPr lang="en-US" sz="2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48" y="4727595"/>
            <a:ext cx="1546398" cy="1673052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-1123" y="763238"/>
            <a:ext cx="3746591" cy="3502448"/>
            <a:chOff x="-1123" y="763238"/>
            <a:chExt cx="3746591" cy="350244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8196" y="763238"/>
              <a:ext cx="2174247" cy="3502448"/>
            </a:xfrm>
            <a:prstGeom prst="rect">
              <a:avLst/>
            </a:prstGeom>
          </p:spPr>
        </p:pic>
        <p:sp>
          <p:nvSpPr>
            <p:cNvPr id="13" name="Right Arrow 12"/>
            <p:cNvSpPr/>
            <p:nvPr/>
          </p:nvSpPr>
          <p:spPr>
            <a:xfrm rot="2433128">
              <a:off x="564817" y="1600617"/>
              <a:ext cx="888275" cy="198906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8705000">
              <a:off x="2006544" y="1563151"/>
              <a:ext cx="888275" cy="172826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-1123" y="902507"/>
              <a:ext cx="1298700" cy="3958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Inlet H</a:t>
              </a:r>
              <a:r>
                <a:rPr lang="en-US" sz="1400" baseline="-25000" dirty="0" smtClean="0"/>
                <a:t>2</a:t>
              </a:r>
              <a:endParaRPr lang="en-US" sz="14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2385446" y="796130"/>
              <a:ext cx="1360022" cy="44530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Outlet H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580203" y="3456698"/>
            <a:ext cx="2622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Condenser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34552" y="4283384"/>
            <a:ext cx="2622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Hydrogen storage 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891762" y="525720"/>
            <a:ext cx="2529179" cy="5985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 is </a:t>
            </a:r>
            <a:r>
              <a:rPr lang="en-US" smtClean="0"/>
              <a:t>transfered </a:t>
            </a:r>
            <a:r>
              <a:rPr lang="en-US" dirty="0" smtClean="0"/>
              <a:t>to condenser 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951031" y="1651847"/>
            <a:ext cx="6140972" cy="3075748"/>
            <a:chOff x="2951031" y="1651847"/>
            <a:chExt cx="6140972" cy="307574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9112" y="2333537"/>
              <a:ext cx="3983183" cy="1493694"/>
            </a:xfrm>
            <a:prstGeom prst="rect">
              <a:avLst/>
            </a:prstGeom>
          </p:spPr>
        </p:pic>
        <p:sp>
          <p:nvSpPr>
            <p:cNvPr id="22" name="Oval 21"/>
            <p:cNvSpPr/>
            <p:nvPr/>
          </p:nvSpPr>
          <p:spPr>
            <a:xfrm>
              <a:off x="2951031" y="2315191"/>
              <a:ext cx="1429809" cy="52973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Inlet cool water</a:t>
              </a:r>
              <a:endParaRPr lang="en-US" sz="1400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404018" y="3755901"/>
              <a:ext cx="1687985" cy="490286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outlet cool water</a:t>
              </a:r>
              <a:endParaRPr lang="en-US" sz="1400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4921588" y="1651847"/>
              <a:ext cx="1459115" cy="51869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Inlet H</a:t>
              </a:r>
              <a:r>
                <a:rPr lang="en-US" sz="1400" baseline="-25000" dirty="0" smtClean="0"/>
                <a:t>2</a:t>
              </a:r>
              <a:r>
                <a:rPr lang="en-US" sz="1400" dirty="0" smtClean="0"/>
                <a:t> + steam </a:t>
              </a:r>
              <a:endParaRPr lang="en-US" sz="1400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7528101" y="1985912"/>
              <a:ext cx="1439820" cy="43807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Outlet H</a:t>
              </a:r>
              <a:r>
                <a:rPr lang="en-US" sz="1400" baseline="-25000" dirty="0" smtClean="0"/>
                <a:t>2</a:t>
              </a:r>
              <a:r>
                <a:rPr lang="en-US" sz="1400" dirty="0" smtClean="0"/>
                <a:t> </a:t>
              </a:r>
              <a:endParaRPr lang="en-US" sz="1400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3764073" y="4176135"/>
              <a:ext cx="1446169" cy="55146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outlet water</a:t>
              </a:r>
              <a:endParaRPr lang="en-US" sz="1400" dirty="0"/>
            </a:p>
          </p:txBody>
        </p:sp>
        <p:sp>
          <p:nvSpPr>
            <p:cNvPr id="27" name="Right Arrow 26"/>
            <p:cNvSpPr/>
            <p:nvPr/>
          </p:nvSpPr>
          <p:spPr>
            <a:xfrm rot="8705000">
              <a:off x="7627567" y="2668226"/>
              <a:ext cx="494756" cy="16399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Arrow 27"/>
            <p:cNvSpPr/>
            <p:nvPr/>
          </p:nvSpPr>
          <p:spPr>
            <a:xfrm rot="790032">
              <a:off x="4069563" y="2846690"/>
              <a:ext cx="536437" cy="144113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Arrow 28"/>
            <p:cNvSpPr/>
            <p:nvPr/>
          </p:nvSpPr>
          <p:spPr>
            <a:xfrm rot="1159507">
              <a:off x="8260543" y="3413818"/>
              <a:ext cx="439875" cy="137745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 rot="6038967">
              <a:off x="4678820" y="3705207"/>
              <a:ext cx="719837" cy="195696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 rot="5834118">
              <a:off x="5005875" y="2298613"/>
              <a:ext cx="416909" cy="126604"/>
            </a:xfrm>
            <a:prstGeom prst="righ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162130" y="5115733"/>
            <a:ext cx="4868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Hydrogen exit from condenser, it’s transfer to compressor at 700 bar then it’s storage in hydrogen tank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53440" y="1175658"/>
            <a:ext cx="28215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Plan:</a:t>
            </a:r>
          </a:p>
          <a:p>
            <a:endParaRPr lang="en-US" dirty="0" smtClean="0"/>
          </a:p>
          <a:p>
            <a:r>
              <a:rPr lang="en-US" dirty="0" smtClean="0"/>
              <a:t>Alkaline electrolysis</a:t>
            </a:r>
          </a:p>
          <a:p>
            <a:r>
              <a:rPr lang="en-US" dirty="0" smtClean="0"/>
              <a:t>Stack design</a:t>
            </a:r>
          </a:p>
          <a:p>
            <a:r>
              <a:rPr lang="en-US" dirty="0" smtClean="0"/>
              <a:t>Power supply</a:t>
            </a:r>
          </a:p>
          <a:p>
            <a:r>
              <a:rPr lang="en-US" dirty="0" smtClean="0"/>
              <a:t>Calculate gas flow rate</a:t>
            </a:r>
          </a:p>
          <a:p>
            <a:r>
              <a:rPr lang="en-US" dirty="0" smtClean="0"/>
              <a:t>Calculate of electrolyte</a:t>
            </a:r>
          </a:p>
          <a:p>
            <a:r>
              <a:rPr lang="en-US" dirty="0" smtClean="0"/>
              <a:t>Hydrogen storage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794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2686" y="134983"/>
            <a:ext cx="4389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b="1" dirty="0" smtClean="0"/>
              <a:t>Alkaline electrolysis</a:t>
            </a:r>
            <a:endParaRPr lang="en-US" sz="2000" b="1" dirty="0"/>
          </a:p>
        </p:txBody>
      </p:sp>
      <p:pic>
        <p:nvPicPr>
          <p:cNvPr id="9" name="Picture 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" t="5786" r="10059" b="17268"/>
          <a:stretch/>
        </p:blipFill>
        <p:spPr bwMode="auto">
          <a:xfrm>
            <a:off x="111761" y="614289"/>
            <a:ext cx="8727440" cy="38031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" t="27457" r="75995" b="22054"/>
          <a:stretch/>
        </p:blipFill>
        <p:spPr bwMode="auto">
          <a:xfrm>
            <a:off x="2517954" y="4346203"/>
            <a:ext cx="4214373" cy="2464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110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6412" y="227464"/>
            <a:ext cx="4389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b="1" dirty="0" smtClean="0"/>
              <a:t>FreeCad design </a:t>
            </a:r>
            <a:endParaRPr lang="en-US" sz="2000" b="1" dirty="0"/>
          </a:p>
        </p:txBody>
      </p:sp>
      <p:pic>
        <p:nvPicPr>
          <p:cNvPr id="7" name="Picture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" t="6296" r="16267" b="4552"/>
          <a:stretch/>
        </p:blipFill>
        <p:spPr bwMode="auto">
          <a:xfrm>
            <a:off x="367018" y="634344"/>
            <a:ext cx="7659381" cy="29450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40" y="3706363"/>
            <a:ext cx="5541995" cy="255206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35"/>
          <a:stretch/>
        </p:blipFill>
        <p:spPr>
          <a:xfrm>
            <a:off x="5801360" y="3868326"/>
            <a:ext cx="3261360" cy="20149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25758" y="3137151"/>
            <a:ext cx="307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Plant of 4 stacks parallel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85588" y="6288856"/>
            <a:ext cx="261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Stack of serial cells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6412" y="227464"/>
            <a:ext cx="4389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000" b="1" dirty="0" smtClean="0"/>
              <a:t>Power supply</a:t>
            </a:r>
            <a:endParaRPr lang="en-US" sz="20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42966" y="3367652"/>
            <a:ext cx="6715760" cy="2882417"/>
            <a:chOff x="142966" y="3367652"/>
            <a:chExt cx="6715760" cy="2882417"/>
          </a:xfrm>
        </p:grpSpPr>
        <p:sp>
          <p:nvSpPr>
            <p:cNvPr id="11" name="Rectangle 10"/>
            <p:cNvSpPr/>
            <p:nvPr/>
          </p:nvSpPr>
          <p:spPr>
            <a:xfrm>
              <a:off x="142966" y="3367652"/>
              <a:ext cx="5801360" cy="7046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Current density per cell: </a:t>
              </a:r>
              <a:r>
                <a:rPr lang="en-US" sz="1600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 – 0.4 A/cm</a:t>
              </a:r>
              <a:r>
                <a:rPr lang="en-US" sz="1600" baseline="30000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Palatino Linotype" panose="02040502050505030304" pitchFamily="18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Our cell </a:t>
              </a:r>
              <a:r>
                <a:rPr lang="en-US" sz="16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capacity </a:t>
              </a:r>
              <a:r>
                <a:rPr lang="en-US" sz="1600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 liter </a:t>
              </a:r>
              <a:r>
                <a:rPr lang="en-US" sz="16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correspond to 250 </a:t>
              </a:r>
              <a:r>
                <a:rPr lang="en-US" sz="1600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cm</a:t>
              </a:r>
              <a:r>
                <a:rPr lang="en-US" sz="1600" baseline="30000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 sz="1600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6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Rectangle 11"/>
                <p:cNvSpPr/>
                <p:nvPr/>
              </p:nvSpPr>
              <p:spPr>
                <a:xfrm>
                  <a:off x="142966" y="4031064"/>
                  <a:ext cx="6715760" cy="221900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lnSpc>
                      <a:spcPct val="107000"/>
                    </a:lnSpc>
                    <a:spcAft>
                      <a:spcPts val="8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1600" dirty="0" smtClean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Current applied for each cell  = </a:t>
                  </a:r>
                  <a14:m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250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∗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75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a14:m>
                  <a:endParaRPr lang="en-US" sz="1600" dirty="0">
                    <a:solidFill>
                      <a:srgbClr val="FF0000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Palatino Linotype" panose="02040502050505030304" pitchFamily="18" charset="0"/>
                  </a:endParaRPr>
                </a:p>
                <a:p>
                  <a:pPr marL="285750" indent="-285750">
                    <a:lnSpc>
                      <a:spcPct val="107000"/>
                    </a:lnSpc>
                    <a:spcAft>
                      <a:spcPts val="8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1600" dirty="0">
                      <a:latin typeface="Palatino Linotype" panose="0204050205050503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Voltage </a:t>
                  </a:r>
                  <a:r>
                    <a:rPr lang="en-US" sz="1600" dirty="0" smtClean="0">
                      <a:latin typeface="Palatino Linotype" panose="0204050205050503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applied </a:t>
                  </a:r>
                  <a:r>
                    <a:rPr lang="en-US" sz="1600" dirty="0">
                      <a:latin typeface="Palatino Linotype" panose="0204050205050503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for each cell is 2V </a:t>
                  </a:r>
                  <a:endParaRPr lang="en-US" sz="1600" dirty="0">
                    <a:latin typeface="Palatino Linotype" panose="02040502050505030304" pitchFamily="18" charset="0"/>
                    <a:ea typeface="Calibri" panose="020F0502020204030204" pitchFamily="34" charset="0"/>
                    <a:cs typeface="Palatino Linotype" panose="02040502050505030304" pitchFamily="18" charset="0"/>
                  </a:endParaRPr>
                </a:p>
                <a:p>
                  <a:pPr marL="285750" indent="-285750">
                    <a:lnSpc>
                      <a:spcPct val="107000"/>
                    </a:lnSpc>
                    <a:spcAft>
                      <a:spcPts val="8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1600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Each stack has 4 serial cell =&gt; voltage = </a:t>
                  </a:r>
                  <a:r>
                    <a:rPr lang="en-US" sz="1600" dirty="0" smtClean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4*2 V </a:t>
                  </a:r>
                  <a:r>
                    <a:rPr lang="en-US" sz="1600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 </a:t>
                  </a:r>
                  <a:r>
                    <a:rPr lang="en-US" sz="1600" dirty="0">
                      <a:solidFill>
                        <a:srgbClr val="FF0000"/>
                      </a:solidFill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8 V</a:t>
                  </a:r>
                  <a:r>
                    <a:rPr lang="en-US" sz="1600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endParaRPr lang="en-US" sz="1600" dirty="0">
                    <a:latin typeface="Palatino Linotype" panose="02040502050505030304" pitchFamily="18" charset="0"/>
                    <a:ea typeface="Calibri" panose="020F0502020204030204" pitchFamily="34" charset="0"/>
                    <a:cs typeface="Palatino Linotype" panose="02040502050505030304" pitchFamily="18" charset="0"/>
                  </a:endParaRP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600" dirty="0" smtClean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	</a:t>
                  </a:r>
                  <a:r>
                    <a:rPr lang="en-US" sz="1600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			Current = </a:t>
                  </a:r>
                  <a:r>
                    <a:rPr lang="en-US" sz="1600" dirty="0" smtClean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75A</a:t>
                  </a:r>
                  <a:endParaRPr lang="en-US" sz="1600" dirty="0">
                    <a:latin typeface="Palatino Linotype" panose="02040502050505030304" pitchFamily="18" charset="0"/>
                    <a:ea typeface="Calibri" panose="020F0502020204030204" pitchFamily="34" charset="0"/>
                    <a:cs typeface="Palatino Linotype" panose="02040502050505030304" pitchFamily="18" charset="0"/>
                  </a:endParaRPr>
                </a:p>
                <a:p>
                  <a:pPr marL="285750" indent="-285750">
                    <a:lnSpc>
                      <a:spcPct val="107000"/>
                    </a:lnSpc>
                    <a:spcAft>
                      <a:spcPts val="8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1600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The total is 4 parallel stack =&gt; voltage = 8 V </a:t>
                  </a:r>
                  <a:endParaRPr lang="en-US" sz="1600" dirty="0">
                    <a:latin typeface="Palatino Linotype" panose="02040502050505030304" pitchFamily="18" charset="0"/>
                    <a:ea typeface="Calibri" panose="020F0502020204030204" pitchFamily="34" charset="0"/>
                    <a:cs typeface="Palatino Linotype" panose="02040502050505030304" pitchFamily="18" charset="0"/>
                  </a:endParaRP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600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				Current = 4 * </a:t>
                  </a:r>
                  <a:r>
                    <a:rPr lang="en-US" sz="1600" dirty="0" smtClean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75 A </a:t>
                  </a:r>
                  <a:r>
                    <a:rPr lang="en-US" sz="1600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 </a:t>
                  </a:r>
                  <a:r>
                    <a:rPr lang="en-US" sz="1600" dirty="0" smtClean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300 </a:t>
                  </a:r>
                  <a:r>
                    <a:rPr lang="en-US" sz="1600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dirty="0">
                      <a:latin typeface="Palatino Linotype" panose="02040502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	</a:t>
                  </a:r>
                  <a:endParaRPr lang="en-US" dirty="0">
                    <a:latin typeface="Palatino Linotype" panose="02040502050505030304" pitchFamily="18" charset="0"/>
                    <a:ea typeface="Calibri" panose="020F0502020204030204" pitchFamily="34" charset="0"/>
                    <a:cs typeface="Palatino Linotype" panose="02040502050505030304" pitchFamily="18" charset="0"/>
                  </a:endParaRPr>
                </a:p>
              </p:txBody>
            </p:sp>
          </mc:Choice>
          <mc:Fallback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966" y="4031064"/>
                  <a:ext cx="6715760" cy="2219005"/>
                </a:xfrm>
                <a:prstGeom prst="rect">
                  <a:avLst/>
                </a:prstGeom>
                <a:blipFill>
                  <a:blip r:embed="rId2"/>
                  <a:stretch>
                    <a:fillRect l="-363" t="-549" b="-16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ounded Rectangle 1"/>
              <p:cNvSpPr/>
              <p:nvPr/>
            </p:nvSpPr>
            <p:spPr>
              <a:xfrm>
                <a:off x="4996676" y="136998"/>
                <a:ext cx="3834408" cy="393527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Volume of cell: V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 smtClean="0">
                        <a:latin typeface="Cambria Math" panose="02040503050406030204" pitchFamily="18" charset="0"/>
                      </a:rPr>
                      <m:t>Π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l-GR" sz="1400" b="0" i="1" smtClean="0">
                        <a:latin typeface="Cambria Math" panose="02040503050406030204" pitchFamily="18" charset="0"/>
                      </a:rPr>
                      <m:t>Π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1413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400" dirty="0" smtClean="0"/>
              </a:p>
              <a:p>
                <a:pPr algn="ctr"/>
                <a:endParaRPr lang="en-US" sz="1400" dirty="0" smtClean="0"/>
              </a:p>
              <a:p>
                <a:pPr algn="ctr"/>
                <a:r>
                  <a:rPr lang="en-US" sz="1400" dirty="0" smtClean="0"/>
                  <a:t>1 liter = 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1000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400" b="0" dirty="0" smtClean="0"/>
              </a:p>
              <a:p>
                <a:pPr algn="ctr"/>
                <a:r>
                  <a:rPr lang="en-US" sz="1400" dirty="0" smtClean="0"/>
                  <a:t>1413.7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400" b="0" dirty="0" smtClean="0"/>
                  <a:t> = 1.5 liter</a:t>
                </a:r>
              </a:p>
              <a:p>
                <a:pPr algn="ctr"/>
                <a:endParaRPr lang="en-US" sz="1400" dirty="0" smtClean="0"/>
              </a:p>
              <a:p>
                <a:pPr algn="ctr"/>
                <a:r>
                  <a:rPr lang="en-US" sz="1400" b="1" dirty="0" smtClean="0">
                    <a:solidFill>
                      <a:schemeClr val="accent3"/>
                    </a:solidFill>
                  </a:rPr>
                  <a:t>Cell volume (1.5 liter) 	100%</a:t>
                </a:r>
              </a:p>
              <a:p>
                <a:pPr algn="ctr"/>
                <a:r>
                  <a:rPr lang="en-US" sz="1400" b="1" dirty="0" smtClean="0">
                    <a:solidFill>
                      <a:schemeClr val="accent3"/>
                    </a:solidFill>
                  </a:rPr>
                  <a:t>0.5 liter 			??</a:t>
                </a:r>
              </a:p>
              <a:p>
                <a:pPr algn="ctr"/>
                <a:endParaRPr lang="en-US" sz="1400" dirty="0" smtClean="0"/>
              </a:p>
              <a:p>
                <a:pPr algn="ctr"/>
                <a:r>
                  <a:rPr lang="en-US" sz="1400" dirty="0" smtClean="0"/>
                  <a:t>The cell fill: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𝑙𝑖𝑡𝑒𝑟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%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𝑙𝑖𝑡𝑒𝑟</m:t>
                        </m:r>
                      </m:den>
                    </m:f>
                  </m:oMath>
                </a14:m>
                <a:r>
                  <a:rPr lang="en-US" sz="1400" dirty="0" smtClean="0"/>
                  <a:t>= 35 % </a:t>
                </a:r>
              </a:p>
              <a:p>
                <a:pPr algn="ctr"/>
                <a:endParaRPr lang="en-US" sz="1400" dirty="0"/>
              </a:p>
              <a:p>
                <a:pPr algn="ctr"/>
                <a:r>
                  <a:rPr lang="en-US" sz="1400" dirty="0" smtClean="0"/>
                  <a:t>Area of cell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>
                        <a:latin typeface="Cambria Math" panose="02040503050406030204" pitchFamily="18" charset="0"/>
                      </a:rPr>
                      <m:t>Π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/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>
                        <a:latin typeface="Cambria Math" panose="02040503050406030204" pitchFamily="18" charset="0"/>
                      </a:rPr>
                      <m:t>Π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1400" dirty="0" smtClean="0"/>
                  <a:t> = 706.8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400" dirty="0" smtClean="0"/>
              </a:p>
              <a:p>
                <a:pPr algn="ctr"/>
                <a:endParaRPr lang="en-US" sz="1400" dirty="0"/>
              </a:p>
              <a:p>
                <a:pPr algn="ctr"/>
                <a:r>
                  <a:rPr lang="en-US" sz="1400" b="1" dirty="0" smtClean="0">
                    <a:solidFill>
                      <a:schemeClr val="accent3"/>
                    </a:solidFill>
                  </a:rPr>
                  <a:t>Cell area (706.8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1400" b="1" dirty="0" smtClean="0">
                    <a:solidFill>
                      <a:schemeClr val="accent3"/>
                    </a:solidFill>
                  </a:rPr>
                  <a:t>) 	100%</a:t>
                </a:r>
              </a:p>
              <a:p>
                <a:pPr algn="ctr"/>
                <a:r>
                  <a:rPr lang="en-US" sz="1400" b="1" dirty="0" smtClean="0">
                    <a:solidFill>
                      <a:schemeClr val="accent3"/>
                    </a:solidFill>
                  </a:rPr>
                  <a:t>??</a:t>
                </a:r>
                <a:r>
                  <a:rPr lang="en-US" sz="1400" b="1" dirty="0">
                    <a:solidFill>
                      <a:schemeClr val="accent3"/>
                    </a:solidFill>
                  </a:rPr>
                  <a:t>			</a:t>
                </a:r>
                <a:r>
                  <a:rPr lang="en-US" sz="1400" b="1" dirty="0" smtClean="0">
                    <a:solidFill>
                      <a:schemeClr val="accent3"/>
                    </a:solidFill>
                  </a:rPr>
                  <a:t>35%</a:t>
                </a:r>
              </a:p>
              <a:p>
                <a:pPr algn="ctr"/>
                <a:endParaRPr lang="en-US" sz="1400" b="1" dirty="0" smtClean="0">
                  <a:solidFill>
                    <a:schemeClr val="accent3"/>
                  </a:solidFill>
                </a:endParaRPr>
              </a:p>
              <a:p>
                <a:pPr algn="ctr"/>
                <a:r>
                  <a:rPr lang="en-US" sz="1400" dirty="0" smtClean="0"/>
                  <a:t>Cell capacity 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% .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706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%</m:t>
                        </m:r>
                      </m:den>
                    </m:f>
                  </m:oMath>
                </a14:m>
                <a:r>
                  <a:rPr lang="en-US" sz="1400" dirty="0"/>
                  <a:t>= </a:t>
                </a:r>
                <a:r>
                  <a:rPr lang="en-US" sz="1400" dirty="0" smtClean="0"/>
                  <a:t>250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/>
                  <a:t> </a:t>
                </a:r>
                <a:endParaRPr lang="en-US" sz="1400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" name="Rounded 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676" y="136998"/>
                <a:ext cx="3834408" cy="3935270"/>
              </a:xfrm>
              <a:prstGeom prst="roundRect">
                <a:avLst/>
              </a:prstGeom>
              <a:blipFill>
                <a:blip r:embed="rId4"/>
                <a:stretch>
                  <a:fillRect t="-2932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340971" y="963515"/>
            <a:ext cx="4457700" cy="20681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1318" y="584587"/>
            <a:ext cx="3257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8 volt / 300 Ampere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6412" y="227464"/>
            <a:ext cx="8197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b="1" dirty="0" smtClean="0"/>
              <a:t>Calculate of electrolyte amount needed for electrolysis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87679" y="907127"/>
                <a:ext cx="6357258" cy="2411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UcPeriod"/>
                </a:pPr>
                <a:r>
                  <a:rPr lang="en-US" i="1" u="sng" dirty="0" smtClean="0">
                    <a:solidFill>
                      <a:schemeClr val="accent2">
                        <a:lumMod val="50000"/>
                      </a:schemeClr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electrolysis need 25 % KOH in 1000 ml so 75 % is water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smtClean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250 g (KOH) </a:t>
                </a:r>
                <a:r>
                  <a:rPr lang="en-US" dirty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dirty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750 </a:t>
                </a:r>
                <a:r>
                  <a:rPr lang="en-US" dirty="0" smtClean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ml (water)</a:t>
                </a:r>
                <a:endParaRPr lang="en-US" dirty="0"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??	</a:t>
                </a:r>
                <a:r>
                  <a:rPr lang="en-US" dirty="0" smtClean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1000 </a:t>
                </a:r>
                <a:r>
                  <a:rPr lang="en-US" dirty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ml</a:t>
                </a:r>
                <a:endParaRPr lang="en-US" dirty="0"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Amount of KOH in </a:t>
                </a:r>
                <a:r>
                  <a:rPr lang="en-US" dirty="0" smtClean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half </a:t>
                </a:r>
                <a:r>
                  <a:rPr lang="en-US" dirty="0"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cell end plate electrode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𝑚𝑙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250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750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𝑚𝑙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333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33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endParaRPr lang="en-US" dirty="0"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have 2 </a:t>
                </a:r>
                <a:r>
                  <a:rPr lang="en-US" dirty="0" smtClean="0"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electrodes </a:t>
                </a:r>
                <a:r>
                  <a:rPr lang="en-US" dirty="0"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end plate: </a:t>
                </a:r>
                <a:r>
                  <a:rPr lang="en-US" dirty="0" smtClean="0"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2*333.3 g </a:t>
                </a:r>
                <a:r>
                  <a:rPr lang="en-US" dirty="0"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666.6 g </a:t>
                </a:r>
                <a:endParaRPr lang="en-US" dirty="0"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79" y="907127"/>
                <a:ext cx="6357258" cy="2411686"/>
              </a:xfrm>
              <a:prstGeom prst="rect">
                <a:avLst/>
              </a:prstGeom>
              <a:blipFill>
                <a:blip r:embed="rId2"/>
                <a:stretch>
                  <a:fillRect l="-1055" t="-2532" b="-2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77"/>
          <a:stretch/>
        </p:blipFill>
        <p:spPr>
          <a:xfrm>
            <a:off x="2737883" y="3598366"/>
            <a:ext cx="3411822" cy="2508835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2116183" y="4119154"/>
            <a:ext cx="1715587" cy="143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38775" y="3892731"/>
            <a:ext cx="1297578" cy="687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333.3 g KOH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flipH="1">
            <a:off x="5144944" y="4262846"/>
            <a:ext cx="924930" cy="161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229535" y="4010296"/>
            <a:ext cx="1297578" cy="687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333.3 g KOH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5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0560" y="592183"/>
                <a:ext cx="7384869" cy="211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UcPeriod" startAt="2"/>
                </a:pPr>
                <a:r>
                  <a:rPr lang="en-US" i="1" u="sng" dirty="0">
                    <a:solidFill>
                      <a:srgbClr val="A50E82">
                        <a:lumMod val="50000"/>
                      </a:srgbClr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electrolysis need 25 % KOH in 500 ml so 75 % is water </a:t>
                </a:r>
                <a:endParaRPr lang="en-US" i="1" u="sng" dirty="0">
                  <a:solidFill>
                    <a:srgbClr val="A50E82">
                      <a:lumMod val="50000"/>
                    </a:srgbClr>
                  </a:solidFill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125 </a:t>
                </a:r>
                <a:r>
                  <a:rPr lang="en-US" dirty="0" smtClean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(KOH) </a:t>
                </a:r>
                <a:r>
                  <a:rPr lang="en-US" dirty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dirty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375 </a:t>
                </a:r>
                <a:r>
                  <a:rPr lang="en-US" dirty="0" smtClean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ml (water)</a:t>
                </a:r>
                <a:endParaRPr lang="en-US" dirty="0">
                  <a:solidFill>
                    <a:prstClr val="white"/>
                  </a:solidFill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??	&lt;--500 ml</a:t>
                </a:r>
                <a:endParaRPr lang="en-US" dirty="0">
                  <a:solidFill>
                    <a:prstClr val="white"/>
                  </a:solidFill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Amount of KOH in </a:t>
                </a:r>
                <a:r>
                  <a:rPr lang="en-US" dirty="0" smtClean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half </a:t>
                </a:r>
                <a:r>
                  <a:rPr lang="en-US" dirty="0">
                    <a:solidFill>
                      <a:prstClr val="white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cell base plate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500</m:t>
                        </m:r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𝑚𝑙</m:t>
                        </m:r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125</m:t>
                        </m:r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375</m:t>
                        </m:r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𝑚𝑙</m:t>
                        </m:r>
                      </m:den>
                    </m:f>
                    <m:r>
                      <a:rPr lang="en-US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166</m:t>
                    </m:r>
                    <m:r>
                      <a:rPr lang="en-US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66</m:t>
                    </m:r>
                    <m:r>
                      <a:rPr lang="en-US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endParaRPr lang="en-US" dirty="0">
                  <a:solidFill>
                    <a:prstClr val="white"/>
                  </a:solidFill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solidFill>
                      <a:prstClr val="white"/>
                    </a:solidFill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have 30 </a:t>
                </a:r>
                <a:r>
                  <a:rPr lang="en-US" dirty="0" smtClean="0">
                    <a:solidFill>
                      <a:prstClr val="white"/>
                    </a:solidFill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electrodes: </a:t>
                </a:r>
                <a:r>
                  <a:rPr lang="en-US" dirty="0">
                    <a:solidFill>
                      <a:prstClr val="white"/>
                    </a:solidFill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30 * 166.66 g= 5000 g </a:t>
                </a:r>
                <a:endParaRPr lang="en-US" dirty="0">
                  <a:solidFill>
                    <a:prstClr val="white"/>
                  </a:solidFill>
                  <a:latin typeface="Palatino Linotype" panose="02040502050505030304" pitchFamily="18" charset="0"/>
                  <a:ea typeface="Calibri" panose="020F0502020204030204" pitchFamily="34" charset="0"/>
                  <a:cs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" y="592183"/>
                <a:ext cx="7384869" cy="2115323"/>
              </a:xfrm>
              <a:prstGeom prst="rect">
                <a:avLst/>
              </a:prstGeom>
              <a:blipFill>
                <a:blip r:embed="rId2"/>
                <a:stretch>
                  <a:fillRect l="-908" t="-2882" b="-3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2804158" y="3478691"/>
            <a:ext cx="5439468" cy="2508835"/>
            <a:chOff x="2804158" y="3478691"/>
            <a:chExt cx="5439468" cy="2508835"/>
          </a:xfrm>
        </p:grpSpPr>
        <p:pic>
          <p:nvPicPr>
            <p:cNvPr id="7" name="Picture 6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77"/>
            <a:stretch/>
          </p:blipFill>
          <p:spPr>
            <a:xfrm>
              <a:off x="2804158" y="3478691"/>
              <a:ext cx="3411822" cy="2508835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>
              <a:off x="6946048" y="3511052"/>
              <a:ext cx="1297578" cy="68797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166.66 g KOH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9" idx="1"/>
            </p:cNvCxnSpPr>
            <p:nvPr/>
          </p:nvCxnSpPr>
          <p:spPr>
            <a:xfrm flipH="1">
              <a:off x="4858512" y="3855041"/>
              <a:ext cx="2087536" cy="86383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1"/>
            </p:cNvCxnSpPr>
            <p:nvPr/>
          </p:nvCxnSpPr>
          <p:spPr>
            <a:xfrm flipH="1">
              <a:off x="4736592" y="3855041"/>
              <a:ext cx="2209456" cy="6879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1"/>
            </p:cNvCxnSpPr>
            <p:nvPr/>
          </p:nvCxnSpPr>
          <p:spPr>
            <a:xfrm flipH="1">
              <a:off x="4572962" y="3855041"/>
              <a:ext cx="2373086" cy="55544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1"/>
            </p:cNvCxnSpPr>
            <p:nvPr/>
          </p:nvCxnSpPr>
          <p:spPr>
            <a:xfrm flipH="1">
              <a:off x="4433188" y="3855041"/>
              <a:ext cx="2512860" cy="41705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9" idx="1"/>
            </p:cNvCxnSpPr>
            <p:nvPr/>
          </p:nvCxnSpPr>
          <p:spPr>
            <a:xfrm flipH="1">
              <a:off x="4116252" y="3855041"/>
              <a:ext cx="2829796" cy="19248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1"/>
            </p:cNvCxnSpPr>
            <p:nvPr/>
          </p:nvCxnSpPr>
          <p:spPr>
            <a:xfrm flipH="1">
              <a:off x="4272036" y="3855041"/>
              <a:ext cx="2674012" cy="29185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174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6412" y="227464"/>
            <a:ext cx="4389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000" b="1" dirty="0" smtClean="0"/>
              <a:t>Calculate gas flow rate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627" y="892364"/>
                <a:ext cx="8581784" cy="4397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Palatino Linotype" panose="02040502050505030304" pitchFamily="18" charset="0"/>
                  </a:rPr>
                  <a:t>The maximum cell current value of 75 A is selected for the calculation. Faraday constant (F= 96485 C.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𝑚𝑜𝑙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latin typeface="Palatino Linotype" panose="02040502050505030304" pitchFamily="18" charset="0"/>
                  </a:rPr>
                  <a:t> or C: coulomb (1C = 1A.s)). Moreover, Eq. 1 is used to calculate the number of hydrogen moles as follows.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∗60(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𝑒𝑙𝑒𝑐𝑡𝑟𝑜𝑛𝑠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∗96485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0.0233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𝑚𝑖𝑛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Palatino Linotype" panose="02040502050505030304" pitchFamily="18" charset="0"/>
                </a:endParaRP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 </a:t>
                </a: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Considering Eq. 2, assuming the pressure of 1 </a:t>
                </a:r>
                <a:r>
                  <a:rPr lang="en-US" dirty="0" err="1">
                    <a:latin typeface="Palatino Linotype" panose="02040502050505030304" pitchFamily="18" charset="0"/>
                  </a:rPr>
                  <a:t>atm</a:t>
                </a:r>
                <a:r>
                  <a:rPr lang="en-US" dirty="0">
                    <a:latin typeface="Palatino Linotype" panose="02040502050505030304" pitchFamily="18" charset="0"/>
                  </a:rPr>
                  <a:t> and the operating temperature of 25°C, the theoretical V</a:t>
                </a:r>
                <a:r>
                  <a:rPr lang="en-US" baseline="-25000" dirty="0">
                    <a:latin typeface="Palatino Linotype" panose="02040502050505030304" pitchFamily="18" charset="0"/>
                  </a:rPr>
                  <a:t>H2(g) </a:t>
                </a:r>
                <a:r>
                  <a:rPr lang="en-US" dirty="0">
                    <a:latin typeface="Palatino Linotype" panose="02040502050505030304" pitchFamily="18" charset="0"/>
                  </a:rPr>
                  <a:t>can be determined as,</a:t>
                </a: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𝑅𝑇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0.0233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∗0.082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𝐿𝑎𝑡𝑚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𝑚𝑜𝑙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98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𝑎𝑡𝑚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Palatino Linotype" panose="02040502050505030304" pitchFamily="18" charset="0"/>
                </a:endParaRP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0.569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Palatino Linotype" panose="02040502050505030304" pitchFamily="18" charset="0"/>
                </a:endParaRP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Each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stack </a:t>
                </a:r>
                <a:r>
                  <a:rPr lang="en-US" dirty="0">
                    <a:latin typeface="Palatino Linotype" panose="02040502050505030304" pitchFamily="18" charset="0"/>
                  </a:rPr>
                  <a:t>produce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569 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Palatino Linotype" panose="02040502050505030304" pitchFamily="18" charset="0"/>
                  </a:rPr>
                  <a:t> =&gt;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 4 stack </a:t>
                </a:r>
                <a:r>
                  <a:rPr lang="en-US" dirty="0">
                    <a:latin typeface="Palatino Linotype" panose="02040502050505030304" pitchFamily="18" charset="0"/>
                  </a:rPr>
                  <a:t>produce  =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0.569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latin typeface="Palatino Linotype" panose="02040502050505030304" pitchFamily="18" charset="0"/>
                  </a:rPr>
                  <a:t> </a:t>
                </a:r>
                <a:r>
                  <a:rPr lang="en-US" dirty="0">
                    <a:latin typeface="Palatino Linotype" panose="02040502050505030304" pitchFamily="18" charset="0"/>
                  </a:rPr>
                  <a:t>*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4 (stacks) </a:t>
                </a:r>
                <a:r>
                  <a:rPr lang="en-US" dirty="0">
                    <a:latin typeface="Palatino Linotype" panose="02040502050505030304" pitchFamily="18" charset="0"/>
                  </a:rPr>
                  <a:t>=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2.279 L.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27" y="892364"/>
                <a:ext cx="8581784" cy="4397189"/>
              </a:xfrm>
              <a:prstGeom prst="rect">
                <a:avLst/>
              </a:prstGeom>
              <a:blipFill>
                <a:blip r:embed="rId2"/>
                <a:stretch>
                  <a:fillRect l="-639" t="-6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66998" y="5525872"/>
                <a:ext cx="42497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Every 1 hour the cell can produce : 2.279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 * 60 min = 136.76 Liter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998" y="5525872"/>
                <a:ext cx="4249783" cy="646331"/>
              </a:xfrm>
              <a:prstGeom prst="rect">
                <a:avLst/>
              </a:prstGeom>
              <a:blipFill>
                <a:blip r:embed="rId3"/>
                <a:stretch>
                  <a:fillRect l="-1148" t="-4673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984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CF8D-81E7-4FEC-866E-6A2C13C41AB4}" type="datetime1">
              <a:rPr lang="en-US" smtClean="0"/>
              <a:t>06/04/2019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87D5-6CA5-4F7C-BB4F-5BF63E1ABFA1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6412" y="227464"/>
            <a:ext cx="4389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000" b="1" dirty="0" smtClean="0"/>
              <a:t>Calculate gas flow rate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4491" y="773958"/>
                <a:ext cx="8723085" cy="5060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 smtClean="0">
                  <a:latin typeface="Palatino Linotype" panose="02040502050505030304" pitchFamily="18" charset="0"/>
                </a:endParaRPr>
              </a:p>
              <a:p>
                <a:r>
                  <a:rPr lang="en-US" u="sng" dirty="0">
                    <a:latin typeface="Palatino Linotype" panose="02040502050505030304" pitchFamily="18" charset="0"/>
                  </a:rPr>
                  <a:t>For oxygen:</a:t>
                </a:r>
                <a:endParaRPr lang="en-US" dirty="0">
                  <a:latin typeface="Palatino Linotype" panose="02040502050505030304" pitchFamily="18" charset="0"/>
                </a:endParaRPr>
              </a:p>
              <a:p>
                <a:pPr algn="just"/>
                <a:r>
                  <a:rPr lang="en-US" dirty="0">
                    <a:latin typeface="Palatino Linotype" panose="02040502050505030304" pitchFamily="18" charset="0"/>
                  </a:rPr>
                  <a:t>The amount of substance for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O</a:t>
                </a:r>
                <a:r>
                  <a:rPr lang="en-US" baseline="-25000" dirty="0" smtClean="0">
                    <a:latin typeface="Palatino Linotype" panose="02040502050505030304" pitchFamily="18" charset="0"/>
                  </a:rPr>
                  <a:t>2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(</a:t>
                </a:r>
                <a:r>
                  <a:rPr lang="en-US" dirty="0">
                    <a:latin typeface="Palatino Linotype" panose="02040502050505030304" pitchFamily="18" charset="0"/>
                  </a:rPr>
                  <a:t>g) can be determined by using either Eq. 5.1 or the electrochemical reaction of the alkaline electrolysis cell. According to the electro chemical reaction, the number of O</a:t>
                </a:r>
                <a:r>
                  <a:rPr lang="en-US" baseline="-25000" dirty="0">
                    <a:latin typeface="Palatino Linotype" panose="02040502050505030304" pitchFamily="18" charset="0"/>
                  </a:rPr>
                  <a:t>2</a:t>
                </a:r>
                <a:r>
                  <a:rPr lang="en-US" dirty="0">
                    <a:latin typeface="Palatino Linotype" panose="02040502050505030304" pitchFamily="18" charset="0"/>
                  </a:rPr>
                  <a:t>(g) moles should be half of H</a:t>
                </a:r>
                <a:r>
                  <a:rPr lang="en-US" baseline="-25000" dirty="0">
                    <a:latin typeface="Palatino Linotype" panose="02040502050505030304" pitchFamily="18" charset="0"/>
                  </a:rPr>
                  <a:t>2</a:t>
                </a:r>
                <a:r>
                  <a:rPr lang="en-US" dirty="0">
                    <a:latin typeface="Palatino Linotype" panose="02040502050505030304" pitchFamily="18" charset="0"/>
                  </a:rPr>
                  <a:t>(g) moles. Hence, the number of O</a:t>
                </a:r>
                <a:r>
                  <a:rPr lang="en-US" baseline="-25000" dirty="0">
                    <a:latin typeface="Palatino Linotype" panose="02040502050505030304" pitchFamily="18" charset="0"/>
                  </a:rPr>
                  <a:t>2</a:t>
                </a:r>
                <a:r>
                  <a:rPr lang="en-US" dirty="0">
                    <a:latin typeface="Palatino Linotype" panose="02040502050505030304" pitchFamily="18" charset="0"/>
                  </a:rPr>
                  <a:t>(g) moles can be easily determined as in Eq.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Palatino Linotype" panose="0204050205050503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0116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en-US" dirty="0">
                  <a:latin typeface="Palatino Linotype" panose="02040502050505030304" pitchFamily="18" charset="0"/>
                </a:endParaRP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 </a:t>
                </a: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𝑅𝑇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0116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082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𝐿𝑎𝑡𝑚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𝑚𝑜𝑙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298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𝑎𝑡𝑚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Palatino Linotype" panose="02040502050505030304" pitchFamily="18" charset="0"/>
                </a:endParaRP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284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Palatino Linotype" panose="02040502050505030304" pitchFamily="18" charset="0"/>
                </a:endParaRPr>
              </a:p>
              <a:p>
                <a:r>
                  <a:rPr lang="en-US" dirty="0">
                    <a:latin typeface="Palatino Linotype" panose="02040502050505030304" pitchFamily="18" charset="0"/>
                  </a:rPr>
                  <a:t>Each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stack </a:t>
                </a:r>
                <a:r>
                  <a:rPr lang="en-US" dirty="0">
                    <a:latin typeface="Palatino Linotype" panose="02040502050505030304" pitchFamily="18" charset="0"/>
                  </a:rPr>
                  <a:t>produce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0.284 L.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>
                    <a:latin typeface="Palatino Linotype" panose="02040502050505030304" pitchFamily="18" charset="0"/>
                  </a:rPr>
                  <a:t> =&gt;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 4 stacks </a:t>
                </a:r>
                <a:r>
                  <a:rPr lang="en-US" dirty="0">
                    <a:latin typeface="Palatino Linotype" panose="02040502050505030304" pitchFamily="18" charset="0"/>
                  </a:rPr>
                  <a:t>produce  =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0.284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 smtClean="0">
                    <a:latin typeface="Palatino Linotype" panose="02040502050505030304" pitchFamily="18" charset="0"/>
                  </a:rPr>
                  <a:t>  </a:t>
                </a:r>
                <a:r>
                  <a:rPr lang="en-US" dirty="0">
                    <a:latin typeface="Palatino Linotype" panose="02040502050505030304" pitchFamily="18" charset="0"/>
                  </a:rPr>
                  <a:t>* 4 </a:t>
                </a:r>
                <a:r>
                  <a:rPr lang="en-US" dirty="0" smtClean="0">
                    <a:latin typeface="Palatino Linotype" panose="02040502050505030304" pitchFamily="18" charset="0"/>
                  </a:rPr>
                  <a:t>(stacks)= 1.138 L.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dirty="0">
                  <a:latin typeface="Palatino Linotype" panose="0204050205050503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91" y="773958"/>
                <a:ext cx="8723085" cy="5060040"/>
              </a:xfrm>
              <a:prstGeom prst="rect">
                <a:avLst/>
              </a:prstGeom>
              <a:blipFill>
                <a:blip r:embed="rId2"/>
                <a:stretch>
                  <a:fillRect l="-629" r="-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33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618</TotalTime>
  <Words>328</Words>
  <Application>Microsoft Office PowerPoint</Application>
  <PresentationFormat>On-screen Show (4:3)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Palatino Linotype</vt:lpstr>
      <vt:lpstr>Times New Roman</vt:lpstr>
      <vt:lpstr>Wingdings</vt:lpstr>
      <vt:lpstr>Wingdings 3</vt:lpstr>
      <vt:lpstr>Slice</vt:lpstr>
      <vt:lpstr>Electrolysis of water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Electrolysis of water</dc:title>
  <dc:creator>siham aisha</dc:creator>
  <cp:lastModifiedBy>siham aisha</cp:lastModifiedBy>
  <cp:revision>49</cp:revision>
  <dcterms:created xsi:type="dcterms:W3CDTF">2019-03-29T09:02:26Z</dcterms:created>
  <dcterms:modified xsi:type="dcterms:W3CDTF">2019-04-06T08:01:05Z</dcterms:modified>
</cp:coreProperties>
</file>