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wmv" ContentType="video/x-ms-wmv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648" r:id="rId1"/>
  </p:sldMasterIdLst>
  <p:notesMasterIdLst>
    <p:notesMasterId r:id="rId2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type="screen16x9" cy="6858000" cx="12192000"/>
  <p:notesSz cx="6858000" cy="9144000"/>
  <p:defaultTextStyle>
    <a:defPPr>
      <a:defRPr lang="en-US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tableStyles" Target="tableStyles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6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1048747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r">
              <a:defRPr sz="1200"/>
            </a:lvl1pPr>
          </a:lstStyle>
          <a:p>
            <a:fld id="{DE3BD348-34BF-4AE6-AE2C-4288E9DEEC71}" type="datetimeFigureOut">
              <a:rPr lang="en-GB" smtClean="0"/>
              <a:t>04/06/2021</a:t>
            </a:fld>
            <a:endParaRPr lang="en-GB"/>
          </a:p>
        </p:txBody>
      </p:sp>
      <p:sp>
        <p:nvSpPr>
          <p:cNvPr id="1048748" name="Slide Image Placeholder 3"/>
          <p:cNvSpPr>
            <a:spLocks noChangeAspect="1" noRot="1" noGrp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/>
          <a:noFill/>
          <a:ln w="12700">
            <a:solidFill>
              <a:prstClr val="black"/>
            </a:solidFill>
          </a:ln>
        </p:spPr>
        <p:txBody>
          <a:bodyPr anchor="ctr" bIns="45720" lIns="91440" rIns="91440" rtlCol="0" tIns="45720" vert="horz"/>
          <a:p>
            <a:endParaRPr lang="en-GB"/>
          </a:p>
        </p:txBody>
      </p:sp>
      <p:sp>
        <p:nvSpPr>
          <p:cNvPr id="1048749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/>
        </p:spPr>
        <p:txBody>
          <a:bodyPr bIns="45720" lIns="91440" rIns="91440" rtlCol="0" tIns="45720" vert="horz"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48750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1048751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r">
              <a:defRPr sz="1200"/>
            </a:lvl1pPr>
          </a:lstStyle>
          <a:p>
            <a:fld id="{06C1E838-7DAE-46B9-9320-5B0AC634D716}" type="slidenum">
              <a:rPr lang="en-GB" smtClean="0"/>
              <a:t>‹#›</a:t>
            </a:fld>
            <a:endParaRPr lang="en-GB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defTabSz="914400" eaLnBrk="1" hangingPunct="1" latinLnBrk="0" marL="0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1048649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ah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048650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ah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48651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ah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048652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ah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048653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ah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048654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ah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1048655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656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algn="r" indent="0" marL="0">
              <a:buNone/>
              <a:defRPr sz="2100">
                <a:solidFill>
                  <a:schemeClr val="tx1"/>
                </a:solidFill>
              </a:defRPr>
            </a:lvl1pPr>
            <a:lvl2pPr algn="ctr" indent="0" marL="457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algn="ctr" indent="0" marL="914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algn="ctr" indent="0" marL="1371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algn="ctr" indent="0" marL="182880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algn="ctr" indent="0" marL="228600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algn="ctr" indent="0" marL="2743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algn="ctr" indent="0" marL="3200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algn="ctr" indent="0" marL="3657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 lang="en-US"/>
          </a:p>
        </p:txBody>
      </p:sp>
      <p:sp>
        <p:nvSpPr>
          <p:cNvPr id="104865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8A40DEA6-E189-4541-BC4C-A3D6BBA00DBC}" type="datetime1">
              <a:rPr lang="en-GB" smtClean="0"/>
              <a:t>04/06/2021</a:t>
            </a:fld>
            <a:endParaRPr lang="en-GB"/>
          </a:p>
        </p:txBody>
      </p:sp>
      <p:sp>
        <p:nvSpPr>
          <p:cNvPr id="104865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p>
            <a:endParaRPr lang="en-GB"/>
          </a:p>
        </p:txBody>
      </p:sp>
      <p:sp>
        <p:nvSpPr>
          <p:cNvPr id="104865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C8FB1F7-DA9F-4490-A565-B6FEB001FE6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5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b="0" sz="2400"/>
            </a:lvl1pPr>
          </a:lstStyle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716" name="Picture Placeholder 2"/>
          <p:cNvSpPr>
            <a:spLocks noChangeAspect="1" noGrp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</a:gradFill>
          </a:ln>
          <a:effectLst>
            <a:innerShdw blurRad="57150" dir="14460000" dist="381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algn="ctr" indent="0" marL="0">
              <a:buNone/>
              <a:defRPr sz="1600"/>
            </a:lvl1pPr>
            <a:lvl2pPr indent="0" marL="457200">
              <a:buNone/>
              <a:defRPr sz="1600"/>
            </a:lvl2pPr>
            <a:lvl3pPr indent="0" marL="914400">
              <a:buNone/>
              <a:defRPr sz="1600"/>
            </a:lvl3pPr>
            <a:lvl4pPr indent="0" marL="1371600">
              <a:buNone/>
              <a:defRPr sz="1600"/>
            </a:lvl4pPr>
            <a:lvl5pPr indent="0" marL="1828800">
              <a:buNone/>
              <a:defRPr sz="1600"/>
            </a:lvl5pPr>
            <a:lvl6pPr indent="0" marL="2286000">
              <a:buNone/>
              <a:defRPr sz="1600"/>
            </a:lvl6pPr>
            <a:lvl7pPr indent="0" marL="2743200">
              <a:buNone/>
              <a:defRPr sz="1600"/>
            </a:lvl7pPr>
            <a:lvl8pPr indent="0" marL="3200400">
              <a:buNone/>
              <a:defRPr sz="1600"/>
            </a:lvl8pPr>
            <a:lvl9pPr indent="0" marL="365760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dirty="0" lang="en-US"/>
          </a:p>
        </p:txBody>
      </p:sp>
      <p:sp>
        <p:nvSpPr>
          <p:cNvPr id="1048717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algn="ctr"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4871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FA10068-2328-4CAF-BE3E-1351F778DF1E}" type="datetime1">
              <a:rPr lang="en-GB" smtClean="0"/>
              <a:t>04/06/2021</a:t>
            </a:fld>
            <a:endParaRPr lang="en-GB"/>
          </a:p>
        </p:txBody>
      </p:sp>
      <p:sp>
        <p:nvSpPr>
          <p:cNvPr id="104871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GB"/>
          </a:p>
        </p:txBody>
      </p:sp>
      <p:sp>
        <p:nvSpPr>
          <p:cNvPr id="104872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C8FB1F7-DA9F-4490-A565-B6FEB001FE6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9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b="0" cap="none" sz="3200"/>
            </a:lvl1pPr>
          </a:lstStyle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670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algn="ctr" indent="0" marL="0">
              <a:buNone/>
              <a:defRPr sz="2000">
                <a:solidFill>
                  <a:schemeClr val="tx1"/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4867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AA543D7-AD95-46F3-A48A-3EAB872B90BF}" type="datetime1">
              <a:rPr lang="en-GB" smtClean="0"/>
              <a:t>04/06/2021</a:t>
            </a:fld>
            <a:endParaRPr lang="en-GB"/>
          </a:p>
        </p:txBody>
      </p:sp>
      <p:sp>
        <p:nvSpPr>
          <p:cNvPr id="104867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GB"/>
          </a:p>
        </p:txBody>
      </p:sp>
      <p:sp>
        <p:nvSpPr>
          <p:cNvPr id="104867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C8FB1F7-DA9F-4490-A565-B6FEB001FE6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7" name="TextBox 13"/>
          <p:cNvSpPr txBox="1"/>
          <p:nvPr/>
        </p:nvSpPr>
        <p:spPr>
          <a:xfrm>
            <a:off x="1598612" y="863023"/>
            <a:ext cx="609600" cy="584776"/>
          </a:xfrm>
          <a:prstGeom prst="rect"/>
        </p:spPr>
        <p:txBody>
          <a:bodyPr anchor="ctr" bIns="45720" lIns="91440" rIns="91440" rtlCol="0" tIns="45720" vert="horz">
            <a:noAutofit/>
          </a:bodyPr>
          <a:lstStyle>
            <a:lvl1pPr>
              <a:spcBef>
                <a:spcPct val="0"/>
              </a:spcBef>
              <a:buNone/>
              <a:defRPr b="0" cap="all" sz="3200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algn="tl" blurRad="28575" dir="14040000" dist="38100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dirty="0" sz="8000" lang="en-US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48708" name="TextBox 14"/>
          <p:cNvSpPr txBox="1"/>
          <p:nvPr/>
        </p:nvSpPr>
        <p:spPr>
          <a:xfrm>
            <a:off x="10893425" y="2819399"/>
            <a:ext cx="609600" cy="584776"/>
          </a:xfrm>
          <a:prstGeom prst="rect"/>
        </p:spPr>
        <p:txBody>
          <a:bodyPr anchor="ctr" bIns="45720" lIns="91440" rIns="91440" rtlCol="0" tIns="45720" vert="horz">
            <a:noAutofit/>
          </a:bodyPr>
          <a:lstStyle>
            <a:lvl1pPr>
              <a:spcBef>
                <a:spcPct val="0"/>
              </a:spcBef>
              <a:buNone/>
              <a:defRPr b="0" cap="all" sz="3200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algn="tl" blurRad="28575" dir="14040000" dist="38100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lvl="0"/>
            <a:r>
              <a:rPr dirty="0" sz="8000" lang="en-US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048709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b="0" cap="none" sz="3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7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indent="0" marL="0">
              <a:buFontTx/>
              <a:buNone/>
              <a:defRPr sz="1800"/>
            </a:lvl1pPr>
            <a:lvl2pPr indent="0" marL="457200">
              <a:buFontTx/>
              <a:buNone/>
            </a:lvl2pPr>
            <a:lvl3pPr indent="0" marL="914400">
              <a:buFontTx/>
              <a:buNone/>
            </a:lvl3pPr>
            <a:lvl4pPr indent="0" marL="1371600">
              <a:buFontTx/>
              <a:buNone/>
            </a:lvl4pPr>
            <a:lvl5pPr indent="0" marL="1828800">
              <a:buFontTx/>
              <a:buNone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48711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algn="ctr" indent="0" marL="0">
              <a:buNone/>
              <a:defRPr sz="2000">
                <a:solidFill>
                  <a:schemeClr val="tx1"/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487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4A25EE2-2645-4E82-B776-5E9FFDE31AB3}" type="datetime1">
              <a:rPr lang="en-GB" smtClean="0"/>
              <a:t>04/06/2021</a:t>
            </a:fld>
            <a:endParaRPr lang="en-GB"/>
          </a:p>
        </p:txBody>
      </p:sp>
      <p:sp>
        <p:nvSpPr>
          <p:cNvPr id="10487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GB"/>
          </a:p>
        </p:txBody>
      </p:sp>
      <p:sp>
        <p:nvSpPr>
          <p:cNvPr id="10487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C8FB1F7-DA9F-4490-A565-B6FEB001FE6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4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b="0" cap="none" sz="3200"/>
            </a:lvl1pPr>
          </a:lstStyle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665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algn="r" indent="0" marL="0">
              <a:buNone/>
              <a:defRPr sz="2000">
                <a:solidFill>
                  <a:schemeClr val="tx1"/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4866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81A5F6B2-87F1-435B-90E6-48DEDDE281FF}" type="datetime1">
              <a:rPr lang="en-GB" smtClean="0"/>
              <a:t>04/06/2021</a:t>
            </a:fld>
            <a:endParaRPr lang="en-GB"/>
          </a:p>
        </p:txBody>
      </p:sp>
      <p:sp>
        <p:nvSpPr>
          <p:cNvPr id="104866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GB"/>
          </a:p>
        </p:txBody>
      </p:sp>
      <p:sp>
        <p:nvSpPr>
          <p:cNvPr id="104866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C8FB1F7-DA9F-4490-A565-B6FEB001FE6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7" name="TextBox 13"/>
          <p:cNvSpPr txBox="1"/>
          <p:nvPr/>
        </p:nvSpPr>
        <p:spPr>
          <a:xfrm>
            <a:off x="1598612" y="863023"/>
            <a:ext cx="609600" cy="584776"/>
          </a:xfrm>
          <a:prstGeom prst="rect"/>
        </p:spPr>
        <p:txBody>
          <a:bodyPr anchor="ctr" bIns="45720" lIns="91440" rIns="91440" rtlCol="0" tIns="45720" vert="horz">
            <a:noAutofit/>
          </a:bodyPr>
          <a:lstStyle>
            <a:lvl1pPr>
              <a:spcBef>
                <a:spcPct val="0"/>
              </a:spcBef>
              <a:buNone/>
              <a:defRPr b="0" cap="all" sz="3200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algn="tl" blurRad="28575" dir="14040000" dist="38100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dirty="0" sz="8000" lang="en-US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48728" name="TextBox 14"/>
          <p:cNvSpPr txBox="1"/>
          <p:nvPr/>
        </p:nvSpPr>
        <p:spPr>
          <a:xfrm>
            <a:off x="10893425" y="2819399"/>
            <a:ext cx="609600" cy="584776"/>
          </a:xfrm>
          <a:prstGeom prst="rect"/>
        </p:spPr>
        <p:txBody>
          <a:bodyPr anchor="ctr" bIns="45720" lIns="91440" rIns="91440" rtlCol="0" tIns="45720" vert="horz">
            <a:noAutofit/>
          </a:bodyPr>
          <a:lstStyle>
            <a:lvl1pPr>
              <a:spcBef>
                <a:spcPct val="0"/>
              </a:spcBef>
              <a:buNone/>
              <a:defRPr b="0" cap="all" sz="3200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algn="tl" blurRad="28575" dir="14040000" dist="38100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lvl="0"/>
            <a:r>
              <a:rPr dirty="0" sz="8000" lang="en-US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048729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b="0" cap="none" sz="3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73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anchor="b" bIns="45720" lIns="91440" rIns="91440" rtlCol="0" tIns="45720" vert="horz">
            <a:normAutofit/>
          </a:bodyPr>
          <a:lstStyle>
            <a:lvl1pPr algn="r">
              <a:buNone/>
              <a:defRPr b="0" cap="none" dirty="0" sz="2400" lang="en-US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 mar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48731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algn="r" indent="0" marL="0">
              <a:buNone/>
              <a:defRPr sz="1800">
                <a:solidFill>
                  <a:schemeClr val="tx1"/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4873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CD591DF-2166-4684-8C7F-960245F26292}" type="datetime1">
              <a:rPr lang="en-GB" smtClean="0"/>
              <a:t>04/06/2021</a:t>
            </a:fld>
            <a:endParaRPr lang="en-GB"/>
          </a:p>
        </p:txBody>
      </p:sp>
      <p:sp>
        <p:nvSpPr>
          <p:cNvPr id="104873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GB"/>
          </a:p>
        </p:txBody>
      </p:sp>
      <p:sp>
        <p:nvSpPr>
          <p:cNvPr id="104873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C8FB1F7-DA9F-4490-A565-B6FEB001FE6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0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anchor="ctr" bIns="45720" lIns="91440" rIns="91440" rtlCol="0" tIns="45720" vert="horz">
            <a:normAutofit/>
          </a:bodyPr>
          <a:lstStyle>
            <a:lvl1pPr>
              <a:defRPr b="0" dirty="0" lang="en-US"/>
            </a:lvl1pPr>
          </a:lstStyle>
          <a:p>
            <a:pPr lvl="0" marL="0"/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68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anchor="b" bIns="45720" lIns="91440" rIns="91440" rtlCol="0" tIns="45720" vert="horz">
            <a:normAutofit/>
          </a:bodyPr>
          <a:lstStyle>
            <a:lvl1pPr>
              <a:buNone/>
              <a:defRPr b="0" cap="none" dirty="0" sz="2800" lang="en-US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 mar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48682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algn="l" indent="0" marL="0">
              <a:buNone/>
              <a:defRPr sz="1800">
                <a:solidFill>
                  <a:schemeClr val="tx1"/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486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5628110-E02F-4C19-AD68-174E58AF2E1C}" type="datetime1">
              <a:rPr lang="en-GB" smtClean="0"/>
              <a:t>04/06/2021</a:t>
            </a:fld>
            <a:endParaRPr lang="en-GB"/>
          </a:p>
        </p:txBody>
      </p:sp>
      <p:sp>
        <p:nvSpPr>
          <p:cNvPr id="10486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GB"/>
          </a:p>
        </p:txBody>
      </p:sp>
      <p:sp>
        <p:nvSpPr>
          <p:cNvPr id="10486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C8FB1F7-DA9F-4490-A565-B6FEB001FE6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1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/>
          </a:lstStyle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742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anchor="t" vert="eaVert"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 lang="en-US"/>
          </a:p>
        </p:txBody>
      </p:sp>
      <p:sp>
        <p:nvSpPr>
          <p:cNvPr id="104874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454D738-7D62-476A-8AA4-906A9EF7BF0B}" type="datetime1">
              <a:rPr lang="en-GB" smtClean="0"/>
              <a:t>04/06/2021</a:t>
            </a:fld>
            <a:endParaRPr lang="en-GB"/>
          </a:p>
        </p:txBody>
      </p:sp>
      <p:sp>
        <p:nvSpPr>
          <p:cNvPr id="104874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GB"/>
          </a:p>
        </p:txBody>
      </p:sp>
      <p:sp>
        <p:nvSpPr>
          <p:cNvPr id="104874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C8FB1F7-DA9F-4490-A565-B6FEB001FE6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70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anchor="t" vert="eaVert"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 lang="en-US"/>
          </a:p>
        </p:txBody>
      </p:sp>
      <p:sp>
        <p:nvSpPr>
          <p:cNvPr id="104870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C0A1B0D-C29A-47EE-AB2F-7D533400F691}" type="datetime1">
              <a:rPr lang="en-GB" smtClean="0"/>
              <a:t>04/06/2021</a:t>
            </a:fld>
            <a:endParaRPr lang="en-GB"/>
          </a:p>
        </p:txBody>
      </p:sp>
      <p:sp>
        <p:nvSpPr>
          <p:cNvPr id="104870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GB"/>
          </a:p>
        </p:txBody>
      </p:sp>
      <p:sp>
        <p:nvSpPr>
          <p:cNvPr id="104870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C8FB1F7-DA9F-4490-A565-B6FEB001FE6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588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 lang="en-US"/>
          </a:p>
        </p:txBody>
      </p:sp>
      <p:sp>
        <p:nvSpPr>
          <p:cNvPr id="104858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7736B76-4ED3-4709-B3BA-8AC340441EAC}" type="datetime1">
              <a:rPr lang="en-GB" smtClean="0"/>
              <a:t>04/06/2021</a:t>
            </a:fld>
            <a:endParaRPr lang="en-GB"/>
          </a:p>
        </p:txBody>
      </p:sp>
      <p:sp>
        <p:nvSpPr>
          <p:cNvPr id="104859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GB"/>
          </a:p>
        </p:txBody>
      </p:sp>
      <p:sp>
        <p:nvSpPr>
          <p:cNvPr id="104859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p>
            <a:fld id="{FC8FB1F7-DA9F-4490-A565-B6FEB001FE6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6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b="0" cap="none" sz="4000"/>
            </a:lvl1pPr>
          </a:lstStyle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687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algn="r" indent="0" marL="0">
              <a:buNone/>
              <a:defRPr sz="2000">
                <a:solidFill>
                  <a:schemeClr val="tx1"/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4868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EF80387-B9ED-4A27-80C0-2BF88F7D523A}" type="datetime1">
              <a:rPr lang="en-GB" smtClean="0"/>
              <a:t>04/06/2021</a:t>
            </a:fld>
            <a:endParaRPr lang="en-GB"/>
          </a:p>
        </p:txBody>
      </p:sp>
      <p:sp>
        <p:nvSpPr>
          <p:cNvPr id="104868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GB"/>
          </a:p>
        </p:txBody>
      </p:sp>
      <p:sp>
        <p:nvSpPr>
          <p:cNvPr id="104869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C8FB1F7-DA9F-4490-A565-B6FEB001FE6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1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722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 lang="en-US"/>
          </a:p>
        </p:txBody>
      </p:sp>
      <p:sp>
        <p:nvSpPr>
          <p:cNvPr id="1048723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 lang="en-US"/>
          </a:p>
        </p:txBody>
      </p:sp>
      <p:sp>
        <p:nvSpPr>
          <p:cNvPr id="104872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27FEF91D-B23D-4E7C-99E5-9741174487A9}" type="datetime1">
              <a:rPr lang="en-GB" smtClean="0"/>
              <a:t>04/06/2021</a:t>
            </a:fld>
            <a:endParaRPr lang="en-GB"/>
          </a:p>
        </p:txBody>
      </p:sp>
      <p:sp>
        <p:nvSpPr>
          <p:cNvPr id="104872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GB"/>
          </a:p>
        </p:txBody>
      </p:sp>
      <p:sp>
        <p:nvSpPr>
          <p:cNvPr id="104872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C8FB1F7-DA9F-4490-A565-B6FEB001FE6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1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692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indent="0" marL="0">
              <a:buNone/>
              <a:defRPr b="0" sz="2800">
                <a:solidFill>
                  <a:schemeClr val="accent1">
                    <a:lumMod val="75000"/>
                  </a:schemeClr>
                </a:solidFill>
              </a:defRPr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48693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 lang="en-US"/>
          </a:p>
        </p:txBody>
      </p:sp>
      <p:sp>
        <p:nvSpPr>
          <p:cNvPr id="1048694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indent="0" marL="0">
              <a:buNone/>
              <a:defRPr b="0" sz="2800">
                <a:solidFill>
                  <a:schemeClr val="accent1">
                    <a:lumMod val="75000"/>
                  </a:schemeClr>
                </a:solidFill>
              </a:defRPr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48695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 lang="en-US"/>
          </a:p>
        </p:txBody>
      </p:sp>
      <p:sp>
        <p:nvSpPr>
          <p:cNvPr id="104869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4C88223-339E-49EE-A24D-77039033150A}" type="datetime1">
              <a:rPr lang="en-GB" smtClean="0"/>
              <a:t>04/06/2021</a:t>
            </a:fld>
            <a:endParaRPr lang="en-GB"/>
          </a:p>
        </p:txBody>
      </p:sp>
      <p:sp>
        <p:nvSpPr>
          <p:cNvPr id="1048697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GB"/>
          </a:p>
        </p:txBody>
      </p:sp>
      <p:sp>
        <p:nvSpPr>
          <p:cNvPr id="1048698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C8FB1F7-DA9F-4490-A565-B6FEB001FE6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0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66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C5F951E-D076-4E10-8C36-6444E7CB641F}" type="datetime1">
              <a:rPr lang="en-GB" smtClean="0"/>
              <a:t>04/06/2021</a:t>
            </a:fld>
            <a:endParaRPr lang="en-GB"/>
          </a:p>
        </p:txBody>
      </p:sp>
      <p:sp>
        <p:nvSpPr>
          <p:cNvPr id="104866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GB"/>
          </a:p>
        </p:txBody>
      </p:sp>
      <p:sp>
        <p:nvSpPr>
          <p:cNvPr id="104866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C8FB1F7-DA9F-4490-A565-B6FEB001FE6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CDB461B-8D70-4ED1-B053-CFA9DF33D994}" type="datetime1">
              <a:rPr lang="en-GB" smtClean="0"/>
              <a:t>04/06/2021</a:t>
            </a:fld>
            <a:endParaRPr lang="en-GB"/>
          </a:p>
        </p:txBody>
      </p:sp>
      <p:sp>
        <p:nvSpPr>
          <p:cNvPr id="104870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GB"/>
          </a:p>
        </p:txBody>
      </p:sp>
      <p:sp>
        <p:nvSpPr>
          <p:cNvPr id="104870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C8FB1F7-DA9F-4490-A565-B6FEB001FE6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5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b="0" sz="2400"/>
            </a:lvl1pPr>
          </a:lstStyle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736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 lang="en-US"/>
          </a:p>
        </p:txBody>
      </p:sp>
      <p:sp>
        <p:nvSpPr>
          <p:cNvPr id="1048737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algn="ctr" indent="0" marL="0">
              <a:buNone/>
              <a:defRPr sz="16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4873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1BBDBA7-A8A9-4A1C-A51B-64648D0F0E7D}" type="datetime1">
              <a:rPr lang="en-GB" smtClean="0"/>
              <a:t>04/06/2021</a:t>
            </a:fld>
            <a:endParaRPr lang="en-GB"/>
          </a:p>
        </p:txBody>
      </p:sp>
      <p:sp>
        <p:nvSpPr>
          <p:cNvPr id="104873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GB"/>
          </a:p>
        </p:txBody>
      </p:sp>
      <p:sp>
        <p:nvSpPr>
          <p:cNvPr id="104874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C8FB1F7-DA9F-4490-A565-B6FEB001FE6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4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b="0" sz="2800"/>
            </a:lvl1pPr>
          </a:lstStyle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675" name="Picture Placeholder 2"/>
          <p:cNvSpPr>
            <a:spLocks noChangeAspect="1" noGrp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</a:gradFill>
          </a:ln>
          <a:effectLst>
            <a:innerShdw blurRad="57150" dir="14460000" dist="381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algn="ctr" indent="0" marL="0">
              <a:buNone/>
              <a:defRPr sz="1600"/>
            </a:lvl1pPr>
            <a:lvl2pPr indent="0" marL="457200">
              <a:buNone/>
              <a:defRPr sz="1600"/>
            </a:lvl2pPr>
            <a:lvl3pPr indent="0" marL="914400">
              <a:buNone/>
              <a:defRPr sz="1600"/>
            </a:lvl3pPr>
            <a:lvl4pPr indent="0" marL="1371600">
              <a:buNone/>
              <a:defRPr sz="1600"/>
            </a:lvl4pPr>
            <a:lvl5pPr indent="0" marL="1828800">
              <a:buNone/>
              <a:defRPr sz="1600"/>
            </a:lvl5pPr>
            <a:lvl6pPr indent="0" marL="2286000">
              <a:buNone/>
              <a:defRPr sz="1600"/>
            </a:lvl6pPr>
            <a:lvl7pPr indent="0" marL="2743200">
              <a:buNone/>
              <a:defRPr sz="1600"/>
            </a:lvl7pPr>
            <a:lvl8pPr indent="0" marL="3200400">
              <a:buNone/>
              <a:defRPr sz="1600"/>
            </a:lvl8pPr>
            <a:lvl9pPr indent="0" marL="365760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dirty="0" lang="en-US"/>
          </a:p>
        </p:txBody>
      </p:sp>
      <p:sp>
        <p:nvSpPr>
          <p:cNvPr id="1048676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algn="ctr" indent="0" marL="0">
              <a:buNone/>
              <a:defRPr sz="18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4867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50A19F-F86E-4F96-A6C9-82B0EFBF9D23}" type="datetime1">
              <a:rPr lang="en-GB" smtClean="0"/>
              <a:t>04/06/2021</a:t>
            </a:fld>
            <a:endParaRPr lang="en-GB"/>
          </a:p>
        </p:txBody>
      </p:sp>
      <p:sp>
        <p:nvSpPr>
          <p:cNvPr id="104867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GB"/>
          </a:p>
        </p:txBody>
      </p:sp>
      <p:sp>
        <p:nvSpPr>
          <p:cNvPr id="104867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C8FB1F7-DA9F-4490-A565-B6FEB001FE6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048576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ah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048577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ah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48578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ah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048579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ah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048580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ah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048581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ah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104858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/>
          <a:effectLst/>
        </p:spPr>
        <p:txBody>
          <a:bodyPr anchor="ctr" bIns="45720" lIns="91440" rIns="91440" rtlCol="0" tIns="45720" vert="horz">
            <a:normAutofit/>
          </a:bodyPr>
          <a:p>
            <a:r>
              <a:rPr lang="en-US" smtClean="0"/>
              <a:t>Click to edit Master title style</a:t>
            </a:r>
            <a:endParaRPr dirty="0" lang="en-US"/>
          </a:p>
        </p:txBody>
      </p:sp>
      <p:sp>
        <p:nvSpPr>
          <p:cNvPr id="104858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 lang="en-US"/>
          </a:p>
        </p:txBody>
      </p:sp>
      <p:sp>
        <p:nvSpPr>
          <p:cNvPr id="104858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b="0" sz="100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C0971A6-6720-4A6B-B39C-66B9BD26A66A}" type="datetime1">
              <a:rPr lang="en-GB" smtClean="0"/>
              <a:t>04/06/2021</a:t>
            </a:fld>
            <a:endParaRPr lang="en-GB"/>
          </a:p>
        </p:txBody>
      </p:sp>
      <p:sp>
        <p:nvSpPr>
          <p:cNvPr id="104858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b="0" sz="100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104858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b="0" sz="100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C8FB1F7-DA9F-4490-A565-B6FEB001FE64}" type="slidenum">
              <a:rPr lang="en-GB" smtClean="0"/>
              <a:t>‹#›</a:t>
            </a:fld>
            <a:endParaRPr lang="en-GB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dt="0" ftr="0" hdr="0" sldNum="1"/>
  <p:txStyles>
    <p:titleStyle>
      <a:lvl1pPr algn="ctr" defTabSz="457200" eaLnBrk="1" hangingPunct="1" latinLnBrk="0" rtl="0">
        <a:spcBef>
          <a:spcPct val="0"/>
        </a:spcBef>
        <a:buNone/>
        <a:defRPr cap="none" sz="4000" kern="1200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algn="l" defTabSz="457200" eaLnBrk="1" hangingPunct="1" indent="-285750" latinLnBrk="0" marL="285750" rtl="0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cap="none" sz="24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algn="l" defTabSz="457200" eaLnBrk="1" hangingPunct="1" indent="-285750" latinLnBrk="0" marL="742950" rtl="0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cap="none" sz="20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algn="l" defTabSz="457200" eaLnBrk="1" hangingPunct="1" indent="-285750" latinLnBrk="0" marL="1200150" rtl="0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cap="none" sz="18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algn="l" defTabSz="457200" eaLnBrk="1" hangingPunct="1" indent="-171450" latinLnBrk="0" marL="1543050" rtl="0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cap="none" sz="16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algn="l" defTabSz="457200" eaLnBrk="1" hangingPunct="1" indent="-171450" latinLnBrk="0" marL="2000250" rtl="0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cap="none" sz="14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algn="l" defTabSz="457200" eaLnBrk="1" hangingPunct="1" indent="-228600" latinLnBrk="0" marL="2514600" rtl="0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cap="none" sz="14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algn="l" defTabSz="457200" eaLnBrk="1" hangingPunct="1" indent="-228600" latinLnBrk="0" marL="2971800" rtl="0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cap="none" sz="14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algn="l" defTabSz="457200" eaLnBrk="1" hangingPunct="1" indent="-228600" latinLnBrk="0" marL="3429000" rtl="0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cap="none" sz="14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algn="l" defTabSz="457200" eaLnBrk="1" hangingPunct="1" indent="-228600" latinLnBrk="0" marL="3886200" rtl="0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cap="none" sz="14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4572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4572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4572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4572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4572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4572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4572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4572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4572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2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video" Target="../media/media1.wmv"/><Relationship Id="rId2" Type="http://schemas.microsoft.com/office/2007/relationships/media" Target="../media/media1.wmv"/><Relationship Id="rId3" Type="http://schemas.openxmlformats.org/officeDocument/2006/relationships/image" Target="../media/image30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2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slideLayout" Target="../slideLayouts/slideLayout2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Title 1"/>
          <p:cNvSpPr>
            <a:spLocks noGrp="1"/>
          </p:cNvSpPr>
          <p:nvPr/>
        </p:nvSpPr>
        <p:spPr>
          <a:xfrm>
            <a:off x="1782275" y="263289"/>
            <a:ext cx="8594359" cy="2530080"/>
          </a:xfrm>
          <a:prstGeom prst="rect"/>
          <a:effectLst/>
        </p:spPr>
        <p:txBody>
          <a:bodyPr anchor="b" bIns="45720" lIns="91440" rIns="91440" rtlCol="0" tIns="45720" vert="horz">
            <a:noAutofit/>
          </a:bodyPr>
          <a:lstStyle>
            <a:lvl1pPr algn="r" defTabSz="457200" eaLnBrk="1" hangingPunct="1" latinLnBrk="0" rtl="0">
              <a:spcBef>
                <a:spcPct val="0"/>
              </a:spcBef>
              <a:buNone/>
              <a:defRPr cap="none" sz="6000" kern="1200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b="1" cap="all" dirty="0" sz="4000" lang="en-US"/>
              <a:t>Early fire detection system using uav and artificial intelligence</a:t>
            </a:r>
            <a:r>
              <a:rPr b="1" cap="all" dirty="0" sz="4000" lang="en-GB"/>
              <a:t/>
            </a:r>
            <a:br>
              <a:rPr b="1" cap="all" dirty="0" sz="4000" lang="en-GB"/>
            </a:br>
            <a:endParaRPr dirty="0" sz="4000" lang="en-US"/>
          </a:p>
        </p:txBody>
      </p:sp>
      <p:sp>
        <p:nvSpPr>
          <p:cNvPr id="1048593" name="Subtitle 2"/>
          <p:cNvSpPr>
            <a:spLocks noGrp="1"/>
          </p:cNvSpPr>
          <p:nvPr/>
        </p:nvSpPr>
        <p:spPr>
          <a:xfrm>
            <a:off x="9132493" y="4223366"/>
            <a:ext cx="2934925" cy="1806580"/>
          </a:xfrm>
          <a:prstGeom prst="rect"/>
        </p:spPr>
        <p:txBody>
          <a:bodyPr anchor="t" bIns="45720" lIns="91440" rIns="91440" rtlCol="0" tIns="45720" vert="horz">
            <a:noAutofit/>
          </a:bodyPr>
          <a:lstStyle>
            <a:lvl1pPr algn="r" defTabSz="457200" eaLnBrk="1" hangingPunct="1" indent="0" latinLnBrk="0" marL="0" rtl="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cap="none" sz="21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algn="ctr" defTabSz="457200" eaLnBrk="1" hangingPunct="1" indent="0" latinLnBrk="0" marL="457200" rtl="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cap="none" sz="2000" kern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algn="ctr" defTabSz="457200" eaLnBrk="1" hangingPunct="1" indent="0" latinLnBrk="0" marL="914400" rtl="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cap="none" sz="1800" kern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algn="ctr" defTabSz="457200" eaLnBrk="1" hangingPunct="1" indent="0" latinLnBrk="0" marL="1371600" rtl="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cap="none" sz="1600" kern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algn="ctr" defTabSz="457200" eaLnBrk="1" hangingPunct="1" indent="0" latinLnBrk="0" marL="1828800" rtl="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cap="none" sz="1400" kern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algn="ctr" defTabSz="457200" eaLnBrk="1" hangingPunct="1" indent="0" latinLnBrk="0" marL="2286000" rtl="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cap="none" sz="1400" kern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algn="ctr" defTabSz="457200" eaLnBrk="1" hangingPunct="1" indent="0" latinLnBrk="0" marL="2743200" rtl="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cap="none" sz="1400" kern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algn="ctr" defTabSz="457200" eaLnBrk="1" hangingPunct="1" indent="0" latinLnBrk="0" marL="3200400" rtl="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cap="none" sz="1400" kern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algn="ctr" defTabSz="457200" eaLnBrk="1" hangingPunct="1" indent="0" latinLnBrk="0" marL="3657600" rtl="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cap="none" sz="1400" kern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dirty="0" sz="1600" lang="en-U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SUBMITTED </a:t>
            </a:r>
            <a:r>
              <a:rPr dirty="0" sz="1600" lang="en-US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BY:</a:t>
            </a:r>
          </a:p>
          <a:p>
            <a:pPr algn="l"/>
            <a:r>
              <a:rPr dirty="0" sz="1600"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Ali Assaad, ID:91630154                         </a:t>
            </a:r>
            <a:endParaRPr dirty="0" sz="1600"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dirty="0" sz="1600"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Mohamad Mourad,ID:91330058</a:t>
            </a:r>
            <a:endParaRPr dirty="0" sz="1600"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dirty="0" sz="1600"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152" name="Picture 5" descr="C:\Users\User\Desktop\senior poster\liulogo.pn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41986" y="263289"/>
            <a:ext cx="1782776" cy="1781502"/>
          </a:xfrm>
          <a:prstGeom prst="rect"/>
          <a:noFill/>
        </p:spPr>
      </p:pic>
      <p:pic>
        <p:nvPicPr>
          <p:cNvPr id="2097153" name="Picture 6" descr="C:\Users\User\Desktop\senior poster\logo school.pn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 bwMode="auto">
          <a:xfrm>
            <a:off x="10216986" y="187526"/>
            <a:ext cx="1933028" cy="1933028"/>
          </a:xfrm>
          <a:prstGeom prst="rect"/>
          <a:noFill/>
        </p:spPr>
      </p:pic>
      <p:sp>
        <p:nvSpPr>
          <p:cNvPr id="1048594" name="Slide Number Placeholder 6"/>
          <p:cNvSpPr>
            <a:spLocks noGrp="1"/>
          </p:cNvSpPr>
          <p:nvPr/>
        </p:nvSpPr>
        <p:spPr>
          <a:xfrm>
            <a:off x="10909870" y="6101144"/>
            <a:ext cx="551167" cy="365125"/>
          </a:xfrm>
          <a:prstGeom prst="rect"/>
        </p:spPr>
        <p:txBody>
          <a:bodyPr anchor="ctr" bIns="45720" lIns="91440" rIns="91440" rtlCol="0" tIns="45720" vert="horz"/>
          <a:lstStyle>
            <a:defPPr>
              <a:defRPr lang="en-US"/>
            </a:defPPr>
            <a:lvl1pPr algn="r" defTabSz="457200" eaLnBrk="1" hangingPunct="1" latinLnBrk="0" marL="0" rtl="0">
              <a:defRPr b="0" sz="100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algn="l" defTabSz="457200" eaLnBrk="1" hangingPunct="1" latinLnBrk="0" marL="4572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457200" eaLnBrk="1" hangingPunct="1" latinLnBrk="0" marL="9144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457200" eaLnBrk="1" hangingPunct="1" latinLnBrk="0" marL="13716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457200" eaLnBrk="1" hangingPunct="1" latinLnBrk="0" marL="18288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457200" eaLnBrk="1" hangingPunct="1" latinLnBrk="0" marL="22860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457200" eaLnBrk="1" hangingPunct="1" latinLnBrk="0" marL="27432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457200" eaLnBrk="1" hangingPunct="1" latinLnBrk="0" marL="32004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457200" eaLnBrk="1" hangingPunct="1" latinLnBrk="0" marL="36576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A87719-9F8F-4570-99AB-AA7A3C6B7F62}" type="slidenum">
              <a:rPr sz="1100"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fld>
            <a:endParaRPr dirty="0" sz="1100"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154" name="Picture 8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2957431" y="2985600"/>
            <a:ext cx="6244045" cy="2807426"/>
          </a:xfrm>
          <a:prstGeom prst="rect"/>
          <a:ln>
            <a:noFill/>
          </a:ln>
          <a:effectLst>
            <a:reflection algn="bl" blurRad="12700" dir="5400000" dist="5000" endPos="30000" rotWithShape="0" stA="30000" sy="-100000"/>
          </a:effectLst>
          <a:scene3d>
            <a:camera prst="perspectiveContrastingLeftFacing">
              <a:rot lat="300000" lon="19800000" rev="0"/>
            </a:camera>
            <a:lightRig dir="t" rig="threePt">
              <a:rot lat="0" lon="0" rev="2700000"/>
            </a:lightRig>
          </a:scene3d>
          <a:sp3d>
            <a:bevelT w="63500" h="50800"/>
          </a:sp3d>
        </p:spPr>
      </p:pic>
      <p:sp>
        <p:nvSpPr>
          <p:cNvPr id="1048595" name="TextBox 4"/>
          <p:cNvSpPr txBox="1"/>
          <p:nvPr/>
        </p:nvSpPr>
        <p:spPr>
          <a:xfrm>
            <a:off x="91489" y="4223366"/>
            <a:ext cx="2505222" cy="1539240"/>
          </a:xfrm>
          <a:prstGeom prst="rect"/>
          <a:noFill/>
        </p:spPr>
        <p:txBody>
          <a:bodyPr rtlCol="0" wrap="square">
            <a:spAutoFit/>
          </a:bodyPr>
          <a:lstStyle>
            <a:defPPr>
              <a:defRPr lang="en-US"/>
            </a:defPPr>
            <a:lvl1pPr algn="l" defTabSz="457200" eaLnBrk="1" hangingPunct="1" latinLnBrk="0" marL="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457200" eaLnBrk="1" hangingPunct="1" latinLnBrk="0" marL="4572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457200" eaLnBrk="1" hangingPunct="1" latinLnBrk="0" marL="9144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457200" eaLnBrk="1" hangingPunct="1" latinLnBrk="0" marL="13716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457200" eaLnBrk="1" hangingPunct="1" latinLnBrk="0" marL="18288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457200" eaLnBrk="1" hangingPunct="1" latinLnBrk="0" marL="22860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457200" eaLnBrk="1" hangingPunct="1" latinLnBrk="0" marL="27432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457200" eaLnBrk="1" hangingPunct="1" latinLnBrk="0" marL="32004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457200" eaLnBrk="1" hangingPunct="1" latinLnBrk="0" marL="36576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dirty="0" sz="1600" lang="en-GB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SUPERVISOR: </a:t>
            </a:r>
            <a:r>
              <a:rPr dirty="0" sz="1600" lang="en-GB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Dr.Abdelrazzak Merheb</a:t>
            </a:r>
          </a:p>
          <a:p>
            <a:endParaRPr dirty="0" sz="1600"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dirty="0" sz="1600" lang="en-GB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COMMITTEE MEMBERS:</a:t>
            </a:r>
            <a:endParaRPr dirty="0" sz="1600" lang="en-GB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dirty="0" sz="1600"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Dr. Ahmad Haddad</a:t>
            </a:r>
          </a:p>
          <a:p>
            <a:r>
              <a:rPr dirty="0" sz="1600"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Dr. Hussein Ezzeddine</a:t>
            </a:r>
          </a:p>
        </p:txBody>
      </p:sp>
      <p:sp>
        <p:nvSpPr>
          <p:cNvPr id="1048596" name="TextBox 8"/>
          <p:cNvSpPr txBox="1"/>
          <p:nvPr/>
        </p:nvSpPr>
        <p:spPr>
          <a:xfrm>
            <a:off x="4721602" y="2331704"/>
            <a:ext cx="2264229" cy="954107"/>
          </a:xfrm>
          <a:prstGeom prst="rect"/>
          <a:noFill/>
        </p:spPr>
        <p:txBody>
          <a:bodyPr rtlCol="0" wrap="square">
            <a:spAutoFit/>
          </a:bodyPr>
          <a:lstStyle>
            <a:defPPr>
              <a:defRPr lang="en-US"/>
            </a:defPPr>
            <a:lvl1pPr algn="l" defTabSz="457200" eaLnBrk="1" hangingPunct="1" latinLnBrk="0" marL="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457200" eaLnBrk="1" hangingPunct="1" latinLnBrk="0" marL="4572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457200" eaLnBrk="1" hangingPunct="1" latinLnBrk="0" marL="9144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457200" eaLnBrk="1" hangingPunct="1" latinLnBrk="0" marL="13716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457200" eaLnBrk="1" hangingPunct="1" latinLnBrk="0" marL="18288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457200" eaLnBrk="1" hangingPunct="1" latinLnBrk="0" marL="22860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457200" eaLnBrk="1" hangingPunct="1" latinLnBrk="0" marL="27432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457200" eaLnBrk="1" hangingPunct="1" latinLnBrk="0" marL="32004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457200" eaLnBrk="1" hangingPunct="1" latinLnBrk="0" marL="36576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dirty="0" sz="2000" lang="en-GB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MASTER THESIS</a:t>
            </a:r>
          </a:p>
          <a:p>
            <a:endParaRPr dirty="0" lang="en-GB">
              <a:solidFill>
                <a:srgbClr val="FF0000"/>
              </a:solidFill>
            </a:endParaRPr>
          </a:p>
          <a:p>
            <a:endParaRPr dirty="0" lang="en-GB"/>
          </a:p>
        </p:txBody>
      </p:sp>
      <p:sp>
        <p:nvSpPr>
          <p:cNvPr id="1048597" name="TextBox 9"/>
          <p:cNvSpPr txBox="1"/>
          <p:nvPr/>
        </p:nvSpPr>
        <p:spPr>
          <a:xfrm>
            <a:off x="4543517" y="6331920"/>
            <a:ext cx="3053080" cy="332740"/>
          </a:xfrm>
          <a:prstGeom prst="rect"/>
          <a:noFill/>
        </p:spPr>
        <p:txBody>
          <a:bodyPr rtlCol="0" wrap="none">
            <a:spAutoFit/>
          </a:bodyPr>
          <a:lstStyle>
            <a:defPPr>
              <a:defRPr lang="en-US"/>
            </a:defPPr>
            <a:lvl1pPr algn="l" defTabSz="457200" eaLnBrk="1" hangingPunct="1" latinLnBrk="0" marL="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457200" eaLnBrk="1" hangingPunct="1" latinLnBrk="0" marL="4572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457200" eaLnBrk="1" hangingPunct="1" latinLnBrk="0" marL="9144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457200" eaLnBrk="1" hangingPunct="1" latinLnBrk="0" marL="13716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457200" eaLnBrk="1" hangingPunct="1" latinLnBrk="0" marL="18288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457200" eaLnBrk="1" hangingPunct="1" latinLnBrk="0" marL="22860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457200" eaLnBrk="1" hangingPunct="1" latinLnBrk="0" marL="27432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457200" eaLnBrk="1" hangingPunct="1" latinLnBrk="0" marL="32004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457200" eaLnBrk="1" hangingPunct="1" latinLnBrk="0" marL="3657600" rtl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dirty="0" sz="1600" lang="en-GB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dirty="0" sz="1600" lang="en-GB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THURSDAY</a:t>
            </a:r>
            <a:r>
              <a:rPr dirty="0" sz="1600" lang="en-GB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sz="1600" lang="en-GB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dirty="0" sz="1600" lang="en-GB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JUNE 10 </a:t>
            </a:r>
            <a:r>
              <a:rPr dirty="0" sz="1600" lang="en-GB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dirty="0" sz="1600" lang="en-GB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dirty="0" sz="1600"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598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C8FB1F7-DA9F-4490-A565-B6FEB001FE64}" type="slidenum">
              <a:rPr lang="en-GB" smtClean="0"/>
              <a:t>1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dur="2000" id="7"/>
                                        <p:tgtEl>
                                          <p:spTgt spid="1048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8" nodeType="with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dur="2000" id="10"/>
                                        <p:tgtEl>
                                          <p:spTgt spid="2097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11" nodeType="with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dur="2000" id="13"/>
                                        <p:tgtEl>
                                          <p:spTgt spid="2097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14" nodeType="with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dur="2000" id="16"/>
                                        <p:tgtEl>
                                          <p:spTgt spid="2097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17" nodeType="with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dur="2000" id="19"/>
                                        <p:tgtEl>
                                          <p:spTgt spid="1048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20" nodeType="with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dur="2000" id="22"/>
                                        <p:tgtEl>
                                          <p:spTgt spid="1048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23" nodeType="with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dur="2000" id="25"/>
                                        <p:tgtEl>
                                          <p:spTgt spid="1048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26" nodeType="with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dur="2000" id="28"/>
                                        <p:tgtEl>
                                          <p:spTgt spid="1048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92" grpId="0"/>
      <p:bldP spid="1048593" grpId="0"/>
      <p:bldP spid="1048595" grpId="0"/>
      <p:bldP spid="1048596" grpId="0"/>
      <p:bldP spid="104859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3" name="Title 1"/>
          <p:cNvSpPr>
            <a:spLocks noGrp="1"/>
          </p:cNvSpPr>
          <p:nvPr>
            <p:ph type="title"/>
          </p:nvPr>
        </p:nvSpPr>
        <p:spPr>
          <a:xfrm>
            <a:off x="1484310" y="163287"/>
            <a:ext cx="4899072" cy="1055914"/>
          </a:xfrm>
        </p:spPr>
        <p:txBody>
          <a:bodyPr/>
          <a:p>
            <a:pPr algn="l"/>
            <a:r>
              <a:rPr b="1" dirty="0" lang="en-GB" smtClean="0"/>
              <a:t>GIMBAL CONTROL</a:t>
            </a:r>
            <a:endParaRPr b="1" dirty="0" lang="en-GB"/>
          </a:p>
        </p:txBody>
      </p:sp>
      <p:sp>
        <p:nvSpPr>
          <p:cNvPr id="104862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C8FB1F7-DA9F-4490-A565-B6FEB001FE64}" type="slidenum">
              <a:rPr lang="en-GB" smtClean="0"/>
              <a:t>10</a:t>
            </a:fld>
            <a:endParaRPr lang="en-GB"/>
          </a:p>
        </p:txBody>
      </p:sp>
      <p:pic>
        <p:nvPicPr>
          <p:cNvPr id="2097170" name="Picture 5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1510435" y="1263286"/>
            <a:ext cx="6088621" cy="2725240"/>
          </a:xfrm>
          <a:prstGeom prst="rect"/>
          <a:noFill/>
          <a:ln>
            <a:noFill/>
          </a:ln>
        </p:spPr>
      </p:pic>
      <p:sp>
        <p:nvSpPr>
          <p:cNvPr id="1048625" name="Rectangle 10"/>
          <p:cNvSpPr/>
          <p:nvPr/>
        </p:nvSpPr>
        <p:spPr>
          <a:xfrm>
            <a:off x="9413966" y="2197425"/>
            <a:ext cx="2075179" cy="294641"/>
          </a:xfrm>
          <a:prstGeom prst="rect"/>
        </p:spPr>
        <p:txBody>
          <a:bodyPr wrap="none">
            <a:spAutoFit/>
          </a:bodyPr>
          <a:p>
            <a:r>
              <a:rPr dirty="0" sz="1400" lang="en-US">
                <a:solidFill>
                  <a:srgbClr val="FF0000"/>
                </a:solidFill>
                <a:latin typeface="Times New Roman" panose="02020603050405020304" pitchFamily="18" charset="0"/>
                <a:ea typeface="HGSMinchoE" panose="02020800000000000000"/>
              </a:rPr>
              <a:t>Gimbal Control Strategy</a:t>
            </a:r>
            <a:endParaRPr dirty="0" sz="1400" lang="en-GB">
              <a:solidFill>
                <a:srgbClr val="FF0000"/>
              </a:solidFill>
            </a:endParaRPr>
          </a:p>
        </p:txBody>
      </p:sp>
      <p:pic>
        <p:nvPicPr>
          <p:cNvPr id="2097171" name="Picture 11"/>
          <p:cNvPicPr>
            <a:picLocks/>
          </p:cNvPicPr>
          <p:nvPr/>
        </p:nvPicPr>
        <p:blipFill rotWithShape="1">
          <a:blip xmlns:r="http://schemas.openxmlformats.org/officeDocument/2006/relationships" r:embed="rId2"/>
          <a:srcRect l="17150" t="25043" r="31761" b="13634"/>
          <a:stretch>
            <a:fillRect/>
          </a:stretch>
        </p:blipFill>
        <p:spPr bwMode="auto">
          <a:xfrm>
            <a:off x="2304777" y="4105275"/>
            <a:ext cx="4078605" cy="2199731"/>
          </a:xfrm>
          <a:prstGeom prst="rect"/>
          <a:ln>
            <a:noFill/>
          </a:ln>
        </p:spPr>
      </p:pic>
      <p:cxnSp>
        <p:nvCxnSpPr>
          <p:cNvPr id="3145728" name="Straight Arrow Connector 12"/>
          <p:cNvCxnSpPr>
            <a:cxnSpLocks/>
          </p:cNvCxnSpPr>
          <p:nvPr/>
        </p:nvCxnSpPr>
        <p:spPr>
          <a:xfrm flipH="1">
            <a:off x="6905897" y="5470797"/>
            <a:ext cx="775063" cy="9963"/>
          </a:xfrm>
          <a:prstGeom prst="straightConnector1"/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48626" name="Rectangle 14"/>
          <p:cNvSpPr/>
          <p:nvPr/>
        </p:nvSpPr>
        <p:spPr>
          <a:xfrm>
            <a:off x="8029463" y="5316908"/>
            <a:ext cx="1363980" cy="294641"/>
          </a:xfrm>
          <a:prstGeom prst="rect"/>
        </p:spPr>
        <p:txBody>
          <a:bodyPr wrap="none">
            <a:spAutoFit/>
          </a:bodyPr>
          <a:p>
            <a:r>
              <a:rPr dirty="0" sz="1400" lang="en-US">
                <a:solidFill>
                  <a:srgbClr val="FF0000"/>
                </a:solidFill>
                <a:latin typeface="Times New Roman" panose="02020603050405020304" pitchFamily="18" charset="0"/>
                <a:ea typeface="HGSMinchoE" panose="02020800000000000000"/>
              </a:rPr>
              <a:t>circuit diagram</a:t>
            </a:r>
            <a:endParaRPr dirty="0" sz="1400" lang="en-GB">
              <a:solidFill>
                <a:srgbClr val="FF0000"/>
              </a:solidFill>
            </a:endParaRPr>
          </a:p>
        </p:txBody>
      </p:sp>
      <p:cxnSp>
        <p:nvCxnSpPr>
          <p:cNvPr id="3145729" name="Straight Arrow Connector 15"/>
          <p:cNvCxnSpPr>
            <a:cxnSpLocks/>
          </p:cNvCxnSpPr>
          <p:nvPr/>
        </p:nvCxnSpPr>
        <p:spPr>
          <a:xfrm flipH="1" flipV="1">
            <a:off x="7948334" y="2351314"/>
            <a:ext cx="1241799" cy="2958"/>
          </a:xfrm>
          <a:prstGeom prst="straightConnector1"/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48627" name="Rectangle 19"/>
          <p:cNvSpPr/>
          <p:nvPr/>
        </p:nvSpPr>
        <p:spPr>
          <a:xfrm>
            <a:off x="4344079" y="1169554"/>
            <a:ext cx="6096000" cy="646331"/>
          </a:xfrm>
          <a:prstGeom prst="rect"/>
        </p:spPr>
        <p:txBody>
          <a:bodyPr>
            <a:spAutoFit/>
          </a:bodyPr>
          <a:p>
            <a:r>
              <a:rPr dirty="0" lang="en-US" smtClean="0">
                <a:solidFill>
                  <a:srgbClr val="FF0000"/>
                </a:solidFill>
                <a:latin typeface="Times New Roman" panose="02020603050405020304" pitchFamily="18" charset="0"/>
                <a:ea typeface="HGSMinchoE" panose="02020800000000000000"/>
              </a:rPr>
              <a:t>The </a:t>
            </a:r>
            <a:r>
              <a:rPr dirty="0" lang="en-US">
                <a:solidFill>
                  <a:srgbClr val="FF0000"/>
                </a:solidFill>
                <a:latin typeface="Times New Roman" panose="02020603050405020304" pitchFamily="18" charset="0"/>
                <a:ea typeface="HGSMinchoE" panose="02020800000000000000"/>
              </a:rPr>
              <a:t>camera mounted on the quadcopter will always concentrate on the center of the fire and </a:t>
            </a:r>
            <a:r>
              <a:rPr dirty="0" lang="en-US" smtClean="0">
                <a:solidFill>
                  <a:srgbClr val="FF0000"/>
                </a:solidFill>
                <a:latin typeface="Times New Roman" panose="02020603050405020304" pitchFamily="18" charset="0"/>
                <a:ea typeface="HGSMinchoE" panose="02020800000000000000"/>
              </a:rPr>
              <a:t>smoke.</a:t>
            </a:r>
            <a:endParaRPr dirty="0" lang="en-GB">
              <a:solidFill>
                <a:srgbClr val="FF0000"/>
              </a:solidFill>
            </a:endParaRPr>
          </a:p>
        </p:txBody>
      </p:sp>
      <p:pic>
        <p:nvPicPr>
          <p:cNvPr id="2097172" name="Picture 21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8239343" y="3040631"/>
            <a:ext cx="1653594" cy="1898571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2500">
        <p:checker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dur="1900" id="7"/>
                                        <p:tgtEl>
                                          <p:spTgt spid="1048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id="10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12"/>
                                        <p:tgtEl>
                                          <p:spTgt spid="1048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3"/>
                                        <p:tgtEl>
                                          <p:spTgt spid="1048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4"/>
                                        <p:tgtEl>
                                          <p:spTgt spid="1048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dur="2000" id="19"/>
                                        <p:tgtEl>
                                          <p:spTgt spid="209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20" nodeType="with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dur="2000" id="22"/>
                                        <p:tgtEl>
                                          <p:spTgt spid="3145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23" nodeType="with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dur="2000" id="25"/>
                                        <p:tgtEl>
                                          <p:spTgt spid="1048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6">
                      <p:stCondLst>
                        <p:cond delay="indefinite"/>
                      </p:stCondLst>
                      <p:childTnLst>
                        <p:par>
                          <p:cTn fill="hold" id="27">
                            <p:stCondLst>
                              <p:cond delay="0"/>
                            </p:stCondLst>
                            <p:childTnLst>
                              <p:par>
                                <p:cTn fill="hold" id="28" nodeType="click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dur="2000" id="30"/>
                                        <p:tgtEl>
                                          <p:spTgt spid="209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31" nodeType="with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dur="2000" id="33"/>
                                        <p:tgtEl>
                                          <p:spTgt spid="3145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34" nodeType="with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dur="2000" id="36"/>
                                        <p:tgtEl>
                                          <p:spTgt spid="1048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7">
                      <p:stCondLst>
                        <p:cond delay="indefinite"/>
                      </p:stCondLst>
                      <p:childTnLst>
                        <p:par>
                          <p:cTn fill="hold" id="38">
                            <p:stCondLst>
                              <p:cond delay="0"/>
                            </p:stCondLst>
                            <p:childTnLst>
                              <p:par>
                                <p:cTn fill="hold" id="39" nodeType="clickEffect" presetClass="entr" presetID="3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41"/>
                                        <p:tgtEl>
                                          <p:spTgt spid="209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42"/>
                                        <p:tgtEl>
                                          <p:spTgt spid="209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43"/>
                                        <p:tgtEl>
                                          <p:spTgt spid="209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1000" id="44"/>
                                        <p:tgtEl>
                                          <p:spTgt spid="209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23" grpId="0"/>
      <p:bldP spid="1048625" grpId="0"/>
      <p:bldP spid="10486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8" name="Title 1"/>
          <p:cNvSpPr>
            <a:spLocks noGrp="1"/>
          </p:cNvSpPr>
          <p:nvPr>
            <p:ph type="title"/>
          </p:nvPr>
        </p:nvSpPr>
        <p:spPr>
          <a:xfrm>
            <a:off x="1649775" y="119743"/>
            <a:ext cx="3035438" cy="829491"/>
          </a:xfrm>
        </p:spPr>
        <p:txBody>
          <a:bodyPr/>
          <a:p>
            <a:pPr algn="l"/>
            <a:r>
              <a:rPr b="1" dirty="0" lang="en-GB" smtClean="0"/>
              <a:t>RESULTS</a:t>
            </a:r>
            <a:endParaRPr b="1" dirty="0" lang="en-GB"/>
          </a:p>
        </p:txBody>
      </p:sp>
      <p:sp>
        <p:nvSpPr>
          <p:cNvPr id="104862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C8FB1F7-DA9F-4490-A565-B6FEB001FE64}" type="slidenum">
              <a:rPr lang="en-GB" smtClean="0"/>
              <a:t>11</a:t>
            </a:fld>
            <a:endParaRPr lang="en-GB"/>
          </a:p>
        </p:txBody>
      </p:sp>
      <p:pic>
        <p:nvPicPr>
          <p:cNvPr id="2097173" name="Picture 4"/>
          <p:cNvPicPr>
            <a:picLocks/>
          </p:cNvPicPr>
          <p:nvPr/>
        </p:nvPicPr>
        <p:blipFill rotWithShape="1">
          <a:blip xmlns:r="http://schemas.openxmlformats.org/officeDocument/2006/relationships" r:embed="rId1" cstate="print"/>
          <a:srcRect l="9027" r="8112" b="4474"/>
          <a:stretch>
            <a:fillRect/>
          </a:stretch>
        </p:blipFill>
        <p:spPr bwMode="auto">
          <a:xfrm>
            <a:off x="1811384" y="1401127"/>
            <a:ext cx="9140472" cy="4055745"/>
          </a:xfrm>
          <a:prstGeom prst="rect"/>
          <a:noFill/>
          <a:ln>
            <a:noFill/>
          </a:ln>
        </p:spPr>
      </p:pic>
      <p:sp>
        <p:nvSpPr>
          <p:cNvPr id="1048630" name="Rectangle 5"/>
          <p:cNvSpPr/>
          <p:nvPr/>
        </p:nvSpPr>
        <p:spPr>
          <a:xfrm>
            <a:off x="3333620" y="5709036"/>
            <a:ext cx="6096000" cy="701039"/>
          </a:xfrm>
          <a:prstGeom prst="rect"/>
        </p:spPr>
        <p:txBody>
          <a:bodyPr>
            <a:spAutoFit/>
          </a:bodyPr>
          <a:p>
            <a:pPr algn="ctr">
              <a:spcBef>
                <a:spcPts val="800"/>
              </a:spcBef>
              <a:spcAft>
                <a:spcPts val="2400"/>
              </a:spcAft>
            </a:pPr>
            <a:r>
              <a:rPr dirty="0" sz="1400" lang="en-US">
                <a:solidFill>
                  <a:srgbClr val="FF0000"/>
                </a:solidFill>
                <a:latin typeface="Times New Roman" panose="02020603050405020304" pitchFamily="18" charset="0"/>
                <a:ea typeface="HGSMinchoE" panose="02020800000000000000"/>
                <a:cs typeface="Times New Roman" panose="02020603050405020304" pitchFamily="18" charset="0"/>
              </a:rPr>
              <a:t>Training Losses (a), Detection Accuracy (b), Training Precision Percentage (c), Average Intersection Over Union (d), F1 Score (e), and Mean Training </a:t>
            </a:r>
            <a:r>
              <a:rPr dirty="0" sz="1400" lang="en-US" smtClean="0">
                <a:solidFill>
                  <a:srgbClr val="FF0000"/>
                </a:solidFill>
                <a:latin typeface="Times New Roman" panose="02020603050405020304" pitchFamily="18" charset="0"/>
                <a:ea typeface="HGSMinchoE" panose="02020800000000000000"/>
                <a:cs typeface="Times New Roman" panose="02020603050405020304" pitchFamily="18" charset="0"/>
              </a:rPr>
              <a:t>Precision(f</a:t>
            </a:r>
            <a:r>
              <a:rPr dirty="0" sz="1400" lang="en-US">
                <a:solidFill>
                  <a:srgbClr val="FF0000"/>
                </a:solidFill>
                <a:latin typeface="Times New Roman" panose="02020603050405020304" pitchFamily="18" charset="0"/>
                <a:ea typeface="HGSMinchoE" panose="02020800000000000000"/>
                <a:cs typeface="Times New Roman" panose="02020603050405020304" pitchFamily="18" charset="0"/>
              </a:rPr>
              <a:t>)</a:t>
            </a:r>
            <a:endParaRPr dirty="0" sz="1400" lang="en-GB">
              <a:solidFill>
                <a:srgbClr val="FF0000"/>
              </a:solidFill>
              <a:latin typeface="Times New Roman" panose="02020603050405020304" pitchFamily="18" charset="0"/>
              <a:ea typeface="HGSMinchoE" panose="0202080000000000000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750">
        <p14:vortex dir="r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3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7"/>
                                        <p:tgtEl>
                                          <p:spTgt spid="1048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1048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10486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1000" id="10"/>
                                        <p:tgtEl>
                                          <p:spTgt spid="1048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id="13" nodeType="clickEffect" presetClass="entr" presetID="26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435" id="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367" id="1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498" id="1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498" id="1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9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9"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49" id="1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9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27"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23" id="20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9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81"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dur="20" id="21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9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decel="50000" dur="124" id="22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9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0" id="23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9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decel="50000" dur="124" id="24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9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0" id="25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9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decel="50000" dur="124" id="26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9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0" id="27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9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decel="50000" dur="124" id="28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9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29" nodeType="withEffect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dur="1300" id="31"/>
                                        <p:tgtEl>
                                          <p:spTgt spid="1048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28" grpId="0"/>
      <p:bldP spid="10486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C8FB1F7-DA9F-4490-A565-B6FEB001FE64}" type="slidenum">
              <a:rPr lang="en-GB" smtClean="0"/>
              <a:t>12</a:t>
            </a:fld>
            <a:endParaRPr lang="en-GB"/>
          </a:p>
        </p:txBody>
      </p:sp>
      <p:pic>
        <p:nvPicPr>
          <p:cNvPr id="2097174" name="Picture 4" descr="C:\Users\mohamad\Desktop\Documentation\YOLOv3\WhatsApp Image 2021-05-19 at 6.41.49 PM.jpeg"/>
          <p:cNvPicPr>
            <a:picLocks/>
          </p:cNvPicPr>
          <p:nvPr/>
        </p:nvPicPr>
        <p:blipFill rotWithShape="1">
          <a:blip xmlns:r="http://schemas.openxmlformats.org/officeDocument/2006/relationships" r:embed="rId1"/>
          <a:srcRect l="1" t="31190" r="427" b="51563"/>
          <a:stretch>
            <a:fillRect/>
          </a:stretch>
        </p:blipFill>
        <p:spPr bwMode="auto">
          <a:xfrm>
            <a:off x="1611235" y="3573462"/>
            <a:ext cx="4210050" cy="2113235"/>
          </a:xfrm>
          <a:prstGeom prst="rect"/>
          <a:noFill/>
          <a:ln>
            <a:noFill/>
          </a:ln>
        </p:spPr>
      </p:pic>
      <p:pic>
        <p:nvPicPr>
          <p:cNvPr id="2097175" name="Picture 6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1611235" y="246503"/>
            <a:ext cx="8900010" cy="2113520"/>
          </a:xfrm>
          <a:prstGeom prst="rect"/>
        </p:spPr>
      </p:pic>
      <p:sp>
        <p:nvSpPr>
          <p:cNvPr id="1048632" name="Down Arrow 7"/>
          <p:cNvSpPr/>
          <p:nvPr/>
        </p:nvSpPr>
        <p:spPr>
          <a:xfrm>
            <a:off x="10023566" y="2429691"/>
            <a:ext cx="296091" cy="836023"/>
          </a:xfrm>
          <a:prstGeom prst="downArrow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GB"/>
          </a:p>
        </p:txBody>
      </p:sp>
      <p:sp>
        <p:nvSpPr>
          <p:cNvPr id="1048633" name="TextBox 8"/>
          <p:cNvSpPr txBox="1"/>
          <p:nvPr/>
        </p:nvSpPr>
        <p:spPr>
          <a:xfrm>
            <a:off x="9492155" y="3352800"/>
            <a:ext cx="1601721" cy="369332"/>
          </a:xfrm>
          <a:prstGeom prst="rect"/>
          <a:noFill/>
        </p:spPr>
        <p:txBody>
          <a:bodyPr rtlCol="0" wrap="none">
            <a:spAutoFit/>
          </a:bodyPr>
          <a:p>
            <a:r>
              <a:rPr b="1" dirty="0" lang="en-GB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SMS Function</a:t>
            </a:r>
            <a:endParaRPr b="1" dirty="0" lang="en-GB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634" name="Down Arrow 10"/>
          <p:cNvSpPr/>
          <p:nvPr/>
        </p:nvSpPr>
        <p:spPr>
          <a:xfrm rot="16200000">
            <a:off x="6492240" y="3924684"/>
            <a:ext cx="357051" cy="1410788"/>
          </a:xfrm>
          <a:prstGeom prst="downArrow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GB"/>
          </a:p>
        </p:txBody>
      </p:sp>
      <p:sp>
        <p:nvSpPr>
          <p:cNvPr id="1048635" name="TextBox 12"/>
          <p:cNvSpPr txBox="1"/>
          <p:nvPr/>
        </p:nvSpPr>
        <p:spPr>
          <a:xfrm>
            <a:off x="7646561" y="4445412"/>
            <a:ext cx="2672080" cy="358140"/>
          </a:xfrm>
          <a:prstGeom prst="rect"/>
          <a:noFill/>
        </p:spPr>
        <p:txBody>
          <a:bodyPr rtlCol="0" wrap="none">
            <a:spAutoFit/>
          </a:bodyPr>
          <a:p>
            <a:r>
              <a:rPr b="1" dirty="0" lang="en-GB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SMS Message on device</a:t>
            </a:r>
            <a:endParaRPr b="1" dirty="0" lang="en-GB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7"/>
                                        <p:tgtEl>
                                          <p:spTgt spid="209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8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10"/>
                                        <p:tgtEl>
                                          <p:spTgt spid="1048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11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13"/>
                                        <p:tgtEl>
                                          <p:spTgt spid="1048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4">
                      <p:stCondLst>
                        <p:cond delay="indefinite"/>
                      </p:stCondLst>
                      <p:childTnLst>
                        <p:par>
                          <p:cTn fill="hold" id="15">
                            <p:stCondLst>
                              <p:cond delay="0"/>
                            </p:stCondLst>
                            <p:childTnLst>
                              <p:par>
                                <p:cTn fill="hold" id="16" nodeType="click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dur="1400" id="18"/>
                                        <p:tgtEl>
                                          <p:spTgt spid="209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19" nodeType="with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dur="2000" id="21"/>
                                        <p:tgtEl>
                                          <p:spTgt spid="1048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22" nodeType="with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dur="2000" id="24"/>
                                        <p:tgtEl>
                                          <p:spTgt spid="1048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32" grpId="0" animBg="1"/>
      <p:bldP spid="1048633" grpId="0"/>
      <p:bldP spid="1048634" grpId="0" animBg="1"/>
      <p:bldP spid="10486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6" name="Picture 4" descr="C:\Users\mohamad\Desktop\thesis\images\smoke.png"/>
          <p:cNvPicPr>
            <a:picLocks/>
          </p:cNvPicPr>
          <p:nvPr/>
        </p:nvPicPr>
        <p:blipFill rotWithShape="1">
          <a:blip xmlns:r="http://schemas.openxmlformats.org/officeDocument/2006/relationships" r:embed="rId1" cstate="print"/>
          <a:srcRect l="2564" t="3419" r="23604" b="8072"/>
          <a:stretch>
            <a:fillRect/>
          </a:stretch>
        </p:blipFill>
        <p:spPr bwMode="auto">
          <a:xfrm>
            <a:off x="86543" y="83004"/>
            <a:ext cx="4441915" cy="3252380"/>
          </a:xfrm>
          <a:prstGeom prst="rect"/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algn="tl" blurRad="55000" dir="5400000" dist="180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97177" name="Picture 5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7541080" y="83003"/>
            <a:ext cx="4529000" cy="3243323"/>
          </a:xfrm>
          <a:prstGeom prst="rect"/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algn="tl" blurRad="55000" dir="5400000" dist="180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97178" name="Picture 6" descr="C:\Users\mohamad\Desktop\thesis\images\smoke1.png"/>
          <p:cNvPicPr>
            <a:picLocks/>
          </p:cNvPicPr>
          <p:nvPr/>
        </p:nvPicPr>
        <p:blipFill rotWithShape="1">
          <a:blip xmlns:r="http://schemas.openxmlformats.org/officeDocument/2006/relationships" r:embed="rId3" cstate="print"/>
          <a:srcRect l="2315" t="3929" r="24755" b="12254"/>
          <a:stretch>
            <a:fillRect/>
          </a:stretch>
        </p:blipFill>
        <p:spPr bwMode="auto">
          <a:xfrm>
            <a:off x="3084887" y="3549015"/>
            <a:ext cx="5835650" cy="3104334"/>
          </a:xfrm>
          <a:prstGeom prst="rect"/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algn="tl" blurRad="55000" dir="5400000" dist="180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48636" name="Down Arrow 7"/>
          <p:cNvSpPr/>
          <p:nvPr/>
        </p:nvSpPr>
        <p:spPr>
          <a:xfrm flipV="1">
            <a:off x="10220956" y="3520420"/>
            <a:ext cx="484632" cy="791390"/>
          </a:xfrm>
          <a:prstGeom prst="downArrow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GB"/>
          </a:p>
        </p:txBody>
      </p:sp>
      <p:sp>
        <p:nvSpPr>
          <p:cNvPr id="1048637" name="Down Arrow 8"/>
          <p:cNvSpPr/>
          <p:nvPr/>
        </p:nvSpPr>
        <p:spPr>
          <a:xfrm flipV="1">
            <a:off x="1432561" y="3658145"/>
            <a:ext cx="484632" cy="791390"/>
          </a:xfrm>
          <a:prstGeom prst="downArrow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GB"/>
          </a:p>
        </p:txBody>
      </p:sp>
      <p:sp>
        <p:nvSpPr>
          <p:cNvPr id="1048638" name="TextBox 9"/>
          <p:cNvSpPr txBox="1"/>
          <p:nvPr/>
        </p:nvSpPr>
        <p:spPr>
          <a:xfrm>
            <a:off x="747219" y="4511040"/>
            <a:ext cx="1897380" cy="358141"/>
          </a:xfrm>
          <a:prstGeom prst="rect"/>
          <a:noFill/>
        </p:spPr>
        <p:txBody>
          <a:bodyPr rtlCol="0" wrap="none">
            <a:spAutoFit/>
          </a:bodyPr>
          <a:p>
            <a:r>
              <a:rPr dirty="0" lang="en-GB" smtClean="0">
                <a:solidFill>
                  <a:schemeClr val="bg1">
                    <a:lumMod val="50000"/>
                  </a:schemeClr>
                </a:solidFill>
              </a:rPr>
              <a:t>Smoke detection </a:t>
            </a:r>
            <a:endParaRPr dirty="0" lang="en-GB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48639" name="TextBox 10"/>
          <p:cNvSpPr txBox="1"/>
          <p:nvPr/>
        </p:nvSpPr>
        <p:spPr>
          <a:xfrm>
            <a:off x="9686457" y="4505903"/>
            <a:ext cx="1553630" cy="369332"/>
          </a:xfrm>
          <a:prstGeom prst="rect"/>
          <a:noFill/>
        </p:spPr>
        <p:txBody>
          <a:bodyPr rtlCol="0" wrap="none">
            <a:spAutoFit/>
          </a:bodyPr>
          <a:p>
            <a:r>
              <a:rPr dirty="0" lang="en-GB" smtClean="0">
                <a:solidFill>
                  <a:schemeClr val="accent4"/>
                </a:solidFill>
              </a:rPr>
              <a:t>Fire detection </a:t>
            </a:r>
            <a:endParaRPr dirty="0" lang="en-GB">
              <a:solidFill>
                <a:schemeClr val="accent4"/>
              </a:solidFill>
            </a:endParaRPr>
          </a:p>
        </p:txBody>
      </p:sp>
      <p:sp>
        <p:nvSpPr>
          <p:cNvPr id="1048640" name="Down Arrow 11"/>
          <p:cNvSpPr/>
          <p:nvPr/>
        </p:nvSpPr>
        <p:spPr>
          <a:xfrm rot="10800000" flipV="1">
            <a:off x="5564240" y="2543994"/>
            <a:ext cx="363254" cy="895892"/>
          </a:xfrm>
          <a:prstGeom prst="downArrow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GB"/>
          </a:p>
        </p:txBody>
      </p:sp>
      <p:sp>
        <p:nvSpPr>
          <p:cNvPr id="1048641" name="Down Arrow 12"/>
          <p:cNvSpPr/>
          <p:nvPr/>
        </p:nvSpPr>
        <p:spPr>
          <a:xfrm rot="10800000" flipV="1">
            <a:off x="6179990" y="2543994"/>
            <a:ext cx="316611" cy="895892"/>
          </a:xfrm>
          <a:prstGeom prst="downArrow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GB"/>
          </a:p>
        </p:txBody>
      </p:sp>
      <p:sp>
        <p:nvSpPr>
          <p:cNvPr id="1048642" name="TextBox 14"/>
          <p:cNvSpPr txBox="1"/>
          <p:nvPr/>
        </p:nvSpPr>
        <p:spPr>
          <a:xfrm>
            <a:off x="4842615" y="2063317"/>
            <a:ext cx="2494280" cy="358141"/>
          </a:xfrm>
          <a:prstGeom prst="rect"/>
          <a:noFill/>
        </p:spPr>
        <p:txBody>
          <a:bodyPr rtlCol="0" wrap="none">
            <a:spAutoFit/>
          </a:bodyPr>
          <a:p>
            <a:r>
              <a:rPr dirty="0" lang="en-GB" smtClean="0">
                <a:solidFill>
                  <a:srgbClr val="FF0000"/>
                </a:solidFill>
              </a:rPr>
              <a:t>Fire &amp; smoke detection</a:t>
            </a:r>
            <a:endParaRPr dirty="0" lang="en-GB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3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7"/>
                                        <p:tgtEl>
                                          <p:spTgt spid="209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209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20971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1000" id="10"/>
                                        <p:tgtEl>
                                          <p:spTgt spid="209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11" nodeType="withEffect" presetClass="entr" presetID="3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13"/>
                                        <p:tgtEl>
                                          <p:spTgt spid="1048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4"/>
                                        <p:tgtEl>
                                          <p:spTgt spid="1048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10486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1000" id="16"/>
                                        <p:tgtEl>
                                          <p:spTgt spid="1048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17" nodeType="withEffect" presetClass="entr" presetID="3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19"/>
                                        <p:tgtEl>
                                          <p:spTgt spid="1048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0"/>
                                        <p:tgtEl>
                                          <p:spTgt spid="1048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1"/>
                                        <p:tgtEl>
                                          <p:spTgt spid="10486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1000" id="22"/>
                                        <p:tgtEl>
                                          <p:spTgt spid="1048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>
                      <p:stCondLst>
                        <p:cond delay="indefinite"/>
                      </p:stCondLst>
                      <p:childTnLst>
                        <p:par>
                          <p:cTn fill="hold" id="2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5" nodeType="clickEffect" presetClass="entr" presetID="3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27"/>
                                        <p:tgtEl>
                                          <p:spTgt spid="1048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8"/>
                                        <p:tgtEl>
                                          <p:spTgt spid="1048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9"/>
                                        <p:tgtEl>
                                          <p:spTgt spid="10486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1000" id="30"/>
                                        <p:tgtEl>
                                          <p:spTgt spid="1048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31" nodeType="withEffect" presetClass="entr" presetID="3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33"/>
                                        <p:tgtEl>
                                          <p:spTgt spid="209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4"/>
                                        <p:tgtEl>
                                          <p:spTgt spid="2097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5"/>
                                        <p:tgtEl>
                                          <p:spTgt spid="20971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1000" id="36"/>
                                        <p:tgtEl>
                                          <p:spTgt spid="209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37" nodeType="withEffect" presetClass="entr" presetID="3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39"/>
                                        <p:tgtEl>
                                          <p:spTgt spid="1048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40"/>
                                        <p:tgtEl>
                                          <p:spTgt spid="1048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41"/>
                                        <p:tgtEl>
                                          <p:spTgt spid="10486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1000" id="42"/>
                                        <p:tgtEl>
                                          <p:spTgt spid="1048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3">
                      <p:stCondLst>
                        <p:cond delay="indefinite"/>
                      </p:stCondLst>
                      <p:childTnLst>
                        <p:par>
                          <p:cTn fill="hold" id="44">
                            <p:stCondLst>
                              <p:cond delay="0"/>
                            </p:stCondLst>
                            <p:childTnLst>
                              <p:par>
                                <p:cTn fill="hold" id="45" nodeType="clickEffect" presetClass="entr" presetID="26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80" id="4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822" id="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50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9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9"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32" id="51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9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27"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64" id="52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9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81"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dur="26" id="53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971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decel="50000" dur="166" id="54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97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55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971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decel="50000" dur="166" id="56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97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57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971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decel="50000" dur="166" id="58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97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59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971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decel="50000" dur="166" id="6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971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61" nodeType="withEffect" presetClass="entr" presetID="26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80" id="6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822" id="6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66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9"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32" id="67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27"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64" id="68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81"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dur="26" id="69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86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decel="50000" dur="166" id="7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86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71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6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decel="50000" dur="166" id="72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6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73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6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decel="50000" dur="166" id="74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6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75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6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decel="50000" dur="166" id="76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6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77" nodeType="withEffect" presetClass="entr" presetID="26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80" id="7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822" id="8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82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9"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32" id="83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27"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64" id="8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81"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dur="26" id="85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86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decel="50000" dur="166" id="86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86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87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6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decel="50000" dur="166" id="88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6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89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6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decel="50000" dur="166" id="9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6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91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6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decel="50000" dur="166" id="92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6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93" nodeType="withEffect" presetClass="entr" presetID="26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80" id="9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822" id="9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9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98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9"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32" id="99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27"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64" id="100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81"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dur="26" id="101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86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decel="50000" dur="166" id="102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86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103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6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decel="50000" dur="166" id="104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6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105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6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decel="50000" dur="166" id="106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6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107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6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decel="50000" dur="166" id="108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6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36" grpId="0" animBg="1"/>
      <p:bldP spid="1048637" grpId="0" animBg="1"/>
      <p:bldP spid="1048638" grpId="0"/>
      <p:bldP spid="1048639" grpId="0"/>
      <p:bldP spid="1048640" grpId="0" animBg="1"/>
      <p:bldP spid="1048641" grpId="0" animBg="1"/>
      <p:bldP spid="10486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9" name="Screen Recording (03-06-2021 16-32-02) smoke and fir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2" y="452845"/>
            <a:ext cx="11700673" cy="5906867"/>
          </a:xfrm>
          <a:prstGeom prst="rect"/>
        </p:spPr>
      </p:pic>
      <p:sp>
        <p:nvSpPr>
          <p:cNvPr id="1048643" name="TextBox 5"/>
          <p:cNvSpPr txBox="1"/>
          <p:nvPr/>
        </p:nvSpPr>
        <p:spPr>
          <a:xfrm>
            <a:off x="766354" y="174171"/>
            <a:ext cx="3815080" cy="358140"/>
          </a:xfrm>
          <a:prstGeom prst="rect"/>
          <a:noFill/>
        </p:spPr>
        <p:txBody>
          <a:bodyPr rtlCol="0" wrap="none">
            <a:spAutoFit/>
          </a:bodyPr>
          <a:p>
            <a:r>
              <a:rPr b="1" dirty="0" lang="en-GB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Fire and smoke detected from video</a:t>
            </a:r>
            <a:endParaRPr b="1" dirty="0" lang="en-GB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evt="onClick" delay="0">
                    <p:tgtEl>
                      <p:spTgt spid="2097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dur="1" fill="hold" id="6"/>
                                        <p:tgtEl>
                                          <p:spTgt spid="2097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79"/>
                  </p:tgtEl>
                </p:cond>
              </p:nextCondLst>
            </p:seq>
            <p:video>
              <p:cMediaNode vol="80000">
                <p:cTn display="0" fill="hold" id="7">
                  <p:stCondLst>
                    <p:cond delay="indefinite"/>
                  </p:stCondLst>
                </p:cTn>
                <p:tgtEl>
                  <p:spTgt spid="209717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4" name="Title 1"/>
          <p:cNvSpPr>
            <a:spLocks noGrp="1"/>
          </p:cNvSpPr>
          <p:nvPr>
            <p:ph type="title"/>
          </p:nvPr>
        </p:nvSpPr>
        <p:spPr>
          <a:xfrm>
            <a:off x="1623648" y="128452"/>
            <a:ext cx="3732123" cy="855617"/>
          </a:xfrm>
        </p:spPr>
        <p:txBody>
          <a:bodyPr/>
          <a:p>
            <a:pPr algn="l"/>
            <a:r>
              <a:rPr b="1" dirty="0" lang="en-GB" smtClean="0"/>
              <a:t>CONCLUSION</a:t>
            </a:r>
            <a:endParaRPr b="1" dirty="0" lang="en-GB"/>
          </a:p>
        </p:txBody>
      </p:sp>
      <p:sp>
        <p:nvSpPr>
          <p:cNvPr id="1048645" name="Content Placeholder 2"/>
          <p:cNvSpPr>
            <a:spLocks noGrp="1"/>
          </p:cNvSpPr>
          <p:nvPr>
            <p:ph idx="1"/>
          </p:nvPr>
        </p:nvSpPr>
        <p:spPr>
          <a:xfrm>
            <a:off x="1702023" y="2238103"/>
            <a:ext cx="10018713" cy="4110445"/>
          </a:xfrm>
        </p:spPr>
        <p:txBody>
          <a:bodyPr>
            <a:noAutofit/>
          </a:bodyPr>
          <a:p>
            <a:pPr lvl="0">
              <a:buFont typeface="Wingdings" panose="05000000000000000000" pitchFamily="2" charset="2"/>
              <a:buChar char="ü"/>
            </a:pPr>
            <a:r>
              <a:rPr dirty="0" sz="1800"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Running </a:t>
            </a:r>
            <a:r>
              <a:rPr dirty="0" sz="1800"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the fire and smoke detection system on a GPU is 7 times faster than running it on a CPU. A significant fps drop resulted from running the system on CPU. </a:t>
            </a:r>
            <a:endParaRPr dirty="0" sz="1800"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dirty="0" sz="1800" lang="en-GB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dirty="0" sz="1800"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Training </a:t>
            </a:r>
            <a:r>
              <a:rPr dirty="0" sz="1800"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YOLO v3 models is much flexible compared to other types of models such as RCNN, faster RCNN </a:t>
            </a:r>
            <a:r>
              <a:rPr dirty="0" sz="1800"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>
              <a:buFont typeface="Wingdings" panose="05000000000000000000" pitchFamily="2" charset="2"/>
              <a:buChar char="ü"/>
            </a:pPr>
            <a:endParaRPr dirty="0" sz="1800"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dirty="0" sz="1800"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Training </a:t>
            </a:r>
            <a:r>
              <a:rPr dirty="0" sz="1800"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the model on 5000 iterations gave significantly unsatisfactory detection accuracy of 55% for smoke and 65% for fires. The model needed to be trained at a minimum number of 11,000 iterations to exceed the 90% accuracy line. </a:t>
            </a:r>
            <a:endParaRPr dirty="0" sz="1800" lang="en-US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ü"/>
            </a:pPr>
            <a:endParaRPr dirty="0" sz="1800"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dirty="0" sz="1800"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dirty="0" sz="1800"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propagation speed of the fires can be estimated for extra monitoring information that can help locals to better take decisions. </a:t>
            </a:r>
            <a:endParaRPr dirty="0" sz="1800"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ü"/>
            </a:pPr>
            <a:endParaRPr dirty="0" sz="1800"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dirty="0" sz="1800"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sz="1800"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dirty="0" sz="1800"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system can be trained to detect humans in video frames and send special kind of alert to the stakeholders. </a:t>
            </a:r>
            <a:endParaRPr dirty="0" sz="1800"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ü"/>
            </a:pPr>
            <a:endParaRPr dirty="0" sz="1800"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dirty="0" sz="1800"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64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C8FB1F7-DA9F-4490-A565-B6FEB001FE64}" type="slidenum">
              <a:rPr lang="en-GB" smtClean="0"/>
              <a:t>15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3900">
        <p14:glitter dir="l" pattern="hexagon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7"/>
                                        <p:tgtEl>
                                          <p:spTgt spid="10486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1048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1048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>
                      <p:stCondLst>
                        <p:cond delay="indefinite"/>
                      </p:stCondLst>
                      <p:childTnLst>
                        <p:par>
                          <p:cTn fill="hold" id="11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2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14"/>
                                        <p:tgtEl>
                                          <p:spTgt spid="1048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7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19"/>
                                        <p:tgtEl>
                                          <p:spTgt spid="10486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0">
                      <p:stCondLst>
                        <p:cond delay="indefinite"/>
                      </p:stCondLst>
                      <p:childTnLst>
                        <p:par>
                          <p:cTn fill="hold" id="21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2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24"/>
                                        <p:tgtEl>
                                          <p:spTgt spid="10486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5">
                      <p:stCondLst>
                        <p:cond delay="indefinite"/>
                      </p:stCondLst>
                      <p:childTnLst>
                        <p:par>
                          <p:cTn fill="hold" id="2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7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29"/>
                                        <p:tgtEl>
                                          <p:spTgt spid="10486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0">
                      <p:stCondLst>
                        <p:cond delay="indefinite"/>
                      </p:stCondLst>
                      <p:childTnLst>
                        <p:par>
                          <p:cTn fill="hold" id="31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2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34"/>
                                        <p:tgtEl>
                                          <p:spTgt spid="10486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44" grpId="0"/>
      <p:bldP spid="104864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C8FB1F7-DA9F-4490-A565-B6FEB001FE64}" type="slidenum">
              <a:rPr lang="en-GB" smtClean="0"/>
              <a:t>16</a:t>
            </a:fld>
            <a:endParaRPr lang="en-GB"/>
          </a:p>
        </p:txBody>
      </p:sp>
      <p:sp>
        <p:nvSpPr>
          <p:cNvPr id="1048648" name="TextBox 4"/>
          <p:cNvSpPr txBox="1"/>
          <p:nvPr/>
        </p:nvSpPr>
        <p:spPr>
          <a:xfrm>
            <a:off x="1994262" y="2490651"/>
            <a:ext cx="6964680" cy="815340"/>
          </a:xfrm>
          <a:prstGeom prst="rect"/>
          <a:noFill/>
        </p:spPr>
        <p:txBody>
          <a:bodyPr rtlCol="0" wrap="none">
            <a:spAutoFit/>
          </a:bodyPr>
          <a:p>
            <a:r>
              <a:rPr b="1" dirty="0" sz="4800" lang="en-GB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LISTEN </a:t>
            </a:r>
            <a:endParaRPr b="1" dirty="0" sz="4800"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Title 1"/>
          <p:cNvSpPr>
            <a:spLocks noGrp="1"/>
          </p:cNvSpPr>
          <p:nvPr>
            <p:ph type="title"/>
          </p:nvPr>
        </p:nvSpPr>
        <p:spPr>
          <a:xfrm>
            <a:off x="1484310" y="85433"/>
            <a:ext cx="10018713" cy="1752599"/>
          </a:xfrm>
        </p:spPr>
        <p:txBody>
          <a:bodyPr/>
          <a:p>
            <a:pPr algn="l"/>
            <a:r>
              <a:rPr b="1" dirty="0" lang="en-GB" smtClean="0"/>
              <a:t>OUTLINE</a:t>
            </a:r>
            <a:endParaRPr b="1" dirty="0" lang="en-GB"/>
          </a:p>
        </p:txBody>
      </p:sp>
      <p:sp>
        <p:nvSpPr>
          <p:cNvPr id="1048600" name="Content Placeholder 2"/>
          <p:cNvSpPr>
            <a:spLocks noGrp="1"/>
          </p:cNvSpPr>
          <p:nvPr>
            <p:ph idx="1"/>
          </p:nvPr>
        </p:nvSpPr>
        <p:spPr>
          <a:xfrm>
            <a:off x="1484310" y="1740066"/>
            <a:ext cx="10018713" cy="3124201"/>
          </a:xfrm>
        </p:spPr>
        <p:txBody>
          <a:bodyPr>
            <a:normAutofit fontScale="95833" lnSpcReduction="10000"/>
          </a:bodyPr>
          <a:p>
            <a:pPr>
              <a:buFont typeface="Wingdings" panose="05000000000000000000" pitchFamily="2" charset="2"/>
              <a:buChar char="Ø"/>
            </a:pPr>
            <a:r>
              <a:rPr dirty="0" lang="en-GB"/>
              <a:t> </a:t>
            </a:r>
            <a:r>
              <a:rPr dirty="0" lang="en-GB" smtClean="0"/>
              <a:t>Introduction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dirty="0" lang="en-GB"/>
              <a:t> </a:t>
            </a:r>
            <a:r>
              <a:rPr dirty="0" lang="en-GB" smtClean="0"/>
              <a:t>Objectives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dirty="0" lang="en-GB"/>
              <a:t> </a:t>
            </a:r>
            <a:r>
              <a:rPr dirty="0" lang="en-GB" smtClean="0"/>
              <a:t>Brief about Modeling of drone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dirty="0" lang="en-GB"/>
              <a:t> </a:t>
            </a:r>
            <a:r>
              <a:rPr dirty="0" lang="en-GB" smtClean="0"/>
              <a:t>NN training procedure using yolov3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dirty="0" lang="en-GB"/>
              <a:t> </a:t>
            </a:r>
            <a:r>
              <a:rPr dirty="0" lang="en-GB" smtClean="0"/>
              <a:t>Gimbal control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dirty="0" lang="en-GB"/>
              <a:t> </a:t>
            </a:r>
            <a:r>
              <a:rPr dirty="0" lang="en-GB" smtClean="0"/>
              <a:t>Results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dirty="0" lang="en-GB"/>
              <a:t> </a:t>
            </a:r>
            <a:r>
              <a:rPr dirty="0" lang="en-GB" smtClean="0"/>
              <a:t>Conclusion and future work</a:t>
            </a:r>
            <a:endParaRPr dirty="0" lang="en-GB"/>
          </a:p>
        </p:txBody>
      </p:sp>
      <p:sp>
        <p:nvSpPr>
          <p:cNvPr id="104860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C8FB1F7-DA9F-4490-A565-B6FEB001FE64}" type="slidenum">
              <a:rPr lang="en-GB" smtClean="0"/>
              <a:t>2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400">
        <p14:ripple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1048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1048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1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13"/>
                                        <p:tgtEl>
                                          <p:spTgt spid="10486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4">
                      <p:stCondLst>
                        <p:cond delay="indefinite"/>
                      </p:stCondLst>
                      <p:childTnLst>
                        <p:par>
                          <p:cTn fill="hold" id="15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6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18"/>
                                        <p:tgtEl>
                                          <p:spTgt spid="10486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>
                      <p:stCondLst>
                        <p:cond delay="indefinite"/>
                      </p:stCondLst>
                      <p:childTnLst>
                        <p:par>
                          <p:cTn fill="hold" id="2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1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23"/>
                                        <p:tgtEl>
                                          <p:spTgt spid="10486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4">
                      <p:stCondLst>
                        <p:cond delay="indefinite"/>
                      </p:stCondLst>
                      <p:childTnLst>
                        <p:par>
                          <p:cTn fill="hold" id="25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6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28"/>
                                        <p:tgtEl>
                                          <p:spTgt spid="10486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9">
                      <p:stCondLst>
                        <p:cond delay="indefinite"/>
                      </p:stCondLst>
                      <p:childTnLst>
                        <p:par>
                          <p:cTn fill="hold" id="3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1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33"/>
                                        <p:tgtEl>
                                          <p:spTgt spid="10486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4">
                      <p:stCondLst>
                        <p:cond delay="indefinite"/>
                      </p:stCondLst>
                      <p:childTnLst>
                        <p:par>
                          <p:cTn fill="hold" id="35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6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38"/>
                                        <p:tgtEl>
                                          <p:spTgt spid="10486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9">
                      <p:stCondLst>
                        <p:cond delay="indefinite"/>
                      </p:stCondLst>
                      <p:childTnLst>
                        <p:par>
                          <p:cTn fill="hold" id="4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1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43"/>
                                        <p:tgtEl>
                                          <p:spTgt spid="10486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99" grpId="0"/>
      <p:bldP spid="104860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Title 1"/>
          <p:cNvSpPr>
            <a:spLocks noGrp="1"/>
          </p:cNvSpPr>
          <p:nvPr>
            <p:ph type="title"/>
          </p:nvPr>
        </p:nvSpPr>
        <p:spPr>
          <a:xfrm>
            <a:off x="1553981" y="0"/>
            <a:ext cx="3923712" cy="1752599"/>
          </a:xfrm>
        </p:spPr>
        <p:txBody>
          <a:bodyPr/>
          <a:p>
            <a:pPr algn="l"/>
            <a:r>
              <a:rPr b="1" dirty="0" lang="en-GB" smtClean="0"/>
              <a:t>INTRODUCTION</a:t>
            </a:r>
            <a:endParaRPr b="1" dirty="0" lang="en-GB"/>
          </a:p>
        </p:txBody>
      </p:sp>
      <p:sp>
        <p:nvSpPr>
          <p:cNvPr id="1048603" name="Content Placeholder 2"/>
          <p:cNvSpPr>
            <a:spLocks noGrp="1"/>
          </p:cNvSpPr>
          <p:nvPr>
            <p:ph idx="1"/>
          </p:nvPr>
        </p:nvSpPr>
        <p:spPr>
          <a:xfrm>
            <a:off x="1318847" y="1621970"/>
            <a:ext cx="7172781" cy="4151301"/>
          </a:xfrm>
        </p:spPr>
        <p:txBody>
          <a:bodyPr>
            <a:normAutofit/>
          </a:bodyPr>
          <a:p>
            <a:pPr>
              <a:buFont typeface="Wingdings" panose="05000000000000000000" pitchFamily="2" charset="2"/>
              <a:buChar char="Ø"/>
            </a:pPr>
            <a:r>
              <a:rPr dirty="0" sz="2000"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dirty="0" sz="2000"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advancement of industry in the last century increased the environmental pollution and climate </a:t>
            </a:r>
            <a:r>
              <a:rPr dirty="0" sz="2000"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change.</a:t>
            </a:r>
          </a:p>
          <a:p>
            <a:pPr indent="0" marL="0">
              <a:buNone/>
            </a:pPr>
            <a:endParaRPr dirty="0" sz="2000"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dirty="0" sz="2000"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dirty="0" sz="2000"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fire detection system using drones has gained a huge turnout especially in the past two decades</a:t>
            </a:r>
            <a:r>
              <a:rPr dirty="0" sz="2000"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0" marL="0">
              <a:buNone/>
            </a:pPr>
            <a:endParaRPr dirty="0" sz="2000"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dirty="0" sz="2000" lang="en-US" smtClean="0"/>
              <a:t> A </a:t>
            </a:r>
            <a:r>
              <a:rPr dirty="0" sz="2000" lang="en-US"/>
              <a:t>Convolutional Neural Network (CNN</a:t>
            </a:r>
            <a:r>
              <a:rPr dirty="0" sz="2000" lang="en-US" smtClean="0"/>
              <a:t>) </a:t>
            </a:r>
            <a:r>
              <a:rPr dirty="0" sz="2000" lang="en-US"/>
              <a:t>is a class of deep neural networks for learning frame </a:t>
            </a:r>
            <a:r>
              <a:rPr dirty="0" sz="2000" lang="en-US" smtClean="0"/>
              <a:t>works.</a:t>
            </a:r>
          </a:p>
          <a:p>
            <a:pPr indent="0" marL="0">
              <a:buNone/>
            </a:pPr>
            <a:endParaRPr dirty="0" sz="2000" lang="en-US" smtClean="0"/>
          </a:p>
          <a:p>
            <a:pPr>
              <a:buFont typeface="Wingdings" panose="05000000000000000000" pitchFamily="2" charset="2"/>
              <a:buChar char="Ø"/>
            </a:pPr>
            <a:r>
              <a:rPr dirty="0" sz="2000" lang="en-US" smtClean="0"/>
              <a:t> CNNs are </a:t>
            </a:r>
            <a:r>
              <a:rPr dirty="0" sz="2000" lang="en-US"/>
              <a:t>used for image recognition and classification</a:t>
            </a:r>
            <a:endParaRPr dirty="0" sz="2000"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60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C8FB1F7-DA9F-4490-A565-B6FEB001FE64}" type="slidenum">
              <a:rPr lang="en-GB" smtClean="0"/>
              <a:t>3</a:t>
            </a:fld>
            <a:endParaRPr lang="en-GB"/>
          </a:p>
        </p:txBody>
      </p:sp>
      <p:pic>
        <p:nvPicPr>
          <p:cNvPr id="2097155" name="Picture 6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8726762" y="1621970"/>
            <a:ext cx="3100252" cy="3291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algn="bl" blurRad="12700" dir="5400000" dist="5000" endPos="28000" rotWithShape="0" stA="38000" sy="-100000"/>
          </a:effectLst>
        </p:spPr>
      </p:pic>
    </p:spTree>
  </p:cSld>
  <p:clrMapOvr>
    <a:masterClrMapping/>
  </p:clrMapOvr>
  <p:transition spd="slow">
    <p:cover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7"/>
                                        <p:tgtEl>
                                          <p:spTgt spid="1048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1048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1048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10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12"/>
                                        <p:tgtEl>
                                          <p:spTgt spid="2097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3"/>
                                        <p:tgtEl>
                                          <p:spTgt spid="2097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4"/>
                                        <p:tgtEl>
                                          <p:spTgt spid="2097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7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19"/>
                                        <p:tgtEl>
                                          <p:spTgt spid="1048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0">
                      <p:stCondLst>
                        <p:cond delay="indefinite"/>
                      </p:stCondLst>
                      <p:childTnLst>
                        <p:par>
                          <p:cTn fill="hold" id="21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2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24"/>
                                        <p:tgtEl>
                                          <p:spTgt spid="1048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5">
                      <p:stCondLst>
                        <p:cond delay="indefinite"/>
                      </p:stCondLst>
                      <p:childTnLst>
                        <p:par>
                          <p:cTn fill="hold" id="2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7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29"/>
                                        <p:tgtEl>
                                          <p:spTgt spid="1048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0">
                      <p:stCondLst>
                        <p:cond delay="indefinite"/>
                      </p:stCondLst>
                      <p:childTnLst>
                        <p:par>
                          <p:cTn fill="hold" id="31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2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34"/>
                                        <p:tgtEl>
                                          <p:spTgt spid="1048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02" grpId="0"/>
      <p:bldP spid="104860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Title 1"/>
          <p:cNvSpPr>
            <a:spLocks noGrp="1"/>
          </p:cNvSpPr>
          <p:nvPr>
            <p:ph type="title"/>
          </p:nvPr>
        </p:nvSpPr>
        <p:spPr>
          <a:xfrm>
            <a:off x="1591888" y="0"/>
            <a:ext cx="3302842" cy="1752599"/>
          </a:xfrm>
        </p:spPr>
        <p:txBody>
          <a:bodyPr/>
          <a:p>
            <a:pPr algn="l"/>
            <a:r>
              <a:rPr b="1" dirty="0" lang="en-GB" smtClean="0"/>
              <a:t>OBJECTIVES</a:t>
            </a:r>
            <a:endParaRPr b="1" dirty="0" lang="en-GB"/>
          </a:p>
        </p:txBody>
      </p:sp>
      <p:sp>
        <p:nvSpPr>
          <p:cNvPr id="1048606" name="Content Placeholder 2"/>
          <p:cNvSpPr>
            <a:spLocks noGrp="1"/>
          </p:cNvSpPr>
          <p:nvPr>
            <p:ph idx="1"/>
          </p:nvPr>
        </p:nvSpPr>
        <p:spPr>
          <a:xfrm>
            <a:off x="2605334" y="1369935"/>
            <a:ext cx="8417336" cy="1495185"/>
          </a:xfrm>
        </p:spPr>
        <p:txBody>
          <a:bodyPr/>
          <a:p>
            <a:pPr indent="0" marL="0">
              <a:buNone/>
            </a:pPr>
            <a:r>
              <a:rPr b="1" dirty="0" lang="en-GB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reduce false alarms and determine the locations of </a:t>
            </a:r>
            <a:r>
              <a:rPr b="1" dirty="0" lang="en-GB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wildfires</a:t>
            </a:r>
            <a:endParaRPr b="1" dirty="0" lang="en-GB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marL="0">
              <a:buNone/>
            </a:pPr>
            <a:endParaRPr dirty="0" lang="en-GB"/>
          </a:p>
        </p:txBody>
      </p:sp>
      <p:sp>
        <p:nvSpPr>
          <p:cNvPr id="104860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C8FB1F7-DA9F-4490-A565-B6FEB001FE64}" type="slidenum">
              <a:rPr lang="en-GB" smtClean="0"/>
              <a:t>4</a:t>
            </a:fld>
            <a:endParaRPr lang="en-GB"/>
          </a:p>
        </p:txBody>
      </p:sp>
      <p:sp>
        <p:nvSpPr>
          <p:cNvPr id="1048608" name="TextBox 5"/>
          <p:cNvSpPr txBox="1"/>
          <p:nvPr/>
        </p:nvSpPr>
        <p:spPr>
          <a:xfrm>
            <a:off x="1591888" y="2660869"/>
            <a:ext cx="10110907" cy="2148841"/>
          </a:xfrm>
          <a:prstGeom prst="rect"/>
          <a:noFill/>
        </p:spPr>
        <p:txBody>
          <a:bodyPr rtlCol="0" wrap="square">
            <a:spAutoFit/>
          </a:bodyPr>
          <a:p>
            <a:pPr indent="-285750" marL="285750">
              <a:buFont typeface="Wingdings" panose="05000000000000000000" pitchFamily="2" charset="2"/>
              <a:buChar char="v"/>
            </a:pPr>
            <a:r>
              <a:rPr dirty="0" lang="en-GB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sz="2000"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Design and implement an early fire detection system, with the aid of quadcopter based on Machine Learning (ML)/Neural Networks (NN).</a:t>
            </a:r>
          </a:p>
          <a:p>
            <a:pPr indent="-285750" marL="285750">
              <a:buFont typeface="Wingdings" panose="05000000000000000000" pitchFamily="2" charset="2"/>
              <a:buChar char="v"/>
            </a:pPr>
            <a:endParaRPr dirty="0" sz="2000"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85750" marL="285750">
              <a:buFont typeface="Wingdings" panose="05000000000000000000" pitchFamily="2" charset="2"/>
              <a:buChar char="v"/>
            </a:pPr>
            <a:r>
              <a:rPr dirty="0" sz="2000"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Applying a NN training using YoloV3 to detect smoke and fire.</a:t>
            </a:r>
          </a:p>
          <a:p>
            <a:pPr indent="-285750" marL="285750">
              <a:buFont typeface="Wingdings" panose="05000000000000000000" pitchFamily="2" charset="2"/>
              <a:buChar char="v"/>
            </a:pPr>
            <a:endParaRPr dirty="0" sz="2000"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85750" marL="285750">
              <a:buFont typeface="Wingdings" panose="05000000000000000000" pitchFamily="2" charset="2"/>
              <a:buChar char="v"/>
            </a:pPr>
            <a:endParaRPr dirty="0"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85750" marL="285750">
              <a:buFont typeface="Wingdings" panose="05000000000000000000" pitchFamily="2" charset="2"/>
              <a:buChar char="v"/>
            </a:pPr>
            <a:endParaRPr dirty="0" lang="en-GB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dur="1500" id="7"/>
                                        <p:tgtEl>
                                          <p:spTgt spid="1048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12"/>
                                        <p:tgtEl>
                                          <p:spTgt spid="1048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3"/>
                                        <p:tgtEl>
                                          <p:spTgt spid="1048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4"/>
                                        <p:tgtEl>
                                          <p:spTgt spid="1048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19"/>
                                        <p:tgtEl>
                                          <p:spTgt spid="10486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0">
                      <p:stCondLst>
                        <p:cond delay="indefinite"/>
                      </p:stCondLst>
                      <p:childTnLst>
                        <p:par>
                          <p:cTn fill="hold" id="21">
                            <p:stCondLst>
                              <p:cond delay="0"/>
                            </p:stCondLst>
                            <p:childTnLst>
                              <p:par>
                                <p:cTn fill="hold" id="22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24"/>
                                        <p:tgtEl>
                                          <p:spTgt spid="10486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05" grpId="0"/>
      <p:bldP spid="104860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Title 1"/>
          <p:cNvSpPr>
            <a:spLocks noGrp="1"/>
          </p:cNvSpPr>
          <p:nvPr>
            <p:ph type="title"/>
          </p:nvPr>
        </p:nvSpPr>
        <p:spPr>
          <a:xfrm>
            <a:off x="1484311" y="233082"/>
            <a:ext cx="6162583" cy="748583"/>
          </a:xfrm>
        </p:spPr>
        <p:txBody>
          <a:bodyPr>
            <a:normAutofit fontScale="90000"/>
          </a:bodyPr>
          <a:p>
            <a:pPr algn="l"/>
            <a:r>
              <a:rPr b="1" dirty="0" lang="en-GB"/>
              <a:t>Brief about Modeling of drone</a:t>
            </a:r>
            <a:br>
              <a:rPr b="1" dirty="0" lang="en-GB"/>
            </a:br>
            <a:endParaRPr b="1" dirty="0" lang="en-GB"/>
          </a:p>
        </p:txBody>
      </p:sp>
      <p:sp>
        <p:nvSpPr>
          <p:cNvPr id="10486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C8FB1F7-DA9F-4490-A565-B6FEB001FE64}" type="slidenum">
              <a:rPr lang="en-GB" smtClean="0"/>
              <a:t>5</a:t>
            </a:fld>
            <a:endParaRPr lang="en-GB"/>
          </a:p>
        </p:txBody>
      </p:sp>
      <p:pic>
        <p:nvPicPr>
          <p:cNvPr id="2097156" name="Content Placeholder 4"/>
          <p:cNvPicPr>
            <a:picLocks noGrp="1"/>
          </p:cNvPicPr>
          <p:nvPr>
            <p:ph idx="1"/>
          </p:nvPr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 bwMode="auto">
          <a:xfrm>
            <a:off x="1805540" y="2185389"/>
            <a:ext cx="6226533" cy="3993507"/>
          </a:xfrm>
          <a:prstGeom prst="rect"/>
          <a:noFill/>
          <a:ln>
            <a:noFill/>
          </a:ln>
        </p:spPr>
      </p:pic>
      <p:pic>
        <p:nvPicPr>
          <p:cNvPr id="2097157" name="Picture 5"/>
          <p:cNvPicPr>
            <a:picLocks/>
          </p:cNvPicPr>
          <p:nvPr/>
        </p:nvPicPr>
        <p:blipFill rotWithShape="1">
          <a:blip xmlns:r="http://schemas.openxmlformats.org/officeDocument/2006/relationships" r:embed="rId2" cstate="print"/>
          <a:srcRect r="50245"/>
          <a:stretch>
            <a:fillRect/>
          </a:stretch>
        </p:blipFill>
        <p:spPr bwMode="auto">
          <a:xfrm>
            <a:off x="7897906" y="514464"/>
            <a:ext cx="3926238" cy="2974002"/>
          </a:xfrm>
          <a:prstGeom prst="rect"/>
          <a:noFill/>
          <a:ln>
            <a:noFill/>
          </a:ln>
        </p:spPr>
      </p:pic>
      <p:pic>
        <p:nvPicPr>
          <p:cNvPr id="2097158" name="Picture 6"/>
          <p:cNvPicPr>
            <a:picLocks/>
          </p:cNvPicPr>
          <p:nvPr/>
        </p:nvPicPr>
        <p:blipFill rotWithShape="1">
          <a:blip xmlns:r="http://schemas.openxmlformats.org/officeDocument/2006/relationships" r:embed="rId2" cstate="print"/>
          <a:srcRect l="49080" r="2962"/>
          <a:stretch>
            <a:fillRect/>
          </a:stretch>
        </p:blipFill>
        <p:spPr bwMode="auto">
          <a:xfrm>
            <a:off x="7897906" y="3263581"/>
            <a:ext cx="3926238" cy="2968675"/>
          </a:xfrm>
          <a:prstGeom prst="rect"/>
          <a:noFill/>
          <a:ln>
            <a:noFill/>
          </a:ln>
        </p:spPr>
      </p:pic>
      <p:graphicFrame>
        <p:nvGraphicFramePr>
          <p:cNvPr id="4194304" name="Table 7"/>
          <p:cNvGraphicFramePr>
            <a:graphicFrameLocks noGrp="1"/>
          </p:cNvGraphicFramePr>
          <p:nvPr/>
        </p:nvGraphicFramePr>
        <p:xfrm>
          <a:off x="3277790" y="1194555"/>
          <a:ext cx="3660894" cy="795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0149"/>
                <a:gridCol w="610149"/>
                <a:gridCol w="610149"/>
                <a:gridCol w="610149"/>
                <a:gridCol w="610149"/>
                <a:gridCol w="610149"/>
              </a:tblGrid>
              <a:tr h="397805">
                <a:tc>
                  <a:txBody>
                    <a:bodyPr/>
                    <a:p>
                      <a:endParaRPr lang="en-US"/>
                    </a:p>
                  </a:txBody>
                  <a:tcPr marL="68580" marR="68580" marT="0" marB="0">
                    <a:blipFill>
                      <a:blip xmlns:r="http://schemas.openxmlformats.org/officeDocument/2006/relationships" r:embed="rId3"/>
                      <a:stretch>
                        <a:fillRect l="-1000" t="-1515" r="-506000" b="-103030"/>
                      </a:stretch>
                    </a:blipFill>
                  </a:tcPr>
                </a:tc>
                <a:tc>
                  <a:txBody>
                    <a:bodyPr/>
                    <a:p>
                      <a:endParaRPr lang="en-US"/>
                    </a:p>
                  </a:txBody>
                  <a:tcPr marL="68580" marR="68580" marT="0" marB="0">
                    <a:blipFill>
                      <a:blip xmlns:r="http://schemas.openxmlformats.org/officeDocument/2006/relationships" r:embed="rId3"/>
                      <a:stretch>
                        <a:fillRect l="-100000" t="-1515" r="-400990" b="-103030"/>
                      </a:stretch>
                    </a:blipFill>
                  </a:tcPr>
                </a:tc>
                <a:tc>
                  <a:txBody>
                    <a:bodyPr/>
                    <a:p>
                      <a:endParaRPr lang="en-US"/>
                    </a:p>
                  </a:txBody>
                  <a:tcPr marL="68580" marR="68580" marT="0" marB="0">
                    <a:blipFill>
                      <a:blip xmlns:r="http://schemas.openxmlformats.org/officeDocument/2006/relationships" r:embed="rId3"/>
                      <a:stretch>
                        <a:fillRect l="-202000" t="-1515" r="-305000" b="-103030"/>
                      </a:stretch>
                    </a:blipFill>
                  </a:tcPr>
                </a:tc>
                <a:tc>
                  <a:txBody>
                    <a:bodyPr/>
                    <a:p>
                      <a:endParaRPr lang="en-US"/>
                    </a:p>
                  </a:txBody>
                  <a:tcPr marL="68580" marR="68580" marT="0" marB="0">
                    <a:blipFill>
                      <a:blip xmlns:r="http://schemas.openxmlformats.org/officeDocument/2006/relationships" r:embed="rId3"/>
                      <a:stretch>
                        <a:fillRect l="-302000" t="-1515" r="-205000" b="-103030"/>
                      </a:stretch>
                    </a:blipFill>
                  </a:tcPr>
                </a:tc>
                <a:tc>
                  <a:txBody>
                    <a:bodyPr/>
                    <a:p>
                      <a:endParaRPr lang="en-US"/>
                    </a:p>
                  </a:txBody>
                  <a:tcPr marL="68580" marR="68580" marT="0" marB="0">
                    <a:blipFill>
                      <a:blip xmlns:r="http://schemas.openxmlformats.org/officeDocument/2006/relationships" r:embed="rId3"/>
                      <a:stretch>
                        <a:fillRect l="-398020" t="-1515" r="-102970" b="-103030"/>
                      </a:stretch>
                    </a:blipFill>
                  </a:tcPr>
                </a:tc>
                <a:tc>
                  <a:txBody>
                    <a:bodyPr/>
                    <a:p>
                      <a:endParaRPr lang="en-US"/>
                    </a:p>
                  </a:txBody>
                  <a:tcPr marL="68580" marR="68580" marT="0" marB="0">
                    <a:blipFill>
                      <a:blip xmlns:r="http://schemas.openxmlformats.org/officeDocument/2006/relationships" r:embed="rId3"/>
                      <a:stretch>
                        <a:fillRect l="-503000" t="-1515" r="-4000" b="-103030"/>
                      </a:stretch>
                    </a:blipFill>
                  </a:tcPr>
                </a:tc>
              </a:tr>
              <a:tr h="397805">
                <a:tc>
                  <a:txBody>
                    <a:bodyPr/>
                    <a:p>
                      <a:endParaRPr lang="en-US"/>
                    </a:p>
                  </a:txBody>
                  <a:tcPr marL="68580" marR="68580" marT="0" marB="0">
                    <a:blipFill>
                      <a:blip xmlns:r="http://schemas.openxmlformats.org/officeDocument/2006/relationships" r:embed="rId3"/>
                      <a:stretch>
                        <a:fillRect l="-1000" t="-101515" r="-506000" b="-3030"/>
                      </a:stretch>
                    </a:blipFill>
                  </a:tcPr>
                </a:tc>
                <a:tc>
                  <a:txBody>
                    <a:bodyPr/>
                    <a:p>
                      <a:endParaRPr lang="en-US"/>
                    </a:p>
                  </a:txBody>
                  <a:tcPr marL="68580" marR="68580" marT="0" marB="0">
                    <a:blipFill>
                      <a:blip xmlns:r="http://schemas.openxmlformats.org/officeDocument/2006/relationships" r:embed="rId3"/>
                      <a:stretch>
                        <a:fillRect l="-100000" t="-101515" r="-400990" b="-3030"/>
                      </a:stretch>
                    </a:blipFill>
                  </a:tcPr>
                </a:tc>
                <a:tc>
                  <a:txBody>
                    <a:bodyPr/>
                    <a:p>
                      <a:endParaRPr lang="en-US"/>
                    </a:p>
                  </a:txBody>
                  <a:tcPr marL="68580" marR="68580" marT="0" marB="0">
                    <a:blipFill>
                      <a:blip xmlns:r="http://schemas.openxmlformats.org/officeDocument/2006/relationships" r:embed="rId3"/>
                      <a:stretch>
                        <a:fillRect l="-202000" t="-101515" r="-305000" b="-3030"/>
                      </a:stretch>
                    </a:blipFill>
                  </a:tcPr>
                </a:tc>
                <a:tc>
                  <a:txBody>
                    <a:bodyPr/>
                    <a:p>
                      <a:endParaRPr lang="en-US"/>
                    </a:p>
                  </a:txBody>
                  <a:tcPr marL="68580" marR="68580" marT="0" marB="0">
                    <a:blipFill>
                      <a:blip xmlns:r="http://schemas.openxmlformats.org/officeDocument/2006/relationships" r:embed="rId3"/>
                      <a:stretch>
                        <a:fillRect l="-302000" t="-101515" r="-205000" b="-3030"/>
                      </a:stretch>
                    </a:blipFill>
                  </a:tcPr>
                </a:tc>
                <a:tc>
                  <a:txBody>
                    <a:bodyPr/>
                    <a:p>
                      <a:endParaRPr lang="en-US"/>
                    </a:p>
                  </a:txBody>
                  <a:tcPr marL="68580" marR="68580" marT="0" marB="0">
                    <a:blipFill>
                      <a:blip xmlns:r="http://schemas.openxmlformats.org/officeDocument/2006/relationships" r:embed="rId3"/>
                      <a:stretch>
                        <a:fillRect l="-398020" t="-101515" r="-102970" b="-3030"/>
                      </a:stretch>
                    </a:blipFill>
                  </a:tcPr>
                </a:tc>
                <a:tc>
                  <a:txBody>
                    <a:bodyPr/>
                    <a:p>
                      <a:endParaRPr lang="en-US"/>
                    </a:p>
                  </a:txBody>
                  <a:tcPr marL="68580" marR="68580" marT="0" marB="0">
                    <a:blipFill>
                      <a:blip xmlns:r="http://schemas.openxmlformats.org/officeDocument/2006/relationships" r:embed="rId3"/>
                      <a:stretch>
                        <a:fillRect l="-503000" t="-101515" r="-4000" b="-3030"/>
                      </a:stretch>
                    </a:blipFill>
                  </a:tcPr>
                </a:tc>
              </a:tr>
            </a:tbl>
          </a:graphicData>
        </a:graphic>
      </p:graphicFrame>
      <p:graphicFrame>
        <p:nvGraphicFramePr>
          <p:cNvPr id="4194305" name="Table 8"/>
          <p:cNvGraphicFramePr>
            <a:graphicFrameLocks noGrp="1"/>
          </p:cNvGraphicFramePr>
          <p:nvPr/>
        </p:nvGraphicFramePr>
        <p:xfrm>
          <a:off x="3277790" y="830652"/>
          <a:ext cx="3660892" cy="3978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0446"/>
                <a:gridCol w="1830446"/>
              </a:tblGrid>
              <a:tr h="397805">
                <a:tc>
                  <a:txBody>
                    <a:bodyPr/>
                    <a:p>
                      <a:pPr algn="ctr"/>
                      <a:r>
                        <a:rPr dirty="0" sz="1600" lang="en-GB"/>
                        <a:t>Position controller</a:t>
                      </a:r>
                    </a:p>
                  </a:txBody>
                </a:tc>
                <a:tc>
                  <a:txBody>
                    <a:bodyPr/>
                    <a:p>
                      <a:pPr algn="ctr"/>
                      <a:r>
                        <a:rPr dirty="0" sz="1600" lang="en-GB"/>
                        <a:t>Attitude controller</a:t>
                      </a:r>
                    </a:p>
                  </a:txBody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600">
        <p:blinds dir="vert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7"/>
                                        <p:tgtEl>
                                          <p:spTgt spid="10486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1048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1048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>
                      <p:stCondLst>
                        <p:cond delay="indefinite"/>
                      </p:stCondLst>
                      <p:childTnLst>
                        <p:par>
                          <p:cTn fill="hold" id="11">
                            <p:stCondLst>
                              <p:cond delay="0"/>
                            </p:stCondLst>
                            <p:childTnLst>
                              <p:par>
                                <p:cTn fill="hold" id="12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4"/>
                                        <p:tgtEl>
                                          <p:spTgt spid="2097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5"/>
                                        <p:tgtEl>
                                          <p:spTgt spid="2097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6">
                      <p:stCondLst>
                        <p:cond delay="indefinite"/>
                      </p:stCondLst>
                      <p:childTnLst>
                        <p:par>
                          <p:cTn fill="hold" id="17">
                            <p:stCondLst>
                              <p:cond delay="0"/>
                            </p:stCondLst>
                            <p:childTnLst>
                              <p:par>
                                <p:cTn fill="hold" id="18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4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20"/>
                                        <p:tgtEl>
                                          <p:spTgt spid="4194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1"/>
                                        <p:tgtEl>
                                          <p:spTgt spid="4194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2"/>
                                        <p:tgtEl>
                                          <p:spTgt spid="4194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23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4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25"/>
                                        <p:tgtEl>
                                          <p:spTgt spid="41943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6"/>
                                        <p:tgtEl>
                                          <p:spTgt spid="4194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7"/>
                                        <p:tgtEl>
                                          <p:spTgt spid="4194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8">
                      <p:stCondLst>
                        <p:cond delay="indefinite"/>
                      </p:stCondLst>
                      <p:childTnLst>
                        <p:par>
                          <p:cTn fill="hold" id="29">
                            <p:stCondLst>
                              <p:cond delay="0"/>
                            </p:stCondLst>
                            <p:childTnLst>
                              <p:par>
                                <p:cTn fill="hold" id="30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32"/>
                                        <p:tgtEl>
                                          <p:spTgt spid="2097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3"/>
                                        <p:tgtEl>
                                          <p:spTgt spid="2097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4"/>
                                        <p:tgtEl>
                                          <p:spTgt spid="2097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35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37"/>
                                        <p:tgtEl>
                                          <p:spTgt spid="2097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8"/>
                                        <p:tgtEl>
                                          <p:spTgt spid="2097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9"/>
                                        <p:tgtEl>
                                          <p:spTgt spid="2097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0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Title 1"/>
          <p:cNvSpPr>
            <a:spLocks noGrp="1"/>
          </p:cNvSpPr>
          <p:nvPr>
            <p:ph type="title"/>
          </p:nvPr>
        </p:nvSpPr>
        <p:spPr>
          <a:xfrm>
            <a:off x="1484310" y="119743"/>
            <a:ext cx="7398432" cy="1134291"/>
          </a:xfrm>
        </p:spPr>
        <p:txBody>
          <a:bodyPr>
            <a:normAutofit fontScale="90000"/>
          </a:bodyPr>
          <a:p>
            <a:pPr algn="l"/>
            <a:r>
              <a:rPr b="1" dirty="0" lang="en-GB"/>
              <a:t>NN training procedure using yolov3</a:t>
            </a:r>
            <a:br>
              <a:rPr b="1" dirty="0" lang="en-GB"/>
            </a:br>
            <a:endParaRPr b="1" dirty="0" lang="en-GB"/>
          </a:p>
        </p:txBody>
      </p:sp>
      <p:sp>
        <p:nvSpPr>
          <p:cNvPr id="10486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C8FB1F7-DA9F-4490-A565-B6FEB001FE64}" type="slidenum">
              <a:rPr lang="en-GB" smtClean="0"/>
              <a:t>6</a:t>
            </a:fld>
            <a:endParaRPr lang="en-GB"/>
          </a:p>
        </p:txBody>
      </p:sp>
      <p:pic>
        <p:nvPicPr>
          <p:cNvPr id="2097159" name="Picture 4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1898469"/>
            <a:ext cx="7525385" cy="3300549"/>
          </a:xfrm>
          <a:prstGeom prst="rect"/>
          <a:ln>
            <a:noFill/>
          </a:ln>
          <a:effectLst>
            <a:reflection algn="bl" blurRad="12700" dir="5400000" dist="5000" endPos="30000" rotWithShape="0" stA="30000" sy="-100000"/>
          </a:effectLst>
          <a:scene3d>
            <a:camera prst="perspectiveContrastingLeftFacing">
              <a:rot lat="300000" lon="19800000" rev="0"/>
            </a:camera>
            <a:lightRig dir="t" rig="threePt">
              <a:rot lat="0" lon="0" rev="2700000"/>
            </a:lightRig>
          </a:scene3d>
          <a:sp3d>
            <a:bevelT w="63500" h="50800"/>
          </a:sp3d>
        </p:spPr>
      </p:pic>
      <p:sp>
        <p:nvSpPr>
          <p:cNvPr id="1048613" name="TextBox 5"/>
          <p:cNvSpPr txBox="1">
            <a:spLocks noChangeAspect="1" noMove="1" noResize="1" noRot="1" noAdjustHandles="1" noEditPoints="1" noChangeArrowheads="1" noChangeShapeType="1" noTextEdit="1"/>
          </p:cNvSpPr>
          <p:nvPr/>
        </p:nvSpPr>
        <p:spPr>
          <a:xfrm>
            <a:off x="6860881" y="1793965"/>
            <a:ext cx="5331119" cy="3785652"/>
          </a:xfrm>
          <a:prstGeom prst="rect"/>
          <a:blipFill>
            <a:blip xmlns:r="http://schemas.openxmlformats.org/officeDocument/2006/relationships" r:embed="rId2"/>
            <a:stretch>
              <a:fillRect l="-1029" t="-805"/>
            </a:stretch>
          </a:blipFill>
        </p:spPr>
        <p:txBody>
          <a:bodyPr/>
          <a:p>
            <a:r>
              <a:rPr lang="en-GB">
                <a:noFill/>
              </a:rPr>
              <a:t> </a:t>
            </a:r>
          </a:p>
        </p:txBody>
      </p:sp>
      <p:sp>
        <p:nvSpPr>
          <p:cNvPr id="1048614" name="TextBox 6"/>
          <p:cNvSpPr txBox="1"/>
          <p:nvPr/>
        </p:nvSpPr>
        <p:spPr>
          <a:xfrm>
            <a:off x="1793966" y="853440"/>
            <a:ext cx="1142813" cy="461665"/>
          </a:xfrm>
          <a:prstGeom prst="rect"/>
          <a:noFill/>
        </p:spPr>
        <p:txBody>
          <a:bodyPr rtlCol="0" wrap="none">
            <a:spAutoFit/>
          </a:bodyPr>
          <a:p>
            <a:r>
              <a:rPr b="1" dirty="0" sz="2400" lang="en-GB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YoloV3</a:t>
            </a:r>
            <a:endParaRPr b="1" dirty="0" sz="2400" lang="en-GB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dur="2000" id="7"/>
                                        <p:tgtEl>
                                          <p:spTgt spid="104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dur="2000" id="12"/>
                                        <p:tgtEl>
                                          <p:spTgt spid="104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id="15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17"/>
                                        <p:tgtEl>
                                          <p:spTgt spid="1048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8">
                      <p:stCondLst>
                        <p:cond delay="indefinite"/>
                      </p:stCondLst>
                      <p:childTnLst>
                        <p:par>
                          <p:cTn fill="hold" id="19">
                            <p:stCondLst>
                              <p:cond delay="0"/>
                            </p:stCondLst>
                            <p:childTnLst>
                              <p:par>
                                <p:cTn fill="hold" id="20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22"/>
                                        <p:tgtEl>
                                          <p:spTgt spid="10486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>
                      <p:stCondLst>
                        <p:cond delay="indefinite"/>
                      </p:stCondLst>
                      <p:childTnLst>
                        <p:par>
                          <p:cTn fill="hold" id="24">
                            <p:stCondLst>
                              <p:cond delay="0"/>
                            </p:stCondLst>
                            <p:childTnLst>
                              <p:par>
                                <p:cTn fill="hold" id="25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27"/>
                                        <p:tgtEl>
                                          <p:spTgt spid="10486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8">
                      <p:stCondLst>
                        <p:cond delay="indefinite"/>
                      </p:stCondLst>
                      <p:childTnLst>
                        <p:par>
                          <p:cTn fill="hold" id="29">
                            <p:stCondLst>
                              <p:cond delay="0"/>
                            </p:stCondLst>
                            <p:childTnLst>
                              <p:par>
                                <p:cTn fill="hold" id="30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32"/>
                                        <p:tgtEl>
                                          <p:spTgt spid="10486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33" nodeType="with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35"/>
                                        <p:tgtEl>
                                          <p:spTgt spid="2097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11" grpId="0"/>
      <p:bldP spid="10486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C8FB1F7-DA9F-4490-A565-B6FEB001FE64}" type="slidenum">
              <a:rPr lang="en-GB" smtClean="0"/>
              <a:t>7</a:t>
            </a:fld>
            <a:endParaRPr lang="en-GB"/>
          </a:p>
        </p:txBody>
      </p:sp>
      <p:sp>
        <p:nvSpPr>
          <p:cNvPr id="1048616" name="TextBox 4"/>
          <p:cNvSpPr txBox="1"/>
          <p:nvPr/>
        </p:nvSpPr>
        <p:spPr>
          <a:xfrm>
            <a:off x="1559697" y="135238"/>
            <a:ext cx="1541780" cy="447040"/>
          </a:xfrm>
          <a:prstGeom prst="rect"/>
          <a:noFill/>
        </p:spPr>
        <p:txBody>
          <a:bodyPr rtlCol="0" wrap="none">
            <a:spAutoFit/>
          </a:bodyPr>
          <a:p>
            <a:r>
              <a:rPr b="1" dirty="0" sz="2400" lang="en-GB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DARKNET</a:t>
            </a:r>
            <a:endParaRPr b="1" dirty="0" sz="2400" lang="en-GB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617" name="Rectangle 5"/>
          <p:cNvSpPr/>
          <p:nvPr/>
        </p:nvSpPr>
        <p:spPr>
          <a:xfrm>
            <a:off x="1363477" y="1287155"/>
            <a:ext cx="5691747" cy="5273039"/>
          </a:xfrm>
          <a:prstGeom prst="rect"/>
        </p:spPr>
        <p:txBody>
          <a:bodyPr wrap="square">
            <a:spAutoFit/>
          </a:bodyPr>
          <a:p>
            <a:pPr indent="-285750" marL="285750">
              <a:buFont typeface="Wingdings" panose="05000000000000000000" pitchFamily="2" charset="2"/>
              <a:buChar char="v"/>
            </a:pPr>
            <a:r>
              <a:rPr dirty="0"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Darknet is an open source neural network.</a:t>
            </a:r>
          </a:p>
          <a:p>
            <a:pPr indent="-285750" marL="285750">
              <a:buFont typeface="Wingdings" panose="05000000000000000000" pitchFamily="2" charset="2"/>
              <a:buChar char="v"/>
            </a:pPr>
            <a:endParaRPr dirty="0"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85750" marL="285750">
              <a:buFont typeface="Wingdings" panose="05000000000000000000" pitchFamily="2" charset="2"/>
              <a:buChar char="v"/>
            </a:pPr>
            <a:r>
              <a:rPr dirty="0"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Edit the Makefile in the Darknet folder.</a:t>
            </a:r>
          </a:p>
          <a:p>
            <a:pPr indent="-285750" marL="285750">
              <a:buFont typeface="Wingdings" panose="05000000000000000000" pitchFamily="2" charset="2"/>
              <a:buChar char="v"/>
            </a:pPr>
            <a:endParaRPr dirty="0"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85750" marL="285750">
              <a:buFont typeface="Wingdings" panose="05000000000000000000" pitchFamily="2" charset="2"/>
              <a:buChar char="v"/>
            </a:pPr>
            <a:r>
              <a:rPr dirty="0" lang="en-GB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Applying </a:t>
            </a:r>
            <a:r>
              <a:rPr dirty="0"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the filter respect to number of classes.(</a:t>
            </a:r>
            <a:r>
              <a:rPr dirty="0"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filters = (classes + 5) *3).</a:t>
            </a:r>
          </a:p>
          <a:p>
            <a:pPr indent="-285750" marL="285750">
              <a:buFont typeface="Wingdings" panose="05000000000000000000" pitchFamily="2" charset="2"/>
              <a:buChar char="v"/>
            </a:pPr>
            <a:endParaRPr dirty="0"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85750" lvl="0" marL="285750">
              <a:buFont typeface="Wingdings" panose="05000000000000000000" pitchFamily="2" charset="2"/>
              <a:buChar char="v"/>
            </a:pPr>
            <a:r>
              <a:rPr dirty="0"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From directory darknet\examples folder, open file “detector.c” . At line 138, modify this line: if (i%1000==0 || (</a:t>
            </a:r>
            <a:r>
              <a:rPr dirty="0"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dirty="0"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&lt; 1000 &amp;&amp; i%100 == 0</a:t>
            </a:r>
            <a:r>
              <a:rPr dirty="0"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)).</a:t>
            </a:r>
          </a:p>
          <a:p>
            <a:pPr indent="-285750" lvl="0" marL="285750">
              <a:buFont typeface="Wingdings" panose="05000000000000000000" pitchFamily="2" charset="2"/>
              <a:buChar char="v"/>
            </a:pPr>
            <a:endParaRPr dirty="0"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85750" lvl="0" marL="285750">
              <a:buFont typeface="Wingdings" panose="05000000000000000000" pitchFamily="2" charset="2"/>
              <a:buChar char="v"/>
            </a:pPr>
            <a:r>
              <a:rPr dirty="0"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Split </a:t>
            </a:r>
            <a:r>
              <a:rPr dirty="0"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our dataset into a training set and validation set.</a:t>
            </a:r>
          </a:p>
          <a:p>
            <a:pPr indent="-285750" lvl="0" marL="285750">
              <a:buFont typeface="Wingdings" panose="05000000000000000000" pitchFamily="2" charset="2"/>
              <a:buChar char="v"/>
            </a:pPr>
            <a:endParaRPr dirty="0"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85750" lvl="0" marL="285750">
              <a:buFont typeface="Wingdings" panose="05000000000000000000" pitchFamily="2" charset="2"/>
              <a:buChar char="v"/>
            </a:pPr>
            <a:r>
              <a:rPr dirty="0"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dirty="0"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file has been darknet.zip format and upload it in google drive </a:t>
            </a:r>
          </a:p>
          <a:p>
            <a:pPr indent="-285750" lvl="0" marL="285750">
              <a:buFont typeface="Wingdings" panose="05000000000000000000" pitchFamily="2" charset="2"/>
              <a:buChar char="v"/>
            </a:pPr>
            <a:endParaRPr dirty="0" sz="2000"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85750" lvl="0" marL="285750">
              <a:buFont typeface="Wingdings" panose="05000000000000000000" pitchFamily="2" charset="2"/>
              <a:buChar char="v"/>
            </a:pPr>
            <a:endParaRPr dirty="0" sz="2000"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85750" marL="285750">
              <a:buFont typeface="Wingdings" panose="05000000000000000000" pitchFamily="2" charset="2"/>
              <a:buChar char="v"/>
            </a:pPr>
            <a:endParaRPr dirty="0" sz="2000"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160" name="Picture 3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 r="30807" b="-1106"/>
          <a:stretch>
            <a:fillRect/>
          </a:stretch>
        </p:blipFill>
        <p:spPr bwMode="auto">
          <a:xfrm>
            <a:off x="8428303" y="46432"/>
            <a:ext cx="2145968" cy="2651946"/>
          </a:xfrm>
          <a:prstGeom prst="rect"/>
          <a:noFill/>
        </p:spPr>
      </p:pic>
      <p:pic>
        <p:nvPicPr>
          <p:cNvPr id="2097161" name="Picture 10"/>
          <p:cNvPicPr>
            <a:picLocks/>
          </p:cNvPicPr>
          <p:nvPr/>
        </p:nvPicPr>
        <p:blipFill rotWithShape="1">
          <a:blip xmlns:r="http://schemas.openxmlformats.org/officeDocument/2006/relationships" r:embed="rId2"/>
          <a:srcRect r="400" b="10923"/>
          <a:stretch>
            <a:fillRect/>
          </a:stretch>
        </p:blipFill>
        <p:spPr bwMode="auto">
          <a:xfrm>
            <a:off x="10104330" y="63895"/>
            <a:ext cx="1917342" cy="2637387"/>
          </a:xfrm>
          <a:prstGeom prst="rect"/>
          <a:ln>
            <a:noFill/>
          </a:ln>
        </p:spPr>
      </p:pic>
      <p:pic>
        <p:nvPicPr>
          <p:cNvPr id="2097162" name="Picture 11"/>
          <p:cNvPicPr>
            <a:picLocks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9580268" y="2816994"/>
            <a:ext cx="2324862" cy="1889550"/>
          </a:xfrm>
          <a:prstGeom prst="rect"/>
        </p:spPr>
      </p:pic>
      <p:pic>
        <p:nvPicPr>
          <p:cNvPr id="2097163" name="Picture 12"/>
          <p:cNvPicPr>
            <a:picLocks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7055224" y="2816993"/>
            <a:ext cx="2525044" cy="1786045"/>
          </a:xfrm>
          <a:prstGeom prst="rect"/>
        </p:spPr>
      </p:pic>
      <p:pic>
        <p:nvPicPr>
          <p:cNvPr id="2097164" name="Picture 13"/>
          <p:cNvPicPr>
            <a:picLocks/>
          </p:cNvPicPr>
          <p:nvPr/>
        </p:nvPicPr>
        <p:blipFill>
          <a:blip xmlns:r="http://schemas.openxmlformats.org/officeDocument/2006/relationships" r:embed="rId5" cstate="print"/>
          <a:stretch>
            <a:fillRect/>
          </a:stretch>
        </p:blipFill>
        <p:spPr>
          <a:xfrm>
            <a:off x="7055224" y="4706544"/>
            <a:ext cx="4849906" cy="1751257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7"/>
                                        <p:tgtEl>
                                          <p:spTgt spid="10486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1048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1048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>
                      <p:stCondLst>
                        <p:cond delay="indefinite"/>
                      </p:stCondLst>
                      <p:childTnLst>
                        <p:par>
                          <p:cTn fill="hold" id="11">
                            <p:stCondLst>
                              <p:cond delay="0"/>
                            </p:stCondLst>
                            <p:childTnLst>
                              <p:par>
                                <p:cTn fill="hold" id="12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14"/>
                                        <p:tgtEl>
                                          <p:spTgt spid="1048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19"/>
                                        <p:tgtEl>
                                          <p:spTgt spid="10486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0">
                      <p:stCondLst>
                        <p:cond delay="indefinite"/>
                      </p:stCondLst>
                      <p:childTnLst>
                        <p:par>
                          <p:cTn fill="hold" id="21">
                            <p:stCondLst>
                              <p:cond delay="0"/>
                            </p:stCondLst>
                            <p:childTnLst>
                              <p:par>
                                <p:cTn fill="hold" id="22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24"/>
                                        <p:tgtEl>
                                          <p:spTgt spid="10486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5">
                      <p:stCondLst>
                        <p:cond delay="indefinite"/>
                      </p:stCondLst>
                      <p:childTnLst>
                        <p:par>
                          <p:cTn fill="hold" id="26">
                            <p:stCondLst>
                              <p:cond delay="0"/>
                            </p:stCondLst>
                            <p:childTnLst>
                              <p:par>
                                <p:cTn fill="hold" id="27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29"/>
                                        <p:tgtEl>
                                          <p:spTgt spid="10486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0">
                      <p:stCondLst>
                        <p:cond delay="indefinite"/>
                      </p:stCondLst>
                      <p:childTnLst>
                        <p:par>
                          <p:cTn fill="hold" id="31">
                            <p:stCondLst>
                              <p:cond delay="0"/>
                            </p:stCondLst>
                            <p:childTnLst>
                              <p:par>
                                <p:cTn fill="hold" id="32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34"/>
                                        <p:tgtEl>
                                          <p:spTgt spid="10486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35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37"/>
                                        <p:tgtEl>
                                          <p:spTgt spid="2097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38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40"/>
                                        <p:tgtEl>
                                          <p:spTgt spid="2097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1">
                      <p:stCondLst>
                        <p:cond delay="indefinite"/>
                      </p:stCondLst>
                      <p:childTnLst>
                        <p:par>
                          <p:cTn fill="hold" id="42">
                            <p:stCondLst>
                              <p:cond delay="0"/>
                            </p:stCondLst>
                            <p:childTnLst>
                              <p:par>
                                <p:cTn fill="hold" id="43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45"/>
                                        <p:tgtEl>
                                          <p:spTgt spid="10486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46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48"/>
                                        <p:tgtEl>
                                          <p:spTgt spid="2097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49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51"/>
                                        <p:tgtEl>
                                          <p:spTgt spid="2097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52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54"/>
                                        <p:tgtEl>
                                          <p:spTgt spid="2097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TextBox 5"/>
          <p:cNvSpPr txBox="1"/>
          <p:nvPr/>
        </p:nvSpPr>
        <p:spPr>
          <a:xfrm>
            <a:off x="1698172" y="217714"/>
            <a:ext cx="1592580" cy="447040"/>
          </a:xfrm>
          <a:prstGeom prst="rect"/>
          <a:noFill/>
        </p:spPr>
        <p:txBody>
          <a:bodyPr rtlCol="0" wrap="none">
            <a:spAutoFit/>
          </a:bodyPr>
          <a:p>
            <a:r>
              <a:rPr b="1" dirty="0" sz="2400" lang="en-GB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LABELING</a:t>
            </a:r>
            <a:endParaRPr b="1" dirty="0" sz="2400" lang="en-GB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619" name="Rectangle 6"/>
          <p:cNvSpPr/>
          <p:nvPr/>
        </p:nvSpPr>
        <p:spPr>
          <a:xfrm>
            <a:off x="1698172" y="1181240"/>
            <a:ext cx="6096000" cy="2246769"/>
          </a:xfrm>
          <a:prstGeom prst="rect"/>
        </p:spPr>
        <p:txBody>
          <a:bodyPr>
            <a:spAutoFit/>
          </a:bodyPr>
          <a:p>
            <a:pPr indent="-285750" marL="285750">
              <a:buFont typeface="Courier New" panose="02070309020205020404" pitchFamily="49" charset="0"/>
              <a:buChar char="o"/>
            </a:pPr>
            <a:r>
              <a:rPr dirty="0" sz="2000"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Training the CNN-based algorithm requires a huge amount of data. Therefore 1200 fire and smoke images were collected.</a:t>
            </a:r>
          </a:p>
          <a:p>
            <a:pPr indent="-285750" marL="285750">
              <a:buFont typeface="Courier New" panose="02070309020205020404" pitchFamily="49" charset="0"/>
              <a:buChar char="o"/>
            </a:pPr>
            <a:endParaRPr dirty="0" sz="2000"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85750" marL="285750">
              <a:buFont typeface="Courier New" panose="02070309020205020404" pitchFamily="49" charset="0"/>
              <a:buChar char="o"/>
            </a:pPr>
            <a:r>
              <a:rPr dirty="0" sz="2000"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Using Labeling image annotation tool, each image in the dataset is annotated with a bounding box around fire and smoke</a:t>
            </a:r>
            <a:endParaRPr dirty="0" sz="2000"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165" name="Picture 7"/>
          <p:cNvPicPr>
            <a:picLocks/>
          </p:cNvPicPr>
          <p:nvPr/>
        </p:nvPicPr>
        <p:blipFill rotWithShape="1">
          <a:blip xmlns:r="http://schemas.openxmlformats.org/officeDocument/2006/relationships" r:embed="rId1"/>
          <a:srcRect l="1903" t="9845" r="7348" b="10866"/>
          <a:stretch>
            <a:fillRect/>
          </a:stretch>
        </p:blipFill>
        <p:spPr bwMode="auto">
          <a:xfrm>
            <a:off x="1698172" y="3404603"/>
            <a:ext cx="6096000" cy="2752806"/>
          </a:xfrm>
          <a:prstGeom prst="rect"/>
          <a:ln>
            <a:noFill/>
          </a:ln>
        </p:spPr>
      </p:pic>
      <p:sp>
        <p:nvSpPr>
          <p:cNvPr id="1048620" name="TextBox 8"/>
          <p:cNvSpPr txBox="1"/>
          <p:nvPr/>
        </p:nvSpPr>
        <p:spPr>
          <a:xfrm>
            <a:off x="7715793" y="1181240"/>
            <a:ext cx="4476207" cy="1882141"/>
          </a:xfrm>
          <a:prstGeom prst="rect"/>
          <a:noFill/>
        </p:spPr>
        <p:txBody>
          <a:bodyPr rtlCol="0" wrap="square">
            <a:spAutoFit/>
          </a:bodyPr>
          <a:p>
            <a:pPr indent="-285750" marL="285750">
              <a:buFont typeface="Courier New" panose="02070309020205020404" pitchFamily="49" charset="0"/>
              <a:buChar char="o"/>
            </a:pPr>
            <a:r>
              <a:rPr dirty="0" sz="2000"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When finishing, each image will be associated with a label file which defined by the following syntax:</a:t>
            </a:r>
          </a:p>
          <a:p>
            <a:pPr lvl="0"/>
            <a:r>
              <a:rPr dirty="0" sz="2000"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sz="2000"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 &lt;object-class&gt; &lt;x_center&gt; &lt;y_center&gt; </a:t>
            </a:r>
            <a:r>
              <a:rPr dirty="0" sz="2000"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&lt;</a:t>
            </a:r>
            <a:r>
              <a:rPr dirty="0" sz="2000"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width&gt; &lt;height&gt;</a:t>
            </a:r>
            <a:endParaRPr dirty="0" sz="2000"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 lang="en-GB"/>
          </a:p>
        </p:txBody>
      </p:sp>
      <p:pic>
        <p:nvPicPr>
          <p:cNvPr id="2097166" name="Picture 9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8381274" y="3483429"/>
            <a:ext cx="3180080" cy="1741084"/>
          </a:xfrm>
          <a:prstGeom prst="rect"/>
        </p:spPr>
      </p:pic>
      <p:pic>
        <p:nvPicPr>
          <p:cNvPr id="2097167" name="Picture 10"/>
          <p:cNvPicPr>
            <a:picLocks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8381274" y="5403477"/>
            <a:ext cx="3244669" cy="728995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3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7"/>
                                        <p:tgtEl>
                                          <p:spTgt spid="1048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1048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10486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1000" id="10"/>
                                        <p:tgtEl>
                                          <p:spTgt spid="1048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id="13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15"/>
                                        <p:tgtEl>
                                          <p:spTgt spid="1048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6"/>
                                        <p:tgtEl>
                                          <p:spTgt spid="1048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7"/>
                                        <p:tgtEl>
                                          <p:spTgt spid="1048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8">
                      <p:stCondLst>
                        <p:cond delay="indefinite"/>
                      </p:stCondLst>
                      <p:childTnLst>
                        <p:par>
                          <p:cTn fill="hold" id="19">
                            <p:stCondLst>
                              <p:cond delay="0"/>
                            </p:stCondLst>
                            <p:childTnLst>
                              <p:par>
                                <p:cTn fill="hold" id="20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22"/>
                                        <p:tgtEl>
                                          <p:spTgt spid="1048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3"/>
                                        <p:tgtEl>
                                          <p:spTgt spid="1048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4"/>
                                        <p:tgtEl>
                                          <p:spTgt spid="1048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25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27"/>
                                        <p:tgtEl>
                                          <p:spTgt spid="2097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8"/>
                                        <p:tgtEl>
                                          <p:spTgt spid="2097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9"/>
                                        <p:tgtEl>
                                          <p:spTgt spid="2097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0">
                      <p:stCondLst>
                        <p:cond delay="indefinite"/>
                      </p:stCondLst>
                      <p:childTnLst>
                        <p:par>
                          <p:cTn fill="hold" id="31">
                            <p:stCondLst>
                              <p:cond delay="0"/>
                            </p:stCondLst>
                            <p:childTnLst>
                              <p:par>
                                <p:cTn fill="hold" id="32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34"/>
                                        <p:tgtEl>
                                          <p:spTgt spid="1048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5"/>
                                        <p:tgtEl>
                                          <p:spTgt spid="1048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6"/>
                                        <p:tgtEl>
                                          <p:spTgt spid="1048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37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39"/>
                                        <p:tgtEl>
                                          <p:spTgt spid="10486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40"/>
                                        <p:tgtEl>
                                          <p:spTgt spid="10486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41"/>
                                        <p:tgtEl>
                                          <p:spTgt spid="10486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42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44"/>
                                        <p:tgtEl>
                                          <p:spTgt spid="2097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45"/>
                                        <p:tgtEl>
                                          <p:spTgt spid="2097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46"/>
                                        <p:tgtEl>
                                          <p:spTgt spid="2097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47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49"/>
                                        <p:tgtEl>
                                          <p:spTgt spid="2097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50"/>
                                        <p:tgtEl>
                                          <p:spTgt spid="2097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51"/>
                                        <p:tgtEl>
                                          <p:spTgt spid="2097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1" name="TextBox 4"/>
          <p:cNvSpPr txBox="1"/>
          <p:nvPr/>
        </p:nvSpPr>
        <p:spPr>
          <a:xfrm>
            <a:off x="1645920" y="121920"/>
            <a:ext cx="2418080" cy="447040"/>
          </a:xfrm>
          <a:prstGeom prst="rect"/>
          <a:noFill/>
        </p:spPr>
        <p:txBody>
          <a:bodyPr rtlCol="0" wrap="none">
            <a:spAutoFit/>
          </a:bodyPr>
          <a:p>
            <a:r>
              <a:rPr b="1" dirty="0" sz="2400" lang="en-GB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GOOGLE COLAB</a:t>
            </a:r>
            <a:endParaRPr b="1" dirty="0" sz="2400" lang="en-GB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622" name="TextBox 6"/>
          <p:cNvSpPr txBox="1"/>
          <p:nvPr/>
        </p:nvSpPr>
        <p:spPr>
          <a:xfrm>
            <a:off x="1907177" y="1053737"/>
            <a:ext cx="11181080" cy="1882141"/>
          </a:xfrm>
          <a:prstGeom prst="rect"/>
          <a:noFill/>
        </p:spPr>
        <p:txBody>
          <a:bodyPr rtlCol="0" wrap="none">
            <a:spAutoFit/>
          </a:bodyPr>
          <a:p>
            <a:pPr indent="-285750" marL="285750">
              <a:buFont typeface="Wingdings" panose="05000000000000000000" pitchFamily="2" charset="2"/>
              <a:buChar char="q"/>
            </a:pPr>
            <a:r>
              <a:rPr dirty="0" sz="2000"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Free online cloud-based Jupyter notebook environment get free GPU.</a:t>
            </a:r>
          </a:p>
          <a:p>
            <a:pPr indent="-285750" marL="285750">
              <a:buFont typeface="Wingdings" panose="05000000000000000000" pitchFamily="2" charset="2"/>
              <a:buChar char="q"/>
            </a:pPr>
            <a:endParaRPr dirty="0" sz="2000"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85750" lvl="0" marL="285750">
              <a:buFont typeface="Wingdings" panose="05000000000000000000" pitchFamily="2" charset="2"/>
              <a:buChar char="q"/>
            </a:pPr>
            <a:r>
              <a:rPr dirty="0" sz="2000"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This notebook illustrates the step-by-step training procedure and explanation of each code cell.</a:t>
            </a:r>
            <a:endParaRPr dirty="0" sz="2000"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85750" marL="285750">
              <a:buFont typeface="Wingdings" panose="05000000000000000000" pitchFamily="2" charset="2"/>
              <a:buChar char="q"/>
            </a:pPr>
            <a:endParaRPr dirty="0" sz="2000"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85750" marL="285750">
              <a:buFont typeface="Wingdings" panose="05000000000000000000" pitchFamily="2" charset="2"/>
              <a:buChar char="q"/>
            </a:pPr>
            <a:endParaRPr dirty="0" sz="2000"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 lang="en-GB"/>
          </a:p>
        </p:txBody>
      </p:sp>
      <p:pic>
        <p:nvPicPr>
          <p:cNvPr id="2097168" name="Picture 7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346596" y="2702109"/>
            <a:ext cx="5399405" cy="2770825"/>
          </a:xfrm>
          <a:prstGeom prst="rect"/>
          <a:ln>
            <a:noFill/>
          </a:ln>
          <a:effectLst>
            <a:reflection algn="bl" blurRad="12700" dir="5400000" dist="5000" endPos="30000" rotWithShape="0" stA="30000" sy="-100000"/>
          </a:effectLst>
          <a:scene3d>
            <a:camera prst="perspectiveContrastingLeftFacing">
              <a:rot lat="300000" lon="19800000" rev="0"/>
            </a:camera>
            <a:lightRig dir="t" rig="threeP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97169" name="Picture 8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5821680" y="3377935"/>
            <a:ext cx="5943600" cy="1618615"/>
          </a:xfrm>
          <a:prstGeom prst="rect"/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algn="tl" blurRad="36195" dir="11400000" dist="12700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dir="t" rig="sof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3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7"/>
                                        <p:tgtEl>
                                          <p:spTgt spid="1048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1048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10486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1000" id="10"/>
                                        <p:tgtEl>
                                          <p:spTgt spid="1048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id="13" nodeType="click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dur="2000" id="15"/>
                                        <p:tgtEl>
                                          <p:spTgt spid="1048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6">
                      <p:stCondLst>
                        <p:cond delay="indefinite"/>
                      </p:stCondLst>
                      <p:childTnLst>
                        <p:par>
                          <p:cTn fill="hold" id="17">
                            <p:stCondLst>
                              <p:cond delay="0"/>
                            </p:stCondLst>
                            <p:childTnLst>
                              <p:par>
                                <p:cTn fill="hold" id="18" nodeType="click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dur="2000" id="20"/>
                                        <p:tgtEl>
                                          <p:spTgt spid="10486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21" nodeType="with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dur="1900" id="23"/>
                                        <p:tgtEl>
                                          <p:spTgt spid="2097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24" nodeType="with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dur="2000" id="26"/>
                                        <p:tgtEl>
                                          <p:spTgt spid="209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21" grpId="0"/>
    </p:bldLst>
  </p:timing>
</p:sld>
</file>

<file path=ppt/theme/_rels/them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dir="5400000" dist="12700" endPos="32000" rotWithShape="0" stA="26000" sy="-100000"/>
          </a:effectLst>
        </a:effectStyle>
        <a:effectStyle>
          <a:effectLst>
            <a:outerShdw blurRad="38100" dir="5400000" dist="254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dir="tl" rig="threePt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>
            <a:fillRect/>
          </a:stretch>
        </a:blip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Company>SACC</Company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PowerPoint Presentation</dc:title>
  <dc:creator>mhamad mrad</dc:creator>
  <cp:lastModifiedBy>mhamad mrad</cp:lastModifiedBy>
  <dcterms:created xsi:type="dcterms:W3CDTF">2021-05-25T11:17:56Z</dcterms:created>
  <dcterms:modified xsi:type="dcterms:W3CDTF">2021-06-08T19:35:13Z</dcterms:modified>
</cp:coreProperties>
</file>