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8" r:id="rId3"/>
    <p:sldId id="273" r:id="rId4"/>
    <p:sldId id="280" r:id="rId5"/>
    <p:sldId id="279" r:id="rId6"/>
    <p:sldId id="277" r:id="rId7"/>
    <p:sldId id="281" r:id="rId8"/>
    <p:sldId id="282" r:id="rId9"/>
    <p:sldId id="283" r:id="rId10"/>
    <p:sldId id="275" r:id="rId11"/>
  </p:sldIdLst>
  <p:sldSz cx="6858000" cy="9906000" type="A4"/>
  <p:notesSz cx="7315200" cy="96012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F8CCBA"/>
    <a:srgbClr val="00FF00"/>
    <a:srgbClr val="FFFFCC"/>
    <a:srgbClr val="FF0000"/>
    <a:srgbClr val="EAEAEA"/>
    <a:srgbClr val="CCFF99"/>
    <a:srgbClr val="D3EBE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659" autoAdjust="0"/>
  </p:normalViewPr>
  <p:slideViewPr>
    <p:cSldViewPr>
      <p:cViewPr varScale="1">
        <p:scale>
          <a:sx n="54" d="100"/>
          <a:sy n="54" d="100"/>
        </p:scale>
        <p:origin x="2630" y="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C81F359-F47D-CA6B-85CA-ADA81F23C2F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7A1E3ED-494E-7718-7958-0CAFD9DB0AA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C56B5F54-F3A7-F097-EE3A-9876362D6F4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E0C2C8EF-BDD4-904D-AB7B-F82CD656EAC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DAA1685E-0F92-4A01-ABF0-3831EDF959F5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45B1BD-C751-7C61-C653-E14B122F739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03DD3EF-2610-2C7C-9B87-DD7803613D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34A342F-ADC5-1258-224C-97072106C12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13000" y="720725"/>
            <a:ext cx="2493963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CD9069DF-2FB1-E61F-0E82-CAC7B31762B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20965D12-65E7-AFF9-842C-1E7F058D29F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4F34795B-02AF-309D-4A44-696424064B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178D647C-A11D-4791-B71F-2914DBCB6598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8EAB0B6B-515C-5184-D35E-A6ADA0681F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04076E-96C2-48E2-AAE4-7EA6F71D3CF9}" type="slidenum">
              <a:rPr lang="de-DE" altLang="de-DE" sz="1300" smtClean="0"/>
              <a:pPr>
                <a:spcBef>
                  <a:spcPct val="0"/>
                </a:spcBef>
              </a:pPr>
              <a:t>1</a:t>
            </a:fld>
            <a:endParaRPr lang="de-DE" altLang="de-DE" sz="13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246222EC-BA58-8103-8C9F-E4B6D72F6C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0D3C98C1-C759-3E2F-285D-EB178B886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6708"/>
            <a:ext cx="5829300" cy="212394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/>
            </a:lvl1pPr>
            <a:lvl2pPr marL="495283" indent="0" algn="ctr">
              <a:buNone/>
              <a:defRPr/>
            </a:lvl2pPr>
            <a:lvl3pPr marL="990564" indent="0" algn="ctr">
              <a:buNone/>
              <a:defRPr/>
            </a:lvl3pPr>
            <a:lvl4pPr marL="1485846" indent="0" algn="ctr">
              <a:buNone/>
              <a:defRPr/>
            </a:lvl4pPr>
            <a:lvl5pPr marL="1981127" indent="0" algn="ctr">
              <a:buNone/>
              <a:defRPr/>
            </a:lvl5pPr>
            <a:lvl6pPr marL="2476410" indent="0" algn="ctr">
              <a:buNone/>
              <a:defRPr/>
            </a:lvl6pPr>
            <a:lvl7pPr marL="2971692" indent="0" algn="ctr">
              <a:buNone/>
              <a:defRPr/>
            </a:lvl7pPr>
            <a:lvl8pPr marL="3466973" indent="0" algn="ctr">
              <a:buNone/>
              <a:defRPr/>
            </a:lvl8pPr>
            <a:lvl9pPr marL="3962255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856A5F-BAFA-EE90-294E-E227F39C9D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A4186E-6772-2DEC-E26F-8F677BCA38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6ED365-C9D2-945C-0155-48FDE0F1C9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84CEA-A47B-4525-AEA7-C568CF272C9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0650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4731DB-8DAF-89AE-75FF-35F7DDE57C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E40856-CBF0-3B68-438C-DB13E5596A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4A7859-0AAB-4720-7F92-7DD27D8578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DD4B7-C68C-4E64-896D-CFECE547ACD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002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72050" y="397273"/>
            <a:ext cx="1543050" cy="8451056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397273"/>
            <a:ext cx="4476750" cy="8451056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8631DF-DBDD-7AE3-3640-4DED3DAF03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45411F-8B73-1F2D-8BD7-5296D87373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FD53C8-34F9-2FC7-5E51-49E56C8ECD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26D61-4425-44A0-92A9-32375FC4424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9851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9F8CBE-20D0-A0DE-8409-CED95B3E68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737F2A-E9F7-631A-4AA0-1E54F3977C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1FDA59-2D40-965C-ED6C-6311E1B025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9B1B6-C0B2-42A5-B925-E27CFA450ED8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9113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338" y="6364949"/>
            <a:ext cx="5829300" cy="1967442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338" y="4198012"/>
            <a:ext cx="5829300" cy="2166938"/>
          </a:xfrm>
        </p:spPr>
        <p:txBody>
          <a:bodyPr anchor="b"/>
          <a:lstStyle>
            <a:lvl1pPr marL="0" indent="0">
              <a:buNone/>
              <a:defRPr sz="2167"/>
            </a:lvl1pPr>
            <a:lvl2pPr marL="495283" indent="0">
              <a:buNone/>
              <a:defRPr sz="1950"/>
            </a:lvl2pPr>
            <a:lvl3pPr marL="990564" indent="0">
              <a:buNone/>
              <a:defRPr sz="1733"/>
            </a:lvl3pPr>
            <a:lvl4pPr marL="1485846" indent="0">
              <a:buNone/>
              <a:defRPr sz="1517"/>
            </a:lvl4pPr>
            <a:lvl5pPr marL="1981127" indent="0">
              <a:buNone/>
              <a:defRPr sz="1517"/>
            </a:lvl5pPr>
            <a:lvl6pPr marL="2476410" indent="0">
              <a:buNone/>
              <a:defRPr sz="1517"/>
            </a:lvl6pPr>
            <a:lvl7pPr marL="2971692" indent="0">
              <a:buNone/>
              <a:defRPr sz="1517"/>
            </a:lvl7pPr>
            <a:lvl8pPr marL="3466973" indent="0">
              <a:buNone/>
              <a:defRPr sz="1517"/>
            </a:lvl8pPr>
            <a:lvl9pPr marL="3962255" indent="0">
              <a:buNone/>
              <a:defRPr sz="1517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D9744B-5EAC-03A9-CDD0-ABB9A8B178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21AFD3-0D15-985C-D2A5-9588C45FB5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1CEB24-FF36-FD8A-E3ED-685E252E59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759B-8686-4980-A82E-E8D5FF960FDA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9231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09900" cy="6536929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05200" y="2311401"/>
            <a:ext cx="3009900" cy="6536929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C352FD-67EF-29CB-3642-D2799FFED8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1747F0-5B4C-6F89-0525-8C3F6110DC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AC76DF-CFE3-F3E6-5FDF-1A1BD76D31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045AA-9EA9-402D-88D5-58068DC1C13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3417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216812"/>
            <a:ext cx="3030538" cy="92524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3" indent="0">
              <a:buNone/>
              <a:defRPr sz="2167" b="1"/>
            </a:lvl2pPr>
            <a:lvl3pPr marL="990564" indent="0">
              <a:buNone/>
              <a:defRPr sz="1950" b="1"/>
            </a:lvl3pPr>
            <a:lvl4pPr marL="1485846" indent="0">
              <a:buNone/>
              <a:defRPr sz="1733" b="1"/>
            </a:lvl4pPr>
            <a:lvl5pPr marL="1981127" indent="0">
              <a:buNone/>
              <a:defRPr sz="1733" b="1"/>
            </a:lvl5pPr>
            <a:lvl6pPr marL="2476410" indent="0">
              <a:buNone/>
              <a:defRPr sz="1733" b="1"/>
            </a:lvl6pPr>
            <a:lvl7pPr marL="2971692" indent="0">
              <a:buNone/>
              <a:defRPr sz="1733" b="1"/>
            </a:lvl7pPr>
            <a:lvl8pPr marL="3466973" indent="0">
              <a:buNone/>
              <a:defRPr sz="1733" b="1"/>
            </a:lvl8pPr>
            <a:lvl9pPr marL="3962255" indent="0">
              <a:buNone/>
              <a:defRPr sz="1733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3142061"/>
            <a:ext cx="3030538" cy="5706269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4566" y="2216812"/>
            <a:ext cx="3030537" cy="92524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3" indent="0">
              <a:buNone/>
              <a:defRPr sz="2167" b="1"/>
            </a:lvl2pPr>
            <a:lvl3pPr marL="990564" indent="0">
              <a:buNone/>
              <a:defRPr sz="1950" b="1"/>
            </a:lvl3pPr>
            <a:lvl4pPr marL="1485846" indent="0">
              <a:buNone/>
              <a:defRPr sz="1733" b="1"/>
            </a:lvl4pPr>
            <a:lvl5pPr marL="1981127" indent="0">
              <a:buNone/>
              <a:defRPr sz="1733" b="1"/>
            </a:lvl5pPr>
            <a:lvl6pPr marL="2476410" indent="0">
              <a:buNone/>
              <a:defRPr sz="1733" b="1"/>
            </a:lvl6pPr>
            <a:lvl7pPr marL="2971692" indent="0">
              <a:buNone/>
              <a:defRPr sz="1733" b="1"/>
            </a:lvl7pPr>
            <a:lvl8pPr marL="3466973" indent="0">
              <a:buNone/>
              <a:defRPr sz="1733" b="1"/>
            </a:lvl8pPr>
            <a:lvl9pPr marL="3962255" indent="0">
              <a:buNone/>
              <a:defRPr sz="1733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4566" y="3142061"/>
            <a:ext cx="3030537" cy="5706269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FB27DE-9B26-D576-CC8D-9D7A2F4DA1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CF54245-9E63-82AC-08E5-DBAC7B052C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22026BA-4699-ED78-73FC-40AF2F907C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BB057-3AB9-4EE2-8F32-B36EF910C5E8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8301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69D31F9-A5CE-5832-F070-0483B28124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4BC3CF3-5631-61F6-E50E-A948C7191B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87285A6-033A-3517-622C-B0EBDBAA8C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2105E-1BAC-464D-BAA4-CCFF32ABB3A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2019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5584C9-A2F7-2768-A795-24D4ABF231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52115B8-6C2A-F215-D164-8D79554BC9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82D8D67-846C-3F11-7CFE-F0A051ED9B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4B65A-EB1E-48F3-9D54-A2BF26F4BC9F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2280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3834"/>
            <a:ext cx="2255838" cy="1678517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8" y="393833"/>
            <a:ext cx="3833812" cy="8454496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2072351"/>
            <a:ext cx="2255838" cy="6775979"/>
          </a:xfrm>
        </p:spPr>
        <p:txBody>
          <a:bodyPr/>
          <a:lstStyle>
            <a:lvl1pPr marL="0" indent="0">
              <a:buNone/>
              <a:defRPr sz="1517"/>
            </a:lvl1pPr>
            <a:lvl2pPr marL="495283" indent="0">
              <a:buNone/>
              <a:defRPr sz="1300"/>
            </a:lvl2pPr>
            <a:lvl3pPr marL="990564" indent="0">
              <a:buNone/>
              <a:defRPr sz="1083"/>
            </a:lvl3pPr>
            <a:lvl4pPr marL="1485846" indent="0">
              <a:buNone/>
              <a:defRPr sz="975"/>
            </a:lvl4pPr>
            <a:lvl5pPr marL="1981127" indent="0">
              <a:buNone/>
              <a:defRPr sz="975"/>
            </a:lvl5pPr>
            <a:lvl6pPr marL="2476410" indent="0">
              <a:buNone/>
              <a:defRPr sz="975"/>
            </a:lvl6pPr>
            <a:lvl7pPr marL="2971692" indent="0">
              <a:buNone/>
              <a:defRPr sz="975"/>
            </a:lvl7pPr>
            <a:lvl8pPr marL="3466973" indent="0">
              <a:buNone/>
              <a:defRPr sz="975"/>
            </a:lvl8pPr>
            <a:lvl9pPr marL="3962255" indent="0">
              <a:buNone/>
              <a:defRPr sz="97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BEB10-29D7-014D-F734-C3B28B0757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707B12-B833-3B53-C1AB-BC84F4C16F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E63F1F-B52A-40A4-6B98-C5207F089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9E305-3F8A-43AB-B265-2E98568F9773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0511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613" y="6934201"/>
            <a:ext cx="4114800" cy="818621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613" y="885693"/>
            <a:ext cx="4114800" cy="5943600"/>
          </a:xfrm>
        </p:spPr>
        <p:txBody>
          <a:bodyPr/>
          <a:lstStyle>
            <a:lvl1pPr marL="0" indent="0">
              <a:buNone/>
              <a:defRPr sz="3467"/>
            </a:lvl1pPr>
            <a:lvl2pPr marL="495283" indent="0">
              <a:buNone/>
              <a:defRPr sz="3033"/>
            </a:lvl2pPr>
            <a:lvl3pPr marL="990564" indent="0">
              <a:buNone/>
              <a:defRPr sz="2600"/>
            </a:lvl3pPr>
            <a:lvl4pPr marL="1485846" indent="0">
              <a:buNone/>
              <a:defRPr sz="2167"/>
            </a:lvl4pPr>
            <a:lvl5pPr marL="1981127" indent="0">
              <a:buNone/>
              <a:defRPr sz="2167"/>
            </a:lvl5pPr>
            <a:lvl6pPr marL="2476410" indent="0">
              <a:buNone/>
              <a:defRPr sz="2167"/>
            </a:lvl6pPr>
            <a:lvl7pPr marL="2971692" indent="0">
              <a:buNone/>
              <a:defRPr sz="2167"/>
            </a:lvl7pPr>
            <a:lvl8pPr marL="3466973" indent="0">
              <a:buNone/>
              <a:defRPr sz="2167"/>
            </a:lvl8pPr>
            <a:lvl9pPr marL="3962255" indent="0">
              <a:buNone/>
              <a:defRPr sz="2167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613" y="7752822"/>
            <a:ext cx="4114800" cy="1162579"/>
          </a:xfrm>
        </p:spPr>
        <p:txBody>
          <a:bodyPr/>
          <a:lstStyle>
            <a:lvl1pPr marL="0" indent="0">
              <a:buNone/>
              <a:defRPr sz="1517"/>
            </a:lvl1pPr>
            <a:lvl2pPr marL="495283" indent="0">
              <a:buNone/>
              <a:defRPr sz="1300"/>
            </a:lvl2pPr>
            <a:lvl3pPr marL="990564" indent="0">
              <a:buNone/>
              <a:defRPr sz="1083"/>
            </a:lvl3pPr>
            <a:lvl4pPr marL="1485846" indent="0">
              <a:buNone/>
              <a:defRPr sz="975"/>
            </a:lvl4pPr>
            <a:lvl5pPr marL="1981127" indent="0">
              <a:buNone/>
              <a:defRPr sz="975"/>
            </a:lvl5pPr>
            <a:lvl6pPr marL="2476410" indent="0">
              <a:buNone/>
              <a:defRPr sz="975"/>
            </a:lvl6pPr>
            <a:lvl7pPr marL="2971692" indent="0">
              <a:buNone/>
              <a:defRPr sz="975"/>
            </a:lvl7pPr>
            <a:lvl8pPr marL="3466973" indent="0">
              <a:buNone/>
              <a:defRPr sz="975"/>
            </a:lvl8pPr>
            <a:lvl9pPr marL="3962255" indent="0">
              <a:buNone/>
              <a:defRPr sz="97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431C84-3A23-BABD-4A06-25F39BACE1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86CBB2-F826-2855-1F5D-BF8ECEB575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3FD84B-CC04-C7D4-D9C2-65E4AC357E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D76B6-DF57-4A11-8727-C590F1925BB9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2171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B629378-92CC-A8A5-48A9-A967BC6F1D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F1666BF-6C16-C209-B1E3-B839BF357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9E46813-DB89-90F6-F306-A73A0E0CB3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5"/>
            <a:ext cx="16002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17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5643310-6393-8CD1-9F23-D102AD8FFD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17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1620095-FE72-80C2-A18F-488F32FEA9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17"/>
            </a:lvl1pPr>
          </a:lstStyle>
          <a:p>
            <a:pPr>
              <a:defRPr/>
            </a:pPr>
            <a:fld id="{2853DA51-FA2B-4872-86D0-98C11789B0F6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rial" charset="0"/>
        </a:defRPr>
      </a:lvl5pPr>
      <a:lvl6pPr marL="495283" algn="ctr" rtl="0" fontAlgn="base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6pPr>
      <a:lvl7pPr marL="990564" algn="ctr" rtl="0" fontAlgn="base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7pPr>
      <a:lvl8pPr marL="1485846" algn="ctr" rtl="0" fontAlgn="base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8pPr>
      <a:lvl9pPr marL="1981127" algn="ctr" rtl="0" fontAlgn="base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9888" indent="-369888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803275" indent="-307975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cs typeface="+mn-cs"/>
        </a:defRPr>
      </a:lvl2pPr>
      <a:lvl3pPr marL="1236663" indent="-246063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731963" indent="-24606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227263" indent="-246063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724050" indent="-247640" algn="l" rtl="0" fontAlgn="base">
        <a:spcBef>
          <a:spcPct val="20000"/>
        </a:spcBef>
        <a:spcAft>
          <a:spcPct val="0"/>
        </a:spcAft>
        <a:buChar char="»"/>
        <a:defRPr sz="2167">
          <a:solidFill>
            <a:schemeClr val="tx1"/>
          </a:solidFill>
          <a:latin typeface="+mn-lt"/>
          <a:cs typeface="+mn-cs"/>
        </a:defRPr>
      </a:lvl6pPr>
      <a:lvl7pPr marL="3219333" indent="-247640" algn="l" rtl="0" fontAlgn="base">
        <a:spcBef>
          <a:spcPct val="20000"/>
        </a:spcBef>
        <a:spcAft>
          <a:spcPct val="0"/>
        </a:spcAft>
        <a:buChar char="»"/>
        <a:defRPr sz="2167">
          <a:solidFill>
            <a:schemeClr val="tx1"/>
          </a:solidFill>
          <a:latin typeface="+mn-lt"/>
          <a:cs typeface="+mn-cs"/>
        </a:defRPr>
      </a:lvl7pPr>
      <a:lvl8pPr marL="3714614" indent="-247640" algn="l" rtl="0" fontAlgn="base">
        <a:spcBef>
          <a:spcPct val="20000"/>
        </a:spcBef>
        <a:spcAft>
          <a:spcPct val="0"/>
        </a:spcAft>
        <a:buChar char="»"/>
        <a:defRPr sz="2167">
          <a:solidFill>
            <a:schemeClr val="tx1"/>
          </a:solidFill>
          <a:latin typeface="+mn-lt"/>
          <a:cs typeface="+mn-cs"/>
        </a:defRPr>
      </a:lvl8pPr>
      <a:lvl9pPr marL="4209896" indent="-247640" algn="l" rtl="0" fontAlgn="base">
        <a:spcBef>
          <a:spcPct val="20000"/>
        </a:spcBef>
        <a:spcAft>
          <a:spcPct val="0"/>
        </a:spcAft>
        <a:buChar char="»"/>
        <a:defRPr sz="216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9056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3" algn="l" defTabSz="99056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64" algn="l" defTabSz="99056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46" algn="l" defTabSz="99056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27" algn="l" defTabSz="99056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10" algn="l" defTabSz="99056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2" algn="l" defTabSz="99056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73" algn="l" defTabSz="99056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55" algn="l" defTabSz="99056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2te_Ebene/MEGBI_MiddleEast_NutritionDB.pdf" TargetMode="External"/><Relationship Id="rId5" Type="http://schemas.openxmlformats.org/officeDocument/2006/relationships/image" Target="../media/image2.jpeg"/><Relationship Id="rId4" Type="http://schemas.openxmlformats.org/officeDocument/2006/relationships/hyperlink" Target="mailto:samir.mourad@temo-group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hyperlink" Target="2te_Ebene/MEGBI_MiddleEast_NutritionDB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2te_Ebene/MEGBI_MiddleEast_NutritionDB.pd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2te_Ebene/MEGBI_MiddleEast_NutritionDB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2te_Ebene/MEGBI_MiddleEast_NutritionDB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2te_Ebene/MEGBI_MiddleEast_NutritionDB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2te_Ebene/MEGBI_MiddleEast_NutritionDB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2te_Ebene/MEGBI_MiddleEast_NutritionDB.pd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2te_Ebene/MEGBI_MiddleEast_NutritionDB.pd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2te_Ebene/MEGBI_MiddleEast_NutritionDB.pd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1">
            <a:extLst>
              <a:ext uri="{FF2B5EF4-FFF2-40B4-BE49-F238E27FC236}">
                <a16:creationId xmlns:a16="http://schemas.microsoft.com/office/drawing/2014/main" id="{EC494C7B-8157-AF77-7173-AB506157F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5750" y="5102225"/>
            <a:ext cx="184150" cy="392113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1950"/>
          </a:p>
        </p:txBody>
      </p:sp>
      <p:pic>
        <p:nvPicPr>
          <p:cNvPr id="4099" name="Picture 103">
            <a:extLst>
              <a:ext uri="{FF2B5EF4-FFF2-40B4-BE49-F238E27FC236}">
                <a16:creationId xmlns:a16="http://schemas.microsoft.com/office/drawing/2014/main" id="{4725413E-C23E-5702-D10B-D157629B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58738"/>
            <a:ext cx="206375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9">
            <a:extLst>
              <a:ext uri="{FF2B5EF4-FFF2-40B4-BE49-F238E27FC236}">
                <a16:creationId xmlns:a16="http://schemas.microsoft.com/office/drawing/2014/main" id="{ACBAFFF2-6BAF-533E-F683-70807526D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" y="8004967"/>
            <a:ext cx="6851650" cy="190103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300" b="1" dirty="0" err="1">
                <a:latin typeface="Arial" charset="0"/>
                <a:cs typeface="Arial" charset="0"/>
              </a:rPr>
              <a:t>Addresses</a:t>
            </a:r>
            <a:endParaRPr lang="de-DE" sz="1137" b="1" dirty="0">
              <a:latin typeface="Arial" charset="0"/>
              <a:cs typeface="Arial" charset="0"/>
            </a:endParaRPr>
          </a:p>
          <a:p>
            <a:pPr lvl="1" eaLnBrk="1" hangingPunct="1">
              <a:defRPr/>
            </a:pPr>
            <a:r>
              <a:rPr lang="de-DE" sz="1137" dirty="0">
                <a:latin typeface="Arial" charset="0"/>
                <a:cs typeface="Arial" charset="0"/>
              </a:rPr>
              <a:t>German Branch:    Im Klingenbühl 2/1, 69123 Heidelberg, </a:t>
            </a:r>
            <a:r>
              <a:rPr lang="de-DE" sz="1137" i="1" dirty="0">
                <a:latin typeface="Arial" charset="0"/>
                <a:cs typeface="Arial" charset="0"/>
              </a:rPr>
              <a:t>Germany    </a:t>
            </a:r>
          </a:p>
          <a:p>
            <a:pPr lvl="1" eaLnBrk="1" hangingPunct="1">
              <a:defRPr/>
            </a:pPr>
            <a:r>
              <a:rPr lang="de-DE" sz="1137" dirty="0">
                <a:latin typeface="Arial" charset="0"/>
                <a:cs typeface="Arial" charset="0"/>
              </a:rPr>
              <a:t>Turkish Branch:     </a:t>
            </a:r>
            <a:r>
              <a:rPr lang="de-DE" sz="1137" dirty="0" err="1">
                <a:latin typeface="Arial" charset="0"/>
                <a:cs typeface="Arial" charset="0"/>
              </a:rPr>
              <a:t>Kafiye</a:t>
            </a:r>
            <a:r>
              <a:rPr lang="de-DE" sz="1137" dirty="0">
                <a:latin typeface="Arial" charset="0"/>
                <a:cs typeface="Arial" charset="0"/>
              </a:rPr>
              <a:t> </a:t>
            </a:r>
            <a:r>
              <a:rPr lang="de-DE" sz="1137" dirty="0" err="1">
                <a:latin typeface="Arial" charset="0"/>
                <a:cs typeface="Arial" charset="0"/>
              </a:rPr>
              <a:t>Sk</a:t>
            </a:r>
            <a:r>
              <a:rPr lang="de-DE" sz="1137" dirty="0">
                <a:latin typeface="Arial" charset="0"/>
                <a:cs typeface="Arial" charset="0"/>
              </a:rPr>
              <a:t>., 34771 </a:t>
            </a:r>
            <a:r>
              <a:rPr lang="de-DE" sz="1137" dirty="0" err="1">
                <a:latin typeface="Arial" charset="0"/>
                <a:cs typeface="Arial" charset="0"/>
              </a:rPr>
              <a:t>Ümraniye</a:t>
            </a:r>
            <a:r>
              <a:rPr lang="de-DE" sz="1137" dirty="0">
                <a:latin typeface="Arial" charset="0"/>
                <a:cs typeface="Arial" charset="0"/>
              </a:rPr>
              <a:t>/İstanbul, </a:t>
            </a:r>
            <a:r>
              <a:rPr lang="de-DE" sz="1137" i="1" dirty="0">
                <a:latin typeface="Arial" charset="0"/>
                <a:cs typeface="Arial" charset="0"/>
              </a:rPr>
              <a:t>Türkiye</a:t>
            </a:r>
          </a:p>
          <a:p>
            <a:pPr lvl="1" eaLnBrk="1" hangingPunct="1">
              <a:defRPr/>
            </a:pPr>
            <a:r>
              <a:rPr lang="de-DE" sz="1137" dirty="0" err="1">
                <a:latin typeface="Arial" charset="0"/>
                <a:cs typeface="Arial" charset="0"/>
              </a:rPr>
              <a:t>Lebanese</a:t>
            </a:r>
            <a:r>
              <a:rPr lang="de-DE" sz="1137" dirty="0">
                <a:latin typeface="Arial" charset="0"/>
                <a:cs typeface="Arial" charset="0"/>
              </a:rPr>
              <a:t> Branch: </a:t>
            </a:r>
            <a:r>
              <a:rPr lang="de-DE" sz="1137" dirty="0" err="1">
                <a:latin typeface="Arial" charset="0"/>
                <a:cs typeface="Arial" charset="0"/>
              </a:rPr>
              <a:t>Bahsas</a:t>
            </a:r>
            <a:r>
              <a:rPr lang="de-DE" sz="1137" dirty="0">
                <a:latin typeface="Arial" charset="0"/>
                <a:cs typeface="Arial" charset="0"/>
              </a:rPr>
              <a:t>, </a:t>
            </a:r>
            <a:r>
              <a:rPr lang="de-DE" sz="1137" dirty="0" err="1">
                <a:latin typeface="Arial" charset="0"/>
                <a:cs typeface="Arial" charset="0"/>
              </a:rPr>
              <a:t>Haykalieh</a:t>
            </a:r>
            <a:r>
              <a:rPr lang="de-DE" sz="1137" dirty="0">
                <a:latin typeface="Arial" charset="0"/>
                <a:cs typeface="Arial" charset="0"/>
              </a:rPr>
              <a:t> Str., </a:t>
            </a:r>
            <a:r>
              <a:rPr lang="de-DE" sz="1137" dirty="0" err="1">
                <a:latin typeface="Arial" charset="0"/>
                <a:cs typeface="Arial" charset="0"/>
              </a:rPr>
              <a:t>Harba</a:t>
            </a:r>
            <a:r>
              <a:rPr lang="de-DE" sz="1137" dirty="0">
                <a:latin typeface="Arial" charset="0"/>
                <a:cs typeface="Arial" charset="0"/>
              </a:rPr>
              <a:t> </a:t>
            </a:r>
            <a:r>
              <a:rPr lang="de-DE" sz="1137" dirty="0" err="1">
                <a:latin typeface="Arial" charset="0"/>
                <a:cs typeface="Arial" charset="0"/>
              </a:rPr>
              <a:t>Bld</a:t>
            </a:r>
            <a:r>
              <a:rPr lang="de-DE" sz="1137" dirty="0">
                <a:latin typeface="Arial" charset="0"/>
                <a:cs typeface="Arial" charset="0"/>
              </a:rPr>
              <a:t>., Ground </a:t>
            </a:r>
            <a:r>
              <a:rPr lang="de-DE" sz="1137" dirty="0" err="1">
                <a:latin typeface="Arial" charset="0"/>
                <a:cs typeface="Arial" charset="0"/>
              </a:rPr>
              <a:t>Flr</a:t>
            </a:r>
            <a:r>
              <a:rPr lang="de-DE" sz="1137" dirty="0">
                <a:latin typeface="Arial" charset="0"/>
                <a:cs typeface="Arial" charset="0"/>
              </a:rPr>
              <a:t>., Tripoli, </a:t>
            </a:r>
            <a:r>
              <a:rPr lang="de-DE" sz="1137" i="1" dirty="0" err="1">
                <a:latin typeface="Arial" charset="0"/>
                <a:cs typeface="Arial" charset="0"/>
              </a:rPr>
              <a:t>Lebanon</a:t>
            </a:r>
            <a:endParaRPr lang="de-DE" sz="1137" i="1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de-DE" sz="1300" b="1" dirty="0">
                <a:latin typeface="Arial" charset="0"/>
                <a:cs typeface="Arial" charset="0"/>
              </a:rPr>
              <a:t>Contact</a:t>
            </a:r>
            <a:endParaRPr lang="de-DE" sz="1137" b="1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de-DE" sz="217" b="1" dirty="0">
              <a:latin typeface="Arial" charset="0"/>
              <a:cs typeface="Arial" charset="0"/>
            </a:endParaRPr>
          </a:p>
          <a:p>
            <a:pPr lvl="1" eaLnBrk="1" hangingPunct="1">
              <a:defRPr/>
            </a:pPr>
            <a:r>
              <a:rPr lang="de-DE" sz="975" dirty="0">
                <a:latin typeface="Arial" charset="0"/>
                <a:cs typeface="Arial" charset="0"/>
              </a:rPr>
              <a:t>Dr. Eng. Samir Mourad, </a:t>
            </a:r>
            <a:r>
              <a:rPr lang="de-DE" sz="975" b="1" dirty="0">
                <a:latin typeface="Arial" charset="0"/>
                <a:cs typeface="Arial" charset="0"/>
              </a:rPr>
              <a:t>CEO</a:t>
            </a:r>
            <a:br>
              <a:rPr lang="de-DE" sz="975" dirty="0">
                <a:latin typeface="Arial" charset="0"/>
                <a:cs typeface="Arial" charset="0"/>
              </a:rPr>
            </a:br>
            <a:r>
              <a:rPr lang="de-DE" sz="975" dirty="0">
                <a:latin typeface="Arial" charset="0"/>
                <a:cs typeface="Arial" charset="0"/>
              </a:rPr>
              <a:t>Mobile +49 178 72 855 78 (WhatsApp) / +961 76 341 526</a:t>
            </a:r>
            <a:br>
              <a:rPr lang="de-DE" sz="975" dirty="0">
                <a:latin typeface="Arial" charset="0"/>
                <a:cs typeface="Arial" charset="0"/>
              </a:rPr>
            </a:br>
            <a:r>
              <a:rPr lang="de-DE" sz="975" dirty="0">
                <a:latin typeface="Arial" charset="0"/>
                <a:cs typeface="Arial" charset="0"/>
              </a:rPr>
              <a:t>Email: </a:t>
            </a:r>
            <a:r>
              <a:rPr lang="de-DE" sz="975" dirty="0">
                <a:latin typeface="Arial" charset="0"/>
                <a:cs typeface="Arial" charset="0"/>
                <a:hlinkClick r:id="rId4"/>
              </a:rPr>
              <a:t>samir.mourad@temo-group.com</a:t>
            </a:r>
            <a:endParaRPr lang="de-DE" sz="975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de-DE" sz="1300" b="1" dirty="0" err="1">
                <a:latin typeface="Arial" charset="0"/>
                <a:cs typeface="Arial" charset="0"/>
              </a:rPr>
              <a:t>Staff</a:t>
            </a:r>
            <a:endParaRPr lang="de-DE" sz="1137" b="1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de-DE" sz="217" b="1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de-DE" sz="975" dirty="0">
                <a:latin typeface="Arial" charset="0"/>
                <a:cs typeface="Arial" charset="0"/>
              </a:rPr>
              <a:t>1 System Engineer, 2 Electronics Engineers, 2 Software Engineers, 1 Electric Engineer</a:t>
            </a:r>
          </a:p>
          <a:p>
            <a:pPr eaLnBrk="1" hangingPunct="1">
              <a:defRPr/>
            </a:pPr>
            <a:endParaRPr lang="de-DE" sz="108" dirty="0">
              <a:latin typeface="Arial" charset="0"/>
              <a:cs typeface="Arial" charset="0"/>
            </a:endParaRPr>
          </a:p>
        </p:txBody>
      </p:sp>
      <p:sp>
        <p:nvSpPr>
          <p:cNvPr id="4101" name="Text Box 102">
            <a:extLst>
              <a:ext uri="{FF2B5EF4-FFF2-40B4-BE49-F238E27FC236}">
                <a16:creationId xmlns:a16="http://schemas.microsoft.com/office/drawing/2014/main" id="{8D13CA66-9EC8-1163-4FED-DCFBB4FE9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765925"/>
            <a:ext cx="1708150" cy="492443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300" b="1" dirty="0"/>
              <a:t>AS-COMSAT_1 LEO COM System</a:t>
            </a:r>
          </a:p>
        </p:txBody>
      </p:sp>
      <p:pic>
        <p:nvPicPr>
          <p:cNvPr id="4102" name="Picture 1">
            <a:extLst>
              <a:ext uri="{FF2B5EF4-FFF2-40B4-BE49-F238E27FC236}">
                <a16:creationId xmlns:a16="http://schemas.microsoft.com/office/drawing/2014/main" id="{DB8B900F-A358-1FCA-5F84-C55F330E0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9"/>
          <a:stretch>
            <a:fillRect/>
          </a:stretch>
        </p:blipFill>
        <p:spPr bwMode="auto">
          <a:xfrm>
            <a:off x="2057400" y="1452563"/>
            <a:ext cx="290195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02">
            <a:extLst>
              <a:ext uri="{FF2B5EF4-FFF2-40B4-BE49-F238E27FC236}">
                <a16:creationId xmlns:a16="http://schemas.microsoft.com/office/drawing/2014/main" id="{386A5BDA-9581-CB2E-A0F1-2CCD355A4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03263"/>
            <a:ext cx="6858000" cy="69215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3900" dirty="0"/>
              <a:t>AS-COMSAT</a:t>
            </a:r>
            <a:endParaRPr lang="de-DE" altLang="de-DE" sz="3900" b="1" dirty="0"/>
          </a:p>
        </p:txBody>
      </p:sp>
      <p:sp>
        <p:nvSpPr>
          <p:cNvPr id="4106" name="Rechteck 22">
            <a:hlinkClick r:id="rId6"/>
            <a:extLst>
              <a:ext uri="{FF2B5EF4-FFF2-40B4-BE49-F238E27FC236}">
                <a16:creationId xmlns:a16="http://schemas.microsoft.com/office/drawing/2014/main" id="{408C1711-017C-4E38-1D65-9157A28A4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91000"/>
            <a:ext cx="6858000" cy="57785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1950" b="1" dirty="0"/>
              <a:t>Istanbul/Türkiye – Heidelberg/Germany - Tripoli/Lebanon</a:t>
            </a:r>
            <a:endParaRPr lang="de-DE" altLang="de-DE" sz="195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05" name="Text Box 102">
            <a:extLst>
              <a:ext uri="{FF2B5EF4-FFF2-40B4-BE49-F238E27FC236}">
                <a16:creationId xmlns:a16="http://schemas.microsoft.com/office/drawing/2014/main" id="{87F036F7-2DF9-6393-0003-9F487B24E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7432675"/>
            <a:ext cx="1708150" cy="492443"/>
          </a:xfrm>
          <a:prstGeom prst="rect">
            <a:avLst/>
          </a:prstGeom>
          <a:solidFill>
            <a:srgbClr val="F8CCBA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300" b="1" dirty="0"/>
              <a:t>AS-COMSAT CNA (Ambulance) </a:t>
            </a:r>
          </a:p>
        </p:txBody>
      </p:sp>
      <p:sp>
        <p:nvSpPr>
          <p:cNvPr id="4108" name="Rechteck 17">
            <a:extLst>
              <a:ext uri="{FF2B5EF4-FFF2-40B4-BE49-F238E27FC236}">
                <a16:creationId xmlns:a16="http://schemas.microsoft.com/office/drawing/2014/main" id="{6A82A7F7-91FC-6EF6-249C-C76C4C227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150" y="6716713"/>
            <a:ext cx="4044950" cy="64267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192" dirty="0"/>
              <a:t>Components Procurement &amp; Development &amp; Integration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192" dirty="0"/>
              <a:t>System Testing (Vacuum Chamber, …), Qualification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192" dirty="0"/>
              <a:t>Marketing </a:t>
            </a:r>
          </a:p>
        </p:txBody>
      </p:sp>
      <p:sp>
        <p:nvSpPr>
          <p:cNvPr id="2" name="Rechteck 17">
            <a:extLst>
              <a:ext uri="{FF2B5EF4-FFF2-40B4-BE49-F238E27FC236}">
                <a16:creationId xmlns:a16="http://schemas.microsoft.com/office/drawing/2014/main" id="{7C69FF74-D9D1-91EE-A76B-5AF68F80E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150" y="7358063"/>
            <a:ext cx="4006850" cy="642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192" dirty="0"/>
              <a:t>Components Procurement &amp; Development &amp; Integration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192" dirty="0"/>
              <a:t>System Testing, Qualification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192" dirty="0"/>
              <a:t>Marketing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7B273511-0542-B216-F6B5-25424D714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86100"/>
            <a:ext cx="655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1200" dirty="0">
                <a:solidFill>
                  <a:srgbClr val="555555"/>
                </a:solidFill>
              </a:rPr>
              <a:t>AS COMSAT HABERLEŞME PLATFORMLARI VE UYDU HABERLEŞME SİSTEMLERİ SANAYİ VE TİCARET LİMİTED ŞİRKETİ</a:t>
            </a:r>
          </a:p>
          <a:p>
            <a:r>
              <a:rPr lang="de-DE" altLang="de-DE" sz="1200" dirty="0">
                <a:solidFill>
                  <a:srgbClr val="555555"/>
                </a:solidFill>
              </a:rPr>
              <a:t>TEPEÜSTÜ MAH. KAFİYE SOK. NO:47/3 ÜMRANİYE/İSTANBUL</a:t>
            </a:r>
          </a:p>
          <a:p>
            <a:r>
              <a:rPr lang="de-DE" altLang="de-DE" sz="1200" dirty="0">
                <a:solidFill>
                  <a:srgbClr val="555555"/>
                </a:solidFill>
              </a:rPr>
              <a:t>ALEMDAĞ V.D. V.NO:0861584690</a:t>
            </a:r>
          </a:p>
          <a:p>
            <a:r>
              <a:rPr lang="de-DE" altLang="de-DE" sz="1200" dirty="0">
                <a:solidFill>
                  <a:srgbClr val="555555"/>
                </a:solidFill>
              </a:rPr>
              <a:t>İTO: 457897-5  MERSİS NO: 0086-1584-6900-0001</a:t>
            </a:r>
            <a:endParaRPr lang="de-DE" altLang="de-DE" sz="1100" dirty="0">
              <a:solidFill>
                <a:srgbClr val="555555"/>
              </a:solidFill>
            </a:endParaRPr>
          </a:p>
        </p:txBody>
      </p:sp>
      <p:sp>
        <p:nvSpPr>
          <p:cNvPr id="5" name="Text Box 102">
            <a:extLst>
              <a:ext uri="{FF2B5EF4-FFF2-40B4-BE49-F238E27FC236}">
                <a16:creationId xmlns:a16="http://schemas.microsoft.com/office/drawing/2014/main" id="{EFB7FAA0-3882-8AD1-C5DA-60354BBCF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50278"/>
            <a:ext cx="5029200" cy="492443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300" b="1" dirty="0"/>
              <a:t>Devices (Product Portfolio)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300" b="1" dirty="0"/>
              <a:t>Communication/Off-the-ShellSatellite Components</a:t>
            </a:r>
          </a:p>
        </p:txBody>
      </p:sp>
      <p:sp>
        <p:nvSpPr>
          <p:cNvPr id="7" name="Text Box 102">
            <a:extLst>
              <a:ext uri="{FF2B5EF4-FFF2-40B4-BE49-F238E27FC236}">
                <a16:creationId xmlns:a16="http://schemas.microsoft.com/office/drawing/2014/main" id="{77919C80-8A44-33AE-A257-8A823F186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37012"/>
            <a:ext cx="6553200" cy="29238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300" b="1" dirty="0"/>
              <a:t>Platform Systems (Configurable Systems according to Customer Requirements)</a:t>
            </a:r>
          </a:p>
        </p:txBody>
      </p:sp>
      <p:sp>
        <p:nvSpPr>
          <p:cNvPr id="8" name="Text Box 102">
            <a:extLst>
              <a:ext uri="{FF2B5EF4-FFF2-40B4-BE49-F238E27FC236}">
                <a16:creationId xmlns:a16="http://schemas.microsoft.com/office/drawing/2014/main" id="{4AEBF4C5-088B-9BD0-47BB-B238D63F0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89212"/>
            <a:ext cx="1295400" cy="492443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300" b="1" dirty="0"/>
              <a:t>Laboratory Teststands</a:t>
            </a:r>
          </a:p>
        </p:txBody>
      </p:sp>
      <p:sp>
        <p:nvSpPr>
          <p:cNvPr id="6" name="Rechteck 17">
            <a:extLst>
              <a:ext uri="{FF2B5EF4-FFF2-40B4-BE49-F238E27FC236}">
                <a16:creationId xmlns:a16="http://schemas.microsoft.com/office/drawing/2014/main" id="{18201DCA-3160-51F0-864A-832A6F7EA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861246"/>
            <a:ext cx="5181600" cy="8261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defRPr/>
            </a:pPr>
            <a:r>
              <a:rPr lang="de-DE" altLang="de-DE" sz="1192" dirty="0">
                <a:highlight>
                  <a:srgbClr val="FFFF00"/>
                </a:highlight>
              </a:rPr>
              <a:t>ACS Teststand (Cold Gas, Helmholtz coils for earth magnetic field sim.)</a:t>
            </a:r>
          </a:p>
          <a:p>
            <a:pPr marL="171450" indent="-171450" eaLnBrk="1" hangingPunct="1">
              <a:spcBef>
                <a:spcPct val="0"/>
              </a:spcBef>
              <a:defRPr/>
            </a:pPr>
            <a:r>
              <a:rPr lang="de-DE" altLang="de-DE" sz="1192" dirty="0"/>
              <a:t>Orbit Change Actuator Teststand </a:t>
            </a:r>
          </a:p>
          <a:p>
            <a:pPr marL="171450" indent="-171450" eaLnBrk="1" hangingPunct="1">
              <a:spcBef>
                <a:spcPct val="0"/>
              </a:spcBef>
              <a:defRPr/>
            </a:pPr>
            <a:r>
              <a:rPr lang="de-DE" altLang="de-DE" sz="1192" dirty="0"/>
              <a:t>E-Propulsion Testing (Vacuum Chamber, …)</a:t>
            </a:r>
          </a:p>
          <a:p>
            <a:pPr marL="171450" indent="-171450" eaLnBrk="1" hangingPunct="1">
              <a:spcBef>
                <a:spcPct val="0"/>
              </a:spcBef>
              <a:defRPr/>
            </a:pPr>
            <a:r>
              <a:rPr lang="de-DE" altLang="de-DE" sz="1192" dirty="0"/>
              <a:t>Antennas Teststand</a:t>
            </a:r>
          </a:p>
        </p:txBody>
      </p:sp>
      <p:sp>
        <p:nvSpPr>
          <p:cNvPr id="9" name="Rechteck 17">
            <a:extLst>
              <a:ext uri="{FF2B5EF4-FFF2-40B4-BE49-F238E27FC236}">
                <a16:creationId xmlns:a16="http://schemas.microsoft.com/office/drawing/2014/main" id="{0D2E0C8C-863B-CA45-3852-3A6BB6151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715001"/>
            <a:ext cx="1828800" cy="4592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192" dirty="0"/>
              <a:t>2.4 GHz Transceiver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192" dirty="0"/>
              <a:t>2.4 GHz Patch Antenna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feld 10">
            <a:extLst>
              <a:ext uri="{FF2B5EF4-FFF2-40B4-BE49-F238E27FC236}">
                <a16:creationId xmlns:a16="http://schemas.microsoft.com/office/drawing/2014/main" id="{10AF67BF-C229-7EB4-CFC5-CADB5E561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450" y="9428163"/>
            <a:ext cx="3084562" cy="39241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950" dirty="0"/>
              <a:t>@AS-COMSAT April 2024</a:t>
            </a:r>
          </a:p>
        </p:txBody>
      </p:sp>
      <p:sp>
        <p:nvSpPr>
          <p:cNvPr id="14339" name="Rechteck 22">
            <a:hlinkClick r:id="rId2"/>
            <a:extLst>
              <a:ext uri="{FF2B5EF4-FFF2-40B4-BE49-F238E27FC236}">
                <a16:creationId xmlns:a16="http://schemas.microsoft.com/office/drawing/2014/main" id="{B1A1BDEF-16CC-58F2-C7EC-1A0AA650F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3917950"/>
            <a:ext cx="6854825" cy="538163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600" b="1" dirty="0"/>
              <a:t>AIS Application with clustering</a:t>
            </a:r>
            <a:endParaRPr lang="de-DE" altLang="de-DE" sz="2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340" name="Rechteck 22">
            <a:hlinkClick r:id="rId2"/>
            <a:extLst>
              <a:ext uri="{FF2B5EF4-FFF2-40B4-BE49-F238E27FC236}">
                <a16:creationId xmlns:a16="http://schemas.microsoft.com/office/drawing/2014/main" id="{AC1371E9-3962-E0CD-EFDC-E2B7B2B97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274" y="68263"/>
            <a:ext cx="6813550" cy="57785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600" b="1"/>
              <a:t>Istanbul</a:t>
            </a:r>
            <a:endParaRPr lang="de-DE" altLang="de-DE" sz="2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4341" name="Picture 4">
            <a:extLst>
              <a:ext uri="{FF2B5EF4-FFF2-40B4-BE49-F238E27FC236}">
                <a16:creationId xmlns:a16="http://schemas.microsoft.com/office/drawing/2014/main" id="{40D3E1E8-B3E6-8DB8-8E74-71841A468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1675"/>
            <a:ext cx="67722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EC3684-60D5-4E4F-1276-99097A64F86B}"/>
              </a:ext>
            </a:extLst>
          </p:cNvPr>
          <p:cNvSpPr txBox="1"/>
          <p:nvPr/>
        </p:nvSpPr>
        <p:spPr>
          <a:xfrm>
            <a:off x="3594100" y="728663"/>
            <a:ext cx="3525838" cy="2819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</a:rPr>
              <a:t>Automatic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</a:rPr>
              <a:t>Identification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 System </a:t>
            </a:r>
          </a:p>
          <a:p>
            <a:pPr>
              <a:defRPr/>
            </a:pPr>
            <a:r>
              <a:rPr lang="en-US" sz="1137" dirty="0">
                <a:solidFill>
                  <a:srgbClr val="000000"/>
                </a:solidFill>
              </a:rPr>
              <a:t>•</a:t>
            </a:r>
            <a:r>
              <a:rPr lang="en-US" sz="1137" dirty="0">
                <a:solidFill>
                  <a:srgbClr val="000000"/>
                </a:solidFill>
                <a:latin typeface="Calibri" panose="020F0502020204030204" pitchFamily="34" charset="0"/>
              </a:rPr>
              <a:t>Required on any international ship with gross tonnage of 300 or more tons.</a:t>
            </a:r>
          </a:p>
          <a:p>
            <a:pPr>
              <a:defRPr/>
            </a:pPr>
            <a:r>
              <a:rPr lang="en-US" sz="1137" dirty="0">
                <a:solidFill>
                  <a:srgbClr val="000000"/>
                </a:solidFill>
              </a:rPr>
              <a:t>•</a:t>
            </a:r>
            <a:r>
              <a:rPr lang="en-US" sz="1137" dirty="0" err="1">
                <a:solidFill>
                  <a:srgbClr val="000000"/>
                </a:solidFill>
                <a:latin typeface="Calibri" panose="020F0502020204030204" pitchFamily="34" charset="0"/>
              </a:rPr>
              <a:t>Requiredon</a:t>
            </a:r>
            <a:r>
              <a:rPr lang="en-US" sz="1137" dirty="0">
                <a:solidFill>
                  <a:srgbClr val="000000"/>
                </a:solidFill>
                <a:latin typeface="Calibri" panose="020F0502020204030204" pitchFamily="34" charset="0"/>
              </a:rPr>
              <a:t> ALL passenger ships regardless of size</a:t>
            </a:r>
          </a:p>
          <a:p>
            <a:pPr>
              <a:defRPr/>
            </a:pPr>
            <a:r>
              <a:rPr lang="de-DE" sz="1137" dirty="0">
                <a:solidFill>
                  <a:srgbClr val="000000"/>
                </a:solidFill>
              </a:rPr>
              <a:t>•</a:t>
            </a:r>
            <a:r>
              <a:rPr lang="de-DE" sz="1137" dirty="0">
                <a:solidFill>
                  <a:srgbClr val="000000"/>
                </a:solidFill>
                <a:latin typeface="Calibri" panose="020F0502020204030204" pitchFamily="34" charset="0"/>
              </a:rPr>
              <a:t>Tracking </a:t>
            </a:r>
            <a:r>
              <a:rPr lang="de-DE" sz="1137" dirty="0" err="1">
                <a:solidFill>
                  <a:srgbClr val="000000"/>
                </a:solidFill>
                <a:latin typeface="Calibri" panose="020F0502020204030204" pitchFamily="34" charset="0"/>
              </a:rPr>
              <a:t>system</a:t>
            </a:r>
            <a:r>
              <a:rPr lang="de-DE" sz="1137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137" dirty="0" err="1">
                <a:solidFill>
                  <a:srgbClr val="000000"/>
                </a:solidFill>
                <a:latin typeface="Calibri" panose="020F0502020204030204" pitchFamily="34" charset="0"/>
              </a:rPr>
              <a:t>for</a:t>
            </a:r>
            <a:r>
              <a:rPr lang="de-DE" sz="1137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137" dirty="0" err="1">
                <a:solidFill>
                  <a:srgbClr val="000000"/>
                </a:solidFill>
                <a:latin typeface="Calibri" panose="020F0502020204030204" pitchFamily="34" charset="0"/>
              </a:rPr>
              <a:t>ships</a:t>
            </a:r>
            <a:r>
              <a:rPr lang="de-DE" sz="1137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defRPr/>
            </a:pPr>
            <a:endParaRPr lang="de-DE" sz="1137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de-DE" sz="1137" dirty="0">
                <a:solidFill>
                  <a:srgbClr val="000000"/>
                </a:solidFill>
                <a:latin typeface="Calibri" panose="020F0502020204030204" pitchFamily="34" charset="0"/>
              </a:rPr>
              <a:t>–</a:t>
            </a:r>
            <a:r>
              <a:rPr lang="de-DE" sz="1137" dirty="0" err="1">
                <a:solidFill>
                  <a:srgbClr val="000000"/>
                </a:solidFill>
                <a:latin typeface="Calibri" panose="020F0502020204030204" pitchFamily="34" charset="0"/>
              </a:rPr>
              <a:t>Ship-to-ship</a:t>
            </a:r>
            <a:r>
              <a:rPr lang="de-DE" sz="1137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137" dirty="0" err="1">
                <a:solidFill>
                  <a:srgbClr val="000000"/>
                </a:solidFill>
                <a:latin typeface="Calibri" panose="020F0502020204030204" pitchFamily="34" charset="0"/>
              </a:rPr>
              <a:t>communication</a:t>
            </a:r>
            <a:r>
              <a:rPr lang="de-DE" sz="1137" dirty="0">
                <a:solidFill>
                  <a:srgbClr val="000000"/>
                </a:solidFill>
                <a:latin typeface="Calibri" panose="020F0502020204030204" pitchFamily="34" charset="0"/>
              </a:rPr>
              <a:t> in open-</a:t>
            </a:r>
            <a:r>
              <a:rPr lang="de-DE" sz="1137" dirty="0" err="1">
                <a:solidFill>
                  <a:srgbClr val="000000"/>
                </a:solidFill>
                <a:latin typeface="Calibri" panose="020F0502020204030204" pitchFamily="34" charset="0"/>
              </a:rPr>
              <a:t>sea</a:t>
            </a:r>
            <a:r>
              <a:rPr lang="de-DE" sz="1137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de-DE" sz="1137" dirty="0">
                <a:solidFill>
                  <a:srgbClr val="000000"/>
                </a:solidFill>
              </a:rPr>
              <a:t>•</a:t>
            </a:r>
            <a:r>
              <a:rPr lang="de-DE" sz="1137" dirty="0" err="1">
                <a:solidFill>
                  <a:srgbClr val="000000"/>
                </a:solidFill>
                <a:latin typeface="Calibri" panose="020F0502020204030204" pitchFamily="34" charset="0"/>
              </a:rPr>
              <a:t>Some</a:t>
            </a:r>
            <a:r>
              <a:rPr lang="de-DE" sz="1137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137" dirty="0" err="1">
                <a:solidFill>
                  <a:srgbClr val="000000"/>
                </a:solidFill>
                <a:latin typeface="Calibri" panose="020F0502020204030204" pitchFamily="34" charset="0"/>
              </a:rPr>
              <a:t>Applications</a:t>
            </a:r>
            <a:r>
              <a:rPr lang="de-DE" sz="1137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>
              <a:defRPr/>
            </a:pPr>
            <a:endParaRPr lang="de-DE" sz="1137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de-DE" sz="1137" dirty="0">
                <a:solidFill>
                  <a:srgbClr val="000000"/>
                </a:solidFill>
                <a:latin typeface="Calibri" panose="020F0502020204030204" pitchFamily="34" charset="0"/>
              </a:rPr>
              <a:t>–</a:t>
            </a:r>
            <a:r>
              <a:rPr lang="de-DE" sz="1137" dirty="0" err="1">
                <a:solidFill>
                  <a:srgbClr val="000000"/>
                </a:solidFill>
                <a:latin typeface="Calibri" panose="020F0502020204030204" pitchFamily="34" charset="0"/>
              </a:rPr>
              <a:t>Vessel</a:t>
            </a:r>
            <a:r>
              <a:rPr lang="de-DE" sz="1137" dirty="0">
                <a:solidFill>
                  <a:srgbClr val="000000"/>
                </a:solidFill>
                <a:latin typeface="Calibri" panose="020F0502020204030204" pitchFamily="34" charset="0"/>
              </a:rPr>
              <a:t> Traffic Services </a:t>
            </a:r>
          </a:p>
          <a:p>
            <a:pPr>
              <a:defRPr/>
            </a:pPr>
            <a:r>
              <a:rPr lang="de-DE" sz="1137" dirty="0">
                <a:solidFill>
                  <a:srgbClr val="000000"/>
                </a:solidFill>
                <a:latin typeface="Calibri" panose="020F0502020204030204" pitchFamily="34" charset="0"/>
              </a:rPr>
              <a:t>–</a:t>
            </a:r>
            <a:r>
              <a:rPr lang="de-DE" sz="1137" dirty="0" err="1">
                <a:solidFill>
                  <a:srgbClr val="000000"/>
                </a:solidFill>
                <a:latin typeface="Calibri" panose="020F0502020204030204" pitchFamily="34" charset="0"/>
              </a:rPr>
              <a:t>Collision</a:t>
            </a:r>
            <a:r>
              <a:rPr lang="de-DE" sz="1137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137" dirty="0" err="1">
                <a:solidFill>
                  <a:srgbClr val="000000"/>
                </a:solidFill>
                <a:latin typeface="Calibri" panose="020F0502020204030204" pitchFamily="34" charset="0"/>
              </a:rPr>
              <a:t>Avoidance</a:t>
            </a:r>
            <a:r>
              <a:rPr lang="de-DE" sz="1137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de-DE" sz="1137" dirty="0">
                <a:solidFill>
                  <a:srgbClr val="000000"/>
                </a:solidFill>
                <a:latin typeface="Calibri" panose="020F0502020204030204" pitchFamily="34" charset="0"/>
              </a:rPr>
              <a:t>–Maritime Security</a:t>
            </a:r>
          </a:p>
          <a:p>
            <a:pPr>
              <a:defRPr/>
            </a:pPr>
            <a:r>
              <a:rPr lang="en-US" sz="1137" dirty="0">
                <a:solidFill>
                  <a:srgbClr val="000000"/>
                </a:solidFill>
                <a:latin typeface="Calibri" panose="020F0502020204030204" pitchFamily="34" charset="0"/>
              </a:rPr>
              <a:t>–Search and rescue, Accident investigation</a:t>
            </a:r>
          </a:p>
          <a:p>
            <a:pPr>
              <a:defRPr/>
            </a:pPr>
            <a:r>
              <a:rPr lang="en-US" sz="1137" dirty="0">
                <a:solidFill>
                  <a:srgbClr val="212121"/>
                </a:solidFill>
              </a:rPr>
              <a:t>•AIS 1: Works on 161.975 MHz(ship to ship)</a:t>
            </a:r>
          </a:p>
          <a:p>
            <a:pPr>
              <a:defRPr/>
            </a:pPr>
            <a:r>
              <a:rPr lang="en-US" sz="1137" dirty="0">
                <a:solidFill>
                  <a:srgbClr val="212121"/>
                </a:solidFill>
              </a:rPr>
              <a:t>•AIS 2: 162.025 MHz(ship to shore)</a:t>
            </a:r>
            <a:endParaRPr lang="en-US" sz="1300" dirty="0">
              <a:solidFill>
                <a:srgbClr val="212121"/>
              </a:solidFill>
            </a:endParaRPr>
          </a:p>
        </p:txBody>
      </p:sp>
      <p:pic>
        <p:nvPicPr>
          <p:cNvPr id="14343" name="Picture 8">
            <a:extLst>
              <a:ext uri="{FF2B5EF4-FFF2-40B4-BE49-F238E27FC236}">
                <a16:creationId xmlns:a16="http://schemas.microsoft.com/office/drawing/2014/main" id="{67611103-C990-5545-C776-590CC2D38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532313"/>
            <a:ext cx="407352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>
            <a:extLst>
              <a:ext uri="{FF2B5EF4-FFF2-40B4-BE49-F238E27FC236}">
                <a16:creationId xmlns:a16="http://schemas.microsoft.com/office/drawing/2014/main" id="{9D895CC1-D2AA-72C1-2BE9-42D4A1FF0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7032625"/>
            <a:ext cx="32512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2">
            <a:extLst>
              <a:ext uri="{FF2B5EF4-FFF2-40B4-BE49-F238E27FC236}">
                <a16:creationId xmlns:a16="http://schemas.microsoft.com/office/drawing/2014/main" id="{D9F5063C-BEAC-5E81-2E36-E594DAF04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4497388"/>
            <a:ext cx="3301771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14">
            <a:extLst>
              <a:ext uri="{FF2B5EF4-FFF2-40B4-BE49-F238E27FC236}">
                <a16:creationId xmlns:a16="http://schemas.microsoft.com/office/drawing/2014/main" id="{A7C108D9-1A5A-D87B-BA27-F2570A209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859" y="7840664"/>
            <a:ext cx="42291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300" dirty="0">
                <a:latin typeface="Times-Roman"/>
              </a:rPr>
              <a:t>CANDAR KARABULUT, </a:t>
            </a:r>
            <a:r>
              <a:rPr lang="pt-BR" altLang="de-DE" sz="1300" b="1" dirty="0">
                <a:latin typeface="Times-Bold"/>
              </a:rPr>
              <a:t>S - A I S B a s e d Ma r i t i m e N e t w o r k : D i s t r i b u t e d V e s s e l C l u s t e r i n g</a:t>
            </a:r>
            <a:r>
              <a:rPr lang="de-DE" altLang="de-DE" sz="1300" dirty="0">
                <a:latin typeface="Times-Roman"/>
              </a:rPr>
              <a:t>, Master Thesis 2022, Marmara University Istanbul</a:t>
            </a:r>
            <a:endParaRPr lang="de-DE" altLang="de-DE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hteck 22">
            <a:hlinkClick r:id="rId2"/>
            <a:extLst>
              <a:ext uri="{FF2B5EF4-FFF2-40B4-BE49-F238E27FC236}">
                <a16:creationId xmlns:a16="http://schemas.microsoft.com/office/drawing/2014/main" id="{79F63E88-B02E-1CCF-78A8-04B34BA54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00" y="0"/>
            <a:ext cx="6896100" cy="9906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b="1"/>
              <a:t>AS-COMSAT_1 LEO COM System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b="1"/>
              <a:t>System Architecture</a:t>
            </a:r>
          </a:p>
        </p:txBody>
      </p:sp>
      <p:sp>
        <p:nvSpPr>
          <p:cNvPr id="6147" name="AutoShape 2">
            <a:extLst>
              <a:ext uri="{FF2B5EF4-FFF2-40B4-BE49-F238E27FC236}">
                <a16:creationId xmlns:a16="http://schemas.microsoft.com/office/drawing/2014/main" id="{EFA09117-84D5-EA1B-8D99-4D5D3619DC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800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7AA480BB-99C9-75C3-B920-90134C4E0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7"/>
          <a:stretch>
            <a:fillRect/>
          </a:stretch>
        </p:blipFill>
        <p:spPr bwMode="auto">
          <a:xfrm>
            <a:off x="0" y="963613"/>
            <a:ext cx="6858000" cy="894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hteck 22">
            <a:hlinkClick r:id="rId2"/>
            <a:extLst>
              <a:ext uri="{FF2B5EF4-FFF2-40B4-BE49-F238E27FC236}">
                <a16:creationId xmlns:a16="http://schemas.microsoft.com/office/drawing/2014/main" id="{8658D0D7-97F3-884C-D279-9F1B8C3F0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00" y="0"/>
            <a:ext cx="6896100" cy="9906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b="1"/>
              <a:t>AS-COMSAT_1 LEO COM System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/>
              <a:t>Laboratory Demonstration Environment</a:t>
            </a:r>
          </a:p>
        </p:txBody>
      </p:sp>
      <p:pic>
        <p:nvPicPr>
          <p:cNvPr id="7171" name="Picture 16">
            <a:extLst>
              <a:ext uri="{FF2B5EF4-FFF2-40B4-BE49-F238E27FC236}">
                <a16:creationId xmlns:a16="http://schemas.microsoft.com/office/drawing/2014/main" id="{207AF08D-E843-91DD-0893-C26D4ABD7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53594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4">
            <a:extLst>
              <a:ext uri="{FF2B5EF4-FFF2-40B4-BE49-F238E27FC236}">
                <a16:creationId xmlns:a16="http://schemas.microsoft.com/office/drawing/2014/main" id="{987315F7-1803-59C0-E723-D8623E33F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1148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hteck 22">
            <a:hlinkClick r:id="rId2"/>
            <a:extLst>
              <a:ext uri="{FF2B5EF4-FFF2-40B4-BE49-F238E27FC236}">
                <a16:creationId xmlns:a16="http://schemas.microsoft.com/office/drawing/2014/main" id="{A379B9E6-67FC-FF1F-B93C-19FE52A43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00" y="0"/>
            <a:ext cx="6896100" cy="9906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b="1"/>
              <a:t>AS-COMSAT_1 LEO COM System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b="1"/>
              <a:t>Satellite System Architecture</a:t>
            </a:r>
          </a:p>
        </p:txBody>
      </p:sp>
      <p:sp>
        <p:nvSpPr>
          <p:cNvPr id="8195" name="AutoShape 2">
            <a:extLst>
              <a:ext uri="{FF2B5EF4-FFF2-40B4-BE49-F238E27FC236}">
                <a16:creationId xmlns:a16="http://schemas.microsoft.com/office/drawing/2014/main" id="{8958C3A0-AE3D-4FF1-D0D0-07BDEFBDFC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800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3241C7E9-F072-6E87-6C0B-04DACC648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9"/>
          <a:stretch>
            <a:fillRect/>
          </a:stretch>
        </p:blipFill>
        <p:spPr bwMode="auto">
          <a:xfrm>
            <a:off x="23813" y="1116013"/>
            <a:ext cx="6834187" cy="878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2">
            <a:hlinkClick r:id="rId2"/>
            <a:extLst>
              <a:ext uri="{FF2B5EF4-FFF2-40B4-BE49-F238E27FC236}">
                <a16:creationId xmlns:a16="http://schemas.microsoft.com/office/drawing/2014/main" id="{46EB316A-6B81-6A62-8B14-D0390FE1E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00" y="0"/>
            <a:ext cx="6896100" cy="9906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b="1"/>
              <a:t>AS-COMSAT_1 LEO COM System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b="1"/>
              <a:t>TT&amp;C GUI</a:t>
            </a:r>
          </a:p>
        </p:txBody>
      </p:sp>
      <p:sp>
        <p:nvSpPr>
          <p:cNvPr id="9219" name="AutoShape 2">
            <a:extLst>
              <a:ext uri="{FF2B5EF4-FFF2-40B4-BE49-F238E27FC236}">
                <a16:creationId xmlns:a16="http://schemas.microsoft.com/office/drawing/2014/main" id="{460459BF-8CEC-14D4-B175-48F9C52845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800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E38ECA93-588B-20AB-56B1-D3BA9223B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077913"/>
            <a:ext cx="3173412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>
            <a:extLst>
              <a:ext uri="{FF2B5EF4-FFF2-40B4-BE49-F238E27FC236}">
                <a16:creationId xmlns:a16="http://schemas.microsoft.com/office/drawing/2014/main" id="{01107827-0273-2F21-AAF2-D827D4D44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3549650"/>
            <a:ext cx="651510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>
            <a:extLst>
              <a:ext uri="{FF2B5EF4-FFF2-40B4-BE49-F238E27FC236}">
                <a16:creationId xmlns:a16="http://schemas.microsoft.com/office/drawing/2014/main" id="{D07E1252-0994-99B8-0E0E-965D1ACB3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7781925"/>
            <a:ext cx="12096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>
            <a:extLst>
              <a:ext uri="{FF2B5EF4-FFF2-40B4-BE49-F238E27FC236}">
                <a16:creationId xmlns:a16="http://schemas.microsoft.com/office/drawing/2014/main" id="{D40BECCD-DED3-9A12-185A-27B86E407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7772400"/>
            <a:ext cx="26003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hteck 22">
            <a:hlinkClick r:id="rId2"/>
            <a:extLst>
              <a:ext uri="{FF2B5EF4-FFF2-40B4-BE49-F238E27FC236}">
                <a16:creationId xmlns:a16="http://schemas.microsoft.com/office/drawing/2014/main" id="{6DAC593B-9078-1668-B3E1-2DE9BB5A3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" y="0"/>
            <a:ext cx="6896100" cy="9906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/>
              <a:t>AS-COMSAT_1 LEO COM System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/>
              <a:t>Orbit Change Propulsion Unit Testrig</a:t>
            </a:r>
            <a:endParaRPr lang="de-DE" altLang="de-DE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3C109562-33B4-0BCD-9176-58B6154D2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4" r="51595" b="12834"/>
          <a:stretch>
            <a:fillRect/>
          </a:stretch>
        </p:blipFill>
        <p:spPr bwMode="auto">
          <a:xfrm>
            <a:off x="0" y="1017588"/>
            <a:ext cx="3124200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1E4B4048-B842-7EE6-81FA-FC897FC21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7162800"/>
            <a:ext cx="68580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>
            <a:extLst>
              <a:ext uri="{FF2B5EF4-FFF2-40B4-BE49-F238E27FC236}">
                <a16:creationId xmlns:a16="http://schemas.microsoft.com/office/drawing/2014/main" id="{881E22E5-C5CD-03F7-A7D6-599B4CC93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4648200"/>
            <a:ext cx="431165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462E5E-D822-A96D-17F1-4B88181912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" r="37009"/>
          <a:stretch/>
        </p:blipFill>
        <p:spPr>
          <a:xfrm>
            <a:off x="3124200" y="1524000"/>
            <a:ext cx="3679997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2">
            <a:hlinkClick r:id="rId2"/>
            <a:extLst>
              <a:ext uri="{FF2B5EF4-FFF2-40B4-BE49-F238E27FC236}">
                <a16:creationId xmlns:a16="http://schemas.microsoft.com/office/drawing/2014/main" id="{2C072376-5B14-EBBF-2D3C-927BF8168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" y="0"/>
            <a:ext cx="6896100" cy="9906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/>
              <a:t>CNA (Communication Network Ambulance)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/>
              <a:t>System Architecture</a:t>
            </a:r>
            <a:endParaRPr lang="de-DE" altLang="de-DE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4C20BE04-95E1-2CDE-E328-4FA576057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6"/>
          <a:stretch>
            <a:fillRect/>
          </a:stretch>
        </p:blipFill>
        <p:spPr bwMode="auto">
          <a:xfrm>
            <a:off x="147638" y="1108075"/>
            <a:ext cx="6710362" cy="879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22">
            <a:hlinkClick r:id="rId2"/>
            <a:extLst>
              <a:ext uri="{FF2B5EF4-FFF2-40B4-BE49-F238E27FC236}">
                <a16:creationId xmlns:a16="http://schemas.microsoft.com/office/drawing/2014/main" id="{682E06FE-2AFB-FF76-0643-03DFD5EEF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" y="0"/>
            <a:ext cx="6896100" cy="9906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/>
              <a:t>CNA (Communication Network Ambulance)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/>
              <a:t>System Architecture &amp; Functionality</a:t>
            </a:r>
            <a:endParaRPr lang="de-DE" altLang="de-DE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AA2FEAF6-EB29-A0C1-5EA7-A48E490B0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3"/>
          <a:stretch>
            <a:fillRect/>
          </a:stretch>
        </p:blipFill>
        <p:spPr bwMode="auto">
          <a:xfrm>
            <a:off x="182563" y="1143000"/>
            <a:ext cx="6381750" cy="876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2">
            <a:hlinkClick r:id="rId2"/>
            <a:extLst>
              <a:ext uri="{FF2B5EF4-FFF2-40B4-BE49-F238E27FC236}">
                <a16:creationId xmlns:a16="http://schemas.microsoft.com/office/drawing/2014/main" id="{2A11D5AB-6D7C-660C-1D5A-5CFD4F561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" y="0"/>
            <a:ext cx="6896100" cy="9906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/>
              <a:t>CNA (Communication Network Ambulance)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000" b="1"/>
              <a:t>System Architecture &amp; Graphical User Interface (GUI)</a:t>
            </a:r>
            <a:endParaRPr lang="de-DE" altLang="de-DE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58ED6B58-5D39-EBB7-F10E-53CC94979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9"/>
          <a:stretch>
            <a:fillRect/>
          </a:stretch>
        </p:blipFill>
        <p:spPr bwMode="auto">
          <a:xfrm>
            <a:off x="127000" y="1143000"/>
            <a:ext cx="6604000" cy="876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473</Words>
  <Application>Microsoft Office PowerPoint</Application>
  <PresentationFormat>A4 Paper (210x297 mm)</PresentationFormat>
  <Paragraphs>69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Times-Bold</vt:lpstr>
      <vt:lpstr>Times-Roman</vt:lpstr>
      <vt:lpstr>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samir</dc:creator>
  <cp:lastModifiedBy>Samir Mourad</cp:lastModifiedBy>
  <cp:revision>585</cp:revision>
  <cp:lastPrinted>1601-01-01T00:00:00Z</cp:lastPrinted>
  <dcterms:created xsi:type="dcterms:W3CDTF">2011-11-21T06:17:41Z</dcterms:created>
  <dcterms:modified xsi:type="dcterms:W3CDTF">2024-04-27T20:37:06Z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