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3D37-F1BE-4CAE-B838-383F5F095D47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D078E-4AF6-4EF6-9EEC-8B9D0053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9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D078E-4AF6-4EF6-9EEC-8B9D00538D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FF25-E50D-4A49-B9FD-46511EFD6CB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E45E-F4B7-4D15-982F-40C3F19E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AECENAR_Kopf_withWebsiteAdres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0328" y="121111"/>
            <a:ext cx="5851283" cy="1799067"/>
          </a:xfrm>
          <a:prstGeom prst="rect">
            <a:avLst/>
          </a:prstGeom>
        </p:spPr>
      </p:pic>
      <p:pic>
        <p:nvPicPr>
          <p:cNvPr id="6" name="Grafik 1" descr="IAP-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7346" y="121112"/>
            <a:ext cx="2187874" cy="1799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" y="121112"/>
            <a:ext cx="1821797" cy="2240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43842" y="2361249"/>
            <a:ext cx="69439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X-Ray detector fo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Nano satellite IAP-SAT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Presented by Yahya Al Abbouchi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order to obtain the Research Master of Physics of Radiation-Matter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nteraction  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Supervisor :                                         </a:t>
            </a:r>
          </a:p>
          <a:p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Ahmad Osman                       </a:t>
            </a:r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Reviewer:        </a:t>
            </a:r>
          </a:p>
          <a:p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Samir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Mourad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</a:t>
            </a:r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Pr. Adnan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</a:t>
            </a:r>
          </a:p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46909"/>
            <a:chOff x="514176" y="394847"/>
            <a:chExt cx="10720311" cy="946909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394847"/>
              <a:ext cx="2286282" cy="946909"/>
              <a:chOff x="6209817" y="913464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736" y="1218716"/>
            <a:ext cx="3839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Photoelectric effect 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6" y="2014668"/>
            <a:ext cx="7196427" cy="46909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39574" y="3125571"/>
            <a:ext cx="359784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photon can be completely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absorbed by the atom,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their energy lead to the ejection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an electron if that energy is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bigger than binding energy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93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408605"/>
              <a:ext cx="2286282" cy="946909"/>
              <a:chOff x="6209817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0674" y="1943357"/>
            <a:ext cx="9524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Scintillators are materials can absorbed radiation and transform it to detectable visible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near visible light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74" y="2756591"/>
            <a:ext cx="95886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two type of scintillators : organic ( plastic , liquid )  and inorganics ( crystals )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35978" y="3336289"/>
            <a:ext cx="51450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 between organics and inorganics :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236775"/>
                  </p:ext>
                </p:extLst>
              </p:nvPr>
            </p:nvGraphicFramePr>
            <p:xfrm>
              <a:off x="2291137" y="3740728"/>
              <a:ext cx="6852863" cy="27847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9655"/>
                    <a:gridCol w="1108710"/>
                    <a:gridCol w="1106805"/>
                    <a:gridCol w="997585"/>
                    <a:gridCol w="1273926"/>
                    <a:gridCol w="1316182"/>
                  </a:tblGrid>
                  <a:tr h="101334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Atomic number (z)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Density 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( g/c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de-DE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1600" dirty="0">
                              <a:effectLst/>
                            </a:rPr>
                            <a:t>)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Light yield 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(ph/Mev )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Detection efficiency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Energy resolution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8857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NaI (Tl) </a:t>
                          </a:r>
                          <a:endParaRPr lang="de-DE" sz="1600" dirty="0" smtClean="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  <a:latin typeface="Palatino Linotype" panose="020405020505050303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a:t>( Crystal )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Z= 53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</a:rPr>
                            <a:t>   3.67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38000-55000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400" dirty="0">
                              <a:effectLst/>
                            </a:rPr>
                            <a:t>High detection efficiency </a:t>
                          </a:r>
                          <a:endParaRPr lang="en-US" sz="14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400" dirty="0">
                              <a:effectLst/>
                            </a:rPr>
                            <a:t>High energy resolution </a:t>
                          </a:r>
                          <a:endParaRPr lang="en-US" sz="14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8857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Plastic scintillator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Z= 6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</a:rPr>
                            <a:t>      1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10000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400" dirty="0">
                              <a:effectLst/>
                            </a:rPr>
                            <a:t>Low detection efficiency </a:t>
                          </a:r>
                          <a:endParaRPr lang="en-US" sz="14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</a:rPr>
                            <a:t>Low</a:t>
                          </a:r>
                          <a:r>
                            <a:rPr lang="de-DE" sz="1600" baseline="0" dirty="0" smtClean="0">
                              <a:effectLst/>
                            </a:rPr>
                            <a:t> </a:t>
                          </a:r>
                          <a:r>
                            <a:rPr lang="de-DE" sz="1600" dirty="0" smtClean="0">
                              <a:effectLst/>
                            </a:rPr>
                            <a:t>energy </a:t>
                          </a:r>
                          <a:r>
                            <a:rPr lang="de-DE" sz="1600" dirty="0">
                              <a:effectLst/>
                            </a:rPr>
                            <a:t>resolution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236775"/>
                  </p:ext>
                </p:extLst>
              </p:nvPr>
            </p:nvGraphicFramePr>
            <p:xfrm>
              <a:off x="2291137" y="3740728"/>
              <a:ext cx="6852863" cy="27847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9655"/>
                    <a:gridCol w="1108710"/>
                    <a:gridCol w="1106805"/>
                    <a:gridCol w="997585"/>
                    <a:gridCol w="1273926"/>
                    <a:gridCol w="1316182"/>
                  </a:tblGrid>
                  <a:tr h="101334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Atomic number (z)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95055" t="-2994" r="-326374" b="-175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Light yield 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(ph/Mev )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Detection efficiency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Energy resolution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8857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NaI (Tl) </a:t>
                          </a:r>
                          <a:endParaRPr lang="de-DE" sz="1600" dirty="0" smtClean="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  <a:latin typeface="Palatino Linotype" panose="020405020505050303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a:t>( Crystal )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Z= 53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</a:rPr>
                            <a:t>   3.67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38000-55000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400" dirty="0">
                              <a:effectLst/>
                            </a:rPr>
                            <a:t>High detection efficiency </a:t>
                          </a:r>
                          <a:endParaRPr lang="en-US" sz="14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400" dirty="0">
                              <a:effectLst/>
                            </a:rPr>
                            <a:t>High energy resolution </a:t>
                          </a:r>
                          <a:endParaRPr lang="en-US" sz="14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8857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Plastic scintillator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Z= 6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</a:rPr>
                            <a:t>      1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>
                              <a:effectLst/>
                            </a:rPr>
                            <a:t>10000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400" dirty="0">
                              <a:effectLst/>
                            </a:rPr>
                            <a:t>Low detection efficiency </a:t>
                          </a:r>
                          <a:endParaRPr lang="en-US" sz="14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  <a:tabLst>
                              <a:tab pos="1260475" algn="l"/>
                            </a:tabLst>
                          </a:pPr>
                          <a:r>
                            <a:rPr lang="de-DE" sz="1600" dirty="0" smtClean="0">
                              <a:effectLst/>
                            </a:rPr>
                            <a:t>Low</a:t>
                          </a:r>
                          <a:r>
                            <a:rPr lang="de-DE" sz="1600" baseline="0" dirty="0" smtClean="0">
                              <a:effectLst/>
                            </a:rPr>
                            <a:t> </a:t>
                          </a:r>
                          <a:r>
                            <a:rPr lang="de-DE" sz="1600" dirty="0" smtClean="0">
                              <a:effectLst/>
                            </a:rPr>
                            <a:t>energy </a:t>
                          </a:r>
                          <a:r>
                            <a:rPr lang="de-DE" sz="1600" dirty="0">
                              <a:effectLst/>
                            </a:rPr>
                            <a:t>resolution </a:t>
                          </a:r>
                          <a:endParaRPr lang="en-US" sz="1600" dirty="0"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-63526" y="1225044"/>
            <a:ext cx="2508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Scintillators 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54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408605"/>
              <a:ext cx="2286282" cy="946909"/>
              <a:chOff x="6209817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0113" y="1290935"/>
            <a:ext cx="2521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Photodiode 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787" y="2006706"/>
            <a:ext cx="77233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principle of the photodiode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a depleted semiconductor region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715" y="2683847"/>
            <a:ext cx="8869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enhance the time response we need a thin depletion region and for achieve 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high quantum efficiency the depletion region must be thick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787" y="3636750"/>
            <a:ext cx="8108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use the PIN photodiode because the depletion region can be tailored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optimize the quantum efficiency and speed of response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87" y="4763383"/>
            <a:ext cx="75182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addition, the PIN photodiode is a special type of p-n photodiode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63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408605"/>
              <a:ext cx="2286282" cy="946909"/>
              <a:chOff x="6209817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4355" y="1223518"/>
            <a:ext cx="5459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Attenuation coefficient of silicon 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5" y="1746738"/>
            <a:ext cx="5665291" cy="486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48467" y="2051563"/>
                <a:ext cx="2163477" cy="934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⍴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67" y="2051563"/>
                <a:ext cx="2163477" cy="9348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779646" y="4442091"/>
            <a:ext cx="57606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k-edge is the sudden increase in X-Ray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absorption occurring when the photon interact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electron in k-shell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4357" y="5900732"/>
            <a:ext cx="5606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the other hand, the mass attenuation coefficient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increase when the atomic number Z is increase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67373" y="3129333"/>
            <a:ext cx="62804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𝜇 is the linear absorption coefficient with a unit cm-1 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𝜌 is the density of the material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𝑁𝐴 is the Avogadro number and 𝑀 the molar weight. </a:t>
            </a:r>
          </a:p>
        </p:txBody>
      </p:sp>
    </p:spTree>
    <p:extLst>
      <p:ext uri="{BB962C8B-B14F-4D97-AF65-F5344CB8AC3E}">
        <p14:creationId xmlns:p14="http://schemas.microsoft.com/office/powerpoint/2010/main" val="197099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408605"/>
              <a:ext cx="2286282" cy="946909"/>
              <a:chOff x="6209817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1428" y="1371116"/>
            <a:ext cx="3450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Intensity of X-Ray :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18003" y="4254979"/>
                <a:ext cx="2369066" cy="421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den>
                              </m:f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ρx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03" y="4254979"/>
                <a:ext cx="2369066" cy="421013"/>
              </a:xfrm>
              <a:prstGeom prst="rect">
                <a:avLst/>
              </a:prstGeom>
              <a:blipFill rotWithShape="0">
                <a:blip r:embed="rId3"/>
                <a:stretch>
                  <a:fillRect t="-86957" b="-10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09159" y="2185706"/>
            <a:ext cx="10668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/>
              <a:t>When x-rays encounter any form of matter, along the thickness x, after the distance dx into the body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/>
              <a:t>the X-rays intensity becomes decreasing because it's partly transmitted and partly absorbed.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567" y="3579351"/>
            <a:ext cx="388824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260475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After integration along the direction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 : 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46334" y="2979243"/>
                <a:ext cx="1568370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dx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μI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4" y="2979243"/>
                <a:ext cx="1568370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8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408605"/>
              <a:ext cx="2286282" cy="946909"/>
              <a:chOff x="6209817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014" y="1218716"/>
            <a:ext cx="42579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X-Ray detector amplifier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019" y="1900338"/>
            <a:ext cx="896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PIN photodiode (BPW34) have low-voltage input signal and have to be amplified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 an extremely low-noise preamplifier.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18" y="2884075"/>
            <a:ext cx="8639788" cy="17013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9019" y="5105417"/>
            <a:ext cx="9056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shaping amplifier is used to make a reasonable signal shape that can be processed  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interpreted by a microcontroller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5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7014" y="205263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408605"/>
              <a:ext cx="2286282" cy="946909"/>
              <a:chOff x="6209817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8427" y="2225421"/>
            <a:ext cx="10732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many experience to avoid noise, the preamplifier circuit design is shown in this figure below 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664" y="1517895"/>
            <a:ext cx="3724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Preamplifier design :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4" y="2809837"/>
            <a:ext cx="6177723" cy="35663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464626" y="3177190"/>
            <a:ext cx="54328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JFET transistor should be used at  th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utput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of the detector with low capacitance junction 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To collect the charges from the detector .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01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7014" y="205263"/>
            <a:ext cx="10720311" cy="960667"/>
            <a:chOff x="514176" y="394847"/>
            <a:chExt cx="10720311" cy="960667"/>
          </a:xfrm>
        </p:grpSpPr>
        <p:grpSp>
          <p:nvGrpSpPr>
            <p:cNvPr id="4" name="Group 3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9" name="Chevron 18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7" name="Chevron 16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5" name="Chevron 14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862059" y="408605"/>
              <a:ext cx="2286282" cy="946909"/>
              <a:chOff x="6200056" y="927222"/>
              <a:chExt cx="2286282" cy="946909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6200056" y="940590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1" name="Chevron 10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36052" y="1407476"/>
            <a:ext cx="4243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X-Ray source container :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032" y="2051529"/>
            <a:ext cx="7149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this thesis the x-ray source  consist of a vacuum tube including: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6260" y="2559360"/>
            <a:ext cx="58732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aluminum filament  from a bulb light (cathode )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778" y="3067191"/>
            <a:ext cx="55555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copper road  from  air conditioners ( anode )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260" y="3598370"/>
            <a:ext cx="93206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support used for anode is also used to pump the air outside the glass container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" y="4179131"/>
            <a:ext cx="3353091" cy="25178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585900" y="4730190"/>
            <a:ext cx="54542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vacuum pump used has a rating of 600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torr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Which is 79% of vacuum  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0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945" y="176967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Introduction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62059" y="408605"/>
              <a:ext cx="2286282" cy="946909"/>
              <a:chOff x="6200056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0056" y="940590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Contribution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Results and conclusion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X-Ray source </a:t>
              </a:r>
            </a:p>
            <a:p>
              <a:pPr algn="ctr"/>
              <a:r>
                <a:rPr lang="en-US" dirty="0"/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Detector </a:t>
              </a:r>
            </a:p>
            <a:p>
              <a:pPr algn="ctr"/>
              <a:r>
                <a:rPr lang="en-US" dirty="0"/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9857" y="1201074"/>
            <a:ext cx="30530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Glass container 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5922" y="1710364"/>
            <a:ext cx="94563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first, a cubic shape containe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was used but it could not stand the pressure difference.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54" y="2161864"/>
            <a:ext cx="3751687" cy="23578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90" y="2140252"/>
            <a:ext cx="4140457" cy="237941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6725" y="4596778"/>
            <a:ext cx="105112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instead of this we use a circular shape with a thickness of 3 mm can suppor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the 79% of vacuum.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2" y="5073995"/>
            <a:ext cx="55054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945" y="176967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Introduction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62059" y="408605"/>
              <a:ext cx="2286282" cy="946909"/>
              <a:chOff x="6200056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0056" y="940590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Contribution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Results and conclusion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X-Ray source </a:t>
              </a:r>
            </a:p>
            <a:p>
              <a:pPr algn="ctr"/>
              <a:r>
                <a:rPr lang="en-US" dirty="0"/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Detector </a:t>
              </a:r>
            </a:p>
            <a:p>
              <a:pPr algn="ctr"/>
              <a:r>
                <a:rPr lang="en-US" dirty="0"/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-46081" y="2422964"/>
            <a:ext cx="6006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Cockcroft-Walton voltage multiplier: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874" y="4863287"/>
            <a:ext cx="48860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ockcroft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-Walton circuit is an electric 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circuit  which convert low AC voltage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Into high DC voltage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451" y="1237455"/>
            <a:ext cx="2680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Transformer :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700" y="1753769"/>
            <a:ext cx="101315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order to obtain 48 KV as an output voltage a step-up transformer 220V /12kV has been used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2874" y="3664331"/>
            <a:ext cx="52430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input of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ockcroft-Walton circuit is came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transformer which is 12KV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91" y="3215269"/>
            <a:ext cx="5942357" cy="29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1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05" y="331712"/>
            <a:ext cx="1100641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goal of building an X-Ray detector is for the purpose of Nano satellites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Launched in space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measure the both of the incident energy and 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intensity to which the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Satellite is exposed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Morpheus Space qualifies the world&amp;#39;s smallest satellite propulsion system  in orbit – Geospatial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57" y="2250141"/>
            <a:ext cx="4072059" cy="33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5" y="2250141"/>
            <a:ext cx="4662692" cy="339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4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945" y="176967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Introduction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62059" y="408605"/>
              <a:ext cx="2286282" cy="946909"/>
              <a:chOff x="6200056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0056" y="940590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Contribution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Results and conclusion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X-Ray source </a:t>
              </a:r>
            </a:p>
            <a:p>
              <a:pPr algn="ctr"/>
              <a:r>
                <a:rPr lang="en-US" dirty="0"/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Detector </a:t>
              </a:r>
            </a:p>
            <a:p>
              <a:pPr algn="ctr"/>
              <a:r>
                <a:rPr lang="en-US" dirty="0"/>
                <a:t>principle 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" y="1443674"/>
            <a:ext cx="5780961" cy="4690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31" y="1381632"/>
            <a:ext cx="6419200" cy="4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5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945" y="176967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Introduction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62059" y="408605"/>
              <a:ext cx="2286282" cy="946909"/>
              <a:chOff x="6200056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0056" y="940590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Contribution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Results and conclusion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X-Ray source </a:t>
              </a:r>
            </a:p>
            <a:p>
              <a:pPr algn="ctr"/>
              <a:r>
                <a:rPr lang="en-US" dirty="0"/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Detector </a:t>
              </a:r>
            </a:p>
            <a:p>
              <a:pPr algn="ctr"/>
              <a:r>
                <a:rPr lang="en-US" dirty="0"/>
                <a:t>principle </a:t>
              </a:r>
            </a:p>
          </p:txBody>
        </p:sp>
      </p:grp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41" y="1202493"/>
            <a:ext cx="6616179" cy="52483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6483" y="1348009"/>
            <a:ext cx="3474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Fourier transform :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6483" y="2114000"/>
                <a:ext cx="4851393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As 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show</a:t>
                </a:r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 as in this fig. the frequency is of an</a:t>
                </a:r>
              </a:p>
              <a:p>
                <a:pPr algn="ctr"/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order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which mean  the incident </a:t>
                </a:r>
              </a:p>
              <a:p>
                <a:pPr algn="ctr"/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Radiation it’s not an X-Ray  </a:t>
                </a:r>
                <a:endPara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83" y="2114000"/>
                <a:ext cx="4851393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005" t="-4217" r="-1382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75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945" y="176967"/>
            <a:ext cx="10720311" cy="960667"/>
            <a:chOff x="514176" y="394847"/>
            <a:chExt cx="10720311" cy="960667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Introduction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62059" y="408605"/>
              <a:ext cx="2286282" cy="946909"/>
              <a:chOff x="6200056" y="927222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0056" y="940590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67073" y="927222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Contribution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Results and conclusion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X-Ray source </a:t>
              </a:r>
            </a:p>
            <a:p>
              <a:pPr algn="ctr"/>
              <a:r>
                <a:rPr lang="en-US" dirty="0"/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Detector </a:t>
              </a:r>
            </a:p>
            <a:p>
              <a:pPr algn="ctr"/>
              <a:r>
                <a:rPr lang="en-US" dirty="0"/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7667" y="1103757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Conclusion: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871" y="2027087"/>
            <a:ext cx="64889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need a vacuum pump achieved 90% vacuum at least.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098" y="2554965"/>
            <a:ext cx="3196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High voltage up to 60 KV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871" y="3095073"/>
            <a:ext cx="88205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  the distance between the cathode and anode to 3 cm instead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35 cm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098" y="3662904"/>
            <a:ext cx="55954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a tungsten anode rather than copper anode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098" y="4230735"/>
            <a:ext cx="72035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Passing water through the anode to protect it from the melting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0098" y="4798566"/>
            <a:ext cx="61715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rotating anode can save the target for the long time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202" y="5294093"/>
            <a:ext cx="10388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 : the first three condition is enough to achieve an</a:t>
            </a:r>
          </a:p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X-Ray radiation.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26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482"/>
          <a:stretch/>
        </p:blipFill>
        <p:spPr>
          <a:xfrm>
            <a:off x="7229497" y="545010"/>
            <a:ext cx="3369120" cy="4096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3991" y="1841110"/>
            <a:ext cx="4615366" cy="28007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Thx for your </a:t>
            </a:r>
          </a:p>
          <a:p>
            <a:pPr algn="ctr"/>
            <a:r>
              <a:rPr lang="en-US" sz="8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attention 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772756" y="347418"/>
            <a:ext cx="10686762" cy="946909"/>
            <a:chOff x="514176" y="394847"/>
            <a:chExt cx="10686762" cy="946909"/>
          </a:xfrm>
        </p:grpSpPr>
        <p:grpSp>
          <p:nvGrpSpPr>
            <p:cNvPr id="66" name="Group 65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81" name="Chevron 80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2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79" name="Chevron 78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0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729161" y="424803"/>
              <a:ext cx="2286282" cy="914513"/>
              <a:chOff x="4103587" y="927222"/>
              <a:chExt cx="2286282" cy="914513"/>
            </a:xfrm>
          </p:grpSpPr>
          <p:sp>
            <p:nvSpPr>
              <p:cNvPr id="77" name="Chevron 76"/>
              <p:cNvSpPr/>
              <p:nvPr/>
            </p:nvSpPr>
            <p:spPr>
              <a:xfrm>
                <a:off x="41035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837535" y="394847"/>
              <a:ext cx="2286282" cy="946909"/>
              <a:chOff x="6175532" y="913464"/>
              <a:chExt cx="2286282" cy="946909"/>
            </a:xfrm>
          </p:grpSpPr>
          <p:sp>
            <p:nvSpPr>
              <p:cNvPr id="75" name="Chevron 74"/>
              <p:cNvSpPr/>
              <p:nvPr/>
            </p:nvSpPr>
            <p:spPr>
              <a:xfrm>
                <a:off x="6175532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914656" y="394847"/>
              <a:ext cx="2286282" cy="923832"/>
              <a:chOff x="8199638" y="927222"/>
              <a:chExt cx="2286282" cy="923832"/>
            </a:xfrm>
          </p:grpSpPr>
          <p:sp>
            <p:nvSpPr>
              <p:cNvPr id="73" name="Chevron 72"/>
              <p:cNvSpPr/>
              <p:nvPr/>
            </p:nvSpPr>
            <p:spPr>
              <a:xfrm>
                <a:off x="8199638" y="936541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2736" y="1440444"/>
            <a:ext cx="3306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Nature of X-Ray: </a:t>
            </a:r>
            <a:endParaRPr lang="en-US" sz="2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70252" y="5160288"/>
            <a:ext cx="103365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257300" lvl="2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X-Ray beam is a kind of electromagnetic radiation, in addition , relative to quantum mechanics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electromagnetic radiation can be considered as a set of particles.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572" y="5940322"/>
            <a:ext cx="9210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X-ray energy is measured in eV , where 1 eV is the energy of electron when applied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potential energy equal to 1 VOLT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13" y="2112220"/>
            <a:ext cx="8152384" cy="29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59694" y="112883"/>
            <a:ext cx="10720311" cy="946909"/>
            <a:chOff x="514176" y="394847"/>
            <a:chExt cx="10720311" cy="946909"/>
          </a:xfrm>
        </p:grpSpPr>
        <p:grpSp>
          <p:nvGrpSpPr>
            <p:cNvPr id="39" name="Group 38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52" name="Chevron 51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797439" y="417924"/>
              <a:ext cx="2286282" cy="921392"/>
              <a:chOff x="4171865" y="920343"/>
              <a:chExt cx="2286282" cy="921392"/>
            </a:xfrm>
          </p:grpSpPr>
          <p:sp>
            <p:nvSpPr>
              <p:cNvPr id="50" name="Chevron 49"/>
              <p:cNvSpPr/>
              <p:nvPr/>
            </p:nvSpPr>
            <p:spPr>
              <a:xfrm>
                <a:off x="4171865" y="920343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837535" y="394847"/>
              <a:ext cx="2286282" cy="946909"/>
              <a:chOff x="6175532" y="913464"/>
              <a:chExt cx="2286282" cy="946909"/>
            </a:xfrm>
          </p:grpSpPr>
          <p:sp>
            <p:nvSpPr>
              <p:cNvPr id="48" name="Chevron 47"/>
              <p:cNvSpPr/>
              <p:nvPr/>
            </p:nvSpPr>
            <p:spPr>
              <a:xfrm>
                <a:off x="6175532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46" name="Chevron 45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-285468" y="3012194"/>
            <a:ext cx="303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chapter 2 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424" y="1812855"/>
            <a:ext cx="11290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used  an  evacuated X-ray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tube consist of aluminum filament as cathode and copper road as anode. 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424" y="2422368"/>
            <a:ext cx="10542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high potential electric source is applied between the anode and the cathode </a:t>
            </a:r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 </a:t>
            </a:r>
            <a:r>
              <a:rPr lang="de-D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result in </a:t>
            </a:r>
            <a:endParaRPr lang="de-DE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electrons being </a:t>
            </a:r>
            <a:r>
              <a:rPr lang="de-D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accelerated from cathode to anode.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85468" y="1252284"/>
            <a:ext cx="303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chapter 1 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06498" y="3198089"/>
            <a:ext cx="121225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We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 the following title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concept of solid state detector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448" y="4525963"/>
            <a:ext cx="6381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 organic scintillators to convert the X-Ray into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visible light.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073" y="5027770"/>
            <a:ext cx="6981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 of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radiation-matter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interaction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photoelectric effect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Compton scattering effect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3" y="5735656"/>
            <a:ext cx="338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PIN photodiode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used.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424" y="6243487"/>
            <a:ext cx="8067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relation between the intensity and the mass coefficient attenuation.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0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2756" y="347418"/>
            <a:ext cx="10720311" cy="946909"/>
            <a:chOff x="514176" y="394847"/>
            <a:chExt cx="10720311" cy="946909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97439" y="417924"/>
              <a:ext cx="2286282" cy="921392"/>
              <a:chOff x="4171865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71865" y="920343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37535" y="394847"/>
              <a:ext cx="2286282" cy="946909"/>
              <a:chOff x="6175532" y="913464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175532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488" y="1412855"/>
            <a:ext cx="2569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chapter 3 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21" y="2066257"/>
            <a:ext cx="9659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ockcroft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Walton ( voltage multiplier circuit ) to achieve a high voltage around 48 KV 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509" y="2775818"/>
            <a:ext cx="66315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Vacuum pump to pump the air outside the glass container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2021" y="3485379"/>
            <a:ext cx="88111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Fixing all the parts together ( source , vacuum pump ,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ockcroft-Walton circuit )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289542"/>
            <a:ext cx="2569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chapter 4 :</a:t>
            </a:r>
            <a:endParaRPr lang="en-US" sz="2800" b="0" u="sng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73" y="5216816"/>
            <a:ext cx="76623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was analyze the light detected by the photodiode using MATLAB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4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2756" y="347418"/>
            <a:ext cx="10720311" cy="946909"/>
            <a:chOff x="514176" y="394847"/>
            <a:chExt cx="10720311" cy="946909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97439" y="417924"/>
              <a:ext cx="2286282" cy="921392"/>
              <a:chOff x="4171865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71865" y="920343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37535" y="394847"/>
              <a:ext cx="2286282" cy="946909"/>
              <a:chOff x="6175532" y="913464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175532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7684" y="4806697"/>
            <a:ext cx="118122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X-Ray source are created by bombarding a copper target with electrons inside a device known as X-Ray tube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893" y="5394679"/>
            <a:ext cx="10237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X-Ray tube, the electron beam can flight from the cathode to the anode by applying  a high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potential up to 60 KV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5" y="1564725"/>
            <a:ext cx="6514696" cy="29666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40352" y="1687631"/>
            <a:ext cx="47468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the energy is very high,  99%  of input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energy will lost as heat 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59587" y="2703294"/>
            <a:ext cx="4727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must have to passing water through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the anode to protect it from melting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25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46909"/>
            <a:chOff x="514176" y="394847"/>
            <a:chExt cx="10720311" cy="946909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394847"/>
              <a:ext cx="2286282" cy="946909"/>
              <a:chOff x="6209817" y="913464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25493"/>
              </p:ext>
            </p:extLst>
          </p:nvPr>
        </p:nvGraphicFramePr>
        <p:xfrm>
          <a:off x="1645920" y="1335313"/>
          <a:ext cx="8556171" cy="5423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067"/>
                <a:gridCol w="1119480"/>
                <a:gridCol w="5772624"/>
              </a:tblGrid>
              <a:tr h="725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 Anode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material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200" dirty="0">
                          <a:effectLst/>
                        </a:rPr>
                        <a:t>     </a:t>
                      </a:r>
                      <a:r>
                        <a:rPr lang="de-DE" sz="1800" dirty="0">
                          <a:effectLst/>
                        </a:rPr>
                        <a:t>Atomic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number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200" dirty="0">
                          <a:effectLst/>
                        </a:rPr>
                        <a:t>                             </a:t>
                      </a:r>
                      <a:r>
                        <a:rPr lang="de-DE" sz="1200" dirty="0" smtClean="0">
                          <a:effectLst/>
                        </a:rPr>
                        <a:t>                  </a:t>
                      </a:r>
                      <a:r>
                        <a:rPr lang="de-DE" sz="1800" dirty="0">
                          <a:effectLst/>
                        </a:rPr>
                        <a:t>Application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</a:tr>
              <a:tr h="7236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Copper ( Cu )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29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</a:rPr>
                        <a:t>Often used for most diffraction testing.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Most </a:t>
                      </a:r>
                      <a:r>
                        <a:rPr lang="en-US" sz="1400" dirty="0">
                          <a:effectLst/>
                        </a:rPr>
                        <a:t>widely used as anode material.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401" marR="68401" marT="0" marB="0"/>
                </a:tc>
              </a:tr>
              <a:tr h="993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Moly ( Mo )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42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</a:rPr>
                        <a:t>Often used for testing on steels and metal alloys with elements in the range Titanium (</a:t>
                      </a:r>
                      <a:r>
                        <a:rPr lang="en-US" sz="1400" dirty="0" err="1">
                          <a:effectLst/>
                        </a:rPr>
                        <a:t>Ti</a:t>
                      </a:r>
                      <a:r>
                        <a:rPr lang="en-US" sz="1400" dirty="0">
                          <a:effectLst/>
                        </a:rPr>
                        <a:t>) (Z = 22) and Zinc (Zn) (Z = 30) as higher atomic number.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401" marR="68401" marT="0" marB="0"/>
                </a:tc>
              </a:tr>
              <a:tr h="993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Cobalt ( Co )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27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</a:rPr>
                        <a:t>Suitable for ferrous samples, the Iron (Fe) fluorescence radiation it causes interference and cannot be eliminated by other way.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401" marR="68401" marT="0" marB="0"/>
                </a:tc>
              </a:tr>
              <a:tr h="6622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Iron ( Fe )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26 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</a:rPr>
                        <a:t>Testing of ferrous samples. Again for use with metals instead of Co and Cr tubes in case we can't use.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401" marR="68401" marT="0" marB="0"/>
                </a:tc>
              </a:tr>
              <a:tr h="6622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Chromium ( Cr )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24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en-US" sz="1400" dirty="0">
                          <a:effectLst/>
                        </a:rPr>
                        <a:t>Used for complex organic materials as well as strong radiative measurements on steel.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401" marR="68401" marT="0" marB="0"/>
                </a:tc>
              </a:tr>
              <a:tr h="6622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Tungsten ( W )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de-DE" sz="1800" dirty="0">
                          <a:effectLst/>
                        </a:rPr>
                        <a:t>       74 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401" marR="6840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  <a:tab pos="1260475" algn="l"/>
                        </a:tabLst>
                      </a:pPr>
                      <a:r>
                        <a:rPr lang="de-DE" sz="1400" dirty="0">
                          <a:effectLst/>
                        </a:rPr>
                        <a:t>Mostly </a:t>
                      </a:r>
                      <a:r>
                        <a:rPr lang="en-US" sz="1400" dirty="0">
                          <a:effectLst/>
                        </a:rPr>
                        <a:t>used where the intense white spectrum is more important than the characteristic.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401" marR="68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34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46909"/>
            <a:chOff x="514176" y="394847"/>
            <a:chExt cx="10720311" cy="946909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394847"/>
              <a:ext cx="2286282" cy="946909"/>
              <a:chOff x="6209817" y="913464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5746" y="1877104"/>
            <a:ext cx="9364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manufactured from semiconductor materials that exploit the small gap between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valence band and conduction band.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746" y="2561251"/>
            <a:ext cx="64182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Silicon materials are the most widely used in detectors.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3" y="2961361"/>
            <a:ext cx="7709449" cy="3899134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876708" y="5325035"/>
            <a:ext cx="153798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78424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41570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04716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67862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31008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94154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54550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28123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01697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5271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64423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86340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52865" y="5325035"/>
            <a:ext cx="134470" cy="147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971957" y="4039069"/>
            <a:ext cx="153798" cy="147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737295" y="3965110"/>
            <a:ext cx="153798" cy="147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52258" y="3713869"/>
            <a:ext cx="153798" cy="147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40356" y="3861787"/>
            <a:ext cx="153798" cy="147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97215" y="3951491"/>
            <a:ext cx="153798" cy="147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0281" y="3692868"/>
            <a:ext cx="153798" cy="147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810165" y="2920083"/>
            <a:ext cx="39324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incident sufficient energy can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ionize electrons from the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valence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Band to conduction band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26" y="909936"/>
            <a:ext cx="538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 of solid state detector </a:t>
            </a:r>
            <a:r>
              <a:rPr lang="en-US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3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567" y="151475"/>
            <a:ext cx="10720311" cy="946909"/>
            <a:chOff x="514176" y="394847"/>
            <a:chExt cx="10720311" cy="946909"/>
          </a:xfrm>
        </p:grpSpPr>
        <p:grpSp>
          <p:nvGrpSpPr>
            <p:cNvPr id="3" name="Group 2"/>
            <p:cNvGrpSpPr/>
            <p:nvPr/>
          </p:nvGrpSpPr>
          <p:grpSpPr>
            <a:xfrm>
              <a:off x="514176" y="427243"/>
              <a:ext cx="2286282" cy="914513"/>
              <a:chOff x="2568" y="927222"/>
              <a:chExt cx="2286282" cy="914513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568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45982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cs typeface="Times New Roman" panose="02020603050405020304" pitchFamily="18" charset="0"/>
                  </a:rPr>
                  <a:t>Introduction</a:t>
                </a:r>
                <a:endParaRPr lang="en-US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24846" y="408605"/>
              <a:ext cx="2286282" cy="914513"/>
              <a:chOff x="2060223" y="927222"/>
              <a:chExt cx="2286282" cy="914513"/>
            </a:xfrm>
          </p:grpSpPr>
          <p:sp>
            <p:nvSpPr>
              <p:cNvPr id="16" name="Chevron 15"/>
              <p:cNvSpPr/>
              <p:nvPr/>
            </p:nvSpPr>
            <p:spPr>
              <a:xfrm>
                <a:off x="2060223" y="927222"/>
                <a:ext cx="2286282" cy="914513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hevron 6"/>
              <p:cNvSpPr/>
              <p:nvPr/>
            </p:nvSpPr>
            <p:spPr>
              <a:xfrm>
                <a:off x="2517480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3452" y="417924"/>
              <a:ext cx="2286282" cy="921392"/>
              <a:chOff x="4117878" y="920343"/>
              <a:chExt cx="2286282" cy="921392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4117878" y="920343"/>
                <a:ext cx="2286282" cy="91451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hevron 8"/>
              <p:cNvSpPr/>
              <p:nvPr/>
            </p:nvSpPr>
            <p:spPr>
              <a:xfrm>
                <a:off x="4575135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71820" y="394847"/>
              <a:ext cx="2286282" cy="946909"/>
              <a:chOff x="6209817" y="913464"/>
              <a:chExt cx="2286282" cy="946909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620981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hevron 10"/>
              <p:cNvSpPr/>
              <p:nvPr/>
            </p:nvSpPr>
            <p:spPr>
              <a:xfrm>
                <a:off x="6677087" y="913464"/>
                <a:ext cx="1433886" cy="946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Contribution</a:t>
                </a:r>
                <a:r>
                  <a:rPr lang="en-US" sz="2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48205" y="394847"/>
              <a:ext cx="2286282" cy="914513"/>
              <a:chOff x="8233187" y="927222"/>
              <a:chExt cx="2286282" cy="914513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8233187" y="927222"/>
                <a:ext cx="2286282" cy="914513"/>
              </a:xfrm>
              <a:prstGeom prst="chevron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hevron 12"/>
              <p:cNvSpPr/>
              <p:nvPr/>
            </p:nvSpPr>
            <p:spPr>
              <a:xfrm>
                <a:off x="8690444" y="927222"/>
                <a:ext cx="1371769" cy="914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Results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and conclusion 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100836" y="528937"/>
              <a:ext cx="1662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X-Ray source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121" y="540596"/>
              <a:ext cx="1584919" cy="65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Detector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principle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-5454" y="1380582"/>
            <a:ext cx="4957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X-ray with matter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492" y="2186000"/>
            <a:ext cx="7027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Usually, in this type of work there are two kind of interaction 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photoelectric effect and Compton scattering effect.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4492" y="3318943"/>
            <a:ext cx="8166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Compton scattering is dominate if E&gt;55 K eV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photoelectric effect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the main contribution if E&lt; 55 K eV.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492" y="4759662"/>
            <a:ext cx="9203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this thesis the max voltage is 48 K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eV, so the Compton scattering is out of scope. 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22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1545</Words>
  <Application>Microsoft Office PowerPoint</Application>
  <PresentationFormat>Widescreen</PresentationFormat>
  <Paragraphs>357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Chiller</vt:lpstr>
      <vt:lpstr>Courier New</vt:lpstr>
      <vt:lpstr>Palatino Linotype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 abbouchi</dc:creator>
  <cp:lastModifiedBy>yahya abbouchi</cp:lastModifiedBy>
  <cp:revision>90</cp:revision>
  <dcterms:created xsi:type="dcterms:W3CDTF">2021-12-04T11:01:06Z</dcterms:created>
  <dcterms:modified xsi:type="dcterms:W3CDTF">2021-12-07T00:12:53Z</dcterms:modified>
</cp:coreProperties>
</file>