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82" r:id="rId11"/>
    <p:sldId id="276" r:id="rId12"/>
    <p:sldId id="280" r:id="rId13"/>
    <p:sldId id="275" r:id="rId14"/>
    <p:sldId id="279" r:id="rId15"/>
    <p:sldId id="278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4A0"/>
    <a:srgbClr val="7B9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2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7DD67-FBB8-481D-A082-84454B0199AC}" type="datetimeFigureOut">
              <a:rPr lang="de-DE" smtClean="0"/>
              <a:t>18.05.2024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F840B-F868-4143-A0ED-786BFFBAA9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4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A9E9-D0D0-4C72-9664-67487F8AD7A3}" type="datetime1">
              <a:rPr lang="de-DE" smtClean="0"/>
              <a:t>18.05.2024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3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C779-F575-4198-88E9-0E231257B93A}" type="datetime1">
              <a:rPr lang="de-DE" smtClean="0"/>
              <a:t>18.05.2024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59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C6E2-497C-4C77-AD46-6F62E40C777E}" type="datetime1">
              <a:rPr lang="de-DE" smtClean="0"/>
              <a:t>18.05.2024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7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FE8-1748-4FD3-A70C-B1DD514DFBFC}" type="datetime1">
              <a:rPr lang="de-DE" smtClean="0"/>
              <a:t>18.05.2024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C34-AF38-445F-88D0-65C125D127E3}" type="datetime1">
              <a:rPr lang="de-DE" smtClean="0"/>
              <a:t>18.05.2024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9952-D66F-48AC-A27E-B8E100CEB4E7}" type="datetime1">
              <a:rPr lang="de-DE" smtClean="0"/>
              <a:t>18.05.2024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E935-9975-48EB-972B-C54EE233438E}" type="datetime1">
              <a:rPr lang="de-DE" smtClean="0"/>
              <a:t>18.05.2024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AC29-F25E-49DD-BF66-6CF3F026C6AC}" type="datetime1">
              <a:rPr lang="de-DE" smtClean="0"/>
              <a:t>18.05.2024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B8DA-5C0C-46D3-937A-71FF5D00F200}" type="datetime1">
              <a:rPr lang="de-DE" smtClean="0"/>
              <a:t>18.05.2024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C0EB-BAA0-4399-8AFA-AFEC5A011507}" type="datetime1">
              <a:rPr lang="de-DE" smtClean="0"/>
              <a:t>18.05.2024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465D-2B25-497E-8798-F78B16E5ACAA}" type="datetime1">
              <a:rPr lang="de-DE" smtClean="0"/>
              <a:t>18.05.2024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sv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87002C1E-DDF7-454D-B265-876B98B1E7AE}" type="datetime1">
              <a:rPr lang="de-DE" smtClean="0"/>
              <a:t>18.05.2024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F26B43"/>
          </p15:clr>
        </p15:guide>
        <p15:guide id="2" pos="504">
          <p15:clr>
            <a:srgbClr val="F26B43"/>
          </p15:clr>
        </p15:guide>
        <p15:guide id="3" pos="7176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1728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3432">
          <p15:clr>
            <a:srgbClr val="F26B43"/>
          </p15:clr>
        </p15:guide>
        <p15:guide id="9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7" Type="http://schemas.openxmlformats.org/officeDocument/2006/relationships/image" Target="../media/image9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9224A-F219-4DF9-8183-F7C098A5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roptor">
            <a:extLst>
              <a:ext uri="{FF2B5EF4-FFF2-40B4-BE49-F238E27FC236}">
                <a16:creationId xmlns:a16="http://schemas.microsoft.com/office/drawing/2014/main" id="{D6A9CD44-30CE-09B5-1A60-4B4C3DA17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C3B9006-4406-4E2F-8B42-6A968FCC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993" y="1165193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525873" y="6192087"/>
            <a:ext cx="5779534" cy="8449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Weekly Review </a:t>
            </a:r>
            <a:r>
              <a:rPr lang="en-US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C6CFCF60-1301-66FD-7DB3-CAD1B25B4768}"/>
              </a:ext>
            </a:extLst>
          </p:cNvPr>
          <p:cNvSpPr txBox="1">
            <a:spLocks/>
          </p:cNvSpPr>
          <p:nvPr/>
        </p:nvSpPr>
        <p:spPr>
          <a:xfrm>
            <a:off x="56231" y="6259212"/>
            <a:ext cx="4917383" cy="551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None/>
              <a:defRPr sz="1600" b="1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By Omar </a:t>
            </a:r>
            <a:r>
              <a:rPr lang="en-US" sz="1400" dirty="0" err="1">
                <a:solidFill>
                  <a:srgbClr val="000000"/>
                </a:solidFill>
              </a:rPr>
              <a:t>Zreika</a:t>
            </a:r>
            <a:r>
              <a:rPr lang="en-US" sz="1400" dirty="0">
                <a:solidFill>
                  <a:srgbClr val="000000"/>
                </a:solidFill>
              </a:rPr>
              <a:t> (for Master Thesis in Energetic Physics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C1151-4D39-2336-AE34-21AE0F8D71BB}"/>
              </a:ext>
            </a:extLst>
          </p:cNvPr>
          <p:cNvSpPr txBox="1"/>
          <p:nvPr/>
        </p:nvSpPr>
        <p:spPr>
          <a:xfrm>
            <a:off x="226863" y="94866"/>
            <a:ext cx="147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Last update:</a:t>
            </a:r>
          </a:p>
          <a:p>
            <a:fld id="{ABE7656B-96FB-4685-ABC8-72B6D0FB554A}" type="datetime1">
              <a:rPr lang="de-DE"/>
              <a:t>18.05.2024</a:t>
            </a:fld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58E5AD-B630-77D7-73E6-8FE0F3A7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3E3F9-FAD8-1E5B-E085-30D808661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41" y="167242"/>
            <a:ext cx="1785730" cy="3497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92B89F-89CB-0107-6FE4-C14581125C44}"/>
              </a:ext>
            </a:extLst>
          </p:cNvPr>
          <p:cNvSpPr/>
          <p:nvPr/>
        </p:nvSpPr>
        <p:spPr>
          <a:xfrm>
            <a:off x="340299" y="1100311"/>
            <a:ext cx="5869137" cy="50940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77EBAB-CB58-C753-1830-D5AA3C4B4951}"/>
              </a:ext>
            </a:extLst>
          </p:cNvPr>
          <p:cNvSpPr/>
          <p:nvPr/>
        </p:nvSpPr>
        <p:spPr>
          <a:xfrm>
            <a:off x="453706" y="983254"/>
            <a:ext cx="5869137" cy="50940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ACD16512-F3EF-93B9-01F3-CF909758336A}"/>
              </a:ext>
            </a:extLst>
          </p:cNvPr>
          <p:cNvSpPr txBox="1">
            <a:spLocks/>
          </p:cNvSpPr>
          <p:nvPr/>
        </p:nvSpPr>
        <p:spPr>
          <a:xfrm>
            <a:off x="588110" y="1437087"/>
            <a:ext cx="5779534" cy="4186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600" kern="1200" cap="all" spc="1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Mass spectrometer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FOR Measurement of Heavy Metal Residuals in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Municipal WASTE Incineration  after Flue Gas Filtering </a:t>
            </a:r>
          </a:p>
        </p:txBody>
      </p:sp>
    </p:spTree>
    <p:extLst>
      <p:ext uri="{BB962C8B-B14F-4D97-AF65-F5344CB8AC3E}">
        <p14:creationId xmlns:p14="http://schemas.microsoft.com/office/powerpoint/2010/main" val="37739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E0768F-984F-AD05-26B4-60ADD3C73E4A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2D856E8-0EBB-9C93-7121-E47A31BC638B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Annealing II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52603-2603-C63F-AA02-711E5259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27" y="-40340"/>
            <a:ext cx="5444430" cy="457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D2E11D-32C1-388B-9130-B6FA1AE58AD2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6AB586F8-589C-7588-22BA-796789F3E35D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869752CC-0129-24F8-DE47-92269828FD39}"/>
              </a:ext>
            </a:extLst>
          </p:cNvPr>
          <p:cNvSpPr txBox="1">
            <a:spLocks/>
          </p:cNvSpPr>
          <p:nvPr/>
        </p:nvSpPr>
        <p:spPr>
          <a:xfrm>
            <a:off x="312496" y="1496400"/>
            <a:ext cx="4236875" cy="5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Temperature affects the permeability: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( 800 to 900°C is the best )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purity of the metal affects the time of the annealing: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impure metals take more time than the pure ones 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246B261-422D-4CEE-6A0B-F582B5BBD9AD}"/>
              </a:ext>
            </a:extLst>
          </p:cNvPr>
          <p:cNvSpPr txBox="1">
            <a:spLocks/>
          </p:cNvSpPr>
          <p:nvPr/>
        </p:nvSpPr>
        <p:spPr>
          <a:xfrm>
            <a:off x="5179324" y="3095985"/>
            <a:ext cx="4722468" cy="5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size affects the time of the annealing: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The smallest the metal size, the smallest the time needed )  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AD0881A7-74C4-E784-F646-36A51107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9C11C8DA-256D-3476-A9F6-A9DF9A059827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10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519655-E228-3CFE-36EE-EB1F7C95A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54" y="1694967"/>
            <a:ext cx="6193487" cy="57079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A88E6C-3AB9-7F34-AEC3-EE5206740DAE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8D3844CC-35E6-EEB8-ECF5-7171E28FDC2E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954F0912-B354-5AEC-316F-ABC378B076B4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Annealing III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F9E4A-BF32-A7B8-D676-9628EA149346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783608B1-AE34-1AC4-684C-337743DE3DDA}"/>
              </a:ext>
            </a:extLst>
          </p:cNvPr>
          <p:cNvSpPr txBox="1">
            <a:spLocks/>
          </p:cNvSpPr>
          <p:nvPr/>
        </p:nvSpPr>
        <p:spPr>
          <a:xfrm>
            <a:off x="5601809" y="-1526657"/>
            <a:ext cx="4856591" cy="5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programmable furnace is needed for the annealing process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3C76218-FBD2-F86E-A2A9-A1A2DC32FEF4}"/>
              </a:ext>
            </a:extLst>
          </p:cNvPr>
          <p:cNvSpPr txBox="1">
            <a:spLocks/>
          </p:cNvSpPr>
          <p:nvPr/>
        </p:nvSpPr>
        <p:spPr>
          <a:xfrm>
            <a:off x="255626" y="1801269"/>
            <a:ext cx="4797054" cy="5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Two critical Specifications: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 rise the temperature up to 850°C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a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control panel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determine the time and the temperature of the annealing process 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1DA45-687C-952A-CA4F-733CF95179DE}"/>
              </a:ext>
            </a:extLst>
          </p:cNvPr>
          <p:cNvSpPr/>
          <p:nvPr/>
        </p:nvSpPr>
        <p:spPr>
          <a:xfrm rot="93149">
            <a:off x="6857025" y="5294350"/>
            <a:ext cx="1847803" cy="630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C12FCDF-6637-627E-782E-C5496A852A4B}"/>
              </a:ext>
            </a:extLst>
          </p:cNvPr>
          <p:cNvSpPr txBox="1">
            <a:spLocks/>
          </p:cNvSpPr>
          <p:nvPr/>
        </p:nvSpPr>
        <p:spPr>
          <a:xfrm rot="120000">
            <a:off x="6863876" y="5381560"/>
            <a:ext cx="2097865" cy="993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Heat treatment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5B1C8A6-5CC8-F607-13A3-52889748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564EBA2-0A6A-99FC-1E8C-E75979A0BB96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11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A88E6C-3AB9-7F34-AEC3-EE5206740DAE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8D3844CC-35E6-EEB8-ECF5-7171E28FDC2E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954F0912-B354-5AEC-316F-ABC378B076B4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Annealing III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F9E4A-BF32-A7B8-D676-9628EA149346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63C76218-FBD2-F86E-A2A9-A1A2DC32FEF4}"/>
              </a:ext>
            </a:extLst>
          </p:cNvPr>
          <p:cNvSpPr txBox="1">
            <a:spLocks/>
          </p:cNvSpPr>
          <p:nvPr/>
        </p:nvSpPr>
        <p:spPr>
          <a:xfrm>
            <a:off x="206609" y="1036495"/>
            <a:ext cx="5342737" cy="5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need to clean the iron rod surface with a solvent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(acetone or ethanol)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remove any dirt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Oxygen can react with iron at high temperature so we need to use an inert gas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(nitrogen)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minimize the oxidation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should purge the furnace with the inert gas about 10-15 min before introducing the iron rod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continuous flow rate of the inert gas during the annealing process is recommended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65B1C8A6-5CC8-F607-13A3-52889748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CB37B-B0C7-D6DF-16A7-F6AAC7DDC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9"/>
          <a:stretch/>
        </p:blipFill>
        <p:spPr>
          <a:xfrm>
            <a:off x="6465130" y="0"/>
            <a:ext cx="4069998" cy="342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02F2AE33-64CA-A5E5-36DF-F69856EDDEDB}"/>
              </a:ext>
            </a:extLst>
          </p:cNvPr>
          <p:cNvSpPr txBox="1">
            <a:spLocks/>
          </p:cNvSpPr>
          <p:nvPr/>
        </p:nvSpPr>
        <p:spPr>
          <a:xfrm>
            <a:off x="6677705" y="3164647"/>
            <a:ext cx="3644848" cy="3070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place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iron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the furnace and gradually rise the temperature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850 °C,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 hold it about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hour,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we let it cool slowly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naturally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while the furnace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closed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13915081-57AE-66D6-1D89-EEB6582B3020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12</a:t>
            </a:fld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D2B05-65C1-674A-B4AD-B787B10B6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1" b="14838"/>
          <a:stretch/>
        </p:blipFill>
        <p:spPr>
          <a:xfrm rot="10800000">
            <a:off x="153817" y="5995757"/>
            <a:ext cx="5395529" cy="92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0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635A59-ABDE-CC8D-9F1C-F8866A0EE337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6B419B29-84FA-D5D3-415C-2DBAFFCB2DF1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866D4546-909F-3C6F-009B-A89B94CC72C7}"/>
              </a:ext>
            </a:extLst>
          </p:cNvPr>
          <p:cNvSpPr/>
          <p:nvPr/>
        </p:nvSpPr>
        <p:spPr>
          <a:xfrm>
            <a:off x="4235516" y="3684334"/>
            <a:ext cx="3110151" cy="2640477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A89702-EDA0-9030-3BC2-E32A2650D3B5}"/>
              </a:ext>
            </a:extLst>
          </p:cNvPr>
          <p:cNvSpPr/>
          <p:nvPr/>
        </p:nvSpPr>
        <p:spPr>
          <a:xfrm flipH="1">
            <a:off x="4533548" y="3548674"/>
            <a:ext cx="450548" cy="24857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CFB289-14D8-8F7C-B4EF-02B43B0BE683}"/>
              </a:ext>
            </a:extLst>
          </p:cNvPr>
          <p:cNvSpPr/>
          <p:nvPr/>
        </p:nvSpPr>
        <p:spPr>
          <a:xfrm>
            <a:off x="6444451" y="3548732"/>
            <a:ext cx="558680" cy="24856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F51E31D1-70CD-6B0F-CF5F-35E5CD544FA8}"/>
              </a:ext>
            </a:extLst>
          </p:cNvPr>
          <p:cNvSpPr/>
          <p:nvPr/>
        </p:nvSpPr>
        <p:spPr>
          <a:xfrm>
            <a:off x="4235516" y="3963208"/>
            <a:ext cx="3110151" cy="2347288"/>
          </a:xfrm>
          <a:prstGeom prst="flowChartMagneticDisk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8BE228-F5AA-C011-D1D9-63D0568D10D6}"/>
              </a:ext>
            </a:extLst>
          </p:cNvPr>
          <p:cNvSpPr/>
          <p:nvPr/>
        </p:nvSpPr>
        <p:spPr>
          <a:xfrm>
            <a:off x="1209315" y="3684333"/>
            <a:ext cx="2347775" cy="24050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4AE2-88A6-95F7-AFD3-FB3CC2807A8A}"/>
              </a:ext>
            </a:extLst>
          </p:cNvPr>
          <p:cNvSpPr/>
          <p:nvPr/>
        </p:nvSpPr>
        <p:spPr>
          <a:xfrm>
            <a:off x="8069842" y="3684334"/>
            <a:ext cx="2347775" cy="24050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6C000-06FD-2FBE-266B-A4967F914F02}"/>
              </a:ext>
            </a:extLst>
          </p:cNvPr>
          <p:cNvSpPr/>
          <p:nvPr/>
        </p:nvSpPr>
        <p:spPr>
          <a:xfrm>
            <a:off x="6346131" y="3435776"/>
            <a:ext cx="755320" cy="19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82480B-163A-ABF6-16DC-A13D5331EDEE}"/>
              </a:ext>
            </a:extLst>
          </p:cNvPr>
          <p:cNvSpPr/>
          <p:nvPr/>
        </p:nvSpPr>
        <p:spPr>
          <a:xfrm>
            <a:off x="4395291" y="3435777"/>
            <a:ext cx="755320" cy="19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0E4B9FEA-3966-4CF4-F734-0F651D453E1E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Purification 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39988-1B2D-4FB9-FA5A-8C2C48B3140E}"/>
              </a:ext>
            </a:extLst>
          </p:cNvPr>
          <p:cNvSpPr/>
          <p:nvPr/>
        </p:nvSpPr>
        <p:spPr>
          <a:xfrm>
            <a:off x="5486063" y="2181003"/>
            <a:ext cx="89140" cy="7682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544367-3B8F-84F1-BB24-ECBA9406CFFB}"/>
              </a:ext>
            </a:extLst>
          </p:cNvPr>
          <p:cNvSpPr/>
          <p:nvPr/>
        </p:nvSpPr>
        <p:spPr>
          <a:xfrm>
            <a:off x="5927650" y="2307319"/>
            <a:ext cx="81642" cy="553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0C2A834-E383-A39D-15E7-94211A874F09}"/>
              </a:ext>
            </a:extLst>
          </p:cNvPr>
          <p:cNvSpPr/>
          <p:nvPr/>
        </p:nvSpPr>
        <p:spPr>
          <a:xfrm>
            <a:off x="4511820" y="3684333"/>
            <a:ext cx="486318" cy="527890"/>
          </a:xfrm>
          <a:prstGeom prst="mathPlus">
            <a:avLst>
              <a:gd name="adj1" fmla="val 155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4CC91968-5B10-BDF9-23C9-D9353FAD6FA6}"/>
              </a:ext>
            </a:extLst>
          </p:cNvPr>
          <p:cNvSpPr/>
          <p:nvPr/>
        </p:nvSpPr>
        <p:spPr>
          <a:xfrm>
            <a:off x="6444451" y="3405365"/>
            <a:ext cx="541847" cy="1059516"/>
          </a:xfrm>
          <a:prstGeom prst="mathMinus">
            <a:avLst>
              <a:gd name="adj1" fmla="val 110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4049EE-4F40-96B4-1D52-21F29559AA9A}"/>
              </a:ext>
            </a:extLst>
          </p:cNvPr>
          <p:cNvSpPr/>
          <p:nvPr/>
        </p:nvSpPr>
        <p:spPr>
          <a:xfrm flipH="1">
            <a:off x="6682970" y="2588886"/>
            <a:ext cx="81642" cy="1005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470901-F80C-D875-2F13-742362FFD5F5}"/>
              </a:ext>
            </a:extLst>
          </p:cNvPr>
          <p:cNvSpPr/>
          <p:nvPr/>
        </p:nvSpPr>
        <p:spPr>
          <a:xfrm flipH="1">
            <a:off x="4732130" y="2584195"/>
            <a:ext cx="81642" cy="1005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52D8E7-F345-99E0-0F57-00BB0BE2AACA}"/>
              </a:ext>
            </a:extLst>
          </p:cNvPr>
          <p:cNvSpPr/>
          <p:nvPr/>
        </p:nvSpPr>
        <p:spPr>
          <a:xfrm>
            <a:off x="4730743" y="2568700"/>
            <a:ext cx="755320" cy="84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CA8523-2E9F-6396-E35C-12BBAA36E69F}"/>
              </a:ext>
            </a:extLst>
          </p:cNvPr>
          <p:cNvSpPr/>
          <p:nvPr/>
        </p:nvSpPr>
        <p:spPr>
          <a:xfrm>
            <a:off x="6009292" y="2565124"/>
            <a:ext cx="755320" cy="84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Sign 35">
            <a:extLst>
              <a:ext uri="{FF2B5EF4-FFF2-40B4-BE49-F238E27FC236}">
                <a16:creationId xmlns:a16="http://schemas.microsoft.com/office/drawing/2014/main" id="{4DEC97E9-2C47-BD40-B137-22E624AC3537}"/>
              </a:ext>
            </a:extLst>
          </p:cNvPr>
          <p:cNvSpPr/>
          <p:nvPr/>
        </p:nvSpPr>
        <p:spPr>
          <a:xfrm>
            <a:off x="6050113" y="2054765"/>
            <a:ext cx="336839" cy="736512"/>
          </a:xfrm>
          <a:prstGeom prst="mathMinus">
            <a:avLst>
              <a:gd name="adj1" fmla="val 784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27EC6461-BD0E-3E4E-2F1D-43F9DEE628FA}"/>
              </a:ext>
            </a:extLst>
          </p:cNvPr>
          <p:cNvSpPr/>
          <p:nvPr/>
        </p:nvSpPr>
        <p:spPr>
          <a:xfrm>
            <a:off x="5067260" y="2248012"/>
            <a:ext cx="391482" cy="350019"/>
          </a:xfrm>
          <a:prstGeom prst="mathPlus">
            <a:avLst>
              <a:gd name="adj1" fmla="val 1552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69BF7BE-B6BD-F79D-D60B-C4763AF236B8}"/>
              </a:ext>
            </a:extLst>
          </p:cNvPr>
          <p:cNvSpPr/>
          <p:nvPr/>
        </p:nvSpPr>
        <p:spPr>
          <a:xfrm>
            <a:off x="5066083" y="5401364"/>
            <a:ext cx="1315197" cy="440193"/>
          </a:xfrm>
          <a:prstGeom prst="rightArrow">
            <a:avLst>
              <a:gd name="adj1" fmla="val 16900"/>
              <a:gd name="adj2" fmla="val 7600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63076E7-7FEC-A473-57CE-425D4BC6674C}"/>
              </a:ext>
            </a:extLst>
          </p:cNvPr>
          <p:cNvSpPr/>
          <p:nvPr/>
        </p:nvSpPr>
        <p:spPr>
          <a:xfrm>
            <a:off x="1652922" y="3823699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D170C32-424B-0DC5-E194-966D21F853A4}"/>
              </a:ext>
            </a:extLst>
          </p:cNvPr>
          <p:cNvSpPr/>
          <p:nvPr/>
        </p:nvSpPr>
        <p:spPr>
          <a:xfrm>
            <a:off x="1652922" y="4308280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EBC47A-1F03-0ABE-2C17-5E4FA8DFD692}"/>
              </a:ext>
            </a:extLst>
          </p:cNvPr>
          <p:cNvSpPr/>
          <p:nvPr/>
        </p:nvSpPr>
        <p:spPr>
          <a:xfrm>
            <a:off x="1656880" y="4791538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294817-0CEA-BAB8-BE56-C8391A09D338}"/>
              </a:ext>
            </a:extLst>
          </p:cNvPr>
          <p:cNvSpPr/>
          <p:nvPr/>
        </p:nvSpPr>
        <p:spPr>
          <a:xfrm>
            <a:off x="1648697" y="5274796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A2925B6-9241-F56A-A5F3-384062D2415B}"/>
              </a:ext>
            </a:extLst>
          </p:cNvPr>
          <p:cNvSpPr/>
          <p:nvPr/>
        </p:nvSpPr>
        <p:spPr>
          <a:xfrm>
            <a:off x="1650324" y="5758054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19DDC39-1A39-FD0C-A4B6-CAB78F0A3417}"/>
              </a:ext>
            </a:extLst>
          </p:cNvPr>
          <p:cNvSpPr/>
          <p:nvPr/>
        </p:nvSpPr>
        <p:spPr>
          <a:xfrm>
            <a:off x="1176222" y="3825022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71D8415-8F80-DBEC-D5E8-1CC2848138CF}"/>
              </a:ext>
            </a:extLst>
          </p:cNvPr>
          <p:cNvSpPr/>
          <p:nvPr/>
        </p:nvSpPr>
        <p:spPr>
          <a:xfrm>
            <a:off x="1172507" y="4301823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540EF6-2F47-4588-0E7D-20BFD76E59F8}"/>
              </a:ext>
            </a:extLst>
          </p:cNvPr>
          <p:cNvSpPr/>
          <p:nvPr/>
        </p:nvSpPr>
        <p:spPr>
          <a:xfrm>
            <a:off x="1176222" y="4791538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A33F6B4-AC5A-85C0-392F-74EA1062AE55}"/>
              </a:ext>
            </a:extLst>
          </p:cNvPr>
          <p:cNvSpPr/>
          <p:nvPr/>
        </p:nvSpPr>
        <p:spPr>
          <a:xfrm>
            <a:off x="1172507" y="5268339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B8E900B-1869-3F0E-94A0-CCE522A7F8F3}"/>
              </a:ext>
            </a:extLst>
          </p:cNvPr>
          <p:cNvSpPr/>
          <p:nvPr/>
        </p:nvSpPr>
        <p:spPr>
          <a:xfrm>
            <a:off x="2124348" y="3818565"/>
            <a:ext cx="480658" cy="483258"/>
          </a:xfrm>
          <a:prstGeom prst="ellipse">
            <a:avLst/>
          </a:prstGeom>
          <a:solidFill>
            <a:srgbClr val="B4A4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7343C9-0BFA-FFD6-63E1-4B0E7158A1A5}"/>
              </a:ext>
            </a:extLst>
          </p:cNvPr>
          <p:cNvSpPr/>
          <p:nvPr/>
        </p:nvSpPr>
        <p:spPr>
          <a:xfrm>
            <a:off x="2786037" y="4315445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78B42B8-04EA-2006-DDC3-8EC6A443350D}"/>
              </a:ext>
            </a:extLst>
          </p:cNvPr>
          <p:cNvSpPr/>
          <p:nvPr/>
        </p:nvSpPr>
        <p:spPr>
          <a:xfrm>
            <a:off x="2128168" y="4798703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94502BB-A33C-5A14-B069-43010E25C719}"/>
              </a:ext>
            </a:extLst>
          </p:cNvPr>
          <p:cNvSpPr/>
          <p:nvPr/>
        </p:nvSpPr>
        <p:spPr>
          <a:xfrm>
            <a:off x="2131273" y="5274796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BCA6ACA-3D84-DBB7-1ACC-31BE282E6FEA}"/>
              </a:ext>
            </a:extLst>
          </p:cNvPr>
          <p:cNvSpPr/>
          <p:nvPr/>
        </p:nvSpPr>
        <p:spPr>
          <a:xfrm>
            <a:off x="2131273" y="5750889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5F9878E-1397-58AB-6A97-AAA13C61416C}"/>
              </a:ext>
            </a:extLst>
          </p:cNvPr>
          <p:cNvSpPr/>
          <p:nvPr/>
        </p:nvSpPr>
        <p:spPr>
          <a:xfrm>
            <a:off x="1650607" y="3331725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B0BEC88-1AEE-DD77-C4FC-E28377AD9884}"/>
              </a:ext>
            </a:extLst>
          </p:cNvPr>
          <p:cNvSpPr/>
          <p:nvPr/>
        </p:nvSpPr>
        <p:spPr>
          <a:xfrm>
            <a:off x="2137011" y="3331106"/>
            <a:ext cx="480658" cy="48325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2509403-CDFE-B9A5-6EF8-1ADDF7DEFA2A}"/>
              </a:ext>
            </a:extLst>
          </p:cNvPr>
          <p:cNvSpPr/>
          <p:nvPr/>
        </p:nvSpPr>
        <p:spPr>
          <a:xfrm>
            <a:off x="2858345" y="5110284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ircle: Hollow 74">
            <a:extLst>
              <a:ext uri="{FF2B5EF4-FFF2-40B4-BE49-F238E27FC236}">
                <a16:creationId xmlns:a16="http://schemas.microsoft.com/office/drawing/2014/main" id="{BB71BE95-B988-B9EC-FBCC-ED9D3C2EE209}"/>
              </a:ext>
            </a:extLst>
          </p:cNvPr>
          <p:cNvSpPr/>
          <p:nvPr/>
        </p:nvSpPr>
        <p:spPr>
          <a:xfrm>
            <a:off x="598833" y="3054220"/>
            <a:ext cx="3554696" cy="3652947"/>
          </a:xfrm>
          <a:prstGeom prst="donut">
            <a:avLst>
              <a:gd name="adj" fmla="val 17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07EF070E-2ACA-C970-EF04-D5B3B19A8367}"/>
              </a:ext>
            </a:extLst>
          </p:cNvPr>
          <p:cNvSpPr/>
          <p:nvPr/>
        </p:nvSpPr>
        <p:spPr>
          <a:xfrm>
            <a:off x="4273404" y="2532591"/>
            <a:ext cx="336839" cy="25382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0BB0807-8F19-3A8D-7BB9-5846826CB47C}"/>
              </a:ext>
            </a:extLst>
          </p:cNvPr>
          <p:cNvSpPr/>
          <p:nvPr/>
        </p:nvSpPr>
        <p:spPr>
          <a:xfrm rot="10800000">
            <a:off x="6833517" y="2747039"/>
            <a:ext cx="336839" cy="25382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50EE561-1967-2768-7A69-2986B44D9DEB}"/>
              </a:ext>
            </a:extLst>
          </p:cNvPr>
          <p:cNvSpPr/>
          <p:nvPr/>
        </p:nvSpPr>
        <p:spPr>
          <a:xfrm>
            <a:off x="9253272" y="3721579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1C4DD87-320A-6258-D0C6-5926862EE249}"/>
              </a:ext>
            </a:extLst>
          </p:cNvPr>
          <p:cNvSpPr/>
          <p:nvPr/>
        </p:nvSpPr>
        <p:spPr>
          <a:xfrm>
            <a:off x="9253272" y="4204837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EA83D6A-E256-B77B-EB56-4839C345AA83}"/>
              </a:ext>
            </a:extLst>
          </p:cNvPr>
          <p:cNvSpPr/>
          <p:nvPr/>
        </p:nvSpPr>
        <p:spPr>
          <a:xfrm>
            <a:off x="9720958" y="3721579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190E6F9-EF53-74FB-058D-28762784DF73}"/>
              </a:ext>
            </a:extLst>
          </p:cNvPr>
          <p:cNvSpPr/>
          <p:nvPr/>
        </p:nvSpPr>
        <p:spPr>
          <a:xfrm>
            <a:off x="9720958" y="4212223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3541C6B-D6FC-DBDA-4DD9-88E5BD276D39}"/>
              </a:ext>
            </a:extLst>
          </p:cNvPr>
          <p:cNvSpPr/>
          <p:nvPr/>
        </p:nvSpPr>
        <p:spPr>
          <a:xfrm>
            <a:off x="8765215" y="5178739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F4F53F-8868-D98E-35B1-69021A26D1DE}"/>
              </a:ext>
            </a:extLst>
          </p:cNvPr>
          <p:cNvSpPr/>
          <p:nvPr/>
        </p:nvSpPr>
        <p:spPr>
          <a:xfrm>
            <a:off x="9719191" y="4693489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1714758-8C80-50E9-03B3-17826735C9E5}"/>
              </a:ext>
            </a:extLst>
          </p:cNvPr>
          <p:cNvSpPr/>
          <p:nvPr/>
        </p:nvSpPr>
        <p:spPr>
          <a:xfrm>
            <a:off x="9251613" y="5171353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5935238-B2C0-5801-55A5-2A593ADC66F5}"/>
              </a:ext>
            </a:extLst>
          </p:cNvPr>
          <p:cNvSpPr/>
          <p:nvPr/>
        </p:nvSpPr>
        <p:spPr>
          <a:xfrm>
            <a:off x="9719191" y="5178739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374063B-3875-D824-DD08-234FCCB9DBDE}"/>
              </a:ext>
            </a:extLst>
          </p:cNvPr>
          <p:cNvSpPr/>
          <p:nvPr/>
        </p:nvSpPr>
        <p:spPr>
          <a:xfrm>
            <a:off x="10200110" y="4206409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5076FC6-D737-3A58-BAF9-F9DF19DD565C}"/>
              </a:ext>
            </a:extLst>
          </p:cNvPr>
          <p:cNvSpPr/>
          <p:nvPr/>
        </p:nvSpPr>
        <p:spPr>
          <a:xfrm>
            <a:off x="10200005" y="4690876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662D222-3B1A-8D8B-7093-954D9D0955DE}"/>
              </a:ext>
            </a:extLst>
          </p:cNvPr>
          <p:cNvSpPr/>
          <p:nvPr/>
        </p:nvSpPr>
        <p:spPr>
          <a:xfrm>
            <a:off x="10201616" y="5175343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39719E7-D973-5636-5BD6-C62488D3E6D8}"/>
              </a:ext>
            </a:extLst>
          </p:cNvPr>
          <p:cNvSpPr/>
          <p:nvPr/>
        </p:nvSpPr>
        <p:spPr>
          <a:xfrm>
            <a:off x="9257781" y="5661997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C3D1D31-4F67-0ECB-1181-EA589D531ED6}"/>
              </a:ext>
            </a:extLst>
          </p:cNvPr>
          <p:cNvSpPr/>
          <p:nvPr/>
        </p:nvSpPr>
        <p:spPr>
          <a:xfrm>
            <a:off x="9721612" y="5661019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700800-D1AA-AF20-81EF-7EA41CC1A247}"/>
              </a:ext>
            </a:extLst>
          </p:cNvPr>
          <p:cNvSpPr/>
          <p:nvPr/>
        </p:nvSpPr>
        <p:spPr>
          <a:xfrm>
            <a:off x="8613987" y="4390445"/>
            <a:ext cx="480658" cy="48325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ircle: Hollow 110">
            <a:extLst>
              <a:ext uri="{FF2B5EF4-FFF2-40B4-BE49-F238E27FC236}">
                <a16:creationId xmlns:a16="http://schemas.microsoft.com/office/drawing/2014/main" id="{43115A41-F624-6562-FBA4-8F7E205F277E}"/>
              </a:ext>
            </a:extLst>
          </p:cNvPr>
          <p:cNvSpPr/>
          <p:nvPr/>
        </p:nvSpPr>
        <p:spPr>
          <a:xfrm>
            <a:off x="7461082" y="3054220"/>
            <a:ext cx="3554696" cy="3652947"/>
          </a:xfrm>
          <a:prstGeom prst="donut">
            <a:avLst>
              <a:gd name="adj" fmla="val 17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C31D1-7007-FF9C-04D7-79204555E8E6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625D21D6-4B9C-2B5F-5684-0DEE7C2228AE}"/>
              </a:ext>
            </a:extLst>
          </p:cNvPr>
          <p:cNvSpPr/>
          <p:nvPr/>
        </p:nvSpPr>
        <p:spPr>
          <a:xfrm>
            <a:off x="2297374" y="4413264"/>
            <a:ext cx="480658" cy="326708"/>
          </a:xfrm>
          <a:prstGeom prst="rightArrow">
            <a:avLst>
              <a:gd name="adj1" fmla="val 24599"/>
              <a:gd name="adj2" fmla="val 627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CEC38243-79E0-79B5-06E9-AA02AB975C08}"/>
              </a:ext>
            </a:extLst>
          </p:cNvPr>
          <p:cNvSpPr/>
          <p:nvPr/>
        </p:nvSpPr>
        <p:spPr>
          <a:xfrm rot="1513261">
            <a:off x="9072841" y="4700052"/>
            <a:ext cx="480658" cy="326708"/>
          </a:xfrm>
          <a:prstGeom prst="rightArrow">
            <a:avLst>
              <a:gd name="adj1" fmla="val 24599"/>
              <a:gd name="adj2" fmla="val 627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ubTitle">
            <a:extLst>
              <a:ext uri="{FF2B5EF4-FFF2-40B4-BE49-F238E27FC236}">
                <a16:creationId xmlns:a16="http://schemas.microsoft.com/office/drawing/2014/main" id="{F0908BE7-A42A-35C2-82ED-20D1D6639E6A}"/>
              </a:ext>
            </a:extLst>
          </p:cNvPr>
          <p:cNvSpPr txBox="1">
            <a:spLocks/>
          </p:cNvSpPr>
          <p:nvPr/>
        </p:nvSpPr>
        <p:spPr>
          <a:xfrm>
            <a:off x="5045468" y="-887940"/>
            <a:ext cx="5516444" cy="343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Copper Case</a:t>
            </a:r>
          </a:p>
        </p:txBody>
      </p:sp>
      <p:sp>
        <p:nvSpPr>
          <p:cNvPr id="119" name="SubTitle">
            <a:extLst>
              <a:ext uri="{FF2B5EF4-FFF2-40B4-BE49-F238E27FC236}">
                <a16:creationId xmlns:a16="http://schemas.microsoft.com/office/drawing/2014/main" id="{A43B2D9C-CFAE-8EF7-A6B7-AC00747655F9}"/>
              </a:ext>
            </a:extLst>
          </p:cNvPr>
          <p:cNvSpPr txBox="1">
            <a:spLocks/>
          </p:cNvSpPr>
          <p:nvPr/>
        </p:nvSpPr>
        <p:spPr>
          <a:xfrm>
            <a:off x="4248348" y="1947162"/>
            <a:ext cx="2248330" cy="18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0939CB35-ABCA-A213-0452-684ED3CE57A8}"/>
              </a:ext>
            </a:extLst>
          </p:cNvPr>
          <p:cNvSpPr txBox="1">
            <a:spLocks/>
          </p:cNvSpPr>
          <p:nvPr/>
        </p:nvSpPr>
        <p:spPr>
          <a:xfrm>
            <a:off x="6815745" y="1919725"/>
            <a:ext cx="827215" cy="1219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76F65CFB-194C-DF6F-DB77-01B0F829EE4F}"/>
              </a:ext>
            </a:extLst>
          </p:cNvPr>
          <p:cNvSpPr txBox="1">
            <a:spLocks/>
          </p:cNvSpPr>
          <p:nvPr/>
        </p:nvSpPr>
        <p:spPr>
          <a:xfrm>
            <a:off x="5313337" y="4387735"/>
            <a:ext cx="2248330" cy="18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en-US" sz="2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">
            <a:extLst>
              <a:ext uri="{FF2B5EF4-FFF2-40B4-BE49-F238E27FC236}">
                <a16:creationId xmlns:a16="http://schemas.microsoft.com/office/drawing/2014/main" id="{EDF00F65-C88F-D8A5-DB03-6C7FFEEDB749}"/>
              </a:ext>
            </a:extLst>
          </p:cNvPr>
          <p:cNvSpPr txBox="1">
            <a:spLocks/>
          </p:cNvSpPr>
          <p:nvPr/>
        </p:nvSpPr>
        <p:spPr>
          <a:xfrm>
            <a:off x="2759208" y="4024078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en-US" sz="1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ubTitle">
            <a:extLst>
              <a:ext uri="{FF2B5EF4-FFF2-40B4-BE49-F238E27FC236}">
                <a16:creationId xmlns:a16="http://schemas.microsoft.com/office/drawing/2014/main" id="{AE19838F-BFC1-34BC-B118-9BF990349BDF}"/>
              </a:ext>
            </a:extLst>
          </p:cNvPr>
          <p:cNvSpPr txBox="1">
            <a:spLocks/>
          </p:cNvSpPr>
          <p:nvPr/>
        </p:nvSpPr>
        <p:spPr>
          <a:xfrm>
            <a:off x="2814945" y="4831221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en-US" sz="1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ubTitle">
            <a:extLst>
              <a:ext uri="{FF2B5EF4-FFF2-40B4-BE49-F238E27FC236}">
                <a16:creationId xmlns:a16="http://schemas.microsoft.com/office/drawing/2014/main" id="{CDDF2E2C-7E94-1EC6-F4D9-20156B00D330}"/>
              </a:ext>
            </a:extLst>
          </p:cNvPr>
          <p:cNvSpPr txBox="1">
            <a:spLocks/>
          </p:cNvSpPr>
          <p:nvPr/>
        </p:nvSpPr>
        <p:spPr>
          <a:xfrm>
            <a:off x="2148551" y="4968131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</a:t>
            </a:r>
          </a:p>
        </p:txBody>
      </p:sp>
      <p:sp>
        <p:nvSpPr>
          <p:cNvPr id="51" name="SubTitle">
            <a:extLst>
              <a:ext uri="{FF2B5EF4-FFF2-40B4-BE49-F238E27FC236}">
                <a16:creationId xmlns:a16="http://schemas.microsoft.com/office/drawing/2014/main" id="{D08A440F-7763-2016-5973-BBD4F09AB80D}"/>
              </a:ext>
            </a:extLst>
          </p:cNvPr>
          <p:cNvSpPr txBox="1">
            <a:spLocks/>
          </p:cNvSpPr>
          <p:nvPr/>
        </p:nvSpPr>
        <p:spPr>
          <a:xfrm>
            <a:off x="8572631" y="4089429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en-US" sz="1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ubTitle">
            <a:extLst>
              <a:ext uri="{FF2B5EF4-FFF2-40B4-BE49-F238E27FC236}">
                <a16:creationId xmlns:a16="http://schemas.microsoft.com/office/drawing/2014/main" id="{EA5D5447-ADBA-4F0C-862A-3B0DB55D05A7}"/>
              </a:ext>
            </a:extLst>
          </p:cNvPr>
          <p:cNvSpPr txBox="1">
            <a:spLocks/>
          </p:cNvSpPr>
          <p:nvPr/>
        </p:nvSpPr>
        <p:spPr>
          <a:xfrm>
            <a:off x="9292530" y="3887837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</a:t>
            </a:r>
          </a:p>
        </p:txBody>
      </p:sp>
      <p:sp>
        <p:nvSpPr>
          <p:cNvPr id="59" name="SubTitle">
            <a:extLst>
              <a:ext uri="{FF2B5EF4-FFF2-40B4-BE49-F238E27FC236}">
                <a16:creationId xmlns:a16="http://schemas.microsoft.com/office/drawing/2014/main" id="{7C9D3FF2-17EE-A206-4531-CC6135388F79}"/>
              </a:ext>
            </a:extLst>
          </p:cNvPr>
          <p:cNvSpPr txBox="1">
            <a:spLocks/>
          </p:cNvSpPr>
          <p:nvPr/>
        </p:nvSpPr>
        <p:spPr>
          <a:xfrm>
            <a:off x="4636824" y="5653019"/>
            <a:ext cx="3112866" cy="18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CuSO</a:t>
            </a:r>
            <a:r>
              <a:rPr lang="en-US" sz="2800" b="1" baseline="-25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Solution </a:t>
            </a:r>
            <a:endParaRPr lang="en-US" sz="2800" b="1" baseline="-25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ubTitle">
            <a:extLst>
              <a:ext uri="{FF2B5EF4-FFF2-40B4-BE49-F238E27FC236}">
                <a16:creationId xmlns:a16="http://schemas.microsoft.com/office/drawing/2014/main" id="{331768DE-0736-1DCE-C129-BB9B77EA477B}"/>
              </a:ext>
            </a:extLst>
          </p:cNvPr>
          <p:cNvSpPr txBox="1">
            <a:spLocks/>
          </p:cNvSpPr>
          <p:nvPr/>
        </p:nvSpPr>
        <p:spPr>
          <a:xfrm>
            <a:off x="944517" y="1752043"/>
            <a:ext cx="2848948" cy="221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Impure Copper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Anode ) </a:t>
            </a:r>
            <a:endParaRPr lang="en-US" sz="2800" b="1" baseline="-25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4D62155-9814-C1A8-F249-DE4FF6B7B8F4}"/>
              </a:ext>
            </a:extLst>
          </p:cNvPr>
          <p:cNvSpPr txBox="1">
            <a:spLocks/>
          </p:cNvSpPr>
          <p:nvPr/>
        </p:nvSpPr>
        <p:spPr>
          <a:xfrm>
            <a:off x="7013937" y="-118013"/>
            <a:ext cx="5516444" cy="343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Result: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E024ECAF-947B-340F-75D5-74ABEB5A380B}"/>
              </a:ext>
            </a:extLst>
          </p:cNvPr>
          <p:cNvSpPr txBox="1">
            <a:spLocks/>
          </p:cNvSpPr>
          <p:nvPr/>
        </p:nvSpPr>
        <p:spPr>
          <a:xfrm>
            <a:off x="7819255" y="1749802"/>
            <a:ext cx="2848948" cy="221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Pure Copper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Cathode ) </a:t>
            </a:r>
            <a:endParaRPr lang="en-US" sz="2800" b="1" baseline="-25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2DA113D-0C00-0A99-4700-E5FC5AE1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046EAC1-7CF3-6ACC-E657-5B0DFD9A3C09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13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635A59-ABDE-CC8D-9F1C-F8866A0EE337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6B419B29-84FA-D5D3-415C-2DBAFFCB2DF1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866D4546-909F-3C6F-009B-A89B94CC72C7}"/>
              </a:ext>
            </a:extLst>
          </p:cNvPr>
          <p:cNvSpPr/>
          <p:nvPr/>
        </p:nvSpPr>
        <p:spPr>
          <a:xfrm>
            <a:off x="4235516" y="3684334"/>
            <a:ext cx="3110151" cy="2640477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A89702-EDA0-9030-3BC2-E32A2650D3B5}"/>
              </a:ext>
            </a:extLst>
          </p:cNvPr>
          <p:cNvSpPr/>
          <p:nvPr/>
        </p:nvSpPr>
        <p:spPr>
          <a:xfrm flipH="1">
            <a:off x="4533548" y="3548674"/>
            <a:ext cx="450548" cy="24857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CFB289-14D8-8F7C-B4EF-02B43B0BE683}"/>
              </a:ext>
            </a:extLst>
          </p:cNvPr>
          <p:cNvSpPr/>
          <p:nvPr/>
        </p:nvSpPr>
        <p:spPr>
          <a:xfrm>
            <a:off x="6444451" y="3548732"/>
            <a:ext cx="558680" cy="2485669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F51E31D1-70CD-6B0F-CF5F-35E5CD544FA8}"/>
              </a:ext>
            </a:extLst>
          </p:cNvPr>
          <p:cNvSpPr/>
          <p:nvPr/>
        </p:nvSpPr>
        <p:spPr>
          <a:xfrm>
            <a:off x="4235516" y="3963208"/>
            <a:ext cx="3110151" cy="2347288"/>
          </a:xfrm>
          <a:prstGeom prst="flowChartMagneticDisk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8BE228-F5AA-C011-D1D9-63D0568D10D6}"/>
              </a:ext>
            </a:extLst>
          </p:cNvPr>
          <p:cNvSpPr/>
          <p:nvPr/>
        </p:nvSpPr>
        <p:spPr>
          <a:xfrm>
            <a:off x="1209315" y="3684333"/>
            <a:ext cx="2347775" cy="24050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C04AE2-88A6-95F7-AFD3-FB3CC2807A8A}"/>
              </a:ext>
            </a:extLst>
          </p:cNvPr>
          <p:cNvSpPr/>
          <p:nvPr/>
        </p:nvSpPr>
        <p:spPr>
          <a:xfrm>
            <a:off x="8069842" y="3684334"/>
            <a:ext cx="2347775" cy="240506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E6C000-06FD-2FBE-266B-A4967F914F02}"/>
              </a:ext>
            </a:extLst>
          </p:cNvPr>
          <p:cNvSpPr/>
          <p:nvPr/>
        </p:nvSpPr>
        <p:spPr>
          <a:xfrm>
            <a:off x="6346131" y="3435776"/>
            <a:ext cx="755320" cy="19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82480B-163A-ABF6-16DC-A13D5331EDEE}"/>
              </a:ext>
            </a:extLst>
          </p:cNvPr>
          <p:cNvSpPr/>
          <p:nvPr/>
        </p:nvSpPr>
        <p:spPr>
          <a:xfrm>
            <a:off x="4395291" y="3435777"/>
            <a:ext cx="755320" cy="192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0E4B9FEA-3966-4CF4-F734-0F651D453E1E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Purification 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39988-1B2D-4FB9-FA5A-8C2C48B3140E}"/>
              </a:ext>
            </a:extLst>
          </p:cNvPr>
          <p:cNvSpPr/>
          <p:nvPr/>
        </p:nvSpPr>
        <p:spPr>
          <a:xfrm>
            <a:off x="5486063" y="2181003"/>
            <a:ext cx="89140" cy="7682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544367-3B8F-84F1-BB24-ECBA9406CFFB}"/>
              </a:ext>
            </a:extLst>
          </p:cNvPr>
          <p:cNvSpPr/>
          <p:nvPr/>
        </p:nvSpPr>
        <p:spPr>
          <a:xfrm>
            <a:off x="5927650" y="2307319"/>
            <a:ext cx="81642" cy="5537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F0C2A834-E383-A39D-15E7-94211A874F09}"/>
              </a:ext>
            </a:extLst>
          </p:cNvPr>
          <p:cNvSpPr/>
          <p:nvPr/>
        </p:nvSpPr>
        <p:spPr>
          <a:xfrm>
            <a:off x="4511820" y="3684333"/>
            <a:ext cx="486318" cy="527890"/>
          </a:xfrm>
          <a:prstGeom prst="mathPlus">
            <a:avLst>
              <a:gd name="adj1" fmla="val 155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4CC91968-5B10-BDF9-23C9-D9353FAD6FA6}"/>
              </a:ext>
            </a:extLst>
          </p:cNvPr>
          <p:cNvSpPr/>
          <p:nvPr/>
        </p:nvSpPr>
        <p:spPr>
          <a:xfrm>
            <a:off x="6444451" y="3405365"/>
            <a:ext cx="541847" cy="1059516"/>
          </a:xfrm>
          <a:prstGeom prst="mathMinus">
            <a:avLst>
              <a:gd name="adj1" fmla="val 110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4049EE-4F40-96B4-1D52-21F29559AA9A}"/>
              </a:ext>
            </a:extLst>
          </p:cNvPr>
          <p:cNvSpPr/>
          <p:nvPr/>
        </p:nvSpPr>
        <p:spPr>
          <a:xfrm flipH="1">
            <a:off x="6682970" y="2588886"/>
            <a:ext cx="81642" cy="1005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470901-F80C-D875-2F13-742362FFD5F5}"/>
              </a:ext>
            </a:extLst>
          </p:cNvPr>
          <p:cNvSpPr/>
          <p:nvPr/>
        </p:nvSpPr>
        <p:spPr>
          <a:xfrm flipH="1">
            <a:off x="4732130" y="2584195"/>
            <a:ext cx="81642" cy="1005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52D8E7-F345-99E0-0F57-00BB0BE2AACA}"/>
              </a:ext>
            </a:extLst>
          </p:cNvPr>
          <p:cNvSpPr/>
          <p:nvPr/>
        </p:nvSpPr>
        <p:spPr>
          <a:xfrm>
            <a:off x="4730743" y="2568700"/>
            <a:ext cx="755320" cy="84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CA8523-2E9F-6396-E35C-12BBAA36E69F}"/>
              </a:ext>
            </a:extLst>
          </p:cNvPr>
          <p:cNvSpPr/>
          <p:nvPr/>
        </p:nvSpPr>
        <p:spPr>
          <a:xfrm>
            <a:off x="6009292" y="2565124"/>
            <a:ext cx="755320" cy="84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Sign 35">
            <a:extLst>
              <a:ext uri="{FF2B5EF4-FFF2-40B4-BE49-F238E27FC236}">
                <a16:creationId xmlns:a16="http://schemas.microsoft.com/office/drawing/2014/main" id="{4DEC97E9-2C47-BD40-B137-22E624AC3537}"/>
              </a:ext>
            </a:extLst>
          </p:cNvPr>
          <p:cNvSpPr/>
          <p:nvPr/>
        </p:nvSpPr>
        <p:spPr>
          <a:xfrm>
            <a:off x="6050113" y="2054765"/>
            <a:ext cx="336839" cy="736512"/>
          </a:xfrm>
          <a:prstGeom prst="mathMinus">
            <a:avLst>
              <a:gd name="adj1" fmla="val 784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27EC6461-BD0E-3E4E-2F1D-43F9DEE628FA}"/>
              </a:ext>
            </a:extLst>
          </p:cNvPr>
          <p:cNvSpPr/>
          <p:nvPr/>
        </p:nvSpPr>
        <p:spPr>
          <a:xfrm>
            <a:off x="5067260" y="2248012"/>
            <a:ext cx="391482" cy="350019"/>
          </a:xfrm>
          <a:prstGeom prst="mathPlus">
            <a:avLst>
              <a:gd name="adj1" fmla="val 1552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69BF7BE-B6BD-F79D-D60B-C4763AF236B8}"/>
              </a:ext>
            </a:extLst>
          </p:cNvPr>
          <p:cNvSpPr/>
          <p:nvPr/>
        </p:nvSpPr>
        <p:spPr>
          <a:xfrm>
            <a:off x="5066083" y="5401364"/>
            <a:ext cx="1315197" cy="440193"/>
          </a:xfrm>
          <a:prstGeom prst="rightArrow">
            <a:avLst>
              <a:gd name="adj1" fmla="val 16900"/>
              <a:gd name="adj2" fmla="val 7600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63076E7-7FEC-A473-57CE-425D4BC6674C}"/>
              </a:ext>
            </a:extLst>
          </p:cNvPr>
          <p:cNvSpPr/>
          <p:nvPr/>
        </p:nvSpPr>
        <p:spPr>
          <a:xfrm>
            <a:off x="1652922" y="3823699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D170C32-424B-0DC5-E194-966D21F853A4}"/>
              </a:ext>
            </a:extLst>
          </p:cNvPr>
          <p:cNvSpPr/>
          <p:nvPr/>
        </p:nvSpPr>
        <p:spPr>
          <a:xfrm>
            <a:off x="1652922" y="4308280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EBC47A-1F03-0ABE-2C17-5E4FA8DFD692}"/>
              </a:ext>
            </a:extLst>
          </p:cNvPr>
          <p:cNvSpPr/>
          <p:nvPr/>
        </p:nvSpPr>
        <p:spPr>
          <a:xfrm>
            <a:off x="1656880" y="4791538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294817-0CEA-BAB8-BE56-C8391A09D338}"/>
              </a:ext>
            </a:extLst>
          </p:cNvPr>
          <p:cNvSpPr/>
          <p:nvPr/>
        </p:nvSpPr>
        <p:spPr>
          <a:xfrm>
            <a:off x="1648697" y="5274796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A2925B6-9241-F56A-A5F3-384062D2415B}"/>
              </a:ext>
            </a:extLst>
          </p:cNvPr>
          <p:cNvSpPr/>
          <p:nvPr/>
        </p:nvSpPr>
        <p:spPr>
          <a:xfrm>
            <a:off x="1650324" y="5758054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19DDC39-1A39-FD0C-A4B6-CAB78F0A3417}"/>
              </a:ext>
            </a:extLst>
          </p:cNvPr>
          <p:cNvSpPr/>
          <p:nvPr/>
        </p:nvSpPr>
        <p:spPr>
          <a:xfrm>
            <a:off x="1176222" y="3825022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71D8415-8F80-DBEC-D5E8-1CC2848138CF}"/>
              </a:ext>
            </a:extLst>
          </p:cNvPr>
          <p:cNvSpPr/>
          <p:nvPr/>
        </p:nvSpPr>
        <p:spPr>
          <a:xfrm>
            <a:off x="1172507" y="4301823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540EF6-2F47-4588-0E7D-20BFD76E59F8}"/>
              </a:ext>
            </a:extLst>
          </p:cNvPr>
          <p:cNvSpPr/>
          <p:nvPr/>
        </p:nvSpPr>
        <p:spPr>
          <a:xfrm>
            <a:off x="1176222" y="4791538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A33F6B4-AC5A-85C0-392F-74EA1062AE55}"/>
              </a:ext>
            </a:extLst>
          </p:cNvPr>
          <p:cNvSpPr/>
          <p:nvPr/>
        </p:nvSpPr>
        <p:spPr>
          <a:xfrm>
            <a:off x="1172507" y="5268339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B8E900B-1869-3F0E-94A0-CCE522A7F8F3}"/>
              </a:ext>
            </a:extLst>
          </p:cNvPr>
          <p:cNvSpPr/>
          <p:nvPr/>
        </p:nvSpPr>
        <p:spPr>
          <a:xfrm>
            <a:off x="2124348" y="3818565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7343C9-0BFA-FFD6-63E1-4B0E7158A1A5}"/>
              </a:ext>
            </a:extLst>
          </p:cNvPr>
          <p:cNvSpPr/>
          <p:nvPr/>
        </p:nvSpPr>
        <p:spPr>
          <a:xfrm>
            <a:off x="2786037" y="4315445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78B42B8-04EA-2006-DDC3-8EC6A443350D}"/>
              </a:ext>
            </a:extLst>
          </p:cNvPr>
          <p:cNvSpPr/>
          <p:nvPr/>
        </p:nvSpPr>
        <p:spPr>
          <a:xfrm>
            <a:off x="2128168" y="4798703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94502BB-A33C-5A14-B069-43010E25C719}"/>
              </a:ext>
            </a:extLst>
          </p:cNvPr>
          <p:cNvSpPr/>
          <p:nvPr/>
        </p:nvSpPr>
        <p:spPr>
          <a:xfrm>
            <a:off x="2131273" y="5274796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BCA6ACA-3D84-DBB7-1ACC-31BE282E6FEA}"/>
              </a:ext>
            </a:extLst>
          </p:cNvPr>
          <p:cNvSpPr/>
          <p:nvPr/>
        </p:nvSpPr>
        <p:spPr>
          <a:xfrm>
            <a:off x="2131273" y="5750889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5F9878E-1397-58AB-6A97-AAA13C61416C}"/>
              </a:ext>
            </a:extLst>
          </p:cNvPr>
          <p:cNvSpPr/>
          <p:nvPr/>
        </p:nvSpPr>
        <p:spPr>
          <a:xfrm>
            <a:off x="1650607" y="3331725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B0BEC88-1AEE-DD77-C4FC-E28377AD9884}"/>
              </a:ext>
            </a:extLst>
          </p:cNvPr>
          <p:cNvSpPr/>
          <p:nvPr/>
        </p:nvSpPr>
        <p:spPr>
          <a:xfrm>
            <a:off x="2137011" y="3331106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2509403-CDFE-B9A5-6EF8-1ADDF7DEFA2A}"/>
              </a:ext>
            </a:extLst>
          </p:cNvPr>
          <p:cNvSpPr/>
          <p:nvPr/>
        </p:nvSpPr>
        <p:spPr>
          <a:xfrm>
            <a:off x="2858345" y="5110284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ircle: Hollow 74">
            <a:extLst>
              <a:ext uri="{FF2B5EF4-FFF2-40B4-BE49-F238E27FC236}">
                <a16:creationId xmlns:a16="http://schemas.microsoft.com/office/drawing/2014/main" id="{BB71BE95-B988-B9EC-FBCC-ED9D3C2EE209}"/>
              </a:ext>
            </a:extLst>
          </p:cNvPr>
          <p:cNvSpPr/>
          <p:nvPr/>
        </p:nvSpPr>
        <p:spPr>
          <a:xfrm>
            <a:off x="598833" y="3054220"/>
            <a:ext cx="3554696" cy="3652947"/>
          </a:xfrm>
          <a:prstGeom prst="donut">
            <a:avLst>
              <a:gd name="adj" fmla="val 17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07EF070E-2ACA-C970-EF04-D5B3B19A8367}"/>
              </a:ext>
            </a:extLst>
          </p:cNvPr>
          <p:cNvSpPr/>
          <p:nvPr/>
        </p:nvSpPr>
        <p:spPr>
          <a:xfrm>
            <a:off x="4273404" y="2532591"/>
            <a:ext cx="336839" cy="25382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0BB0807-8F19-3A8D-7BB9-5846826CB47C}"/>
              </a:ext>
            </a:extLst>
          </p:cNvPr>
          <p:cNvSpPr/>
          <p:nvPr/>
        </p:nvSpPr>
        <p:spPr>
          <a:xfrm rot="10800000">
            <a:off x="6833517" y="2747039"/>
            <a:ext cx="336839" cy="25382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50EE561-1967-2768-7A69-2986B44D9DEB}"/>
              </a:ext>
            </a:extLst>
          </p:cNvPr>
          <p:cNvSpPr/>
          <p:nvPr/>
        </p:nvSpPr>
        <p:spPr>
          <a:xfrm>
            <a:off x="9253272" y="3721579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1C4DD87-320A-6258-D0C6-5926862EE249}"/>
              </a:ext>
            </a:extLst>
          </p:cNvPr>
          <p:cNvSpPr/>
          <p:nvPr/>
        </p:nvSpPr>
        <p:spPr>
          <a:xfrm>
            <a:off x="9253272" y="4204837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EA83D6A-E256-B77B-EB56-4839C345AA83}"/>
              </a:ext>
            </a:extLst>
          </p:cNvPr>
          <p:cNvSpPr/>
          <p:nvPr/>
        </p:nvSpPr>
        <p:spPr>
          <a:xfrm>
            <a:off x="9720958" y="3721579"/>
            <a:ext cx="480658" cy="4832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190E6F9-EF53-74FB-058D-28762784DF73}"/>
              </a:ext>
            </a:extLst>
          </p:cNvPr>
          <p:cNvSpPr/>
          <p:nvPr/>
        </p:nvSpPr>
        <p:spPr>
          <a:xfrm>
            <a:off x="9720958" y="4212223"/>
            <a:ext cx="480658" cy="4832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3541C6B-D6FC-DBDA-4DD9-88E5BD276D39}"/>
              </a:ext>
            </a:extLst>
          </p:cNvPr>
          <p:cNvSpPr/>
          <p:nvPr/>
        </p:nvSpPr>
        <p:spPr>
          <a:xfrm>
            <a:off x="8765215" y="5178739"/>
            <a:ext cx="480658" cy="4832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F4F53F-8868-D98E-35B1-69021A26D1DE}"/>
              </a:ext>
            </a:extLst>
          </p:cNvPr>
          <p:cNvSpPr/>
          <p:nvPr/>
        </p:nvSpPr>
        <p:spPr>
          <a:xfrm>
            <a:off x="9719191" y="4693489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1714758-8C80-50E9-03B3-17826735C9E5}"/>
              </a:ext>
            </a:extLst>
          </p:cNvPr>
          <p:cNvSpPr/>
          <p:nvPr/>
        </p:nvSpPr>
        <p:spPr>
          <a:xfrm>
            <a:off x="9251613" y="5171353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5935238-B2C0-5801-55A5-2A593ADC66F5}"/>
              </a:ext>
            </a:extLst>
          </p:cNvPr>
          <p:cNvSpPr/>
          <p:nvPr/>
        </p:nvSpPr>
        <p:spPr>
          <a:xfrm>
            <a:off x="9719191" y="5178739"/>
            <a:ext cx="480658" cy="48325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374063B-3875-D824-DD08-234FCCB9DBDE}"/>
              </a:ext>
            </a:extLst>
          </p:cNvPr>
          <p:cNvSpPr/>
          <p:nvPr/>
        </p:nvSpPr>
        <p:spPr>
          <a:xfrm>
            <a:off x="10200110" y="4206409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5076FC6-D737-3A58-BAF9-F9DF19DD565C}"/>
              </a:ext>
            </a:extLst>
          </p:cNvPr>
          <p:cNvSpPr/>
          <p:nvPr/>
        </p:nvSpPr>
        <p:spPr>
          <a:xfrm>
            <a:off x="10200005" y="4690876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662D222-3B1A-8D8B-7093-954D9D0955DE}"/>
              </a:ext>
            </a:extLst>
          </p:cNvPr>
          <p:cNvSpPr/>
          <p:nvPr/>
        </p:nvSpPr>
        <p:spPr>
          <a:xfrm>
            <a:off x="10201616" y="5175343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39719E7-D973-5636-5BD6-C62488D3E6D8}"/>
              </a:ext>
            </a:extLst>
          </p:cNvPr>
          <p:cNvSpPr/>
          <p:nvPr/>
        </p:nvSpPr>
        <p:spPr>
          <a:xfrm>
            <a:off x="9257781" y="5661997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C3D1D31-4F67-0ECB-1181-EA589D531ED6}"/>
              </a:ext>
            </a:extLst>
          </p:cNvPr>
          <p:cNvSpPr/>
          <p:nvPr/>
        </p:nvSpPr>
        <p:spPr>
          <a:xfrm>
            <a:off x="9721612" y="5661019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700800-D1AA-AF20-81EF-7EA41CC1A247}"/>
              </a:ext>
            </a:extLst>
          </p:cNvPr>
          <p:cNvSpPr/>
          <p:nvPr/>
        </p:nvSpPr>
        <p:spPr>
          <a:xfrm>
            <a:off x="8613987" y="4390445"/>
            <a:ext cx="480658" cy="48325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ircle: Hollow 110">
            <a:extLst>
              <a:ext uri="{FF2B5EF4-FFF2-40B4-BE49-F238E27FC236}">
                <a16:creationId xmlns:a16="http://schemas.microsoft.com/office/drawing/2014/main" id="{43115A41-F624-6562-FBA4-8F7E205F277E}"/>
              </a:ext>
            </a:extLst>
          </p:cNvPr>
          <p:cNvSpPr/>
          <p:nvPr/>
        </p:nvSpPr>
        <p:spPr>
          <a:xfrm>
            <a:off x="7461082" y="3054220"/>
            <a:ext cx="3554696" cy="3652947"/>
          </a:xfrm>
          <a:prstGeom prst="donut">
            <a:avLst>
              <a:gd name="adj" fmla="val 17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C31D1-7007-FF9C-04D7-79204555E8E6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625D21D6-4B9C-2B5F-5684-0DEE7C2228AE}"/>
              </a:ext>
            </a:extLst>
          </p:cNvPr>
          <p:cNvSpPr/>
          <p:nvPr/>
        </p:nvSpPr>
        <p:spPr>
          <a:xfrm>
            <a:off x="2297374" y="4413264"/>
            <a:ext cx="480658" cy="326708"/>
          </a:xfrm>
          <a:prstGeom prst="rightArrow">
            <a:avLst>
              <a:gd name="adj1" fmla="val 24599"/>
              <a:gd name="adj2" fmla="val 627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CEC38243-79E0-79B5-06E9-AA02AB975C08}"/>
              </a:ext>
            </a:extLst>
          </p:cNvPr>
          <p:cNvSpPr/>
          <p:nvPr/>
        </p:nvSpPr>
        <p:spPr>
          <a:xfrm rot="1513261">
            <a:off x="9072841" y="4700052"/>
            <a:ext cx="480658" cy="326708"/>
          </a:xfrm>
          <a:prstGeom prst="rightArrow">
            <a:avLst>
              <a:gd name="adj1" fmla="val 24599"/>
              <a:gd name="adj2" fmla="val 627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ubTitle">
            <a:extLst>
              <a:ext uri="{FF2B5EF4-FFF2-40B4-BE49-F238E27FC236}">
                <a16:creationId xmlns:a16="http://schemas.microsoft.com/office/drawing/2014/main" id="{F0908BE7-A42A-35C2-82ED-20D1D6639E6A}"/>
              </a:ext>
            </a:extLst>
          </p:cNvPr>
          <p:cNvSpPr txBox="1">
            <a:spLocks/>
          </p:cNvSpPr>
          <p:nvPr/>
        </p:nvSpPr>
        <p:spPr>
          <a:xfrm>
            <a:off x="5612136" y="-887940"/>
            <a:ext cx="4949776" cy="343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Iron Case</a:t>
            </a:r>
          </a:p>
        </p:txBody>
      </p:sp>
      <p:sp>
        <p:nvSpPr>
          <p:cNvPr id="119" name="SubTitle">
            <a:extLst>
              <a:ext uri="{FF2B5EF4-FFF2-40B4-BE49-F238E27FC236}">
                <a16:creationId xmlns:a16="http://schemas.microsoft.com/office/drawing/2014/main" id="{A43B2D9C-CFAE-8EF7-A6B7-AC00747655F9}"/>
              </a:ext>
            </a:extLst>
          </p:cNvPr>
          <p:cNvSpPr txBox="1">
            <a:spLocks/>
          </p:cNvSpPr>
          <p:nvPr/>
        </p:nvSpPr>
        <p:spPr>
          <a:xfrm>
            <a:off x="4248348" y="1947162"/>
            <a:ext cx="2248330" cy="18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0939CB35-ABCA-A213-0452-684ED3CE57A8}"/>
              </a:ext>
            </a:extLst>
          </p:cNvPr>
          <p:cNvSpPr txBox="1">
            <a:spLocks/>
          </p:cNvSpPr>
          <p:nvPr/>
        </p:nvSpPr>
        <p:spPr>
          <a:xfrm>
            <a:off x="6815745" y="1919725"/>
            <a:ext cx="827215" cy="1219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76F65CFB-194C-DF6F-DB77-01B0F829EE4F}"/>
              </a:ext>
            </a:extLst>
          </p:cNvPr>
          <p:cNvSpPr txBox="1">
            <a:spLocks/>
          </p:cNvSpPr>
          <p:nvPr/>
        </p:nvSpPr>
        <p:spPr>
          <a:xfrm>
            <a:off x="5313337" y="4387735"/>
            <a:ext cx="2248330" cy="18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en-US" sz="2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itle">
            <a:extLst>
              <a:ext uri="{FF2B5EF4-FFF2-40B4-BE49-F238E27FC236}">
                <a16:creationId xmlns:a16="http://schemas.microsoft.com/office/drawing/2014/main" id="{EDF00F65-C88F-D8A5-DB03-6C7FFEEDB749}"/>
              </a:ext>
            </a:extLst>
          </p:cNvPr>
          <p:cNvSpPr txBox="1">
            <a:spLocks/>
          </p:cNvSpPr>
          <p:nvPr/>
        </p:nvSpPr>
        <p:spPr>
          <a:xfrm>
            <a:off x="2759208" y="4024078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en-US" sz="1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ubTitle">
            <a:extLst>
              <a:ext uri="{FF2B5EF4-FFF2-40B4-BE49-F238E27FC236}">
                <a16:creationId xmlns:a16="http://schemas.microsoft.com/office/drawing/2014/main" id="{AE19838F-BFC1-34BC-B118-9BF990349BDF}"/>
              </a:ext>
            </a:extLst>
          </p:cNvPr>
          <p:cNvSpPr txBox="1">
            <a:spLocks/>
          </p:cNvSpPr>
          <p:nvPr/>
        </p:nvSpPr>
        <p:spPr>
          <a:xfrm>
            <a:off x="2844881" y="4798703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en-US" sz="1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ubTitle">
            <a:extLst>
              <a:ext uri="{FF2B5EF4-FFF2-40B4-BE49-F238E27FC236}">
                <a16:creationId xmlns:a16="http://schemas.microsoft.com/office/drawing/2014/main" id="{CDDF2E2C-7E94-1EC6-F4D9-20156B00D330}"/>
              </a:ext>
            </a:extLst>
          </p:cNvPr>
          <p:cNvSpPr txBox="1">
            <a:spLocks/>
          </p:cNvSpPr>
          <p:nvPr/>
        </p:nvSpPr>
        <p:spPr>
          <a:xfrm>
            <a:off x="2148551" y="4968131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51" name="SubTitle">
            <a:extLst>
              <a:ext uri="{FF2B5EF4-FFF2-40B4-BE49-F238E27FC236}">
                <a16:creationId xmlns:a16="http://schemas.microsoft.com/office/drawing/2014/main" id="{D08A440F-7763-2016-5973-BBD4F09AB80D}"/>
              </a:ext>
            </a:extLst>
          </p:cNvPr>
          <p:cNvSpPr txBox="1">
            <a:spLocks/>
          </p:cNvSpPr>
          <p:nvPr/>
        </p:nvSpPr>
        <p:spPr>
          <a:xfrm>
            <a:off x="8572631" y="4089429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en-US" sz="1800" b="1" baseline="30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2+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ubTitle">
            <a:extLst>
              <a:ext uri="{FF2B5EF4-FFF2-40B4-BE49-F238E27FC236}">
                <a16:creationId xmlns:a16="http://schemas.microsoft.com/office/drawing/2014/main" id="{EA5D5447-ADBA-4F0C-862A-3B0DB55D05A7}"/>
              </a:ext>
            </a:extLst>
          </p:cNvPr>
          <p:cNvSpPr txBox="1">
            <a:spLocks/>
          </p:cNvSpPr>
          <p:nvPr/>
        </p:nvSpPr>
        <p:spPr>
          <a:xfrm>
            <a:off x="9292530" y="3887837"/>
            <a:ext cx="906766" cy="1031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59" name="SubTitle">
            <a:extLst>
              <a:ext uri="{FF2B5EF4-FFF2-40B4-BE49-F238E27FC236}">
                <a16:creationId xmlns:a16="http://schemas.microsoft.com/office/drawing/2014/main" id="{7C9D3FF2-17EE-A206-4531-CC6135388F79}"/>
              </a:ext>
            </a:extLst>
          </p:cNvPr>
          <p:cNvSpPr txBox="1">
            <a:spLocks/>
          </p:cNvSpPr>
          <p:nvPr/>
        </p:nvSpPr>
        <p:spPr>
          <a:xfrm>
            <a:off x="4636824" y="5653019"/>
            <a:ext cx="3112866" cy="185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FeSO</a:t>
            </a:r>
            <a:r>
              <a:rPr lang="en-US" sz="2800" b="1" baseline="-25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Solution </a:t>
            </a:r>
            <a:endParaRPr lang="en-US" sz="2800" b="1" baseline="-25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C64F710A-82C2-E9FC-FA2C-24A232C85791}"/>
              </a:ext>
            </a:extLst>
          </p:cNvPr>
          <p:cNvSpPr txBox="1">
            <a:spLocks/>
          </p:cNvSpPr>
          <p:nvPr/>
        </p:nvSpPr>
        <p:spPr>
          <a:xfrm>
            <a:off x="7013937" y="-118013"/>
            <a:ext cx="5516444" cy="343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Result: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Bad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31CC49AF-F132-1229-C349-2F0BFC4B4E56}"/>
              </a:ext>
            </a:extLst>
          </p:cNvPr>
          <p:cNvSpPr txBox="1">
            <a:spLocks/>
          </p:cNvSpPr>
          <p:nvPr/>
        </p:nvSpPr>
        <p:spPr>
          <a:xfrm>
            <a:off x="944517" y="1752043"/>
            <a:ext cx="2848948" cy="221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Impure Iron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Anode ) </a:t>
            </a:r>
            <a:endParaRPr lang="en-US" sz="2800" b="1" baseline="-25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3663DC67-22E9-1A8D-C9FF-A0E21FBA1CB6}"/>
              </a:ext>
            </a:extLst>
          </p:cNvPr>
          <p:cNvSpPr txBox="1">
            <a:spLocks/>
          </p:cNvSpPr>
          <p:nvPr/>
        </p:nvSpPr>
        <p:spPr>
          <a:xfrm>
            <a:off x="7819255" y="1749802"/>
            <a:ext cx="2848948" cy="221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Impure Iron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Cathode ) </a:t>
            </a:r>
            <a:endParaRPr lang="en-US" sz="2800" b="1" baseline="-25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8183696C-E664-25F9-1926-5B613626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0049C5A4-0E6D-37A3-D8A8-716B42D4FD59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14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A88E6C-3AB9-7F34-AEC3-EE5206740DAE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8D3844CC-35E6-EEB8-ECF5-7171E28FDC2E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954F0912-B354-5AEC-316F-ABC378B076B4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Simulation II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F9E4A-BF32-A7B8-D676-9628EA149346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418A4-4794-513E-9C6B-68A1308E9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 b="11454"/>
          <a:stretch/>
        </p:blipFill>
        <p:spPr>
          <a:xfrm>
            <a:off x="5043981" y="114366"/>
            <a:ext cx="5391066" cy="457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7DCB6A51-15FD-9AAF-A8B0-3371268999C7}"/>
              </a:ext>
            </a:extLst>
          </p:cNvPr>
          <p:cNvSpPr txBox="1">
            <a:spLocks/>
          </p:cNvSpPr>
          <p:nvPr/>
        </p:nvSpPr>
        <p:spPr>
          <a:xfrm>
            <a:off x="4527045" y="4377390"/>
            <a:ext cx="6424938" cy="326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successfully installed 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COMSOL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multiphysics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E8B8BF0D-B352-FADE-0699-7939DD3E02BE}"/>
              </a:ext>
            </a:extLst>
          </p:cNvPr>
          <p:cNvSpPr txBox="1">
            <a:spLocks/>
          </p:cNvSpPr>
          <p:nvPr/>
        </p:nvSpPr>
        <p:spPr>
          <a:xfrm>
            <a:off x="413217" y="1311265"/>
            <a:ext cx="4529947" cy="5939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program still need time to understand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it works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so, we can move on to make our coil simulation for the strength of the magnetic field 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10E72358-F1E8-0162-1FB8-B3DFC89F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2705DE5A-02E4-BD38-84E6-FE2A37B2A412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15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16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A88E6C-3AB9-7F34-AEC3-EE5206740DAE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8D3844CC-35E6-EEB8-ECF5-7171E28FDC2E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F9E4A-BF32-A7B8-D676-9628EA149346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E8B8BF0D-B352-FADE-0699-7939DD3E02BE}"/>
              </a:ext>
            </a:extLst>
          </p:cNvPr>
          <p:cNvSpPr txBox="1">
            <a:spLocks/>
          </p:cNvSpPr>
          <p:nvPr/>
        </p:nvSpPr>
        <p:spPr>
          <a:xfrm>
            <a:off x="206608" y="1343841"/>
            <a:ext cx="11985391" cy="6185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Wipe down the iron rod with ethanol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Purge the nitrogen gas in the furnace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Turn on the furnace and set it to somewhere between 800 and 850 °C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Put the iron rod in a clay pot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Keep purging the nitrogen gas during all the annealing process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Place the iron rod inside the furnace carefully using gloves and tongs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Once it reaches the target temperature let the iron sit there for about one hour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Turn off the furnace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Let the furnace closed so the iron can be cooled slowly 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10E72358-F1E8-0162-1FB8-B3DFC89F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18.05.2024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2705DE5A-02E4-BD38-84E6-FE2A37B2A412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16</a:t>
            </a:fld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BBAF026-555E-FCC0-03CB-30731EF5480B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Annealing IV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97034-02D1-6165-7E65-1AE761ABF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7869" r="4813"/>
          <a:stretch/>
        </p:blipFill>
        <p:spPr>
          <a:xfrm>
            <a:off x="7024755" y="-6219"/>
            <a:ext cx="3663912" cy="3176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0E4AC3E-6A6E-BBA4-FDA6-DF04B1FC085B}"/>
              </a:ext>
            </a:extLst>
          </p:cNvPr>
          <p:cNvSpPr txBox="1">
            <a:spLocks/>
          </p:cNvSpPr>
          <p:nvPr/>
        </p:nvSpPr>
        <p:spPr>
          <a:xfrm>
            <a:off x="4467830" y="-522803"/>
            <a:ext cx="2939135" cy="334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Annealing Process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A88E6C-3AB9-7F34-AEC3-EE5206740DAE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8D3844CC-35E6-EEB8-ECF5-7171E28FDC2E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F9E4A-BF32-A7B8-D676-9628EA149346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E8B8BF0D-B352-FADE-0699-7939DD3E02BE}"/>
              </a:ext>
            </a:extLst>
          </p:cNvPr>
          <p:cNvSpPr txBox="1">
            <a:spLocks/>
          </p:cNvSpPr>
          <p:nvPr/>
        </p:nvSpPr>
        <p:spPr>
          <a:xfrm>
            <a:off x="1296722" y="2423431"/>
            <a:ext cx="8626659" cy="3918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Muffle furnace advantages:
Controlled environment: It prevents oxidation of the iron during annealing, which is important for magnetic properties.
Uniform heating: Ensures consistent results in terms of microstructure and permeability.
Precise temperature control: Allows for optimal annealing for permeability.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10E72358-F1E8-0162-1FB8-B3DFC89F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2705DE5A-02E4-BD38-84E6-FE2A37B2A412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17</a:t>
            </a:fld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BBAF026-555E-FCC0-03CB-30731EF5480B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Annealing V .</a:t>
            </a:r>
          </a:p>
        </p:txBody>
      </p:sp>
    </p:spTree>
    <p:extLst>
      <p:ext uri="{BB962C8B-B14F-4D97-AF65-F5344CB8AC3E}">
        <p14:creationId xmlns:p14="http://schemas.microsoft.com/office/powerpoint/2010/main" val="10806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2AFA5F-EB7F-4280-BAAD-A7641CA3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316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216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80178-603A-2C48-A226-5D099C45E144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4D2DF8-5FF4-1EA2-2392-FFEDFC8091B3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3DBB9ED4-6665-DCB0-A20A-9E26708124CD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Working Principle 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CE3A1-09D1-1BC6-4434-C7F32015C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4" y="-6219"/>
            <a:ext cx="5736671" cy="6870436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BC08440-E2BD-28CB-7DFE-E7F2297545EB}"/>
              </a:ext>
            </a:extLst>
          </p:cNvPr>
          <p:cNvSpPr txBox="1">
            <a:spLocks/>
          </p:cNvSpPr>
          <p:nvPr/>
        </p:nvSpPr>
        <p:spPr>
          <a:xfrm>
            <a:off x="413217" y="4300641"/>
            <a:ext cx="5614882" cy="557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Ionization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Acceleration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Deflection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4. Detection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51DB2E-334C-21F1-3EC4-27D80D67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2</a:t>
            </a:fld>
            <a:endParaRPr lang="en-US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1B46DDAB-4BCA-E470-C996-A828F82B5D9C}"/>
              </a:ext>
            </a:extLst>
          </p:cNvPr>
          <p:cNvSpPr txBox="1">
            <a:spLocks/>
          </p:cNvSpPr>
          <p:nvPr/>
        </p:nvSpPr>
        <p:spPr>
          <a:xfrm>
            <a:off x="10911416" y="639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07.05.2024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190C2921-F1A4-7A52-FC7F-01E400C69F7F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2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2AFA5F-EB7F-4280-BAAD-A7641CA3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316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216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F7C18-06B8-862E-39C6-A45F4D012174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2B3CF8-25EB-6199-CBA5-E649D129CD01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D37B1B8-B165-7E0A-EAD5-F954C462090B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Asmaa</a:t>
            </a:r>
            <a:r>
              <a:rPr lang="en-US" sz="3200" b="1" dirty="0">
                <a:solidFill>
                  <a:srgbClr val="000000"/>
                </a:solidFill>
              </a:rPr>
              <a:t> Report . </a:t>
            </a:r>
          </a:p>
        </p:txBody>
      </p:sp>
      <p:pic>
        <p:nvPicPr>
          <p:cNvPr id="4" name="image97.png">
            <a:extLst>
              <a:ext uri="{FF2B5EF4-FFF2-40B4-BE49-F238E27FC236}">
                <a16:creationId xmlns:a16="http://schemas.microsoft.com/office/drawing/2014/main" id="{A2553903-3CAA-1764-BC89-64865CEA233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73730" y="0"/>
            <a:ext cx="2857500" cy="265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96.jpg">
            <a:extLst>
              <a:ext uri="{FF2B5EF4-FFF2-40B4-BE49-F238E27FC236}">
                <a16:creationId xmlns:a16="http://schemas.microsoft.com/office/drawing/2014/main" id="{A1DC8218-D889-53B5-A917-F339DBFEE0D5}"/>
              </a:ext>
            </a:extLst>
          </p:cNvPr>
          <p:cNvPicPr/>
          <p:nvPr/>
        </p:nvPicPr>
        <p:blipFill>
          <a:blip r:embed="rId5"/>
          <a:srcRect l="4127" t="11058" b="22114"/>
          <a:stretch>
            <a:fillRect/>
          </a:stretch>
        </p:blipFill>
        <p:spPr>
          <a:xfrm>
            <a:off x="7843135" y="524279"/>
            <a:ext cx="2857500" cy="265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93.jpg">
            <a:extLst>
              <a:ext uri="{FF2B5EF4-FFF2-40B4-BE49-F238E27FC236}">
                <a16:creationId xmlns:a16="http://schemas.microsoft.com/office/drawing/2014/main" id="{38239BB9-D227-EA63-EC9F-C2A3165ECDB8}"/>
              </a:ext>
            </a:extLst>
          </p:cNvPr>
          <p:cNvPicPr/>
          <p:nvPr/>
        </p:nvPicPr>
        <p:blipFill>
          <a:blip r:embed="rId6"/>
          <a:srcRect t="19526" b="6129"/>
          <a:stretch>
            <a:fillRect/>
          </a:stretch>
        </p:blipFill>
        <p:spPr>
          <a:xfrm>
            <a:off x="4973730" y="2679903"/>
            <a:ext cx="2857499" cy="265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31.jpg">
            <a:extLst>
              <a:ext uri="{FF2B5EF4-FFF2-40B4-BE49-F238E27FC236}">
                <a16:creationId xmlns:a16="http://schemas.microsoft.com/office/drawing/2014/main" id="{56319CFF-5962-43B9-679C-2B2536026595}"/>
              </a:ext>
            </a:extLst>
          </p:cNvPr>
          <p:cNvPicPr/>
          <p:nvPr/>
        </p:nvPicPr>
        <p:blipFill>
          <a:blip r:embed="rId7"/>
          <a:srcRect l="21499" t="5813" r="6099" b="6976"/>
          <a:stretch>
            <a:fillRect/>
          </a:stretch>
        </p:blipFill>
        <p:spPr>
          <a:xfrm>
            <a:off x="7855041" y="3217545"/>
            <a:ext cx="2857500" cy="265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5DAC42F2-8F3D-AE6B-113B-A20A57B4D650}"/>
              </a:ext>
            </a:extLst>
          </p:cNvPr>
          <p:cNvSpPr txBox="1">
            <a:spLocks/>
          </p:cNvSpPr>
          <p:nvPr/>
        </p:nvSpPr>
        <p:spPr>
          <a:xfrm>
            <a:off x="178065" y="1978447"/>
            <a:ext cx="5280701" cy="5774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Goal: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Obtain a 0.2 Tesla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Result: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Failed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6114C865-E5C5-50C5-4B7E-2165F6F89FA9}"/>
              </a:ext>
            </a:extLst>
          </p:cNvPr>
          <p:cNvSpPr/>
          <p:nvPr/>
        </p:nvSpPr>
        <p:spPr>
          <a:xfrm>
            <a:off x="1051077" y="3571377"/>
            <a:ext cx="2857499" cy="1626931"/>
          </a:xfrm>
          <a:prstGeom prst="irregularSeal1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771067C7-A9F1-ECF5-4414-43FA1FFB9700}"/>
              </a:ext>
            </a:extLst>
          </p:cNvPr>
          <p:cNvSpPr/>
          <p:nvPr/>
        </p:nvSpPr>
        <p:spPr>
          <a:xfrm>
            <a:off x="1248688" y="3718200"/>
            <a:ext cx="2424234" cy="1296645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21B38C6-836A-A73A-5F9B-A00A34BC3350}"/>
              </a:ext>
            </a:extLst>
          </p:cNvPr>
          <p:cNvSpPr txBox="1">
            <a:spLocks/>
          </p:cNvSpPr>
          <p:nvPr/>
        </p:nvSpPr>
        <p:spPr>
          <a:xfrm>
            <a:off x="-1147088" y="3711983"/>
            <a:ext cx="7215785" cy="118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  <a:latin typeface="Arial Black" panose="020B0604020202020204" pitchFamily="34" charset="0"/>
                <a:ea typeface="Amasis MT Pro Medium" panose="02000000000000000000" pitchFamily="2" charset="0"/>
                <a:cs typeface="Arial Black" panose="020B0604020202020204" pitchFamily="34" charset="0"/>
              </a:rPr>
              <a:t>Why!? 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C953D86-AA18-48EC-FC57-5864EE0B63BF}"/>
              </a:ext>
            </a:extLst>
          </p:cNvPr>
          <p:cNvSpPr txBox="1">
            <a:spLocks/>
          </p:cNvSpPr>
          <p:nvPr/>
        </p:nvSpPr>
        <p:spPr>
          <a:xfrm>
            <a:off x="178065" y="4904190"/>
            <a:ext cx="8987087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Reason: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Using of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helmoltz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coil (weak)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Unknown Permeability 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12B7-392D-7684-4B22-E1399A53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3</a:t>
            </a:fld>
            <a:endParaRPr lang="en-US"/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ECC8AAFC-6CDF-44D3-4D3E-0EBA4FF53700}"/>
              </a:ext>
            </a:extLst>
          </p:cNvPr>
          <p:cNvSpPr txBox="1">
            <a:spLocks/>
          </p:cNvSpPr>
          <p:nvPr/>
        </p:nvSpPr>
        <p:spPr>
          <a:xfrm>
            <a:off x="10911416" y="639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07.05.2024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AD63058-EA36-9CF8-0FAE-548AA3E5E261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3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2AFA5F-EB7F-4280-BAAD-A7641CA3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316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216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531CF5-BC37-0087-5226-0C806EC53B8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C5A68D-0F21-A038-C1F1-9D2F63C856EC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EE23191-A03A-2450-951C-0AFB3E93FC13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Electromagnet 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4FB01-28E0-12D4-83BD-95F5F2F83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8777">
            <a:off x="5599317" y="-690374"/>
            <a:ext cx="4047603" cy="3836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4BF37-1373-0682-2107-C33F8F29C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791">
            <a:off x="5632189" y="2181672"/>
            <a:ext cx="4634103" cy="2366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8B21B1-610A-F765-DAEF-409F27EEA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24" y="4035534"/>
            <a:ext cx="2402182" cy="2633464"/>
          </a:xfrm>
          <a:prstGeom prst="rect">
            <a:avLst/>
          </a:prstGeom>
        </p:spPr>
      </p:pic>
      <p:sp>
        <p:nvSpPr>
          <p:cNvPr id="8" name="SubTitle">
            <a:extLst>
              <a:ext uri="{FF2B5EF4-FFF2-40B4-BE49-F238E27FC236}">
                <a16:creationId xmlns:a16="http://schemas.microsoft.com/office/drawing/2014/main" id="{07029E0A-DC9A-0689-858F-7538EC475176}"/>
              </a:ext>
            </a:extLst>
          </p:cNvPr>
          <p:cNvSpPr txBox="1">
            <a:spLocks/>
          </p:cNvSpPr>
          <p:nvPr/>
        </p:nvSpPr>
        <p:spPr>
          <a:xfrm rot="20432606">
            <a:off x="6151783" y="827527"/>
            <a:ext cx="4206838" cy="161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ferromagnetic core  “μ”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D69B6C49-3862-C5C8-BC8A-92B44FF90911}"/>
              </a:ext>
            </a:extLst>
          </p:cNvPr>
          <p:cNvSpPr txBox="1">
            <a:spLocks/>
          </p:cNvSpPr>
          <p:nvPr/>
        </p:nvSpPr>
        <p:spPr>
          <a:xfrm rot="20267547">
            <a:off x="6570064" y="2753105"/>
            <a:ext cx="4206838" cy="161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number of turns “n”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A6089FC1-1D6C-AB20-067B-A6EDEE298824}"/>
              </a:ext>
            </a:extLst>
          </p:cNvPr>
          <p:cNvSpPr txBox="1">
            <a:spLocks/>
          </p:cNvSpPr>
          <p:nvPr/>
        </p:nvSpPr>
        <p:spPr>
          <a:xfrm>
            <a:off x="6979430" y="5825810"/>
            <a:ext cx="3946682" cy="1258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63213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electrical current “I” </a:t>
            </a:r>
            <a:endParaRPr lang="en-US" sz="2800" b="1" dirty="0">
              <a:solidFill>
                <a:srgbClr val="63213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96A545-AB56-40B0-AF42-576FCB5252EA}"/>
              </a:ext>
            </a:extLst>
          </p:cNvPr>
          <p:cNvSpPr/>
          <p:nvPr/>
        </p:nvSpPr>
        <p:spPr>
          <a:xfrm>
            <a:off x="1344700" y="2211613"/>
            <a:ext cx="2365333" cy="928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3E388B39-F9DE-9855-4DB5-37CA3FACF9A8}"/>
              </a:ext>
            </a:extLst>
          </p:cNvPr>
          <p:cNvSpPr txBox="1">
            <a:spLocks/>
          </p:cNvSpPr>
          <p:nvPr/>
        </p:nvSpPr>
        <p:spPr>
          <a:xfrm>
            <a:off x="576331" y="5025287"/>
            <a:ext cx="5634795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Achieve a 0.2-0.25 Tesla 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0680E2C2-6259-3275-5CF5-035E6709B13B}"/>
              </a:ext>
            </a:extLst>
          </p:cNvPr>
          <p:cNvSpPr txBox="1">
            <a:spLocks/>
          </p:cNvSpPr>
          <p:nvPr/>
        </p:nvSpPr>
        <p:spPr>
          <a:xfrm>
            <a:off x="162462" y="3228087"/>
            <a:ext cx="3946682" cy="2119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magnetic field in Tesla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permeability in Henry per Meter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number of Turns per Meter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electrical current in Ampere 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0E7BA522-D618-D9DE-7450-E97DEF1F75DF}"/>
              </a:ext>
            </a:extLst>
          </p:cNvPr>
          <p:cNvSpPr/>
          <p:nvPr/>
        </p:nvSpPr>
        <p:spPr>
          <a:xfrm>
            <a:off x="1084355" y="2258097"/>
            <a:ext cx="4165756" cy="839054"/>
          </a:xfrm>
          <a:prstGeom prst="homePlate">
            <a:avLst>
              <a:gd name="adj" fmla="val 151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8D5812A8-1B70-134E-F68B-C57E212AB961}"/>
              </a:ext>
            </a:extLst>
          </p:cNvPr>
          <p:cNvSpPr txBox="1">
            <a:spLocks/>
          </p:cNvSpPr>
          <p:nvPr/>
        </p:nvSpPr>
        <p:spPr>
          <a:xfrm>
            <a:off x="1340162" y="1060849"/>
            <a:ext cx="3631935" cy="3030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 =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μnI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82277D-2346-2E9A-0A16-FF423FC4564F}"/>
              </a:ext>
            </a:extLst>
          </p:cNvPr>
          <p:cNvSpPr/>
          <p:nvPr/>
        </p:nvSpPr>
        <p:spPr>
          <a:xfrm>
            <a:off x="1282389" y="5434963"/>
            <a:ext cx="2650711" cy="7938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F6B0F8C-1B4C-B048-B8D2-19F7CC54A73F}"/>
              </a:ext>
            </a:extLst>
          </p:cNvPr>
          <p:cNvSpPr/>
          <p:nvPr/>
        </p:nvSpPr>
        <p:spPr>
          <a:xfrm>
            <a:off x="1413020" y="5492643"/>
            <a:ext cx="2389450" cy="679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58CC8B00-0053-3DC4-33B8-9B13F0BB2627}"/>
              </a:ext>
            </a:extLst>
          </p:cNvPr>
          <p:cNvSpPr txBox="1">
            <a:spLocks/>
          </p:cNvSpPr>
          <p:nvPr/>
        </p:nvSpPr>
        <p:spPr>
          <a:xfrm>
            <a:off x="1519114" y="4243618"/>
            <a:ext cx="3631935" cy="3030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Our Goal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6848730-657A-32E4-A450-6D875A6D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4</a:t>
            </a:fld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AB9722D1-702A-1AE2-DAC0-A893C4FF0082}"/>
              </a:ext>
            </a:extLst>
          </p:cNvPr>
          <p:cNvSpPr txBox="1">
            <a:spLocks/>
          </p:cNvSpPr>
          <p:nvPr/>
        </p:nvSpPr>
        <p:spPr>
          <a:xfrm>
            <a:off x="10911416" y="639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07.05.2024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608BEE52-247C-D3CE-6C81-DCB78A3D8BA7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4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2AFA5F-EB7F-4280-BAAD-A7641CA3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316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216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40C4E-E96E-C9C0-857A-0A323BCB7B98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80FA5-10EE-975E-A9CF-3AFDF13539DD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A7FE11D-2E93-3E36-4210-7841875660C0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Alibaba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D1FAD-49DA-BD71-BBF7-DDAEDD213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80" y="111175"/>
            <a:ext cx="5608667" cy="682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BA507-F124-9B1C-AB86-A6EF6751AB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b="1346"/>
          <a:stretch/>
        </p:blipFill>
        <p:spPr>
          <a:xfrm>
            <a:off x="7949242" y="1127355"/>
            <a:ext cx="2597143" cy="4156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BC65A-6D0F-F650-D30B-DABD1CCDB6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" b="1"/>
          <a:stretch/>
        </p:blipFill>
        <p:spPr>
          <a:xfrm>
            <a:off x="4945031" y="1127354"/>
            <a:ext cx="2597143" cy="4156645"/>
          </a:xfrm>
          <a:prstGeom prst="rect">
            <a:avLst/>
          </a:prstGeom>
        </p:spPr>
      </p:pic>
      <p:sp>
        <p:nvSpPr>
          <p:cNvPr id="12" name="SubTitle">
            <a:extLst>
              <a:ext uri="{FF2B5EF4-FFF2-40B4-BE49-F238E27FC236}">
                <a16:creationId xmlns:a16="http://schemas.microsoft.com/office/drawing/2014/main" id="{A408DE22-0CFE-42AC-A54F-21B1FAAEB552}"/>
              </a:ext>
            </a:extLst>
          </p:cNvPr>
          <p:cNvSpPr txBox="1">
            <a:spLocks/>
          </p:cNvSpPr>
          <p:nvPr/>
        </p:nvSpPr>
        <p:spPr>
          <a:xfrm>
            <a:off x="206609" y="4641469"/>
            <a:ext cx="9818799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Pure iron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is the best option for a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 permeability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compared to the air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(relative permeability) 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40E02E9-79B0-CB57-0E23-F1FA891479F8}"/>
              </a:ext>
            </a:extLst>
          </p:cNvPr>
          <p:cNvSpPr txBox="1">
            <a:spLocks/>
          </p:cNvSpPr>
          <p:nvPr/>
        </p:nvSpPr>
        <p:spPr>
          <a:xfrm>
            <a:off x="213013" y="2024553"/>
            <a:ext cx="4722167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Alibaba best result: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 pieces , purity 99.5%, shipping 82$, need annealing 70$ to reach 25000 relative permeability 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D9C875AC-3CB9-D368-9DBA-67F37C623813}"/>
              </a:ext>
            </a:extLst>
          </p:cNvPr>
          <p:cNvSpPr txBox="1">
            <a:spLocks/>
          </p:cNvSpPr>
          <p:nvPr/>
        </p:nvSpPr>
        <p:spPr>
          <a:xfrm>
            <a:off x="200303" y="3211938"/>
            <a:ext cx="4722167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Aliexpress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Iron purity 99.9% but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no data sheet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58B021B-23B8-6858-AC60-60FF0CAB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5</a:t>
            </a:fld>
            <a:endParaRPr lang="en-US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F1143193-23D9-1E3D-E406-9B90D45CF042}"/>
              </a:ext>
            </a:extLst>
          </p:cNvPr>
          <p:cNvSpPr txBox="1">
            <a:spLocks/>
          </p:cNvSpPr>
          <p:nvPr/>
        </p:nvSpPr>
        <p:spPr>
          <a:xfrm>
            <a:off x="10911416" y="639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07.05.2024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43F892FC-356E-B86B-9907-248B4B4AD0FD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5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2AFA5F-EB7F-4280-BAAD-A7641CA3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316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216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0886C-525A-B052-4F46-9E51887BEAEF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30452B-ABDB-839D-F811-975642C51F50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372B543-1D59-29A5-274D-1581E06DD2C5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Annealing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814CD-CBF0-A405-601E-6732E1D07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2" y="0"/>
            <a:ext cx="5491202" cy="410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54FDAB1E-5780-64CF-F5C6-7151FC8175CF}"/>
              </a:ext>
            </a:extLst>
          </p:cNvPr>
          <p:cNvSpPr txBox="1">
            <a:spLocks/>
          </p:cNvSpPr>
          <p:nvPr/>
        </p:nvSpPr>
        <p:spPr>
          <a:xfrm>
            <a:off x="5445716" y="3310821"/>
            <a:ext cx="9818799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 it possible?! 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CE54BFD4-FF5C-D94C-43B3-EACAE5C1DC08}"/>
              </a:ext>
            </a:extLst>
          </p:cNvPr>
          <p:cNvSpPr txBox="1">
            <a:spLocks/>
          </p:cNvSpPr>
          <p:nvPr/>
        </p:nvSpPr>
        <p:spPr>
          <a:xfrm>
            <a:off x="6140298" y="4463098"/>
            <a:ext cx="9818799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 it easy?! 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8ED747AF-7546-E4F0-412A-E99EE48638A4}"/>
              </a:ext>
            </a:extLst>
          </p:cNvPr>
          <p:cNvSpPr txBox="1">
            <a:spLocks/>
          </p:cNvSpPr>
          <p:nvPr/>
        </p:nvSpPr>
        <p:spPr>
          <a:xfrm>
            <a:off x="201459" y="2010064"/>
            <a:ext cx="4490931" cy="377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Annealing process is to rise the relative permeability of the iron: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Temperature: 800-900 °C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Time of heating: 1hour per inch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Cooling rate: 1-2°C per hour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7963484-83E9-60BC-A2BB-6E50BB236488}"/>
              </a:ext>
            </a:extLst>
          </p:cNvPr>
          <p:cNvSpPr txBox="1">
            <a:spLocks/>
          </p:cNvSpPr>
          <p:nvPr/>
        </p:nvSpPr>
        <p:spPr>
          <a:xfrm>
            <a:off x="195153" y="5333537"/>
            <a:ext cx="4497237" cy="1570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need a programmable furnace 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99DAC0-1547-C42C-1C94-495A39D4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6</a:t>
            </a:fld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544BD139-B293-727D-6883-DE595E28A5E8}"/>
              </a:ext>
            </a:extLst>
          </p:cNvPr>
          <p:cNvSpPr txBox="1">
            <a:spLocks/>
          </p:cNvSpPr>
          <p:nvPr/>
        </p:nvSpPr>
        <p:spPr>
          <a:xfrm>
            <a:off x="10911416" y="639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07.05.2024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B4F1EDEC-FFEA-F8ED-0FC4-15A88BFE45C5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6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2AFA5F-EB7F-4280-BAAD-A7641CA3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316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216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9F9BD-474E-D738-0C6B-A1846DDAF2D8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FA2B76-3E2A-CFF5-3A99-148FE712FABF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A209DEB-70EA-8FD3-5203-775159207524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Simulation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EA1D5-DED2-0A04-1397-27B8BBB64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05" y="23449"/>
            <a:ext cx="5647730" cy="417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552F3C8A-4AF3-A52F-4EFF-B8C6A1BA41A4}"/>
              </a:ext>
            </a:extLst>
          </p:cNvPr>
          <p:cNvSpPr txBox="1">
            <a:spLocks/>
          </p:cNvSpPr>
          <p:nvPr/>
        </p:nvSpPr>
        <p:spPr>
          <a:xfrm>
            <a:off x="5119838" y="3758367"/>
            <a:ext cx="6472932" cy="285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COMSOL </a:t>
            </a:r>
            <a:r>
              <a:rPr lang="en-US" sz="60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multiphysics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9FA0227A-DBDC-A000-DE9F-36E06B539038}"/>
              </a:ext>
            </a:extLst>
          </p:cNvPr>
          <p:cNvSpPr txBox="1">
            <a:spLocks/>
          </p:cNvSpPr>
          <p:nvPr/>
        </p:nvSpPr>
        <p:spPr>
          <a:xfrm>
            <a:off x="222446" y="1677758"/>
            <a:ext cx="4845590" cy="377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should learn How (×3):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install the program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use the program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make the coil simulation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F3984DEA-51A1-DCB8-F222-F40856E65149}"/>
              </a:ext>
            </a:extLst>
          </p:cNvPr>
          <p:cNvSpPr txBox="1">
            <a:spLocks/>
          </p:cNvSpPr>
          <p:nvPr/>
        </p:nvSpPr>
        <p:spPr>
          <a:xfrm>
            <a:off x="206609" y="3746073"/>
            <a:ext cx="5034145" cy="444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 will help us to know: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best shape of the coil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best number of turns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strength of the magnetic field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2E9D-2D88-FD58-1E2A-C5516D2A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7</a:t>
            </a:fld>
            <a:endParaRPr lang="en-US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442E889-05A7-80FE-A09E-D415905A1D0E}"/>
              </a:ext>
            </a:extLst>
          </p:cNvPr>
          <p:cNvSpPr txBox="1">
            <a:spLocks/>
          </p:cNvSpPr>
          <p:nvPr/>
        </p:nvSpPr>
        <p:spPr>
          <a:xfrm>
            <a:off x="10911416" y="639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07.05.2024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BE08781-A2E1-A176-137D-39715E92D7D1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7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2AFA5F-EB7F-4280-BAAD-A7641CA3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784CEF-F6B1-4D62-86B3-F2A7C4EF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316" y="2749419"/>
            <a:ext cx="949990" cy="411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216" y="2930143"/>
            <a:ext cx="5214382" cy="1269732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9361-D0E8-F03B-EFCD-4E6A1B5773F9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9D7762-C5B9-FF00-F998-49CF685DE00F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3D79AD9-09F1-2A07-85E6-F98D266C0B65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The detector .</a:t>
            </a:r>
          </a:p>
        </p:txBody>
      </p:sp>
      <p:pic>
        <p:nvPicPr>
          <p:cNvPr id="4" name="image119.png">
            <a:extLst>
              <a:ext uri="{FF2B5EF4-FFF2-40B4-BE49-F238E27FC236}">
                <a16:creationId xmlns:a16="http://schemas.microsoft.com/office/drawing/2014/main" id="{EBF09D34-9503-F301-0A64-0799C3E90BB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22211" y="0"/>
            <a:ext cx="5634606" cy="459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68F58879-78F3-52B9-0F76-EF8399D15D2A}"/>
              </a:ext>
            </a:extLst>
          </p:cNvPr>
          <p:cNvSpPr txBox="1">
            <a:spLocks/>
          </p:cNvSpPr>
          <p:nvPr/>
        </p:nvSpPr>
        <p:spPr>
          <a:xfrm>
            <a:off x="4922211" y="4012931"/>
            <a:ext cx="6536300" cy="377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can’t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do the test!!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E40A2B78-D793-71CC-60F3-036A9798FF48}"/>
              </a:ext>
            </a:extLst>
          </p:cNvPr>
          <p:cNvSpPr txBox="1">
            <a:spLocks/>
          </p:cNvSpPr>
          <p:nvPr/>
        </p:nvSpPr>
        <p:spPr>
          <a:xfrm>
            <a:off x="206609" y="2490556"/>
            <a:ext cx="3745379" cy="377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the electromagnet isn’t ready</a:t>
            </a:r>
          </a:p>
          <a:p>
            <a:pPr marL="0" indent="0">
              <a:buNone/>
            </a:pPr>
            <a:r>
              <a:rPr lang="en-US" sz="1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can’t do the test for the detector and know how to get the samples</a:t>
            </a:r>
          </a:p>
          <a:p>
            <a:pPr marL="0" indent="0">
              <a:buNone/>
            </a:pPr>
            <a:r>
              <a:rPr lang="en-US" sz="1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must hurry…</a:t>
            </a:r>
            <a:r>
              <a:rPr lang="en-US" sz="1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6A9B6-B40C-41E1-6DC4-730E9994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4E06297-28E9-1E32-9FF7-E143E5CD6A09}"/>
              </a:ext>
            </a:extLst>
          </p:cNvPr>
          <p:cNvSpPr txBox="1">
            <a:spLocks/>
          </p:cNvSpPr>
          <p:nvPr/>
        </p:nvSpPr>
        <p:spPr>
          <a:xfrm>
            <a:off x="10911416" y="639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07.05.2024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243C762D-9975-A99B-8025-81EA0F791FC1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8</a:t>
            </a:fld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31AFF-D04D-52A8-DCA5-96BE0C40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9</a:t>
            </a:fld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D4F8204-E416-CEDE-DFC8-BDDB8E7F40D0}"/>
              </a:ext>
            </a:extLst>
          </p:cNvPr>
          <p:cNvSpPr txBox="1">
            <a:spLocks/>
          </p:cNvSpPr>
          <p:nvPr/>
        </p:nvSpPr>
        <p:spPr>
          <a:xfrm>
            <a:off x="10099325" y="53272"/>
            <a:ext cx="2593446" cy="49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Slide </a:t>
            </a:r>
            <a:fld id="{FC750AA9-AF94-4888-A455-BE7E13358443}" type="slidenum">
              <a:rPr lang="en-US" sz="3200" b="1" smtClean="0">
                <a:solidFill>
                  <a:srgbClr val="000000"/>
                </a:solidFill>
              </a:rPr>
              <a:t>9</a:t>
            </a:fld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63C3F-D35E-7C60-AEDE-0D436CC329BC}"/>
              </a:ext>
            </a:extLst>
          </p:cNvPr>
          <p:cNvSpPr/>
          <p:nvPr/>
        </p:nvSpPr>
        <p:spPr>
          <a:xfrm>
            <a:off x="206609" y="-6218"/>
            <a:ext cx="4651594" cy="2021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81478-AC4A-1F1B-2329-09A1F1BBA60B}"/>
              </a:ext>
            </a:extLst>
          </p:cNvPr>
          <p:cNvSpPr/>
          <p:nvPr/>
        </p:nvSpPr>
        <p:spPr>
          <a:xfrm flipH="1">
            <a:off x="-1" y="-6219"/>
            <a:ext cx="206610" cy="686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6E0768F-984F-AD05-26B4-60ADD3C73E4A}"/>
              </a:ext>
            </a:extLst>
          </p:cNvPr>
          <p:cNvSpPr/>
          <p:nvPr/>
        </p:nvSpPr>
        <p:spPr>
          <a:xfrm>
            <a:off x="413217" y="90034"/>
            <a:ext cx="4236875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2D856E8-0EBB-9C93-7121-E47A31BC638B}"/>
              </a:ext>
            </a:extLst>
          </p:cNvPr>
          <p:cNvSpPr txBox="1">
            <a:spLocks/>
          </p:cNvSpPr>
          <p:nvPr/>
        </p:nvSpPr>
        <p:spPr>
          <a:xfrm>
            <a:off x="-1075487" y="114366"/>
            <a:ext cx="7215785" cy="168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</a:rPr>
              <a:t>. Permeability 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2E11D-32C1-388B-9130-B6FA1AE58AD2}"/>
              </a:ext>
            </a:extLst>
          </p:cNvPr>
          <p:cNvSpPr/>
          <p:nvPr/>
        </p:nvSpPr>
        <p:spPr>
          <a:xfrm>
            <a:off x="10688668" y="1150031"/>
            <a:ext cx="206610" cy="57079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6AB586F8-589C-7588-22BA-796789F3E35D}"/>
              </a:ext>
            </a:extLst>
          </p:cNvPr>
          <p:cNvSpPr/>
          <p:nvPr/>
        </p:nvSpPr>
        <p:spPr>
          <a:xfrm>
            <a:off x="11396048" y="1150031"/>
            <a:ext cx="1178685" cy="1181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869752CC-0129-24F8-DE47-92269828FD39}"/>
              </a:ext>
            </a:extLst>
          </p:cNvPr>
          <p:cNvSpPr txBox="1">
            <a:spLocks/>
          </p:cNvSpPr>
          <p:nvPr/>
        </p:nvSpPr>
        <p:spPr>
          <a:xfrm>
            <a:off x="477492" y="1589304"/>
            <a:ext cx="4236875" cy="5880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10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AD0881A7-74C4-E784-F646-36A51107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1416" y="639309"/>
            <a:ext cx="2743200" cy="365125"/>
          </a:xfrm>
        </p:spPr>
        <p:txBody>
          <a:bodyPr/>
          <a:lstStyle/>
          <a:p>
            <a:r>
              <a:rPr lang="en-US" dirty="0"/>
              <a:t>12.05.2024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1192F-A1CC-9705-9BE7-096A9018A974}"/>
              </a:ext>
            </a:extLst>
          </p:cNvPr>
          <p:cNvSpPr txBox="1"/>
          <p:nvPr/>
        </p:nvSpPr>
        <p:spPr>
          <a:xfrm>
            <a:off x="294850" y="2022485"/>
            <a:ext cx="47208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 Electromagnetism,</a:t>
            </a:r>
            <a:r>
              <a:rPr lang="en-US" altLang="de-DE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de-DE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permeability refers to a material’s ability to concentrate magnetic fields compared to the empty space,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and symbolized by 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de-DE" sz="2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de-DE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It tells you how easily a material gets magnetized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de-DE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It’s measured in Henry per meter (H/m)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de-DE" sz="2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4E4AD27-31EF-548D-C702-3AE425192DD6}"/>
              </a:ext>
            </a:extLst>
          </p:cNvPr>
          <p:cNvSpPr/>
          <p:nvPr/>
        </p:nvSpPr>
        <p:spPr>
          <a:xfrm>
            <a:off x="3548223" y="431015"/>
            <a:ext cx="3902055" cy="1828800"/>
          </a:xfrm>
          <a:prstGeom prst="arc">
            <a:avLst>
              <a:gd name="adj1" fmla="val 15813317"/>
              <a:gd name="adj2" fmla="val 2068956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E55291E-CD87-3B42-7E1D-94B854CE433F}"/>
              </a:ext>
            </a:extLst>
          </p:cNvPr>
          <p:cNvSpPr/>
          <p:nvPr/>
        </p:nvSpPr>
        <p:spPr>
          <a:xfrm>
            <a:off x="8004461" y="431015"/>
            <a:ext cx="3902055" cy="1920563"/>
          </a:xfrm>
          <a:prstGeom prst="arc">
            <a:avLst>
              <a:gd name="adj1" fmla="val 11873068"/>
              <a:gd name="adj2" fmla="val 168771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C29569-5A4A-E06F-E8A0-946C9194B0CB}"/>
              </a:ext>
            </a:extLst>
          </p:cNvPr>
          <p:cNvCxnSpPr>
            <a:cxnSpLocks/>
          </p:cNvCxnSpPr>
          <p:nvPr/>
        </p:nvCxnSpPr>
        <p:spPr>
          <a:xfrm>
            <a:off x="5383696" y="1209498"/>
            <a:ext cx="4786164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869A37FC-2D20-AE6A-B073-466593D31968}"/>
              </a:ext>
            </a:extLst>
          </p:cNvPr>
          <p:cNvSpPr/>
          <p:nvPr/>
        </p:nvSpPr>
        <p:spPr>
          <a:xfrm rot="9313661">
            <a:off x="4540180" y="-92529"/>
            <a:ext cx="3902055" cy="1828800"/>
          </a:xfrm>
          <a:prstGeom prst="arc">
            <a:avLst>
              <a:gd name="adj1" fmla="val 15109468"/>
              <a:gd name="adj2" fmla="val 2033264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60B41992-BDEE-DDCD-FB65-43C3779521CB}"/>
              </a:ext>
            </a:extLst>
          </p:cNvPr>
          <p:cNvSpPr/>
          <p:nvPr/>
        </p:nvSpPr>
        <p:spPr>
          <a:xfrm rot="11055494">
            <a:off x="7652618" y="85429"/>
            <a:ext cx="3883713" cy="1838009"/>
          </a:xfrm>
          <a:prstGeom prst="arc">
            <a:avLst>
              <a:gd name="adj1" fmla="val 13964202"/>
              <a:gd name="adj2" fmla="val 199365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D79E15-21B1-CC44-49DD-5926E042B215}"/>
              </a:ext>
            </a:extLst>
          </p:cNvPr>
          <p:cNvSpPr/>
          <p:nvPr/>
        </p:nvSpPr>
        <p:spPr>
          <a:xfrm>
            <a:off x="6992917" y="574267"/>
            <a:ext cx="1580525" cy="13029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68BAF-52B8-CF56-5C37-D8E0A4926FFD}"/>
              </a:ext>
            </a:extLst>
          </p:cNvPr>
          <p:cNvSpPr/>
          <p:nvPr/>
        </p:nvSpPr>
        <p:spPr>
          <a:xfrm>
            <a:off x="7145317" y="721970"/>
            <a:ext cx="1260549" cy="96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EF84DCD-C4E9-39E1-5F0F-CC50A87B1F02}"/>
              </a:ext>
            </a:extLst>
          </p:cNvPr>
          <p:cNvCxnSpPr>
            <a:cxnSpLocks/>
          </p:cNvCxnSpPr>
          <p:nvPr/>
        </p:nvCxnSpPr>
        <p:spPr>
          <a:xfrm>
            <a:off x="5382509" y="3742737"/>
            <a:ext cx="4786164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7159ED-2B38-3DB5-0BE9-2F10290384EB}"/>
              </a:ext>
            </a:extLst>
          </p:cNvPr>
          <p:cNvCxnSpPr>
            <a:cxnSpLocks/>
          </p:cNvCxnSpPr>
          <p:nvPr/>
        </p:nvCxnSpPr>
        <p:spPr>
          <a:xfrm>
            <a:off x="5382509" y="4529447"/>
            <a:ext cx="4786164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356AB5F-0B95-01B8-EF64-59D9903AAC61}"/>
              </a:ext>
            </a:extLst>
          </p:cNvPr>
          <p:cNvCxnSpPr>
            <a:cxnSpLocks/>
          </p:cNvCxnSpPr>
          <p:nvPr/>
        </p:nvCxnSpPr>
        <p:spPr>
          <a:xfrm>
            <a:off x="5382509" y="5302046"/>
            <a:ext cx="4786164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03BE159-01D7-764D-9C5F-BFBFC3678B6A}"/>
              </a:ext>
            </a:extLst>
          </p:cNvPr>
          <p:cNvSpPr/>
          <p:nvPr/>
        </p:nvSpPr>
        <p:spPr>
          <a:xfrm>
            <a:off x="6992917" y="3860794"/>
            <a:ext cx="1580525" cy="13029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A10144-57CB-3C71-CF3F-974A2981DDC1}"/>
              </a:ext>
            </a:extLst>
          </p:cNvPr>
          <p:cNvSpPr/>
          <p:nvPr/>
        </p:nvSpPr>
        <p:spPr>
          <a:xfrm>
            <a:off x="7140775" y="4004015"/>
            <a:ext cx="1260549" cy="965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26D16D-47D4-3A75-15EB-DCAB8D08F59C}"/>
              </a:ext>
            </a:extLst>
          </p:cNvPr>
          <p:cNvSpPr txBox="1"/>
          <p:nvPr/>
        </p:nvSpPr>
        <p:spPr>
          <a:xfrm>
            <a:off x="7148019" y="957817"/>
            <a:ext cx="2015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Soft Iron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83A80A-640C-A3A2-AEB7-9E24D66FC304}"/>
              </a:ext>
            </a:extLst>
          </p:cNvPr>
          <p:cNvSpPr txBox="1"/>
          <p:nvPr/>
        </p:nvSpPr>
        <p:spPr>
          <a:xfrm>
            <a:off x="7281253" y="4255858"/>
            <a:ext cx="2015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Wood</a:t>
            </a:r>
            <a:r>
              <a:rPr kumimoji="0" lang="en-US" altLang="de-DE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C72B785-9210-A7EB-4B04-B668F1B3FF90}"/>
              </a:ext>
            </a:extLst>
          </p:cNvPr>
          <p:cNvSpPr/>
          <p:nvPr/>
        </p:nvSpPr>
        <p:spPr>
          <a:xfrm rot="5400000">
            <a:off x="5703835" y="334351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0026D50-6581-C4B8-43E6-65A65E65484F}"/>
              </a:ext>
            </a:extLst>
          </p:cNvPr>
          <p:cNvSpPr/>
          <p:nvPr/>
        </p:nvSpPr>
        <p:spPr>
          <a:xfrm rot="5400000">
            <a:off x="5707599" y="1076425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4F6076F6-DCF9-5D4C-93F9-729FB031FEF6}"/>
              </a:ext>
            </a:extLst>
          </p:cNvPr>
          <p:cNvSpPr/>
          <p:nvPr/>
        </p:nvSpPr>
        <p:spPr>
          <a:xfrm rot="5400000">
            <a:off x="5703835" y="1835446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3575477-9CF3-3655-FFB0-CD5130281734}"/>
              </a:ext>
            </a:extLst>
          </p:cNvPr>
          <p:cNvSpPr/>
          <p:nvPr/>
        </p:nvSpPr>
        <p:spPr>
          <a:xfrm rot="5400000">
            <a:off x="9667934" y="318189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24934BBC-D06F-6B5D-B0BA-1020D5372A5D}"/>
              </a:ext>
            </a:extLst>
          </p:cNvPr>
          <p:cNvSpPr/>
          <p:nvPr/>
        </p:nvSpPr>
        <p:spPr>
          <a:xfrm rot="5400000">
            <a:off x="9667937" y="1087662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F1E6E2F6-A1C2-0DD2-7106-02714CD02DF1}"/>
              </a:ext>
            </a:extLst>
          </p:cNvPr>
          <p:cNvSpPr/>
          <p:nvPr/>
        </p:nvSpPr>
        <p:spPr>
          <a:xfrm rot="5400000">
            <a:off x="9673214" y="1809584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F07E7D9-1CB3-86DC-79A1-602ECE7B2397}"/>
              </a:ext>
            </a:extLst>
          </p:cNvPr>
          <p:cNvSpPr/>
          <p:nvPr/>
        </p:nvSpPr>
        <p:spPr>
          <a:xfrm rot="5400000">
            <a:off x="5704577" y="3630321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D0A522EB-D6DD-C988-EB62-8AA557076AF7}"/>
              </a:ext>
            </a:extLst>
          </p:cNvPr>
          <p:cNvSpPr/>
          <p:nvPr/>
        </p:nvSpPr>
        <p:spPr>
          <a:xfrm rot="5400000">
            <a:off x="5711191" y="4411894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63B1232-7E90-4E5C-B78C-3DE2514231D8}"/>
              </a:ext>
            </a:extLst>
          </p:cNvPr>
          <p:cNvSpPr/>
          <p:nvPr/>
        </p:nvSpPr>
        <p:spPr>
          <a:xfrm rot="5400000">
            <a:off x="5711190" y="5184577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24047FFF-4CE6-192C-A385-55E0C9A18F34}"/>
              </a:ext>
            </a:extLst>
          </p:cNvPr>
          <p:cNvSpPr/>
          <p:nvPr/>
        </p:nvSpPr>
        <p:spPr>
          <a:xfrm rot="5400000">
            <a:off x="9667936" y="3620878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0E4DD79D-1B03-9E12-4BA8-8D48E8DCE6D0}"/>
              </a:ext>
            </a:extLst>
          </p:cNvPr>
          <p:cNvSpPr/>
          <p:nvPr/>
        </p:nvSpPr>
        <p:spPr>
          <a:xfrm rot="5400000">
            <a:off x="9667935" y="4411894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150FE176-99CD-D2FD-AD05-37BCB0F3B66D}"/>
              </a:ext>
            </a:extLst>
          </p:cNvPr>
          <p:cNvSpPr/>
          <p:nvPr/>
        </p:nvSpPr>
        <p:spPr>
          <a:xfrm rot="5400000">
            <a:off x="9667935" y="5184229"/>
            <a:ext cx="246903" cy="232929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0794D-54F3-E8D9-067D-5FD2B79AF90A}"/>
              </a:ext>
            </a:extLst>
          </p:cNvPr>
          <p:cNvSpPr txBox="1"/>
          <p:nvPr/>
        </p:nvSpPr>
        <p:spPr>
          <a:xfrm>
            <a:off x="5545277" y="2469922"/>
            <a:ext cx="4918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focuses and amplify magnetic fields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EAB60-A91C-90D5-830D-B03B29FFB137}"/>
              </a:ext>
            </a:extLst>
          </p:cNvPr>
          <p:cNvSpPr txBox="1"/>
          <p:nvPr/>
        </p:nvSpPr>
        <p:spPr>
          <a:xfrm>
            <a:off x="5696483" y="5800001"/>
            <a:ext cx="4918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doesn’t affect the 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8854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eniceBeach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3E2"/>
      </a:lt2>
      <a:accent1>
        <a:srgbClr val="7BA9B4"/>
      </a:accent1>
      <a:accent2>
        <a:srgbClr val="7F96BA"/>
      </a:accent2>
      <a:accent3>
        <a:srgbClr val="9796C6"/>
      </a:accent3>
      <a:accent4>
        <a:srgbClr val="997FBA"/>
      </a:accent4>
      <a:accent5>
        <a:srgbClr val="BE94C5"/>
      </a:accent5>
      <a:accent6>
        <a:srgbClr val="BA7FA9"/>
      </a:accent6>
      <a:hlink>
        <a:srgbClr val="AD7466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Widescreen</PresentationFormat>
  <Paragraphs>182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VeniceBeachVTI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spectrometer detector </dc:title>
  <dc:creator>Omar Zraika</dc:creator>
  <cp:lastModifiedBy>Omar Zraika</cp:lastModifiedBy>
  <cp:revision>75</cp:revision>
  <dcterms:created xsi:type="dcterms:W3CDTF">2024-05-05T06:25:30Z</dcterms:created>
  <dcterms:modified xsi:type="dcterms:W3CDTF">2024-05-18T10:17:37Z</dcterms:modified>
</cp:coreProperties>
</file>