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7" r:id="rId3"/>
    <p:sldId id="279" r:id="rId4"/>
    <p:sldId id="278" r:id="rId5"/>
    <p:sldId id="275" r:id="rId6"/>
    <p:sldId id="276" r:id="rId7"/>
    <p:sldId id="280" r:id="rId8"/>
  </p:sldIdLst>
  <p:sldSz cx="6858000" cy="9906000" type="A4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FF00"/>
    <a:srgbClr val="FFFFCC"/>
    <a:srgbClr val="EAEAEA"/>
    <a:srgbClr val="CCFF99"/>
    <a:srgbClr val="669900"/>
    <a:srgbClr val="D3EBE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95659" autoAdjust="0"/>
  </p:normalViewPr>
  <p:slideViewPr>
    <p:cSldViewPr>
      <p:cViewPr>
        <p:scale>
          <a:sx n="50" d="100"/>
          <a:sy n="50" d="100"/>
        </p:scale>
        <p:origin x="2842" y="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2CD31B4-0DC2-44C6-AD3F-15193F9AC2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13000" y="720725"/>
            <a:ext cx="2493963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8B95260-9421-4C33-A31D-BB66549010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D0123-406D-4E4D-9DD7-14D9CB88F0D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13000" y="720725"/>
            <a:ext cx="2493963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4D7C7-44AC-4B77-8837-1D43A0CF8F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988F-D718-4F6B-A293-56B81F1DFE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A2C5-7F84-4CDC-A949-35A9A12C7A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0AC5-2E63-440C-A979-24E5321C55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B672-4AB3-49AD-9F79-6FAE709BD8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C0D6-D53F-4C99-B622-B37513CA3A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53FE5-39D5-49E5-8041-B149E1BD50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18F29-98C1-4579-8BD0-43A09E46A4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97E1-A499-4630-8E2C-4B0E565FEA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1BB1-BE4D-4155-A533-8EEA90E0A7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09D64-9C81-4BF9-B333-86125102A2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7272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308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17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308"/>
            <a:ext cx="21717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308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/>
            </a:lvl1pPr>
          </a:lstStyle>
          <a:p>
            <a:pPr>
              <a:defRPr/>
            </a:pPr>
            <a:fld id="{64757147-430B-4A8F-864B-E553BD7198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5pPr>
      <a:lvl6pPr marL="495285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6pPr>
      <a:lvl7pPr marL="990570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7pPr>
      <a:lvl8pPr marL="1485854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8pPr>
      <a:lvl9pPr marL="1981139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1464" indent="-371464" algn="l" rtl="0" eaLnBrk="0" fontAlgn="base" hangingPunct="0">
        <a:spcBef>
          <a:spcPct val="20000"/>
        </a:spcBef>
        <a:spcAft>
          <a:spcPct val="0"/>
        </a:spcAft>
        <a:buChar char="•"/>
        <a:defRPr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0" fontAlgn="base" hangingPunct="0">
        <a:spcBef>
          <a:spcPct val="20000"/>
        </a:spcBef>
        <a:spcAft>
          <a:spcPct val="0"/>
        </a:spcAft>
        <a:buChar char="–"/>
        <a:defRPr sz="3033">
          <a:solidFill>
            <a:schemeClr val="tx1"/>
          </a:solidFill>
          <a:latin typeface="+mn-lt"/>
          <a:cs typeface="+mn-cs"/>
        </a:defRPr>
      </a:lvl2pPr>
      <a:lvl3pPr marL="1238212" indent="-247642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33497" indent="-247642" algn="l" rtl="0" eaLnBrk="0" fontAlgn="base" hangingPunct="0">
        <a:spcBef>
          <a:spcPct val="20000"/>
        </a:spcBef>
        <a:spcAft>
          <a:spcPct val="0"/>
        </a:spcAft>
        <a:buChar char="–"/>
        <a:defRPr sz="2167">
          <a:solidFill>
            <a:schemeClr val="tx1"/>
          </a:solidFill>
          <a:latin typeface="+mn-lt"/>
          <a:cs typeface="+mn-cs"/>
        </a:defRPr>
      </a:lvl4pPr>
      <a:lvl5pPr marL="2228781" indent="-247642" algn="l" rtl="0" eaLnBrk="0" fontAlgn="base" hangingPunct="0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5pPr>
      <a:lvl6pPr marL="2724066" indent="-247642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6pPr>
      <a:lvl7pPr marL="3219351" indent="-247642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7pPr>
      <a:lvl8pPr marL="3714636" indent="-247642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8pPr>
      <a:lvl9pPr marL="4209920" indent="-247642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mir.mourad@aecenar.com" TargetMode="External"/><Relationship Id="rId5" Type="http://schemas.openxmlformats.org/officeDocument/2006/relationships/image" Target="../media/image2.jpeg"/><Relationship Id="rId4" Type="http://schemas.openxmlformats.org/officeDocument/2006/relationships/hyperlink" Target="2te_Ebene/MEGBI_MiddleEast_NutritionDB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2te_Ebene/MEGBI_MiddleEast_NutritionDB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2te_Ebene/MEGBI_MiddleEast_NutritionDB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C6CBBB-1455-624E-E1E6-87A2860933CF}"/>
              </a:ext>
            </a:extLst>
          </p:cNvPr>
          <p:cNvSpPr/>
          <p:nvPr/>
        </p:nvSpPr>
        <p:spPr>
          <a:xfrm>
            <a:off x="167026" y="7934486"/>
            <a:ext cx="6523948" cy="15905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850" y="58474"/>
            <a:ext cx="2063750" cy="43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68275" y="7104204"/>
            <a:ext cx="6438900" cy="6681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517" b="1" dirty="0"/>
              <a:t>Address</a:t>
            </a:r>
          </a:p>
          <a:p>
            <a:pPr>
              <a:defRPr/>
            </a:pPr>
            <a:endParaRPr lang="de-DE" sz="600" b="1" dirty="0"/>
          </a:p>
          <a:p>
            <a:pPr>
              <a:defRPr/>
            </a:pPr>
            <a:r>
              <a:rPr lang="de-DE" sz="1192" dirty="0"/>
              <a:t>Bahsas, Haykalieh Str., Harba Bld., Ground Flr., Tripoli, </a:t>
            </a:r>
            <a:r>
              <a:rPr lang="de-DE" sz="1192" i="1" dirty="0"/>
              <a:t>Lebanon</a:t>
            </a:r>
            <a:endParaRPr lang="de-DE" sz="1192" b="1" dirty="0"/>
          </a:p>
          <a:p>
            <a:pPr>
              <a:defRPr/>
            </a:pPr>
            <a:endParaRPr lang="de-DE" sz="325" b="1" dirty="0"/>
          </a:p>
          <a:p>
            <a:pPr>
              <a:defRPr/>
            </a:pPr>
            <a:endParaRPr lang="de-DE" sz="108" dirty="0"/>
          </a:p>
        </p:txBody>
      </p:sp>
      <p:sp>
        <p:nvSpPr>
          <p:cNvPr id="2" name="Rechteck 8">
            <a:hlinkClick r:id="rId4"/>
            <a:extLst>
              <a:ext uri="{FF2B5EF4-FFF2-40B4-BE49-F238E27FC236}">
                <a16:creationId xmlns:a16="http://schemas.microsoft.com/office/drawing/2014/main" id="{DE8D27E9-1372-3AA4-F637-728038D2B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4098"/>
            <a:ext cx="6858000" cy="5778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Products</a:t>
            </a:r>
            <a:endParaRPr lang="de-DE" sz="2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F8CB9C-E6E0-035D-F6ED-E69938B84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b="30001"/>
          <a:stretch/>
        </p:blipFill>
        <p:spPr bwMode="auto">
          <a:xfrm>
            <a:off x="20053" y="1270132"/>
            <a:ext cx="6858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8">
            <a:hlinkClick r:id="rId4"/>
            <a:extLst>
              <a:ext uri="{FF2B5EF4-FFF2-40B4-BE49-F238E27FC236}">
                <a16:creationId xmlns:a16="http://schemas.microsoft.com/office/drawing/2014/main" id="{48E50F33-68BA-8F00-8A67-009D6DC2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1"/>
            <a:ext cx="6857999" cy="577850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North Lebanon Automotive Systems (NLAS)</a:t>
            </a:r>
            <a:endParaRPr lang="de-DE" sz="2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69CF3-A5E7-424B-B17B-15799DD1A2DB}"/>
              </a:ext>
            </a:extLst>
          </p:cNvPr>
          <p:cNvSpPr txBox="1"/>
          <p:nvPr/>
        </p:nvSpPr>
        <p:spPr>
          <a:xfrm>
            <a:off x="57740" y="5332020"/>
            <a:ext cx="6782626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Agricultural 4-wheels Electrical Tuk-Tuk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Transportation 4-wheels Electrical Tuk-Tuk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Lithium-Ion Batteries and Battery Mangement Systems (BMS)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42424"/>
                </a:solidFill>
                <a:latin typeface="Arial" panose="020B0604020202020204" pitchFamily="34" charset="0"/>
              </a:rPr>
              <a:t>Electrical Vehicles for Deep-Sea Research</a:t>
            </a:r>
            <a:endParaRPr lang="de-DE" b="0" i="0" dirty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F7FD1A-9EAA-0CC6-404F-D86698CB5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71643"/>
              </p:ext>
            </p:extLst>
          </p:nvPr>
        </p:nvGraphicFramePr>
        <p:xfrm>
          <a:off x="1338932" y="7962010"/>
          <a:ext cx="5119502" cy="1486790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5119502">
                  <a:extLst>
                    <a:ext uri="{9D8B030D-6E8A-4147-A177-3AD203B41FA5}">
                      <a16:colId xmlns:a16="http://schemas.microsoft.com/office/drawing/2014/main" val="1580519322"/>
                    </a:ext>
                  </a:extLst>
                </a:gridCol>
              </a:tblGrid>
              <a:tr h="393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Dr. Eng. Samir Mourad, </a:t>
                      </a:r>
                      <a:r>
                        <a:rPr lang="de-DE" sz="1200" i="1" dirty="0">
                          <a:solidFill>
                            <a:schemeClr val="tx1"/>
                          </a:solidFill>
                        </a:rPr>
                        <a:t>CEO</a:t>
                      </a:r>
                      <a:br>
                        <a:rPr lang="de-DE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Mobile +49 178 72 855 78 / +961 76 341 526</a:t>
                      </a:r>
                      <a:br>
                        <a:rPr lang="de-DE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Email: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samir.mourad@aecenar.com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65025"/>
                  </a:ext>
                </a:extLst>
              </a:tr>
              <a:tr h="393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Eng. Mahmud Zohby, </a:t>
                      </a:r>
                      <a:r>
                        <a:rPr lang="de-DE" sz="12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 and Suppliers Control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Mobile +961 3 671 621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217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385F3A-8AFF-9436-4225-949D80E7EC26}"/>
              </a:ext>
            </a:extLst>
          </p:cNvPr>
          <p:cNvSpPr txBox="1"/>
          <p:nvPr/>
        </p:nvSpPr>
        <p:spPr>
          <a:xfrm>
            <a:off x="167026" y="7934486"/>
            <a:ext cx="349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b="1" dirty="0"/>
              <a:t>Contact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63075-69E6-56EE-6413-EEE0D5C6E895}"/>
              </a:ext>
            </a:extLst>
          </p:cNvPr>
          <p:cNvSpPr txBox="1"/>
          <p:nvPr/>
        </p:nvSpPr>
        <p:spPr>
          <a:xfrm>
            <a:off x="4297419" y="9601200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@NLAS November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8">
            <a:hlinkClick r:id="rId2"/>
            <a:extLst>
              <a:ext uri="{FF2B5EF4-FFF2-40B4-BE49-F238E27FC236}">
                <a16:creationId xmlns:a16="http://schemas.microsoft.com/office/drawing/2014/main" id="{80CB0867-D6E4-F548-1C3B-4CA5C8C0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228600"/>
            <a:ext cx="6858000" cy="5778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Laboratory Test vehicle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3E95F3C-A8BC-22C5-1BD0-54AA6C5B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A6DF8A2-8DD5-B729-52BD-4A78430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626745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5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8">
            <a:hlinkClick r:id="rId2"/>
            <a:extLst>
              <a:ext uri="{FF2B5EF4-FFF2-40B4-BE49-F238E27FC236}">
                <a16:creationId xmlns:a16="http://schemas.microsoft.com/office/drawing/2014/main" id="{80CB0867-D6E4-F548-1C3B-4CA5C8C0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228600"/>
            <a:ext cx="6858000" cy="5778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Agricultural 4-wheels Electrical Tuk-Tuk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E63A56-58F5-52DE-67A8-703ED203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39" y="4281806"/>
            <a:ext cx="2511821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41B86ED-84C1-73AD-6DE5-6B012674C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 b="8389"/>
          <a:stretch/>
        </p:blipFill>
        <p:spPr bwMode="auto">
          <a:xfrm>
            <a:off x="19050" y="990600"/>
            <a:ext cx="5744204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46FB008-493B-44E5-2364-82BF5283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2" y="4082416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8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8">
            <a:hlinkClick r:id="rId2"/>
            <a:extLst>
              <a:ext uri="{FF2B5EF4-FFF2-40B4-BE49-F238E27FC236}">
                <a16:creationId xmlns:a16="http://schemas.microsoft.com/office/drawing/2014/main" id="{80CB0867-D6E4-F548-1C3B-4CA5C8C0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850"/>
            <a:ext cx="6858000" cy="5778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4-wheels Electrical Tuk-Tuk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9EF3C0-863C-91AA-2BC3-F1100971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3" y="7316655"/>
            <a:ext cx="3721100" cy="251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F7713B-DCBF-07C4-0A5A-A82580687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79857"/>
              </p:ext>
            </p:extLst>
          </p:nvPr>
        </p:nvGraphicFramePr>
        <p:xfrm>
          <a:off x="0" y="685800"/>
          <a:ext cx="4583045" cy="6537342"/>
        </p:xfrm>
        <a:graphic>
          <a:graphicData uri="http://schemas.openxmlformats.org/drawingml/2006/table">
            <a:tbl>
              <a:tblPr/>
              <a:tblGrid>
                <a:gridCol w="2205050">
                  <a:extLst>
                    <a:ext uri="{9D8B030D-6E8A-4147-A177-3AD203B41FA5}">
                      <a16:colId xmlns:a16="http://schemas.microsoft.com/office/drawing/2014/main" val="2326670545"/>
                    </a:ext>
                  </a:extLst>
                </a:gridCol>
                <a:gridCol w="583690">
                  <a:extLst>
                    <a:ext uri="{9D8B030D-6E8A-4147-A177-3AD203B41FA5}">
                      <a16:colId xmlns:a16="http://schemas.microsoft.com/office/drawing/2014/main" val="627995047"/>
                    </a:ext>
                  </a:extLst>
                </a:gridCol>
                <a:gridCol w="1794305">
                  <a:extLst>
                    <a:ext uri="{9D8B030D-6E8A-4147-A177-3AD203B41FA5}">
                      <a16:colId xmlns:a16="http://schemas.microsoft.com/office/drawing/2014/main" val="3176692821"/>
                    </a:ext>
                  </a:extLst>
                </a:gridCol>
              </a:tblGrid>
              <a:tr h="155651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discription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60411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tuk tuk parts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57860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 sides flashers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two are connected to each other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038443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 flashers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421152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differartial regulation axe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901756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 brake axe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31316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flasher coil 60v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39783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 for rear dampers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20728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60v dashboard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448239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 shape front suspension axe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35914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inch rear rims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without standard tires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3377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switch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45338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 differatial axe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gear and fising pins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31605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 steering wheel bearing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81298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circuit for all electric parts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02189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Gear shifter rod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83552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brake sensor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941442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pins connector box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power distribution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5643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wheel switches and buttons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set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28937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supports for rear damper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12640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controller 1500w 72v BRSH-60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48660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wheel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70627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Gear shifter handle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35880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 brake handle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18039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controller FR-3S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02791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 dampers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05285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motor 1500w 72v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47835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panels parts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397493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MPPT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3597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panels 100w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43226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system connectror and wires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set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76980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 suspension parts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89770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 shock absorber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350mm for 200cc ATV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20604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swing arm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8648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swing arm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864927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strut knuckle spindle and wheel hub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16289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Bolts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06744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chassis and body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56162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chassis with front suspesion chassis 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508382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 container and driver seat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96935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cabin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0495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panels stand 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85" marR="6485" marT="6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423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4767FB-7E77-17D5-F73E-D25C71930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7084" r="13076" b="16922"/>
          <a:stretch/>
        </p:blipFill>
        <p:spPr>
          <a:xfrm>
            <a:off x="4137142" y="5934710"/>
            <a:ext cx="258198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8" descr="https://upload.wikimedia.org/wikipedia/commons/thumb/b/bd/G299-Remnants-SuperNova-Type1a-20150218.jpg/250px-G299-Remnants-SuperNova-Type1a-20150218.jpg"/>
          <p:cNvSpPr>
            <a:spLocks noChangeAspect="1" noChangeArrowheads="1"/>
          </p:cNvSpPr>
          <p:nvPr/>
        </p:nvSpPr>
        <p:spPr bwMode="auto">
          <a:xfrm>
            <a:off x="-216958" y="-147902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D716DD9-0907-9A34-417E-39C0B50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/>
          <a:stretch/>
        </p:blipFill>
        <p:spPr bwMode="auto">
          <a:xfrm>
            <a:off x="0" y="990600"/>
            <a:ext cx="6858000" cy="88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8">
            <a:hlinkClick r:id="rId3"/>
            <a:extLst>
              <a:ext uri="{FF2B5EF4-FFF2-40B4-BE49-F238E27FC236}">
                <a16:creationId xmlns:a16="http://schemas.microsoft.com/office/drawing/2014/main" id="{89530A37-FA7E-A74F-4163-2A7EB5136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228600"/>
            <a:ext cx="6858000" cy="5778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Battery Mangement System (BMS)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8" descr="https://upload.wikimedia.org/wikipedia/commons/thumb/b/bd/G299-Remnants-SuperNova-Type1a-20150218.jpg/250px-G299-Remnants-SuperNova-Type1a-20150218.jpg"/>
          <p:cNvSpPr>
            <a:spLocks noChangeAspect="1" noChangeArrowheads="1"/>
          </p:cNvSpPr>
          <p:nvPr/>
        </p:nvSpPr>
        <p:spPr bwMode="auto">
          <a:xfrm>
            <a:off x="-216958" y="-147902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494F72-C7D5-1E7B-EA44-EB6348CB4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/>
          <a:stretch/>
        </p:blipFill>
        <p:spPr bwMode="auto">
          <a:xfrm>
            <a:off x="0" y="1143000"/>
            <a:ext cx="6858000" cy="85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8">
            <a:hlinkClick r:id="rId3"/>
            <a:extLst>
              <a:ext uri="{FF2B5EF4-FFF2-40B4-BE49-F238E27FC236}">
                <a16:creationId xmlns:a16="http://schemas.microsoft.com/office/drawing/2014/main" id="{01DD5935-A660-9352-F8EB-F905AA772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228600"/>
            <a:ext cx="6858000" cy="5778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Lithium Battery Production</a:t>
            </a:r>
          </a:p>
        </p:txBody>
      </p:sp>
    </p:spTree>
    <p:extLst>
      <p:ext uri="{BB962C8B-B14F-4D97-AF65-F5344CB8AC3E}">
        <p14:creationId xmlns:p14="http://schemas.microsoft.com/office/powerpoint/2010/main" val="271341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8" descr="https://upload.wikimedia.org/wikipedia/commons/thumb/b/bd/G299-Remnants-SuperNova-Type1a-20150218.jpg/250px-G299-Remnants-SuperNova-Type1a-20150218.jpg"/>
          <p:cNvSpPr>
            <a:spLocks noChangeAspect="1" noChangeArrowheads="1"/>
          </p:cNvSpPr>
          <p:nvPr/>
        </p:nvSpPr>
        <p:spPr bwMode="auto">
          <a:xfrm>
            <a:off x="-216958" y="-147902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Rechteck 8">
            <a:hlinkClick r:id="rId2"/>
            <a:extLst>
              <a:ext uri="{FF2B5EF4-FFF2-40B4-BE49-F238E27FC236}">
                <a16:creationId xmlns:a16="http://schemas.microsoft.com/office/drawing/2014/main" id="{01DD5935-A660-9352-F8EB-F905AA772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0"/>
            <a:ext cx="6858000" cy="990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sz="22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Vehicles for Underwater (Deep-Sea)  Research</a:t>
            </a:r>
            <a:endParaRPr lang="de-DE" sz="2200" b="1" i="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5000 Stunden unter dem Meer | Ocean Navigator">
            <a:extLst>
              <a:ext uri="{FF2B5EF4-FFF2-40B4-BE49-F238E27FC236}">
                <a16:creationId xmlns:a16="http://schemas.microsoft.com/office/drawing/2014/main" id="{3ABD43D5-D1B2-2EBB-9355-966873CA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800600" cy="33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 Boot Drohne Mit Unterwasserkamera : Thor Robotics Unterwasser-Drohne ...">
            <a:extLst>
              <a:ext uri="{FF2B5EF4-FFF2-40B4-BE49-F238E27FC236}">
                <a16:creationId xmlns:a16="http://schemas.microsoft.com/office/drawing/2014/main" id="{6D6D856B-803E-0D78-39A3-232576C4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72200"/>
            <a:ext cx="4762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131E5A-2ED7-882C-3F65-67B1CF0578F2}"/>
              </a:ext>
            </a:extLst>
          </p:cNvPr>
          <p:cNvSpPr txBox="1"/>
          <p:nvPr/>
        </p:nvSpPr>
        <p:spPr>
          <a:xfrm>
            <a:off x="1066800" y="13716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Planned</a:t>
            </a:r>
          </a:p>
        </p:txBody>
      </p:sp>
    </p:spTree>
    <p:extLst>
      <p:ext uri="{BB962C8B-B14F-4D97-AF65-F5344CB8AC3E}">
        <p14:creationId xmlns:p14="http://schemas.microsoft.com/office/powerpoint/2010/main" val="40116190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369</Words>
  <Application>Microsoft Office PowerPoint</Application>
  <PresentationFormat>A4 Paper (210x297 mm)</PresentationFormat>
  <Paragraphs>148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</dc:creator>
  <cp:lastModifiedBy>Samir Mourad</cp:lastModifiedBy>
  <cp:revision>537</cp:revision>
  <cp:lastPrinted>1601-01-01T00:00:00Z</cp:lastPrinted>
  <dcterms:created xsi:type="dcterms:W3CDTF">2011-11-21T06:17:41Z</dcterms:created>
  <dcterms:modified xsi:type="dcterms:W3CDTF">2023-11-02T09:18:28Z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