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21383625"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5690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0" d="100"/>
          <a:sy n="40" d="100"/>
        </p:scale>
        <p:origin x="213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BB688-4BC8-4C44-A53A-D09518C5BA04}" type="datetimeFigureOut">
              <a:rPr lang="en-US" smtClean="0"/>
              <a:t>12/24/2020</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F845C-F8D8-4401-A5BF-D87165647B71}" type="slidenum">
              <a:rPr lang="en-US" smtClean="0"/>
              <a:t>‹#›</a:t>
            </a:fld>
            <a:endParaRPr lang="en-US"/>
          </a:p>
        </p:txBody>
      </p:sp>
    </p:spTree>
    <p:extLst>
      <p:ext uri="{BB962C8B-B14F-4D97-AF65-F5344CB8AC3E}">
        <p14:creationId xmlns:p14="http://schemas.microsoft.com/office/powerpoint/2010/main" val="3184662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F845C-F8D8-4401-A5BF-D87165647B71}" type="slidenum">
              <a:rPr lang="en-US" smtClean="0"/>
              <a:t>1</a:t>
            </a:fld>
            <a:endParaRPr lang="en-US"/>
          </a:p>
        </p:txBody>
      </p:sp>
    </p:spTree>
    <p:extLst>
      <p:ext uri="{BB962C8B-B14F-4D97-AF65-F5344CB8AC3E}">
        <p14:creationId xmlns:p14="http://schemas.microsoft.com/office/powerpoint/2010/main" val="2189564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en-US"/>
              <a:t>Click to edit Master title style</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4DF22C-4CB1-4E83-BD4E-180FCE165F9A}" type="datetimeFigureOut">
              <a:rPr lang="en-US" smtClean="0"/>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4164199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4DF22C-4CB1-4E83-BD4E-180FCE165F9A}" type="datetimeFigureOut">
              <a:rPr lang="en-US" smtClean="0"/>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254096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4DF22C-4CB1-4E83-BD4E-180FCE165F9A}" type="datetimeFigureOut">
              <a:rPr lang="en-US" smtClean="0"/>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394510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4DF22C-4CB1-4E83-BD4E-180FCE165F9A}" type="datetimeFigureOut">
              <a:rPr lang="en-US" smtClean="0"/>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1512662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en-US"/>
              <a:t>Click to edit Master title style</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4DF22C-4CB1-4E83-BD4E-180FCE165F9A}" type="datetimeFigureOut">
              <a:rPr lang="en-US" smtClean="0"/>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151902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4DF22C-4CB1-4E83-BD4E-180FCE165F9A}" type="datetimeFigureOut">
              <a:rPr lang="en-US" smtClean="0"/>
              <a:t>12/24/2020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4116412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Edit Master text styles</a:t>
            </a:r>
          </a:p>
        </p:txBody>
      </p:sp>
      <p:sp>
        <p:nvSpPr>
          <p:cNvPr id="4" name="Content Placeholder 3"/>
          <p:cNvSpPr>
            <a:spLocks noGrp="1"/>
          </p:cNvSpPr>
          <p:nvPr>
            <p:ph sz="half" idx="2"/>
          </p:nvPr>
        </p:nvSpPr>
        <p:spPr>
          <a:xfrm>
            <a:off x="1472912" y="11058863"/>
            <a:ext cx="90462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Edit Master text styles</a:t>
            </a:r>
          </a:p>
        </p:txBody>
      </p:sp>
      <p:sp>
        <p:nvSpPr>
          <p:cNvPr id="6" name="Content Placeholder 5"/>
          <p:cNvSpPr>
            <a:spLocks noGrp="1"/>
          </p:cNvSpPr>
          <p:nvPr>
            <p:ph sz="quarter" idx="4"/>
          </p:nvPr>
        </p:nvSpPr>
        <p:spPr>
          <a:xfrm>
            <a:off x="10825461" y="11058863"/>
            <a:ext cx="9090826"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4DF22C-4CB1-4E83-BD4E-180FCE165F9A}" type="datetimeFigureOut">
              <a:rPr lang="en-US" smtClean="0"/>
              <a:t>12/24/2020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51888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4DF22C-4CB1-4E83-BD4E-180FCE165F9A}" type="datetimeFigureOut">
              <a:rPr lang="en-US" smtClean="0"/>
              <a:t>12/24/2020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1157157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DF22C-4CB1-4E83-BD4E-180FCE165F9A}" type="datetimeFigureOut">
              <a:rPr lang="en-US" smtClean="0"/>
              <a:t>12/24/2020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865751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Edit Master text styles</a:t>
            </a:r>
          </a:p>
        </p:txBody>
      </p:sp>
      <p:sp>
        <p:nvSpPr>
          <p:cNvPr id="5" name="Date Placeholder 4"/>
          <p:cNvSpPr>
            <a:spLocks noGrp="1"/>
          </p:cNvSpPr>
          <p:nvPr>
            <p:ph type="dt" sz="half" idx="10"/>
          </p:nvPr>
        </p:nvSpPr>
        <p:spPr/>
        <p:txBody>
          <a:bodyPr/>
          <a:lstStyle/>
          <a:p>
            <a:fld id="{624DF22C-4CB1-4E83-BD4E-180FCE165F9A}" type="datetimeFigureOut">
              <a:rPr lang="en-US" smtClean="0"/>
              <a:t>12/24/2020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203855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US"/>
              <a:t>Click icon to add picture</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Edit Master text styles</a:t>
            </a:r>
          </a:p>
        </p:txBody>
      </p:sp>
      <p:sp>
        <p:nvSpPr>
          <p:cNvPr id="5" name="Date Placeholder 4"/>
          <p:cNvSpPr>
            <a:spLocks noGrp="1"/>
          </p:cNvSpPr>
          <p:nvPr>
            <p:ph type="dt" sz="half" idx="10"/>
          </p:nvPr>
        </p:nvSpPr>
        <p:spPr/>
        <p:txBody>
          <a:bodyPr/>
          <a:lstStyle/>
          <a:p>
            <a:fld id="{624DF22C-4CB1-4E83-BD4E-180FCE165F9A}" type="datetimeFigureOut">
              <a:rPr lang="en-US" smtClean="0"/>
              <a:t>12/24/2020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DBDE1-FB7E-44B2-BE8C-E9C5690DE71D}" type="slidenum">
              <a:rPr lang="en-US" smtClean="0"/>
              <a:t>‹#›</a:t>
            </a:fld>
            <a:endParaRPr lang="en-US"/>
          </a:p>
        </p:txBody>
      </p:sp>
    </p:spTree>
    <p:extLst>
      <p:ext uri="{BB962C8B-B14F-4D97-AF65-F5344CB8AC3E}">
        <p14:creationId xmlns:p14="http://schemas.microsoft.com/office/powerpoint/2010/main" val="246168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624DF22C-4CB1-4E83-BD4E-180FCE165F9A}" type="datetimeFigureOut">
              <a:rPr lang="en-US" smtClean="0"/>
              <a:t>12/24/2020</a:t>
            </a:fld>
            <a:endParaRPr lang="en-US"/>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56DDBDE1-FB7E-44B2-BE8C-E9C5690DE71D}" type="slidenum">
              <a:rPr lang="en-US" smtClean="0"/>
              <a:t>‹#›</a:t>
            </a:fld>
            <a:endParaRPr lang="en-US"/>
          </a:p>
        </p:txBody>
      </p:sp>
    </p:spTree>
    <p:extLst>
      <p:ext uri="{BB962C8B-B14F-4D97-AF65-F5344CB8AC3E}">
        <p14:creationId xmlns:p14="http://schemas.microsoft.com/office/powerpoint/2010/main" val="34227225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91">
            <a:extLst>
              <a:ext uri="{FF2B5EF4-FFF2-40B4-BE49-F238E27FC236}">
                <a16:creationId xmlns:a16="http://schemas.microsoft.com/office/drawing/2014/main" id="{B82929AC-181D-4F2A-9454-4B5E70BEF601}"/>
              </a:ext>
            </a:extLst>
          </p:cNvPr>
          <p:cNvSpPr/>
          <p:nvPr/>
        </p:nvSpPr>
        <p:spPr>
          <a:xfrm>
            <a:off x="11965702" y="12175564"/>
            <a:ext cx="8876626" cy="797405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99">
            <a:extLst>
              <a:ext uri="{FF2B5EF4-FFF2-40B4-BE49-F238E27FC236}">
                <a16:creationId xmlns:a16="http://schemas.microsoft.com/office/drawing/2014/main" id="{33566FC7-6682-4810-A193-F96C91535725}"/>
              </a:ext>
            </a:extLst>
          </p:cNvPr>
          <p:cNvSpPr/>
          <p:nvPr/>
        </p:nvSpPr>
        <p:spPr>
          <a:xfrm>
            <a:off x="13249722" y="20608694"/>
            <a:ext cx="7592605" cy="821123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239923" y="20255629"/>
            <a:ext cx="12805518" cy="863418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239922" y="8042274"/>
            <a:ext cx="11686273" cy="1221335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1123" y="144022"/>
            <a:ext cx="4084317" cy="970024"/>
          </a:xfrm>
          <a:prstGeom prst="rect">
            <a:avLst/>
          </a:prstGeom>
        </p:spPr>
      </p:pic>
      <p:pic>
        <p:nvPicPr>
          <p:cNvPr id="58" name="Picture 2" descr="AECENAR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496" y="1455287"/>
            <a:ext cx="11465948" cy="188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5"/>
          <p:cNvSpPr txBox="1"/>
          <p:nvPr/>
        </p:nvSpPr>
        <p:spPr>
          <a:xfrm>
            <a:off x="17508756" y="19930895"/>
            <a:ext cx="300082" cy="369332"/>
          </a:xfrm>
          <a:prstGeom prst="rect">
            <a:avLst/>
          </a:prstGeom>
          <a:noFill/>
        </p:spPr>
        <p:txBody>
          <a:bodyPr wrap="none" rtlCol="0">
            <a:spAutoFit/>
          </a:bodyPr>
          <a:lstStyle/>
          <a:p>
            <a:r>
              <a:rPr lang="en-US" b="1" dirty="0"/>
              <a:t>&gt;</a:t>
            </a:r>
          </a:p>
        </p:txBody>
      </p:sp>
      <p:pic>
        <p:nvPicPr>
          <p:cNvPr id="1026" name="Picture 5"/>
          <p:cNvPicPr>
            <a:picLocks noChangeAspect="1" noChangeArrowheads="1"/>
          </p:cNvPicPr>
          <p:nvPr/>
        </p:nvPicPr>
        <p:blipFill>
          <a:blip r:embed="rId5">
            <a:extLst>
              <a:ext uri="{28A0092B-C50C-407E-A947-70E740481C1C}">
                <a14:useLocalDpi xmlns:a14="http://schemas.microsoft.com/office/drawing/2010/main" val="0"/>
              </a:ext>
            </a:extLst>
          </a:blip>
          <a:srcRect l="63463" t="12329" r="19569" b="6030"/>
          <a:stretch>
            <a:fillRect/>
          </a:stretch>
        </p:blipFill>
        <p:spPr bwMode="auto">
          <a:xfrm>
            <a:off x="2266601" y="9210250"/>
            <a:ext cx="3575166" cy="9676158"/>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541298" y="8750607"/>
            <a:ext cx="7947563" cy="400110"/>
          </a:xfrm>
          <a:prstGeom prst="rect">
            <a:avLst/>
          </a:prstGeom>
          <a:noFill/>
        </p:spPr>
        <p:txBody>
          <a:bodyPr wrap="square" rtlCol="0">
            <a:spAutoFit/>
          </a:bodyPr>
          <a:lstStyle/>
          <a:p>
            <a:pPr lvl="1"/>
            <a:r>
              <a:rPr lang="en-US" sz="2000" b="1" dirty="0"/>
              <a:t>1. Reverse Transcription Reaction (First-Strand cDNA Synthesis)</a:t>
            </a:r>
          </a:p>
        </p:txBody>
      </p:sp>
      <p:sp>
        <p:nvSpPr>
          <p:cNvPr id="57" name="Right Arrow 56"/>
          <p:cNvSpPr/>
          <p:nvPr/>
        </p:nvSpPr>
        <p:spPr>
          <a:xfrm>
            <a:off x="5821232" y="15326257"/>
            <a:ext cx="980902" cy="6151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4"/>
          <p:cNvPicPr>
            <a:picLocks noChangeAspect="1" noChangeArrowheads="1"/>
          </p:cNvPicPr>
          <p:nvPr/>
        </p:nvPicPr>
        <p:blipFill>
          <a:blip r:embed="rId6">
            <a:extLst>
              <a:ext uri="{28A0092B-C50C-407E-A947-70E740481C1C}">
                <a14:useLocalDpi xmlns:a14="http://schemas.microsoft.com/office/drawing/2010/main" val="0"/>
              </a:ext>
            </a:extLst>
          </a:blip>
          <a:srcRect l="67055" t="10628" r="1233" b="7724"/>
          <a:stretch>
            <a:fillRect/>
          </a:stretch>
        </p:blipFill>
        <p:spPr bwMode="auto">
          <a:xfrm>
            <a:off x="6858727" y="12951064"/>
            <a:ext cx="4312890" cy="624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Box 61"/>
          <p:cNvSpPr txBox="1"/>
          <p:nvPr/>
        </p:nvSpPr>
        <p:spPr>
          <a:xfrm>
            <a:off x="7027836" y="12392177"/>
            <a:ext cx="5755426" cy="461665"/>
          </a:xfrm>
          <a:prstGeom prst="rect">
            <a:avLst/>
          </a:prstGeom>
          <a:noFill/>
        </p:spPr>
        <p:txBody>
          <a:bodyPr wrap="square" rtlCol="0">
            <a:spAutoFit/>
          </a:bodyPr>
          <a:lstStyle/>
          <a:p>
            <a:r>
              <a:rPr lang="en-US" sz="2400" b="1" dirty="0"/>
              <a:t>2. Transcription protocol</a:t>
            </a:r>
          </a:p>
        </p:txBody>
      </p:sp>
      <p:sp>
        <p:nvSpPr>
          <p:cNvPr id="68" name="Right Arrow 67"/>
          <p:cNvSpPr/>
          <p:nvPr/>
        </p:nvSpPr>
        <p:spPr>
          <a:xfrm>
            <a:off x="11247058" y="15326257"/>
            <a:ext cx="983921" cy="6151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Dynabeads™ mRNA DIRECT™ Purification Ki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36543" y="12842753"/>
            <a:ext cx="5114734" cy="581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extBox 76"/>
          <p:cNvSpPr txBox="1"/>
          <p:nvPr/>
        </p:nvSpPr>
        <p:spPr>
          <a:xfrm>
            <a:off x="14381223" y="12381088"/>
            <a:ext cx="6855229" cy="461665"/>
          </a:xfrm>
          <a:prstGeom prst="rect">
            <a:avLst/>
          </a:prstGeom>
          <a:noFill/>
        </p:spPr>
        <p:txBody>
          <a:bodyPr wrap="square" rtlCol="0">
            <a:spAutoFit/>
          </a:bodyPr>
          <a:lstStyle/>
          <a:p>
            <a:r>
              <a:rPr lang="en-US" sz="2400" b="1" dirty="0"/>
              <a:t>3. RNA purification</a:t>
            </a:r>
          </a:p>
        </p:txBody>
      </p:sp>
      <p:sp>
        <p:nvSpPr>
          <p:cNvPr id="79" name="TextBox 78"/>
          <p:cNvSpPr txBox="1"/>
          <p:nvPr/>
        </p:nvSpPr>
        <p:spPr>
          <a:xfrm>
            <a:off x="902626" y="21504882"/>
            <a:ext cx="12347097" cy="461665"/>
          </a:xfrm>
          <a:prstGeom prst="rect">
            <a:avLst/>
          </a:prstGeom>
          <a:noFill/>
        </p:spPr>
        <p:txBody>
          <a:bodyPr wrap="square" rtlCol="0">
            <a:spAutoFit/>
          </a:bodyPr>
          <a:lstStyle/>
          <a:p>
            <a:r>
              <a:rPr lang="en-US" sz="2400" b="1" dirty="0"/>
              <a:t>4. SLN formulation</a:t>
            </a:r>
            <a:r>
              <a:rPr lang="de-DE" sz="2400" b="1" dirty="0"/>
              <a:t> (emulsion method)</a:t>
            </a:r>
            <a:endParaRPr lang="en-US" sz="2400" b="1" dirty="0"/>
          </a:p>
        </p:txBody>
      </p:sp>
      <p:sp>
        <p:nvSpPr>
          <p:cNvPr id="80" name="TextBox 79"/>
          <p:cNvSpPr txBox="1"/>
          <p:nvPr/>
        </p:nvSpPr>
        <p:spPr>
          <a:xfrm>
            <a:off x="13820978" y="20566163"/>
            <a:ext cx="7021350" cy="3046988"/>
          </a:xfrm>
          <a:prstGeom prst="rect">
            <a:avLst/>
          </a:prstGeom>
          <a:noFill/>
        </p:spPr>
        <p:txBody>
          <a:bodyPr wrap="square" rtlCol="0">
            <a:spAutoFit/>
          </a:bodyPr>
          <a:lstStyle/>
          <a:p>
            <a:endParaRPr lang="en-US" sz="2400" dirty="0"/>
          </a:p>
          <a:p>
            <a:r>
              <a:rPr lang="en-US" sz="2400" b="1" dirty="0">
                <a:latin typeface="Arial" panose="020B0604020202020204" pitchFamily="34" charset="0"/>
                <a:cs typeface="Arial" panose="020B0604020202020204" pitchFamily="34" charset="0"/>
              </a:rPr>
              <a:t>Materials</a:t>
            </a:r>
          </a:p>
          <a:p>
            <a:pPr marL="285750" indent="-285750">
              <a:buFont typeface="Arial" panose="020B0604020202020204" pitchFamily="34" charset="0"/>
              <a:buChar char="•"/>
            </a:pPr>
            <a:r>
              <a:rPr lang="en-US" sz="2000" dirty="0" err="1">
                <a:latin typeface="Arial" panose="020B0604020202020204" pitchFamily="34" charset="0"/>
                <a:cs typeface="Arial" panose="020B0604020202020204" pitchFamily="34" charset="0"/>
              </a:rPr>
              <a:t>Compritol</a:t>
            </a:r>
            <a:r>
              <a:rPr lang="en-US" sz="2000" dirty="0">
                <a:latin typeface="Arial" panose="020B0604020202020204" pitchFamily="34" charset="0"/>
                <a:cs typeface="Arial" panose="020B0604020202020204" pitchFamily="34" charset="0"/>
              </a:rPr>
              <a:t> ATO 888 is a mixture of approximately15% mono-, 50% di-, and 35% triglycerides of </a:t>
            </a:r>
            <a:r>
              <a:rPr lang="en-US" sz="2000" dirty="0" err="1">
                <a:latin typeface="Arial" panose="020B0604020202020204" pitchFamily="34" charset="0"/>
                <a:cs typeface="Arial" panose="020B0604020202020204" pitchFamily="34" charset="0"/>
              </a:rPr>
              <a:t>behenic</a:t>
            </a:r>
            <a:r>
              <a:rPr lang="en-US" sz="2000" dirty="0">
                <a:latin typeface="Arial" panose="020B0604020202020204" pitchFamily="34" charset="0"/>
                <a:cs typeface="Arial" panose="020B0604020202020204" pitchFamily="34" charset="0"/>
              </a:rPr>
              <a:t> acid(C22). The melting point lies between 69 and 74°C. from </a:t>
            </a:r>
            <a:r>
              <a:rPr lang="en-US" sz="2000" dirty="0" err="1">
                <a:latin typeface="Arial" panose="020B0604020202020204" pitchFamily="34" charset="0"/>
                <a:cs typeface="Arial" panose="020B0604020202020204" pitchFamily="34" charset="0"/>
              </a:rPr>
              <a:t>Gattefosse</a:t>
            </a:r>
            <a:r>
              <a:rPr lang="en-US" sz="2000" dirty="0">
                <a:latin typeface="Arial" panose="020B0604020202020204" pitchFamily="34" charset="0"/>
                <a:cs typeface="Arial" panose="020B0604020202020204" pitchFamily="34" charset="0"/>
              </a:rPr>
              <a:t> ́ (D-Weil am </a:t>
            </a:r>
            <a:r>
              <a:rPr lang="en-US" sz="2000" dirty="0" err="1">
                <a:latin typeface="Arial" panose="020B0604020202020204" pitchFamily="34" charset="0"/>
                <a:cs typeface="Arial" panose="020B0604020202020204" pitchFamily="34" charset="0"/>
              </a:rPr>
              <a:t>Rhein</a:t>
            </a:r>
            <a:r>
              <a:rPr lang="en-US" sz="2000" dirty="0">
                <a:latin typeface="Arial" panose="020B0604020202020204" pitchFamily="34" charset="0"/>
                <a:cs typeface="Arial" panose="020B0604020202020204" pitchFamily="34" charset="0"/>
              </a:rPr>
              <a:t>, Germany).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PluronicF68 and the cationic surfactant from Sigma-</a:t>
            </a:r>
            <a:r>
              <a:rPr lang="en-US" sz="2000" dirty="0" err="1">
                <a:latin typeface="Arial" panose="020B0604020202020204" pitchFamily="34" charset="0"/>
                <a:cs typeface="Arial" panose="020B0604020202020204" pitchFamily="34" charset="0"/>
              </a:rPr>
              <a:t>Aldric</a:t>
            </a: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err="1">
                <a:latin typeface="Arial" panose="020B0604020202020204" pitchFamily="34" charset="0"/>
                <a:cs typeface="Arial" panose="020B0604020202020204" pitchFamily="34" charset="0"/>
              </a:rPr>
              <a:t>dimethyldioctadecylammoniumbromide</a:t>
            </a:r>
            <a:r>
              <a:rPr lang="en-US" sz="2000" dirty="0">
                <a:latin typeface="Arial" panose="020B0604020202020204" pitchFamily="34" charset="0"/>
                <a:cs typeface="Arial" panose="020B0604020202020204" pitchFamily="34" charset="0"/>
              </a:rPr>
              <a:t> (DDAB) were purchased from Sigma-</a:t>
            </a:r>
            <a:r>
              <a:rPr lang="en-US" sz="2000" dirty="0" err="1">
                <a:latin typeface="Arial" panose="020B0604020202020204" pitchFamily="34" charset="0"/>
                <a:cs typeface="Arial" panose="020B0604020202020204" pitchFamily="34" charset="0"/>
              </a:rPr>
              <a:t>Aldric</a:t>
            </a:r>
            <a:endParaRPr lang="en-US" sz="2000" dirty="0">
              <a:latin typeface="Arial" panose="020B0604020202020204" pitchFamily="34" charset="0"/>
              <a:cs typeface="Arial" panose="020B0604020202020204" pitchFamily="34" charset="0"/>
            </a:endParaRPr>
          </a:p>
        </p:txBody>
      </p:sp>
      <p:sp>
        <p:nvSpPr>
          <p:cNvPr id="81" name="TextBox 80"/>
          <p:cNvSpPr txBox="1"/>
          <p:nvPr/>
        </p:nvSpPr>
        <p:spPr>
          <a:xfrm>
            <a:off x="14106790" y="23719162"/>
            <a:ext cx="6688975" cy="5170646"/>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Preparation of Solid-Lipid Nanoparticles.</a:t>
            </a:r>
          </a:p>
          <a:p>
            <a:r>
              <a:rPr lang="en-US" dirty="0">
                <a:latin typeface="Arial" panose="020B0604020202020204" pitchFamily="34" charset="0"/>
                <a:cs typeface="Arial" panose="020B0604020202020204" pitchFamily="34" charset="0"/>
              </a:rPr>
              <a:t>The SLN were prepared  from  a  warm  oil-in-water  (o/w)  </a:t>
            </a:r>
            <a:r>
              <a:rPr lang="en-US" dirty="0" err="1">
                <a:latin typeface="Arial" panose="020B0604020202020204" pitchFamily="34" charset="0"/>
                <a:cs typeface="Arial" panose="020B0604020202020204" pitchFamily="34" charset="0"/>
              </a:rPr>
              <a:t>microemulsion</a:t>
            </a:r>
            <a:r>
              <a:rPr lang="en-US" dirty="0">
                <a:latin typeface="Arial" panose="020B0604020202020204" pitchFamily="34" charset="0"/>
                <a:cs typeface="Arial" panose="020B0604020202020204" pitchFamily="34" charset="0"/>
              </a:rPr>
              <a:t>  by using  </a:t>
            </a:r>
            <a:r>
              <a:rPr lang="en-US" dirty="0" err="1">
                <a:latin typeface="Arial" panose="020B0604020202020204" pitchFamily="34" charset="0"/>
                <a:cs typeface="Arial" panose="020B0604020202020204" pitchFamily="34" charset="0"/>
              </a:rPr>
              <a:t>Compritol</a:t>
            </a:r>
            <a:r>
              <a:rPr lang="en-US" dirty="0">
                <a:latin typeface="Arial" panose="020B0604020202020204" pitchFamily="34" charset="0"/>
                <a:cs typeface="Arial" panose="020B0604020202020204" pitchFamily="34" charset="0"/>
              </a:rPr>
              <a:t>  ATO  888  and  DDAB  as  the  lipid  </a:t>
            </a:r>
            <a:r>
              <a:rPr lang="en-US" dirty="0" err="1">
                <a:latin typeface="Arial" panose="020B0604020202020204" pitchFamily="34" charset="0"/>
                <a:cs typeface="Arial" panose="020B0604020202020204" pitchFamily="34" charset="0"/>
              </a:rPr>
              <a:t>matrix.Briefly</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0.273 </a:t>
            </a:r>
            <a:r>
              <a:rPr lang="en-US" dirty="0" err="1">
                <a:latin typeface="Arial" panose="020B0604020202020204" pitchFamily="34" charset="0"/>
                <a:cs typeface="Arial" panose="020B0604020202020204" pitchFamily="34" charset="0"/>
              </a:rPr>
              <a:t>mmol</a:t>
            </a:r>
            <a:r>
              <a:rPr lang="en-US" dirty="0">
                <a:latin typeface="Arial" panose="020B0604020202020204" pitchFamily="34" charset="0"/>
                <a:cs typeface="Arial" panose="020B0604020202020204" pitchFamily="34" charset="0"/>
              </a:rPr>
              <a:t> of </a:t>
            </a:r>
            <a:r>
              <a:rPr lang="en-US" dirty="0" err="1">
                <a:latin typeface="Arial" panose="020B0604020202020204" pitchFamily="34" charset="0"/>
                <a:cs typeface="Arial" panose="020B0604020202020204" pitchFamily="34" charset="0"/>
              </a:rPr>
              <a:t>Compritol</a:t>
            </a:r>
            <a:r>
              <a:rPr lang="en-US" dirty="0">
                <a:latin typeface="Arial" panose="020B0604020202020204" pitchFamily="34" charset="0"/>
                <a:cs typeface="Arial" panose="020B0604020202020204" pitchFamily="34" charset="0"/>
              </a:rPr>
              <a:t> were heated to 10°C </a:t>
            </a:r>
            <a:r>
              <a:rPr lang="en-US" dirty="0" err="1">
                <a:latin typeface="Arial" panose="020B0604020202020204" pitchFamily="34" charset="0"/>
                <a:cs typeface="Arial" panose="020B0604020202020204" pitchFamily="34" charset="0"/>
              </a:rPr>
              <a:t>abovei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ts</a:t>
            </a:r>
            <a:r>
              <a:rPr lang="en-US" dirty="0">
                <a:latin typeface="Arial" panose="020B0604020202020204" pitchFamily="34" charset="0"/>
                <a:cs typeface="Arial" panose="020B0604020202020204" pitchFamily="34" charset="0"/>
              </a:rPr>
              <a:t>  melting  point  and  mixed  with  2.5  mL  of  a  hot  aqueous solution of </a:t>
            </a:r>
            <a:r>
              <a:rPr lang="en-US" dirty="0" err="1">
                <a:latin typeface="Arial" panose="020B0604020202020204" pitchFamily="34" charset="0"/>
                <a:cs typeface="Arial" panose="020B0604020202020204" pitchFamily="34" charset="0"/>
              </a:rPr>
              <a:t>Pluronic</a:t>
            </a:r>
            <a:r>
              <a:rPr lang="en-US" dirty="0">
                <a:latin typeface="Arial" panose="020B0604020202020204" pitchFamily="34" charset="0"/>
                <a:cs typeface="Arial" panose="020B0604020202020204" pitchFamily="34" charset="0"/>
              </a:rPr>
              <a:t> F68 (0.158 </a:t>
            </a:r>
            <a:r>
              <a:rPr lang="en-US" dirty="0" err="1">
                <a:latin typeface="Arial" panose="020B0604020202020204" pitchFamily="34" charset="0"/>
                <a:cs typeface="Arial" panose="020B0604020202020204" pitchFamily="34" charset="0"/>
              </a:rPr>
              <a:t>mmol</a:t>
            </a:r>
            <a:r>
              <a:rPr lang="en-US" dirty="0">
                <a:latin typeface="Arial" panose="020B0604020202020204" pitchFamily="34" charset="0"/>
                <a:cs typeface="Arial" panose="020B0604020202020204" pitchFamily="34" charset="0"/>
              </a:rPr>
              <a:t>) and DDAB (1.45 </a:t>
            </a:r>
            <a:r>
              <a:rPr lang="en-US" dirty="0" err="1">
                <a:latin typeface="Arial" panose="020B0604020202020204" pitchFamily="34" charset="0"/>
                <a:cs typeface="Arial" panose="020B0604020202020204" pitchFamily="34" charset="0"/>
              </a:rPr>
              <a:t>mmol</a:t>
            </a:r>
            <a:r>
              <a:rPr lang="en-US" dirty="0">
                <a:latin typeface="Arial" panose="020B0604020202020204" pitchFamily="34" charset="0"/>
                <a:cs typeface="Arial" panose="020B0604020202020204" pitchFamily="34" charset="0"/>
              </a:rPr>
              <a:t>)to form a clear </a:t>
            </a:r>
            <a:r>
              <a:rPr lang="en-US" dirty="0" err="1">
                <a:latin typeface="Arial" panose="020B0604020202020204" pitchFamily="34" charset="0"/>
                <a:cs typeface="Arial" panose="020B0604020202020204" pitchFamily="34" charset="0"/>
              </a:rPr>
              <a:t>microemulsion</a:t>
            </a:r>
            <a:r>
              <a:rPr lang="en-US" dirty="0">
                <a:latin typeface="Arial" panose="020B0604020202020204" pitchFamily="34" charset="0"/>
                <a:cs typeface="Arial" panose="020B0604020202020204" pitchFamily="34" charset="0"/>
              </a:rPr>
              <a:t>, under mechanical stirring. </a:t>
            </a:r>
            <a:r>
              <a:rPr lang="en-US" dirty="0" err="1">
                <a:latin typeface="Arial" panose="020B0604020202020204" pitchFamily="34" charset="0"/>
                <a:cs typeface="Arial" panose="020B0604020202020204" pitchFamily="34" charset="0"/>
              </a:rPr>
              <a:t>Then,cationic</a:t>
            </a:r>
            <a:r>
              <a:rPr lang="en-US" dirty="0">
                <a:latin typeface="Arial" panose="020B0604020202020204" pitchFamily="34" charset="0"/>
                <a:cs typeface="Arial" panose="020B0604020202020204" pitchFamily="34" charset="0"/>
              </a:rPr>
              <a:t>   nanoparticles   were   obtained   by   dispersing   under mechanical stirring at 1000 rpm the warm o/w </a:t>
            </a:r>
            <a:r>
              <a:rPr lang="en-US" dirty="0" err="1">
                <a:latin typeface="Arial" panose="020B0604020202020204" pitchFamily="34" charset="0"/>
                <a:cs typeface="Arial" panose="020B0604020202020204" pitchFamily="34" charset="0"/>
              </a:rPr>
              <a:t>microemulsionin</a:t>
            </a:r>
            <a:r>
              <a:rPr lang="en-US" dirty="0">
                <a:latin typeface="Arial" panose="020B0604020202020204" pitchFamily="34" charset="0"/>
                <a:cs typeface="Arial" panose="020B0604020202020204" pitchFamily="34" charset="0"/>
              </a:rPr>
              <a:t> cold water (2-3°C) (organic/aqueous volume ratio equal to1:10).  The  obtained  cationic  nanoparticles  were  purified  by dialysis  using  a  </a:t>
            </a:r>
            <a:r>
              <a:rPr lang="en-US" dirty="0" err="1">
                <a:latin typeface="Arial" panose="020B0604020202020204" pitchFamily="34" charset="0"/>
                <a:cs typeface="Arial" panose="020B0604020202020204" pitchFamily="34" charset="0"/>
              </a:rPr>
              <a:t>Visking</a:t>
            </a:r>
            <a:r>
              <a:rPr lang="en-US" dirty="0">
                <a:latin typeface="Arial" panose="020B0604020202020204" pitchFamily="34" charset="0"/>
                <a:cs typeface="Arial" panose="020B0604020202020204" pitchFamily="34" charset="0"/>
              </a:rPr>
              <a:t>  Tubing  Dialysis  18/32′′(with  </a:t>
            </a:r>
            <a:r>
              <a:rPr lang="en-US" dirty="0" err="1">
                <a:latin typeface="Arial" panose="020B0604020202020204" pitchFamily="34" charset="0"/>
                <a:cs typeface="Arial" panose="020B0604020202020204" pitchFamily="34" charset="0"/>
              </a:rPr>
              <a:t>amolecular</a:t>
            </a:r>
            <a:r>
              <a:rPr lang="en-US" dirty="0">
                <a:latin typeface="Arial" panose="020B0604020202020204" pitchFamily="34" charset="0"/>
                <a:cs typeface="Arial" panose="020B0604020202020204" pitchFamily="34" charset="0"/>
              </a:rPr>
              <a:t> weight cutoff of 12 000-14 000 Da). Then, cationic nanoparticles  were  freeze-dried  using  a  Modulo  freeze-dryer(</a:t>
            </a:r>
            <a:r>
              <a:rPr lang="en-US" dirty="0" err="1">
                <a:latin typeface="Arial" panose="020B0604020202020204" pitchFamily="34" charset="0"/>
                <a:cs typeface="Arial" panose="020B0604020202020204" pitchFamily="34" charset="0"/>
              </a:rPr>
              <a:t>Labconco</a:t>
            </a:r>
            <a:r>
              <a:rPr lang="en-US" dirty="0">
                <a:latin typeface="Arial" panose="020B0604020202020204" pitchFamily="34" charset="0"/>
                <a:cs typeface="Arial" panose="020B0604020202020204" pitchFamily="34" charset="0"/>
              </a:rPr>
              <a:t> Corporation, Missouri). To label SLN, </a:t>
            </a:r>
            <a:r>
              <a:rPr lang="en-US" dirty="0" err="1">
                <a:latin typeface="Arial" panose="020B0604020202020204" pitchFamily="34" charset="0"/>
                <a:cs typeface="Arial" panose="020B0604020202020204" pitchFamily="34" charset="0"/>
              </a:rPr>
              <a:t>fluoresceinfree</a:t>
            </a:r>
            <a:r>
              <a:rPr lang="en-US" dirty="0">
                <a:latin typeface="Arial" panose="020B0604020202020204" pitchFamily="34" charset="0"/>
                <a:cs typeface="Arial" panose="020B0604020202020204" pitchFamily="34" charset="0"/>
              </a:rPr>
              <a:t> acid was added to the lipid phase during preparation of the </a:t>
            </a:r>
            <a:r>
              <a:rPr lang="en-US" dirty="0" err="1">
                <a:latin typeface="Arial" panose="020B0604020202020204" pitchFamily="34" charset="0"/>
                <a:cs typeface="Arial" panose="020B0604020202020204" pitchFamily="34" charset="0"/>
              </a:rPr>
              <a:t>microemulsion</a:t>
            </a:r>
            <a:r>
              <a:rPr lang="en-US" dirty="0">
                <a:latin typeface="Arial" panose="020B0604020202020204" pitchFamily="34" charset="0"/>
                <a:cs typeface="Arial" panose="020B0604020202020204" pitchFamily="34" charset="0"/>
              </a:rPr>
              <a:t>.</a:t>
            </a:r>
          </a:p>
        </p:txBody>
      </p:sp>
      <p:sp>
        <p:nvSpPr>
          <p:cNvPr id="82" name="Rounded Rectangle 81"/>
          <p:cNvSpPr/>
          <p:nvPr/>
        </p:nvSpPr>
        <p:spPr>
          <a:xfrm>
            <a:off x="-131544" y="5679063"/>
            <a:ext cx="310268"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827002" y="3501304"/>
            <a:ext cx="19164734" cy="830997"/>
          </a:xfrm>
          <a:prstGeom prst="rect">
            <a:avLst/>
          </a:prstGeom>
          <a:noFill/>
        </p:spPr>
        <p:txBody>
          <a:bodyPr wrap="none" rtlCol="0">
            <a:spAutoFit/>
          </a:bodyPr>
          <a:lstStyle/>
          <a:p>
            <a:r>
              <a:rPr lang="en-US" sz="4800" b="1" dirty="0"/>
              <a:t>SOLID LIPID NANOPARTICLE (SLN) RNA VACCINE PRODUCTION (LAB SCALE)</a:t>
            </a:r>
          </a:p>
        </p:txBody>
      </p:sp>
      <p:sp>
        <p:nvSpPr>
          <p:cNvPr id="101" name="TextBox 100"/>
          <p:cNvSpPr txBox="1"/>
          <p:nvPr/>
        </p:nvSpPr>
        <p:spPr>
          <a:xfrm>
            <a:off x="799164" y="4042237"/>
            <a:ext cx="2279535" cy="830997"/>
          </a:xfrm>
          <a:prstGeom prst="rect">
            <a:avLst/>
          </a:prstGeom>
          <a:noFill/>
        </p:spPr>
        <p:txBody>
          <a:bodyPr wrap="none" rtlCol="0">
            <a:spAutoFit/>
          </a:bodyPr>
          <a:lstStyle/>
          <a:p>
            <a:r>
              <a:rPr lang="en-US" sz="4800" dirty="0"/>
              <a:t>Protocol</a:t>
            </a:r>
          </a:p>
        </p:txBody>
      </p:sp>
      <p:pic>
        <p:nvPicPr>
          <p:cNvPr id="97" name="Picture 96"/>
          <p:cNvPicPr>
            <a:picLocks noChangeAspect="1"/>
          </p:cNvPicPr>
          <p:nvPr/>
        </p:nvPicPr>
        <p:blipFill>
          <a:blip r:embed="rId8"/>
          <a:stretch>
            <a:fillRect/>
          </a:stretch>
        </p:blipFill>
        <p:spPr>
          <a:xfrm>
            <a:off x="658885" y="22284100"/>
            <a:ext cx="11947992" cy="5826491"/>
          </a:xfrm>
          <a:prstGeom prst="rect">
            <a:avLst/>
          </a:prstGeom>
        </p:spPr>
      </p:pic>
      <p:sp>
        <p:nvSpPr>
          <p:cNvPr id="2" name="TextBox 1"/>
          <p:cNvSpPr txBox="1"/>
          <p:nvPr/>
        </p:nvSpPr>
        <p:spPr>
          <a:xfrm>
            <a:off x="1884885" y="19080851"/>
            <a:ext cx="4579718" cy="1200329"/>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 is a laboratory technique combining reverse transcription of RNA into DNA (in this context called complementary DNA or cDNA)</a:t>
            </a:r>
          </a:p>
        </p:txBody>
      </p:sp>
      <p:sp>
        <p:nvSpPr>
          <p:cNvPr id="3" name="TextBox 2"/>
          <p:cNvSpPr txBox="1"/>
          <p:nvPr/>
        </p:nvSpPr>
        <p:spPr>
          <a:xfrm>
            <a:off x="6655984" y="19367120"/>
            <a:ext cx="5732150" cy="369332"/>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This will lead for more RNA copies</a:t>
            </a:r>
          </a:p>
        </p:txBody>
      </p:sp>
      <p:sp>
        <p:nvSpPr>
          <p:cNvPr id="5" name="TextBox 4"/>
          <p:cNvSpPr txBox="1"/>
          <p:nvPr/>
        </p:nvSpPr>
        <p:spPr>
          <a:xfrm>
            <a:off x="12460572" y="18844160"/>
            <a:ext cx="5854826" cy="646331"/>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Total RNA purification involves the extraction and purification of total RNA from your sample</a:t>
            </a:r>
          </a:p>
        </p:txBody>
      </p:sp>
      <p:sp>
        <p:nvSpPr>
          <p:cNvPr id="6" name="TextBox 5"/>
          <p:cNvSpPr txBox="1"/>
          <p:nvPr/>
        </p:nvSpPr>
        <p:spPr>
          <a:xfrm>
            <a:off x="902625" y="5151315"/>
            <a:ext cx="19893139" cy="144655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Overview    </a:t>
            </a:r>
            <a:r>
              <a:rPr lang="en-US" sz="2000" b="1" dirty="0">
                <a:latin typeface="Arial" panose="020B0604020202020204" pitchFamily="34" charset="0"/>
                <a:cs typeface="Arial" panose="020B0604020202020204" pitchFamily="34" charset="0"/>
              </a:rPr>
              <a:t>As the world continues to fight the COVID-19 pandemic and prepare for the global distribution of vaccines. The global need for vaccine and the wide geographic diversity of the pandemic require more than one effective vaccine approach. the mRNA vaccine has become deservedly popular as the technology to ensure stable mRNA developed, along with superior delivery methods to get the vaccine into the host cell. In this study we have chosen SLN which are nanoparticles composed of lipids as mRNA delivery vehicles.  </a:t>
            </a:r>
          </a:p>
        </p:txBody>
      </p:sp>
      <p:pic>
        <p:nvPicPr>
          <p:cNvPr id="7" name="Picture 2" descr="MEGBI_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27137" y="1455287"/>
            <a:ext cx="2070281" cy="1997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10"/>
          <a:stretch>
            <a:fillRect/>
          </a:stretch>
        </p:blipFill>
        <p:spPr>
          <a:xfrm>
            <a:off x="12650096" y="6454240"/>
            <a:ext cx="7796887" cy="5379032"/>
          </a:xfrm>
          <a:prstGeom prst="rect">
            <a:avLst/>
          </a:prstGeom>
        </p:spPr>
      </p:pic>
      <p:sp>
        <p:nvSpPr>
          <p:cNvPr id="12" name="TextBox 11"/>
          <p:cNvSpPr txBox="1"/>
          <p:nvPr/>
        </p:nvSpPr>
        <p:spPr>
          <a:xfrm>
            <a:off x="5028588" y="6858404"/>
            <a:ext cx="7578289"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Available protocols for RNA vaccine production:</a:t>
            </a:r>
          </a:p>
        </p:txBody>
      </p:sp>
      <p:sp>
        <p:nvSpPr>
          <p:cNvPr id="8" name="TextBox 7">
            <a:extLst>
              <a:ext uri="{FF2B5EF4-FFF2-40B4-BE49-F238E27FC236}">
                <a16:creationId xmlns:a16="http://schemas.microsoft.com/office/drawing/2014/main" id="{A0E3CF83-1DF8-4A37-8CAE-BC1B39DCA265}"/>
              </a:ext>
            </a:extLst>
          </p:cNvPr>
          <p:cNvSpPr txBox="1"/>
          <p:nvPr/>
        </p:nvSpPr>
        <p:spPr>
          <a:xfrm>
            <a:off x="14106791" y="29453305"/>
            <a:ext cx="5884946" cy="461665"/>
          </a:xfrm>
          <a:prstGeom prst="rect">
            <a:avLst/>
          </a:prstGeom>
          <a:noFill/>
        </p:spPr>
        <p:txBody>
          <a:bodyPr wrap="square" rtlCol="0">
            <a:spAutoFit/>
          </a:bodyPr>
          <a:lstStyle/>
          <a:p>
            <a:r>
              <a:rPr lang="en-US" sz="2400" dirty="0"/>
              <a:t>Amin </a:t>
            </a:r>
            <a:r>
              <a:rPr lang="en-US" sz="2400" dirty="0" err="1"/>
              <a:t>Etro</a:t>
            </a:r>
            <a:r>
              <a:rPr lang="en-US" sz="2400" dirty="0"/>
              <a:t> @MEGBI/AECENAR Dec 2020</a:t>
            </a:r>
          </a:p>
        </p:txBody>
      </p:sp>
      <p:sp>
        <p:nvSpPr>
          <p:cNvPr id="33" name="TextBox 32">
            <a:extLst>
              <a:ext uri="{FF2B5EF4-FFF2-40B4-BE49-F238E27FC236}">
                <a16:creationId xmlns:a16="http://schemas.microsoft.com/office/drawing/2014/main" id="{5F85B1C9-E7AE-46B4-A1CA-574384830EF0}"/>
              </a:ext>
            </a:extLst>
          </p:cNvPr>
          <p:cNvSpPr txBox="1"/>
          <p:nvPr/>
        </p:nvSpPr>
        <p:spPr>
          <a:xfrm>
            <a:off x="1715603" y="8091983"/>
            <a:ext cx="10756230" cy="584775"/>
          </a:xfrm>
          <a:prstGeom prst="rect">
            <a:avLst/>
          </a:prstGeom>
          <a:noFill/>
        </p:spPr>
        <p:txBody>
          <a:bodyPr wrap="square">
            <a:spAutoFit/>
          </a:bodyPr>
          <a:lstStyle/>
          <a:p>
            <a:r>
              <a:rPr lang="en-US" sz="3200" b="1" dirty="0"/>
              <a:t>SLN method</a:t>
            </a:r>
            <a:endParaRPr lang="en-US" sz="3200" dirty="0"/>
          </a:p>
        </p:txBody>
      </p:sp>
    </p:spTree>
    <p:extLst>
      <p:ext uri="{BB962C8B-B14F-4D97-AF65-F5344CB8AC3E}">
        <p14:creationId xmlns:p14="http://schemas.microsoft.com/office/powerpoint/2010/main" val="25041241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448</TotalTime>
  <Words>427</Words>
  <Application>Microsoft Office PowerPoint</Application>
  <PresentationFormat>Custom</PresentationFormat>
  <Paragraphs>23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Aecenar.lb@outlook.com</cp:lastModifiedBy>
  <cp:revision>60</cp:revision>
  <dcterms:created xsi:type="dcterms:W3CDTF">2020-12-09T17:22:48Z</dcterms:created>
  <dcterms:modified xsi:type="dcterms:W3CDTF">2020-12-24T12:27:36Z</dcterms:modified>
</cp:coreProperties>
</file>