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49C2E-3C63-2154-55D5-1F1C39980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CCCAA-B780-5016-2C29-7ACFDF29EF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3FC2D-CE4F-E692-2B4D-95866CFAF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A730E-717B-BE51-EC12-70CABF7C6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A8B6-8753-8B81-5B16-272FF173B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8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FFC71-B5ED-6AAD-DC98-566231523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A9737-0FB0-288C-E48C-E16D2A29E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D0E5A-A2BA-5A36-4CA5-6E97399C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61A99-94BA-140C-0744-0C2477CE0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63E43-669D-8353-ADE3-6E2C5F836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5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71BD97-BA67-A4FE-A45A-2D379D2B4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052881-7E61-033C-35B2-1022BF11E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CD9F0-0FF6-CBA8-0A59-0364EC393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ADDF4-DB92-3381-D0BD-3B0A92B5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7FA6B-43DC-DA1E-8E2F-CDEC3684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5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E7594-4CDC-F0D7-EF88-A3E893AD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EA9D8-482A-DA77-7B82-30C40CD70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60BA3-4CF3-BEDE-21C6-1E9BEB77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83D25-B24B-2822-6B66-4A1FC3E7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8A3F8-70A8-493C-05BE-0AD514A31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6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1B7CC-7305-5574-FB12-8757B9598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4444E-B6B4-033C-FC70-B992F7810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BBD6D-8669-D282-C5EE-D3605029F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F77EB-65DC-01F4-8DF5-05F82B12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FD3C1-CF21-9D86-7745-5F6375B3E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7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99040-5C2C-7FAB-1DF3-92972E2A4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2FA8F-1D26-5CE2-E191-628F34151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4F5016-4455-C1BB-DA79-146599E15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87888-70BD-D0C9-F6B9-6273BE93C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9CCFE-B962-1781-ABCB-580ECDC42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3A89F-828C-D33A-DD45-16FC70B07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66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6EB54-F395-F6B8-6479-300BF0FFE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6E626-CED6-F2F5-F3AD-F7280C2D9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7C141-5FBD-737F-AFFA-3B42B54C3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7F60F-EF76-8DFA-DDC3-C508A5C7A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196D8-B9AB-F45E-B513-DDD63AA7AA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5141C8-81BE-82F6-B9E6-F8A2D605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94C140-A5FE-9A20-6F17-B6514231A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A60900-A512-1C5F-7C59-7A283665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9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54DA8-8B11-A3B0-45A9-5F42808E4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1505C0-28E9-9D36-7A2F-2E5798BD3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46F2E0-231F-4358-4D58-34B6E0CAD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5A081-CCCE-76E5-08C9-D8422DD9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8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832351-3CD5-6EA5-B86A-009991F8B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89DD9F-A4F1-5CA5-7705-373D55096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C5C03-98A3-3007-C711-A1078ED79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0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E6150-3DB3-07DB-2B59-206449767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89465-F490-5165-8221-B9EAD7242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E5210-C789-D0B6-F651-7CAF27FA4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F609F-3810-86B1-1006-BA10ED929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92CFF-047B-AC20-8503-E58F17C19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F378C-1CB0-F18D-7477-E5F02869B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5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A6A8-67B5-734A-6E29-6B6A6911D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841AFC-2F73-146F-DF97-77BA993B0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AB4C2-D2F2-CDB5-A49F-B3E857E8F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EE1A4-EE1B-E517-5300-3F9FA864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CBAEC-2575-509A-2DF7-7FA60390F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687C5-A816-E2CD-BB45-4E0CA454D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5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090F4A-7EB0-89B7-4733-1558B871C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E5C2E-D402-0C7B-4945-0E1200B71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F959C-F111-D390-29E6-8B9F5A152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EA505-B805-430F-8326-1B60A616C0B5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35115-D900-5BCF-2D8B-75A5E6718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95256-EE49-BBB8-9448-29D14D2CC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88C82-0948-4E1D-B05E-1F5D22D2C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4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vwr.com/store/product/en/2357752/acetic-anhydride-96-gpr-rectapur" TargetMode="External"/><Relationship Id="rId2" Type="http://schemas.openxmlformats.org/officeDocument/2006/relationships/hyperlink" Target="https://www.biosynth.com/p/FS01325/69-72-7-salicylic-aci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CDD4A-A270-EB07-71E8-571D0711A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en-US" b="1" dirty="0"/>
              <a:t>MEGBI/ASPIRIN</a:t>
            </a:r>
            <a:br>
              <a:rPr lang="en-US" b="1" dirty="0"/>
            </a:br>
            <a:r>
              <a:rPr lang="en-US" b="1" dirty="0"/>
              <a:t>Laboratory-Pilot plant</a:t>
            </a: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0C54D196-9A2B-64DC-BC5E-E965FC45C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5950" y="665956"/>
            <a:ext cx="1775791" cy="149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6D9E9AC9-C7D0-6546-A46E-CFBA0319F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4713"/>
            <a:ext cx="6811168" cy="1081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>
            <a:extLst>
              <a:ext uri="{FF2B5EF4-FFF2-40B4-BE49-F238E27FC236}">
                <a16:creationId xmlns:a16="http://schemas.microsoft.com/office/drawing/2014/main" id="{6028B7E9-FAE2-6451-423D-C26315A78B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573" y="0"/>
            <a:ext cx="3670853" cy="87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98C1C055-E4C1-D28B-850B-51379C189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0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62AC-5681-F854-5721-A4F0C64A3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ASPIRIN / lab part 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862B3-E5F5-2C4A-5702-A0E1C8189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33452" cy="142115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Our Aspirin that’s produced in laboratory has a small amount of impurities (most probably : salicylic acid)</a:t>
            </a:r>
          </a:p>
          <a:p>
            <a:r>
              <a:rPr lang="en-US" dirty="0"/>
              <a:t>Solution : Get a better quality of the reactive : (salicylic acid/acetic anhydride)    </a:t>
            </a:r>
          </a:p>
          <a:p>
            <a:r>
              <a:rPr lang="en-US" dirty="0"/>
              <a:t>According to the melting point tester:  </a:t>
            </a:r>
          </a:p>
        </p:txBody>
      </p:sp>
      <p:pic>
        <p:nvPicPr>
          <p:cNvPr id="5" name="Graphic 4" descr="Thermometer">
            <a:extLst>
              <a:ext uri="{FF2B5EF4-FFF2-40B4-BE49-F238E27FC236}">
                <a16:creationId xmlns:a16="http://schemas.microsoft.com/office/drawing/2014/main" id="{2F963BBB-5CBC-D57F-6B7B-7933529B2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85931" y="3611218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8069BEB-A1CD-8FD6-0A06-C7B9D3D232E6}"/>
              </a:ext>
            </a:extLst>
          </p:cNvPr>
          <p:cNvSpPr txBox="1"/>
          <p:nvPr/>
        </p:nvSpPr>
        <p:spPr>
          <a:xfrm>
            <a:off x="2782957" y="4525618"/>
            <a:ext cx="2120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Commercial aspirin : 134-136</a:t>
            </a:r>
            <a:r>
              <a:rPr lang="en-US" b="0" i="0" dirty="0">
                <a:solidFill>
                  <a:srgbClr val="555555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i="0" dirty="0">
                <a:effectLst/>
                <a:latin typeface="Arial" panose="020B0604020202020204" pitchFamily="34" charset="0"/>
              </a:rPr>
              <a:t>°C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3E73C3-CC2A-0FB8-059B-60F2AC28D6A3}"/>
              </a:ext>
            </a:extLst>
          </p:cNvPr>
          <p:cNvSpPr txBox="1"/>
          <p:nvPr/>
        </p:nvSpPr>
        <p:spPr>
          <a:xfrm>
            <a:off x="7394715" y="4525617"/>
            <a:ext cx="2014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MEGBI aspirin : 127-129</a:t>
            </a:r>
            <a:r>
              <a:rPr lang="en-US" b="0" i="0" dirty="0">
                <a:solidFill>
                  <a:srgbClr val="555555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i="0" dirty="0">
                <a:effectLst/>
                <a:latin typeface="Arial" panose="020B0604020202020204" pitchFamily="34" charset="0"/>
              </a:rPr>
              <a:t>°C</a:t>
            </a:r>
            <a:endParaRPr lang="en-US" dirty="0"/>
          </a:p>
        </p:txBody>
      </p:sp>
      <p:pic>
        <p:nvPicPr>
          <p:cNvPr id="10" name="Graphic 9" descr="Thermometer">
            <a:extLst>
              <a:ext uri="{FF2B5EF4-FFF2-40B4-BE49-F238E27FC236}">
                <a16:creationId xmlns:a16="http://schemas.microsoft.com/office/drawing/2014/main" id="{6099A2E5-ADEF-E128-8C00-578963B56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44679" y="3611218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C6E7EC3-17A3-6CDE-668F-2FE754756EDE}"/>
              </a:ext>
            </a:extLst>
          </p:cNvPr>
          <p:cNvSpPr txBox="1"/>
          <p:nvPr/>
        </p:nvSpPr>
        <p:spPr>
          <a:xfrm>
            <a:off x="3955774" y="5209185"/>
            <a:ext cx="42804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Timeline : </a:t>
            </a:r>
            <a:r>
              <a:rPr lang="en-US" dirty="0"/>
              <a:t>depend if we found a good quality of SA or acetic anhydride (till now no one has it in stock).</a:t>
            </a:r>
          </a:p>
          <a:p>
            <a:r>
              <a:rPr lang="en-US" b="1" dirty="0"/>
              <a:t>News: we the salicylic acid has arrived and we will see the best protocol to use it.</a:t>
            </a:r>
          </a:p>
          <a:p>
            <a:r>
              <a:rPr lang="en-US" b="1" dirty="0"/>
              <a:t>7-10days !</a:t>
            </a:r>
          </a:p>
        </p:txBody>
      </p:sp>
      <p:pic>
        <p:nvPicPr>
          <p:cNvPr id="13" name="Graphic 12" descr="Hourglass">
            <a:extLst>
              <a:ext uri="{FF2B5EF4-FFF2-40B4-BE49-F238E27FC236}">
                <a16:creationId xmlns:a16="http://schemas.microsoft.com/office/drawing/2014/main" id="{249B1E8D-40AD-77A3-BC2C-49027CB47C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14530" y="5440017"/>
            <a:ext cx="457199" cy="36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52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6E675-5517-F757-8E8B-067A174CA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ASPIRIN / Pilot plant part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6FB2D2-F841-69DB-E790-A6A7160C7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22" y="1550504"/>
            <a:ext cx="3562764" cy="43284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E0EBDB-FB43-BF49-B654-E9D6BC1A7D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036" y="1550504"/>
            <a:ext cx="3562764" cy="43284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F8AEB3-2B4C-6113-2DE1-89376697B84D}"/>
              </a:ext>
            </a:extLst>
          </p:cNvPr>
          <p:cNvSpPr txBox="1"/>
          <p:nvPr/>
        </p:nvSpPr>
        <p:spPr>
          <a:xfrm>
            <a:off x="4000086" y="1550504"/>
            <a:ext cx="37909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Missing parts :</a:t>
            </a:r>
          </a:p>
          <a:p>
            <a:r>
              <a:rPr lang="en-US" dirty="0"/>
              <a:t>1- the reactor (small tank with heating/cooling system)- tank for ethanol ?</a:t>
            </a:r>
          </a:p>
          <a:p>
            <a:r>
              <a:rPr lang="en-US" dirty="0"/>
              <a:t>2- pumps (2 pumps and 1 vacuum pump) – PS : ready to be installed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BB9662-46D3-E0A4-6118-8CDB96743152}"/>
              </a:ext>
            </a:extLst>
          </p:cNvPr>
          <p:cNvSpPr txBox="1"/>
          <p:nvPr/>
        </p:nvSpPr>
        <p:spPr>
          <a:xfrm>
            <a:off x="4000086" y="3581829"/>
            <a:ext cx="3790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Timeline: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7-10 days</a:t>
            </a:r>
          </a:p>
        </p:txBody>
      </p:sp>
    </p:spTree>
    <p:extLst>
      <p:ext uri="{BB962C8B-B14F-4D97-AF65-F5344CB8AC3E}">
        <p14:creationId xmlns:p14="http://schemas.microsoft.com/office/powerpoint/2010/main" val="76175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9E94932-C69E-6709-31C6-CFA5E4E77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187478"/>
              </p:ext>
            </p:extLst>
          </p:nvPr>
        </p:nvGraphicFramePr>
        <p:xfrm>
          <a:off x="193532" y="463826"/>
          <a:ext cx="11653911" cy="6909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350">
                  <a:extLst>
                    <a:ext uri="{9D8B030D-6E8A-4147-A177-3AD203B41FA5}">
                      <a16:colId xmlns:a16="http://schemas.microsoft.com/office/drawing/2014/main" val="782493870"/>
                    </a:ext>
                  </a:extLst>
                </a:gridCol>
                <a:gridCol w="1763979">
                  <a:extLst>
                    <a:ext uri="{9D8B030D-6E8A-4147-A177-3AD203B41FA5}">
                      <a16:colId xmlns:a16="http://schemas.microsoft.com/office/drawing/2014/main" val="992642377"/>
                    </a:ext>
                  </a:extLst>
                </a:gridCol>
                <a:gridCol w="1955091">
                  <a:extLst>
                    <a:ext uri="{9D8B030D-6E8A-4147-A177-3AD203B41FA5}">
                      <a16:colId xmlns:a16="http://schemas.microsoft.com/office/drawing/2014/main" val="668559288"/>
                    </a:ext>
                  </a:extLst>
                </a:gridCol>
                <a:gridCol w="975106">
                  <a:extLst>
                    <a:ext uri="{9D8B030D-6E8A-4147-A177-3AD203B41FA5}">
                      <a16:colId xmlns:a16="http://schemas.microsoft.com/office/drawing/2014/main" val="3808422742"/>
                    </a:ext>
                  </a:extLst>
                </a:gridCol>
                <a:gridCol w="1153327">
                  <a:extLst>
                    <a:ext uri="{9D8B030D-6E8A-4147-A177-3AD203B41FA5}">
                      <a16:colId xmlns:a16="http://schemas.microsoft.com/office/drawing/2014/main" val="2558972185"/>
                    </a:ext>
                  </a:extLst>
                </a:gridCol>
                <a:gridCol w="1396242">
                  <a:extLst>
                    <a:ext uri="{9D8B030D-6E8A-4147-A177-3AD203B41FA5}">
                      <a16:colId xmlns:a16="http://schemas.microsoft.com/office/drawing/2014/main" val="2419882260"/>
                    </a:ext>
                  </a:extLst>
                </a:gridCol>
                <a:gridCol w="891558">
                  <a:extLst>
                    <a:ext uri="{9D8B030D-6E8A-4147-A177-3AD203B41FA5}">
                      <a16:colId xmlns:a16="http://schemas.microsoft.com/office/drawing/2014/main" val="1894320495"/>
                    </a:ext>
                  </a:extLst>
                </a:gridCol>
                <a:gridCol w="831291">
                  <a:extLst>
                    <a:ext uri="{9D8B030D-6E8A-4147-A177-3AD203B41FA5}">
                      <a16:colId xmlns:a16="http://schemas.microsoft.com/office/drawing/2014/main" val="4222052890"/>
                    </a:ext>
                  </a:extLst>
                </a:gridCol>
                <a:gridCol w="920967">
                  <a:extLst>
                    <a:ext uri="{9D8B030D-6E8A-4147-A177-3AD203B41FA5}">
                      <a16:colId xmlns:a16="http://schemas.microsoft.com/office/drawing/2014/main" val="1198859242"/>
                    </a:ext>
                  </a:extLst>
                </a:gridCol>
              </a:tblGrid>
              <a:tr h="835287">
                <a:tc gridSpan="9">
                  <a:txBody>
                    <a:bodyPr/>
                    <a:lstStyle/>
                    <a:p>
                      <a:pPr algn="ctr" rtl="0"/>
                      <a:r>
                        <a:rPr lang="en-US" sz="2000" b="1" dirty="0">
                          <a:effectLst/>
                          <a:latin typeface="Verdana" panose="020B0604030504040204" pitchFamily="34" charset="0"/>
                        </a:rPr>
                        <a:t>Pilot Plant Scale Aspirin Production </a:t>
                      </a:r>
                      <a:endParaRPr lang="en-US" sz="200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438964"/>
                  </a:ext>
                </a:extLst>
              </a:tr>
              <a:tr h="914592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Reagent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Quantity per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Quantity ordered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141503"/>
                  </a:ext>
                </a:extLst>
              </a:tr>
              <a:tr h="13065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Salicylic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1.013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101.64$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Biosynth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Alternatively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241.4$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Biosynth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461566"/>
                  </a:ext>
                </a:extLst>
              </a:tr>
              <a:tr h="8352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Acetic anhydride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238.87$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VWR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530879"/>
                  </a:ext>
                </a:extLst>
              </a:tr>
              <a:tr h="9145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Sulfuric acid (we have 440ml)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30-40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901979"/>
                  </a:ext>
                </a:extLst>
              </a:tr>
              <a:tr h="9145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Ethanol 50-70%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1L = 6$</a:t>
                      </a:r>
                    </a:p>
                    <a:p>
                      <a:pPr algn="ctr"/>
                      <a:r>
                        <a:rPr lang="en-US" dirty="0"/>
                        <a:t>5L= 30$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Wissam </a:t>
                      </a:r>
                      <a:r>
                        <a:rPr lang="en-US" dirty="0" err="1"/>
                        <a:t>ghieyh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87558"/>
                  </a:ext>
                </a:extLst>
              </a:tr>
              <a:tr h="8352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370.51$</a:t>
                      </a:r>
                    </a:p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Per cycle : 200.2$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19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883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227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MEGBI/ASPIRIN Laboratory-Pilot plant</vt:lpstr>
      <vt:lpstr>ASPIRIN / lab part  </vt:lpstr>
      <vt:lpstr>ASPIRIN / Pilot plant part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MEGBI/ASPIRIN Laboratory-Pilot plant</dc:title>
  <dc:creator>Mohammad kalawoun</dc:creator>
  <cp:lastModifiedBy>Mohammad kalawoun</cp:lastModifiedBy>
  <cp:revision>8</cp:revision>
  <dcterms:created xsi:type="dcterms:W3CDTF">2023-08-18T09:26:18Z</dcterms:created>
  <dcterms:modified xsi:type="dcterms:W3CDTF">2023-08-28T08:41:36Z</dcterms:modified>
</cp:coreProperties>
</file>