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396325" cy="30267275"/>
  <p:notesSz cx="6858000" cy="9144000"/>
  <p:defaultTextStyle>
    <a:defPPr>
      <a:defRPr lang="en-US"/>
    </a:defPPr>
    <a:lvl1pPr marL="0" algn="l" defTabSz="2479853" rtl="0" eaLnBrk="1" latinLnBrk="0" hangingPunct="1">
      <a:defRPr sz="4882" kern="1200">
        <a:solidFill>
          <a:schemeClr val="tx1"/>
        </a:solidFill>
        <a:latin typeface="+mn-lt"/>
        <a:ea typeface="+mn-ea"/>
        <a:cs typeface="+mn-cs"/>
      </a:defRPr>
    </a:lvl1pPr>
    <a:lvl2pPr marL="1239926" algn="l" defTabSz="2479853" rtl="0" eaLnBrk="1" latinLnBrk="0" hangingPunct="1">
      <a:defRPr sz="4882" kern="1200">
        <a:solidFill>
          <a:schemeClr val="tx1"/>
        </a:solidFill>
        <a:latin typeface="+mn-lt"/>
        <a:ea typeface="+mn-ea"/>
        <a:cs typeface="+mn-cs"/>
      </a:defRPr>
    </a:lvl2pPr>
    <a:lvl3pPr marL="2479853" algn="l" defTabSz="2479853" rtl="0" eaLnBrk="1" latinLnBrk="0" hangingPunct="1">
      <a:defRPr sz="4882" kern="1200">
        <a:solidFill>
          <a:schemeClr val="tx1"/>
        </a:solidFill>
        <a:latin typeface="+mn-lt"/>
        <a:ea typeface="+mn-ea"/>
        <a:cs typeface="+mn-cs"/>
      </a:defRPr>
    </a:lvl3pPr>
    <a:lvl4pPr marL="3719779" algn="l" defTabSz="2479853" rtl="0" eaLnBrk="1" latinLnBrk="0" hangingPunct="1">
      <a:defRPr sz="4882" kern="1200">
        <a:solidFill>
          <a:schemeClr val="tx1"/>
        </a:solidFill>
        <a:latin typeface="+mn-lt"/>
        <a:ea typeface="+mn-ea"/>
        <a:cs typeface="+mn-cs"/>
      </a:defRPr>
    </a:lvl4pPr>
    <a:lvl5pPr marL="4959706" algn="l" defTabSz="2479853" rtl="0" eaLnBrk="1" latinLnBrk="0" hangingPunct="1">
      <a:defRPr sz="4882" kern="1200">
        <a:solidFill>
          <a:schemeClr val="tx1"/>
        </a:solidFill>
        <a:latin typeface="+mn-lt"/>
        <a:ea typeface="+mn-ea"/>
        <a:cs typeface="+mn-cs"/>
      </a:defRPr>
    </a:lvl5pPr>
    <a:lvl6pPr marL="6199632" algn="l" defTabSz="2479853" rtl="0" eaLnBrk="1" latinLnBrk="0" hangingPunct="1">
      <a:defRPr sz="4882" kern="1200">
        <a:solidFill>
          <a:schemeClr val="tx1"/>
        </a:solidFill>
        <a:latin typeface="+mn-lt"/>
        <a:ea typeface="+mn-ea"/>
        <a:cs typeface="+mn-cs"/>
      </a:defRPr>
    </a:lvl6pPr>
    <a:lvl7pPr marL="7439558" algn="l" defTabSz="2479853" rtl="0" eaLnBrk="1" latinLnBrk="0" hangingPunct="1">
      <a:defRPr sz="4882" kern="1200">
        <a:solidFill>
          <a:schemeClr val="tx1"/>
        </a:solidFill>
        <a:latin typeface="+mn-lt"/>
        <a:ea typeface="+mn-ea"/>
        <a:cs typeface="+mn-cs"/>
      </a:defRPr>
    </a:lvl7pPr>
    <a:lvl8pPr marL="8679485" algn="l" defTabSz="2479853" rtl="0" eaLnBrk="1" latinLnBrk="0" hangingPunct="1">
      <a:defRPr sz="4882" kern="1200">
        <a:solidFill>
          <a:schemeClr val="tx1"/>
        </a:solidFill>
        <a:latin typeface="+mn-lt"/>
        <a:ea typeface="+mn-ea"/>
        <a:cs typeface="+mn-cs"/>
      </a:defRPr>
    </a:lvl8pPr>
    <a:lvl9pPr marL="9919411" algn="l" defTabSz="2479853" rtl="0" eaLnBrk="1" latinLnBrk="0" hangingPunct="1">
      <a:defRPr sz="4882"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1" clrIdx="0">
    <p:extLst>
      <p:ext uri="{19B8F6BF-5375-455C-9EA6-DF929625EA0E}">
        <p15:presenceInfo xmlns:p15="http://schemas.microsoft.com/office/powerpoint/2012/main" xmlns="" userId="b15ec6b7314510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p:scale>
          <a:sx n="50" d="100"/>
          <a:sy n="50" d="100"/>
        </p:scale>
        <p:origin x="-78" y="1986"/>
      </p:cViewPr>
      <p:guideLst>
        <p:guide orient="horz" pos="9533"/>
        <p:guide pos="6739"/>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579DF5-12FC-47EA-A1E8-1573C70AFFAD}" type="datetimeFigureOut">
              <a:rPr lang="en-US" smtClean="0"/>
              <a:pPr/>
              <a:t>11/30/2021</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36B98-AABF-48F2-A561-C53EA1438A2F}" type="slidenum">
              <a:rPr lang="en-US" smtClean="0"/>
              <a:pPr/>
              <a:t>‹#›</a:t>
            </a:fld>
            <a:endParaRPr lang="en-US"/>
          </a:p>
        </p:txBody>
      </p:sp>
    </p:spTree>
    <p:extLst>
      <p:ext uri="{BB962C8B-B14F-4D97-AF65-F5344CB8AC3E}">
        <p14:creationId xmlns:p14="http://schemas.microsoft.com/office/powerpoint/2010/main" xmlns="" val="3619190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136B98-AABF-48F2-A561-C53EA1438A2F}" type="slidenum">
              <a:rPr lang="en-US" smtClean="0"/>
              <a:pPr/>
              <a:t>1</a:t>
            </a:fld>
            <a:endParaRPr lang="en-US"/>
          </a:p>
        </p:txBody>
      </p:sp>
    </p:spTree>
    <p:extLst>
      <p:ext uri="{BB962C8B-B14F-4D97-AF65-F5344CB8AC3E}">
        <p14:creationId xmlns:p14="http://schemas.microsoft.com/office/powerpoint/2010/main" xmlns="" val="713609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725" y="4953466"/>
            <a:ext cx="18186876" cy="10537496"/>
          </a:xfrm>
        </p:spPr>
        <p:txBody>
          <a:bodyPr anchor="b"/>
          <a:lstStyle>
            <a:lvl1pPr algn="ctr">
              <a:defRPr sz="14039"/>
            </a:lvl1pPr>
          </a:lstStyle>
          <a:p>
            <a:r>
              <a:rPr lang="en-US" smtClean="0"/>
              <a:t>Click to edit Master title style</a:t>
            </a:r>
            <a:endParaRPr lang="en-US" dirty="0"/>
          </a:p>
        </p:txBody>
      </p:sp>
      <p:sp>
        <p:nvSpPr>
          <p:cNvPr id="3" name="Subtitle 2"/>
          <p:cNvSpPr>
            <a:spLocks noGrp="1"/>
          </p:cNvSpPr>
          <p:nvPr>
            <p:ph type="subTitle" idx="1"/>
          </p:nvPr>
        </p:nvSpPr>
        <p:spPr>
          <a:xfrm>
            <a:off x="2674541" y="15897328"/>
            <a:ext cx="16047244" cy="7307583"/>
          </a:xfrm>
        </p:spPr>
        <p:txBody>
          <a:bodyPr/>
          <a:lstStyle>
            <a:lvl1pPr marL="0" indent="0" algn="ctr">
              <a:buNone/>
              <a:defRPr sz="5616"/>
            </a:lvl1pPr>
            <a:lvl2pPr marL="1069802" indent="0" algn="ctr">
              <a:buNone/>
              <a:defRPr sz="4680"/>
            </a:lvl2pPr>
            <a:lvl3pPr marL="2139605" indent="0" algn="ctr">
              <a:buNone/>
              <a:defRPr sz="4212"/>
            </a:lvl3pPr>
            <a:lvl4pPr marL="3209407" indent="0" algn="ctr">
              <a:buNone/>
              <a:defRPr sz="3744"/>
            </a:lvl4pPr>
            <a:lvl5pPr marL="4279209" indent="0" algn="ctr">
              <a:buNone/>
              <a:defRPr sz="3744"/>
            </a:lvl5pPr>
            <a:lvl6pPr marL="5349011" indent="0" algn="ctr">
              <a:buNone/>
              <a:defRPr sz="3744"/>
            </a:lvl6pPr>
            <a:lvl7pPr marL="6418814" indent="0" algn="ctr">
              <a:buNone/>
              <a:defRPr sz="3744"/>
            </a:lvl7pPr>
            <a:lvl8pPr marL="7488616" indent="0" algn="ctr">
              <a:buNone/>
              <a:defRPr sz="3744"/>
            </a:lvl8pPr>
            <a:lvl9pPr marL="8558418" indent="0" algn="ctr">
              <a:buNone/>
              <a:defRPr sz="37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2424985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3046351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11746" y="1611452"/>
            <a:ext cx="4613583" cy="25650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70998" y="1611452"/>
            <a:ext cx="13573294" cy="25650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338459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1724714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855" y="7545809"/>
            <a:ext cx="18454330" cy="12590343"/>
          </a:xfrm>
        </p:spPr>
        <p:txBody>
          <a:bodyPr anchor="b"/>
          <a:lstStyle>
            <a:lvl1pPr>
              <a:defRPr sz="14039"/>
            </a:lvl1pPr>
          </a:lstStyle>
          <a:p>
            <a:r>
              <a:rPr lang="en-US" smtClean="0"/>
              <a:t>Click to edit Master title style</a:t>
            </a:r>
            <a:endParaRPr lang="en-US" dirty="0"/>
          </a:p>
        </p:txBody>
      </p:sp>
      <p:sp>
        <p:nvSpPr>
          <p:cNvPr id="3" name="Text Placeholder 2"/>
          <p:cNvSpPr>
            <a:spLocks noGrp="1"/>
          </p:cNvSpPr>
          <p:nvPr>
            <p:ph type="body" idx="1"/>
          </p:nvPr>
        </p:nvSpPr>
        <p:spPr>
          <a:xfrm>
            <a:off x="1459855" y="20255262"/>
            <a:ext cx="18454330" cy="6620964"/>
          </a:xfrm>
        </p:spPr>
        <p:txBody>
          <a:bodyPr/>
          <a:lstStyle>
            <a:lvl1pPr marL="0" indent="0">
              <a:buNone/>
              <a:defRPr sz="5616">
                <a:solidFill>
                  <a:schemeClr val="tx1"/>
                </a:solidFill>
              </a:defRPr>
            </a:lvl1pPr>
            <a:lvl2pPr marL="1069802" indent="0">
              <a:buNone/>
              <a:defRPr sz="4680">
                <a:solidFill>
                  <a:schemeClr val="tx1">
                    <a:tint val="75000"/>
                  </a:schemeClr>
                </a:solidFill>
              </a:defRPr>
            </a:lvl2pPr>
            <a:lvl3pPr marL="2139605" indent="0">
              <a:buNone/>
              <a:defRPr sz="4212">
                <a:solidFill>
                  <a:schemeClr val="tx1">
                    <a:tint val="75000"/>
                  </a:schemeClr>
                </a:solidFill>
              </a:defRPr>
            </a:lvl3pPr>
            <a:lvl4pPr marL="3209407" indent="0">
              <a:buNone/>
              <a:defRPr sz="3744">
                <a:solidFill>
                  <a:schemeClr val="tx1">
                    <a:tint val="75000"/>
                  </a:schemeClr>
                </a:solidFill>
              </a:defRPr>
            </a:lvl4pPr>
            <a:lvl5pPr marL="4279209" indent="0">
              <a:buNone/>
              <a:defRPr sz="3744">
                <a:solidFill>
                  <a:schemeClr val="tx1">
                    <a:tint val="75000"/>
                  </a:schemeClr>
                </a:solidFill>
              </a:defRPr>
            </a:lvl5pPr>
            <a:lvl6pPr marL="5349011" indent="0">
              <a:buNone/>
              <a:defRPr sz="3744">
                <a:solidFill>
                  <a:schemeClr val="tx1">
                    <a:tint val="75000"/>
                  </a:schemeClr>
                </a:solidFill>
              </a:defRPr>
            </a:lvl6pPr>
            <a:lvl7pPr marL="6418814" indent="0">
              <a:buNone/>
              <a:defRPr sz="3744">
                <a:solidFill>
                  <a:schemeClr val="tx1">
                    <a:tint val="75000"/>
                  </a:schemeClr>
                </a:solidFill>
              </a:defRPr>
            </a:lvl7pPr>
            <a:lvl8pPr marL="7488616" indent="0">
              <a:buNone/>
              <a:defRPr sz="3744">
                <a:solidFill>
                  <a:schemeClr val="tx1">
                    <a:tint val="75000"/>
                  </a:schemeClr>
                </a:solidFill>
              </a:defRPr>
            </a:lvl8pPr>
            <a:lvl9pPr marL="8558418" indent="0">
              <a:buNone/>
              <a:defRPr sz="37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120507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70997"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831890"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1701451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784" y="1611459"/>
            <a:ext cx="18454330" cy="585027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73787" y="7419688"/>
            <a:ext cx="9051647"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4" name="Content Placeholder 3"/>
          <p:cNvSpPr>
            <a:spLocks noGrp="1"/>
          </p:cNvSpPr>
          <p:nvPr>
            <p:ph sz="half" idx="2"/>
          </p:nvPr>
        </p:nvSpPr>
        <p:spPr>
          <a:xfrm>
            <a:off x="1473787" y="11055963"/>
            <a:ext cx="9051647"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831891" y="7419688"/>
            <a:ext cx="9096225"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6" name="Content Placeholder 5"/>
          <p:cNvSpPr>
            <a:spLocks noGrp="1"/>
          </p:cNvSpPr>
          <p:nvPr>
            <p:ph sz="quarter" idx="4"/>
          </p:nvPr>
        </p:nvSpPr>
        <p:spPr>
          <a:xfrm>
            <a:off x="10831891" y="11055963"/>
            <a:ext cx="9096225"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192310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3635740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271311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Content Placeholder 2"/>
          <p:cNvSpPr>
            <a:spLocks noGrp="1"/>
          </p:cNvSpPr>
          <p:nvPr>
            <p:ph idx="1"/>
          </p:nvPr>
        </p:nvSpPr>
        <p:spPr>
          <a:xfrm>
            <a:off x="9096225" y="4357934"/>
            <a:ext cx="10831890" cy="21509383"/>
          </a:xfrm>
        </p:spPr>
        <p:txBody>
          <a:bodyPr/>
          <a:lstStyle>
            <a:lvl1pPr>
              <a:defRPr sz="7488"/>
            </a:lvl1pPr>
            <a:lvl2pPr>
              <a:defRPr sz="6552"/>
            </a:lvl2pPr>
            <a:lvl3pPr>
              <a:defRPr sz="5616"/>
            </a:lvl3pPr>
            <a:lvl4pPr>
              <a:defRPr sz="4680"/>
            </a:lvl4pPr>
            <a:lvl5pPr>
              <a:defRPr sz="4680"/>
            </a:lvl5pPr>
            <a:lvl6pPr>
              <a:defRPr sz="4680"/>
            </a:lvl6pPr>
            <a:lvl7pPr>
              <a:defRPr sz="4680"/>
            </a:lvl7pPr>
            <a:lvl8pPr>
              <a:defRPr sz="4680"/>
            </a:lvl8pPr>
            <a:lvl9pPr>
              <a:defRPr sz="468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207107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096225" y="4357934"/>
            <a:ext cx="10831890" cy="21509383"/>
          </a:xfrm>
        </p:spPr>
        <p:txBody>
          <a:bodyPr anchor="t"/>
          <a:lstStyle>
            <a:lvl1pPr marL="0" indent="0">
              <a:buNone/>
              <a:defRPr sz="7488"/>
            </a:lvl1pPr>
            <a:lvl2pPr marL="1069802" indent="0">
              <a:buNone/>
              <a:defRPr sz="6552"/>
            </a:lvl2pPr>
            <a:lvl3pPr marL="2139605" indent="0">
              <a:buNone/>
              <a:defRPr sz="5616"/>
            </a:lvl3pPr>
            <a:lvl4pPr marL="3209407" indent="0">
              <a:buNone/>
              <a:defRPr sz="4680"/>
            </a:lvl4pPr>
            <a:lvl5pPr marL="4279209" indent="0">
              <a:buNone/>
              <a:defRPr sz="4680"/>
            </a:lvl5pPr>
            <a:lvl6pPr marL="5349011" indent="0">
              <a:buNone/>
              <a:defRPr sz="4680"/>
            </a:lvl6pPr>
            <a:lvl7pPr marL="6418814" indent="0">
              <a:buNone/>
              <a:defRPr sz="4680"/>
            </a:lvl7pPr>
            <a:lvl8pPr marL="7488616" indent="0">
              <a:buNone/>
              <a:defRPr sz="4680"/>
            </a:lvl8pPr>
            <a:lvl9pPr marL="8558418" indent="0">
              <a:buNone/>
              <a:defRPr sz="4680"/>
            </a:lvl9pPr>
          </a:lstStyle>
          <a:p>
            <a:r>
              <a:rPr lang="en-US" smtClean="0"/>
              <a:t>Click icon to add picture</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9A406FB8-6F02-47DE-A60B-3B5E0B25A482}" type="datetimeFigureOut">
              <a:rPr lang="en-US" smtClean="0"/>
              <a:pPr/>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1398425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998" y="1611459"/>
            <a:ext cx="18454330" cy="585027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70998" y="8057261"/>
            <a:ext cx="18454330" cy="192043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70997" y="28053287"/>
            <a:ext cx="4814173" cy="1611452"/>
          </a:xfrm>
          <a:prstGeom prst="rect">
            <a:avLst/>
          </a:prstGeom>
        </p:spPr>
        <p:txBody>
          <a:bodyPr vert="horz" lIns="91440" tIns="45720" rIns="91440" bIns="45720" rtlCol="0" anchor="ctr"/>
          <a:lstStyle>
            <a:lvl1pPr algn="l">
              <a:defRPr sz="2808">
                <a:solidFill>
                  <a:schemeClr val="tx1">
                    <a:tint val="75000"/>
                  </a:schemeClr>
                </a:solidFill>
              </a:defRPr>
            </a:lvl1pPr>
          </a:lstStyle>
          <a:p>
            <a:fld id="{9A406FB8-6F02-47DE-A60B-3B5E0B25A482}" type="datetimeFigureOut">
              <a:rPr lang="en-US" smtClean="0"/>
              <a:pPr/>
              <a:t>11/30/2021</a:t>
            </a:fld>
            <a:endParaRPr lang="en-US"/>
          </a:p>
        </p:txBody>
      </p:sp>
      <p:sp>
        <p:nvSpPr>
          <p:cNvPr id="5" name="Footer Placeholder 4"/>
          <p:cNvSpPr>
            <a:spLocks noGrp="1"/>
          </p:cNvSpPr>
          <p:nvPr>
            <p:ph type="ftr" sz="quarter" idx="3"/>
          </p:nvPr>
        </p:nvSpPr>
        <p:spPr>
          <a:xfrm>
            <a:off x="7087533" y="28053287"/>
            <a:ext cx="7221260" cy="1611452"/>
          </a:xfrm>
          <a:prstGeom prst="rect">
            <a:avLst/>
          </a:prstGeom>
        </p:spPr>
        <p:txBody>
          <a:bodyPr vert="horz" lIns="91440" tIns="45720" rIns="91440" bIns="45720" rtlCol="0" anchor="ctr"/>
          <a:lstStyle>
            <a:lvl1pPr algn="ctr">
              <a:defRPr sz="280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111155" y="28053287"/>
            <a:ext cx="4814173" cy="1611452"/>
          </a:xfrm>
          <a:prstGeom prst="rect">
            <a:avLst/>
          </a:prstGeom>
        </p:spPr>
        <p:txBody>
          <a:bodyPr vert="horz" lIns="91440" tIns="45720" rIns="91440" bIns="45720" rtlCol="0" anchor="ctr"/>
          <a:lstStyle>
            <a:lvl1pPr algn="r">
              <a:defRPr sz="2808">
                <a:solidFill>
                  <a:schemeClr val="tx1">
                    <a:tint val="75000"/>
                  </a:schemeClr>
                </a:solidFill>
              </a:defRPr>
            </a:lvl1pPr>
          </a:lstStyle>
          <a:p>
            <a:fld id="{7BDE2AD3-A014-4F9C-9BF8-6DFB085D9622}" type="slidenum">
              <a:rPr lang="en-US" smtClean="0"/>
              <a:pPr/>
              <a:t>‹#›</a:t>
            </a:fld>
            <a:endParaRPr lang="en-US"/>
          </a:p>
        </p:txBody>
      </p:sp>
    </p:spTree>
    <p:extLst>
      <p:ext uri="{BB962C8B-B14F-4D97-AF65-F5344CB8AC3E}">
        <p14:creationId xmlns:p14="http://schemas.microsoft.com/office/powerpoint/2010/main" xmlns="" val="26051940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9605" rtl="0" eaLnBrk="1" latinLnBrk="0" hangingPunct="1">
        <a:lnSpc>
          <a:spcPct val="90000"/>
        </a:lnSpc>
        <a:spcBef>
          <a:spcPct val="0"/>
        </a:spcBef>
        <a:buNone/>
        <a:defRPr sz="10296" kern="1200">
          <a:solidFill>
            <a:schemeClr val="tx1"/>
          </a:solidFill>
          <a:latin typeface="+mj-lt"/>
          <a:ea typeface="+mj-ea"/>
          <a:cs typeface="+mj-cs"/>
        </a:defRPr>
      </a:lvl1pPr>
    </p:titleStyle>
    <p:bodyStyle>
      <a:lvl1pPr marL="534901" indent="-534901" algn="l" defTabSz="2139605" rtl="0" eaLnBrk="1" latinLnBrk="0" hangingPunct="1">
        <a:lnSpc>
          <a:spcPct val="90000"/>
        </a:lnSpc>
        <a:spcBef>
          <a:spcPts val="2340"/>
        </a:spcBef>
        <a:buFont typeface="Arial" panose="020B0604020202020204" pitchFamily="34" charset="0"/>
        <a:buChar char="•"/>
        <a:defRPr sz="6552" kern="1200">
          <a:solidFill>
            <a:schemeClr val="tx1"/>
          </a:solidFill>
          <a:latin typeface="+mn-lt"/>
          <a:ea typeface="+mn-ea"/>
          <a:cs typeface="+mn-cs"/>
        </a:defRPr>
      </a:lvl1pPr>
      <a:lvl2pPr marL="1604703" indent="-534901" algn="l" defTabSz="2139605" rtl="0" eaLnBrk="1" latinLnBrk="0" hangingPunct="1">
        <a:lnSpc>
          <a:spcPct val="90000"/>
        </a:lnSpc>
        <a:spcBef>
          <a:spcPts val="1170"/>
        </a:spcBef>
        <a:buFont typeface="Arial" panose="020B0604020202020204" pitchFamily="34" charset="0"/>
        <a:buChar char="•"/>
        <a:defRPr sz="5616" kern="1200">
          <a:solidFill>
            <a:schemeClr val="tx1"/>
          </a:solidFill>
          <a:latin typeface="+mn-lt"/>
          <a:ea typeface="+mn-ea"/>
          <a:cs typeface="+mn-cs"/>
        </a:defRPr>
      </a:lvl2pPr>
      <a:lvl3pPr marL="2674506" indent="-534901" algn="l" defTabSz="2139605" rtl="0" eaLnBrk="1" latinLnBrk="0" hangingPunct="1">
        <a:lnSpc>
          <a:spcPct val="90000"/>
        </a:lnSpc>
        <a:spcBef>
          <a:spcPts val="1170"/>
        </a:spcBef>
        <a:buFont typeface="Arial" panose="020B0604020202020204" pitchFamily="34" charset="0"/>
        <a:buChar char="•"/>
        <a:defRPr sz="4680" kern="1200">
          <a:solidFill>
            <a:schemeClr val="tx1"/>
          </a:solidFill>
          <a:latin typeface="+mn-lt"/>
          <a:ea typeface="+mn-ea"/>
          <a:cs typeface="+mn-cs"/>
        </a:defRPr>
      </a:lvl3pPr>
      <a:lvl4pPr marL="3744308"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4pPr>
      <a:lvl5pPr marL="4814110"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5pPr>
      <a:lvl6pPr marL="5883913"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6pPr>
      <a:lvl7pPr marL="6953715"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7pPr>
      <a:lvl8pPr marL="8023517"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8pPr>
      <a:lvl9pPr marL="9093319"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9pPr>
    </p:bodyStyle>
    <p:otherStyle>
      <a:defPPr>
        <a:defRPr lang="en-US"/>
      </a:defPPr>
      <a:lvl1pPr marL="0" algn="l" defTabSz="2139605" rtl="0" eaLnBrk="1" latinLnBrk="0" hangingPunct="1">
        <a:defRPr sz="4212" kern="1200">
          <a:solidFill>
            <a:schemeClr val="tx1"/>
          </a:solidFill>
          <a:latin typeface="+mn-lt"/>
          <a:ea typeface="+mn-ea"/>
          <a:cs typeface="+mn-cs"/>
        </a:defRPr>
      </a:lvl1pPr>
      <a:lvl2pPr marL="1069802" algn="l" defTabSz="2139605" rtl="0" eaLnBrk="1" latinLnBrk="0" hangingPunct="1">
        <a:defRPr sz="4212" kern="1200">
          <a:solidFill>
            <a:schemeClr val="tx1"/>
          </a:solidFill>
          <a:latin typeface="+mn-lt"/>
          <a:ea typeface="+mn-ea"/>
          <a:cs typeface="+mn-cs"/>
        </a:defRPr>
      </a:lvl2pPr>
      <a:lvl3pPr marL="2139605" algn="l" defTabSz="2139605" rtl="0" eaLnBrk="1" latinLnBrk="0" hangingPunct="1">
        <a:defRPr sz="4212" kern="1200">
          <a:solidFill>
            <a:schemeClr val="tx1"/>
          </a:solidFill>
          <a:latin typeface="+mn-lt"/>
          <a:ea typeface="+mn-ea"/>
          <a:cs typeface="+mn-cs"/>
        </a:defRPr>
      </a:lvl3pPr>
      <a:lvl4pPr marL="3209407" algn="l" defTabSz="2139605" rtl="0" eaLnBrk="1" latinLnBrk="0" hangingPunct="1">
        <a:defRPr sz="4212" kern="1200">
          <a:solidFill>
            <a:schemeClr val="tx1"/>
          </a:solidFill>
          <a:latin typeface="+mn-lt"/>
          <a:ea typeface="+mn-ea"/>
          <a:cs typeface="+mn-cs"/>
        </a:defRPr>
      </a:lvl4pPr>
      <a:lvl5pPr marL="4279209" algn="l" defTabSz="2139605" rtl="0" eaLnBrk="1" latinLnBrk="0" hangingPunct="1">
        <a:defRPr sz="4212" kern="1200">
          <a:solidFill>
            <a:schemeClr val="tx1"/>
          </a:solidFill>
          <a:latin typeface="+mn-lt"/>
          <a:ea typeface="+mn-ea"/>
          <a:cs typeface="+mn-cs"/>
        </a:defRPr>
      </a:lvl5pPr>
      <a:lvl6pPr marL="5349011" algn="l" defTabSz="2139605" rtl="0" eaLnBrk="1" latinLnBrk="0" hangingPunct="1">
        <a:defRPr sz="4212" kern="1200">
          <a:solidFill>
            <a:schemeClr val="tx1"/>
          </a:solidFill>
          <a:latin typeface="+mn-lt"/>
          <a:ea typeface="+mn-ea"/>
          <a:cs typeface="+mn-cs"/>
        </a:defRPr>
      </a:lvl6pPr>
      <a:lvl7pPr marL="6418814" algn="l" defTabSz="2139605" rtl="0" eaLnBrk="1" latinLnBrk="0" hangingPunct="1">
        <a:defRPr sz="4212" kern="1200">
          <a:solidFill>
            <a:schemeClr val="tx1"/>
          </a:solidFill>
          <a:latin typeface="+mn-lt"/>
          <a:ea typeface="+mn-ea"/>
          <a:cs typeface="+mn-cs"/>
        </a:defRPr>
      </a:lvl7pPr>
      <a:lvl8pPr marL="7488616" algn="l" defTabSz="2139605" rtl="0" eaLnBrk="1" latinLnBrk="0" hangingPunct="1">
        <a:defRPr sz="4212" kern="1200">
          <a:solidFill>
            <a:schemeClr val="tx1"/>
          </a:solidFill>
          <a:latin typeface="+mn-lt"/>
          <a:ea typeface="+mn-ea"/>
          <a:cs typeface="+mn-cs"/>
        </a:defRPr>
      </a:lvl8pPr>
      <a:lvl9pPr marL="8558418" algn="l" defTabSz="2139605" rtl="0" eaLnBrk="1" latinLnBrk="0" hangingPunct="1">
        <a:defRPr sz="42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Snip Diagonal Corner Rectangle 323"/>
          <p:cNvSpPr/>
          <p:nvPr/>
        </p:nvSpPr>
        <p:spPr>
          <a:xfrm>
            <a:off x="381000" y="17373686"/>
            <a:ext cx="20597798" cy="11564680"/>
          </a:xfrm>
          <a:prstGeom prst="snip2DiagRect">
            <a:avLst/>
          </a:prstGeom>
          <a:solidFill>
            <a:schemeClr val="bg2">
              <a:lumMod val="90000"/>
            </a:schemeClr>
          </a:solidFill>
          <a:ln>
            <a:solidFill>
              <a:schemeClr val="accent3">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1100" dirty="0"/>
          </a:p>
        </p:txBody>
      </p:sp>
      <p:sp>
        <p:nvSpPr>
          <p:cNvPr id="323" name="Snip Diagonal Corner Rectangle 322"/>
          <p:cNvSpPr/>
          <p:nvPr/>
        </p:nvSpPr>
        <p:spPr>
          <a:xfrm>
            <a:off x="342900" y="3585769"/>
            <a:ext cx="20707350" cy="13296512"/>
          </a:xfrm>
          <a:prstGeom prst="snip2DiagRect">
            <a:avLst>
              <a:gd name="adj1" fmla="val 0"/>
              <a:gd name="adj2" fmla="val 14661"/>
            </a:avLst>
          </a:prstGeom>
          <a:solidFill>
            <a:schemeClr val="bg1">
              <a:lumMod val="95000"/>
            </a:schemeClr>
          </a:solidFill>
          <a:ln>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p>
        </p:txBody>
      </p:sp>
      <p:pic>
        <p:nvPicPr>
          <p:cNvPr id="4" name="Grafik 2" descr="AECENAR_Kopf_withWebsiteAdress.jpg"/>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9804643" cy="1390179"/>
          </a:xfrm>
          <a:prstGeom prst="rect">
            <a:avLst/>
          </a:prstGeom>
          <a:noFill/>
          <a:ln>
            <a:noFill/>
          </a:ln>
        </p:spPr>
      </p:pic>
      <p:pic>
        <p:nvPicPr>
          <p:cNvPr id="5" name="Grafik 10" descr="Basmalla.jpg"/>
          <p:cNvPicPr>
            <a:picLocks noChangeAspect="1"/>
          </p:cNvPicPr>
          <p:nvPr/>
        </p:nvPicPr>
        <p:blipFill>
          <a:blip r:embed="rId4" cstate="print"/>
          <a:stretch>
            <a:fillRect/>
          </a:stretch>
        </p:blipFill>
        <p:spPr>
          <a:xfrm>
            <a:off x="9867370" y="241812"/>
            <a:ext cx="4594552" cy="793437"/>
          </a:xfrm>
          <a:prstGeom prst="rect">
            <a:avLst/>
          </a:prstGeom>
        </p:spPr>
      </p:pic>
      <p:sp>
        <p:nvSpPr>
          <p:cNvPr id="6" name="Rectangle 5"/>
          <p:cNvSpPr/>
          <p:nvPr/>
        </p:nvSpPr>
        <p:spPr>
          <a:xfrm>
            <a:off x="8866278" y="2227602"/>
            <a:ext cx="4197752" cy="830997"/>
          </a:xfrm>
          <a:prstGeom prst="rect">
            <a:avLst/>
          </a:prstGeom>
        </p:spPr>
        <p:txBody>
          <a:bodyPr wrap="none">
            <a:spAutoFit/>
          </a:bodyPr>
          <a:lstStyle/>
          <a:p>
            <a:pPr algn="ctr"/>
            <a:r>
              <a:rPr lang="en-US" sz="4800" b="1" dirty="0" smtClean="0"/>
              <a:t>Ashes Recycling</a:t>
            </a:r>
            <a:endParaRPr lang="en-US" sz="4800" b="1" dirty="0"/>
          </a:p>
        </p:txBody>
      </p:sp>
      <p:pic>
        <p:nvPicPr>
          <p:cNvPr id="47" name="Picture 46"/>
          <p:cNvPicPr/>
          <p:nvPr/>
        </p:nvPicPr>
        <p:blipFill>
          <a:blip r:embed="rId5">
            <a:extLst>
              <a:ext uri="{28A0092B-C50C-407E-A947-70E740481C1C}">
                <a14:useLocalDpi xmlns:a14="http://schemas.microsoft.com/office/drawing/2010/main" xmlns="" val="0"/>
              </a:ext>
            </a:extLst>
          </a:blip>
          <a:stretch>
            <a:fillRect/>
          </a:stretch>
        </p:blipFill>
        <p:spPr>
          <a:xfrm>
            <a:off x="16628331" y="0"/>
            <a:ext cx="2766077" cy="2021364"/>
          </a:xfrm>
          <a:prstGeom prst="rect">
            <a:avLst/>
          </a:prstGeom>
        </p:spPr>
      </p:pic>
      <p:sp>
        <p:nvSpPr>
          <p:cNvPr id="254" name="TextBox 253"/>
          <p:cNvSpPr txBox="1"/>
          <p:nvPr/>
        </p:nvSpPr>
        <p:spPr>
          <a:xfrm>
            <a:off x="1102674" y="18671995"/>
            <a:ext cx="8927776" cy="584775"/>
          </a:xfrm>
          <a:prstGeom prst="rect">
            <a:avLst/>
          </a:prstGeom>
          <a:noFill/>
        </p:spPr>
        <p:txBody>
          <a:bodyPr wrap="square" rtlCol="0">
            <a:spAutoFit/>
          </a:bodyPr>
          <a:lstStyle/>
          <a:p>
            <a:pPr marL="514350" indent="-514350" algn="r" rtl="1">
              <a:buFont typeface="+mj-lt"/>
              <a:buAutoNum type="arabicPeriod" startAt="5"/>
            </a:pPr>
            <a:endParaRPr lang="en-US" sz="3200" b="1" dirty="0"/>
          </a:p>
        </p:txBody>
      </p:sp>
      <p:sp>
        <p:nvSpPr>
          <p:cNvPr id="3" name="Snip Diagonal Corner Rectangle 2"/>
          <p:cNvSpPr/>
          <p:nvPr/>
        </p:nvSpPr>
        <p:spPr>
          <a:xfrm>
            <a:off x="1143199" y="3930063"/>
            <a:ext cx="9664059" cy="655585"/>
          </a:xfrm>
          <a:prstGeom prst="snip2DiagRect">
            <a:avLst/>
          </a:prstGeom>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chemeClr val="bg2">
                    <a:lumMod val="50000"/>
                  </a:schemeClr>
                </a:solidFill>
              </a:rPr>
              <a:t>INTRODUCTION </a:t>
            </a:r>
            <a:r>
              <a:rPr lang="ar-LB" sz="3600" dirty="0" smtClean="0">
                <a:solidFill>
                  <a:schemeClr val="bg2">
                    <a:lumMod val="50000"/>
                  </a:schemeClr>
                </a:solidFill>
              </a:rPr>
              <a:t>مقدمة</a:t>
            </a:r>
            <a:endParaRPr lang="en-US" sz="3600" dirty="0">
              <a:solidFill>
                <a:schemeClr val="bg2">
                  <a:lumMod val="50000"/>
                </a:schemeClr>
              </a:solidFill>
            </a:endParaRPr>
          </a:p>
        </p:txBody>
      </p:sp>
      <p:sp>
        <p:nvSpPr>
          <p:cNvPr id="7" name="TextBox 6"/>
          <p:cNvSpPr txBox="1"/>
          <p:nvPr/>
        </p:nvSpPr>
        <p:spPr>
          <a:xfrm>
            <a:off x="10263118" y="29135185"/>
            <a:ext cx="10728684" cy="646331"/>
          </a:xfrm>
          <a:prstGeom prst="rect">
            <a:avLst/>
          </a:prstGeom>
          <a:noFill/>
        </p:spPr>
        <p:txBody>
          <a:bodyPr wrap="square" rtlCol="0">
            <a:spAutoFit/>
          </a:bodyPr>
          <a:lstStyle/>
          <a:p>
            <a:r>
              <a:rPr lang="en-US" sz="3600" dirty="0" smtClean="0"/>
              <a:t>Mounira Sayah / Nidaa Fatfat, Aecenar November 2021 </a:t>
            </a:r>
          </a:p>
        </p:txBody>
      </p:sp>
      <p:sp>
        <p:nvSpPr>
          <p:cNvPr id="2" name="TextBox 1"/>
          <p:cNvSpPr txBox="1"/>
          <p:nvPr/>
        </p:nvSpPr>
        <p:spPr>
          <a:xfrm>
            <a:off x="509280" y="4630027"/>
            <a:ext cx="6573907" cy="4324261"/>
          </a:xfrm>
          <a:prstGeom prst="rect">
            <a:avLst/>
          </a:prstGeom>
          <a:noFill/>
        </p:spPr>
        <p:txBody>
          <a:bodyPr wrap="square" rtlCol="0">
            <a:spAutoFit/>
          </a:bodyPr>
          <a:lstStyle/>
          <a:p>
            <a:pPr algn="l"/>
            <a:r>
              <a:rPr lang="en-US" sz="2200" spc="-150" dirty="0"/>
              <a:t>Waste to energy is an environmentally friendly method of reducing the mass and volume of non-recyclable waste that would otherwise require landfill. The resulting ash, although largely inert, may contain heavy metal concentrations that require processing to comply with regulations, meet production standards for a usable product, and ensure the long-term stability of the metals when the ash is used. Heavy metals such as lead and cadmium can be toxic to biological systems if they are present in high enough concentrations. Fly and bottom ashes from fuel oil power plants and oil refineries may contain hazardous trace elements, such as heavy metals, which have a negative impact on the environment with time</a:t>
            </a:r>
            <a:r>
              <a:rPr lang="en-US" sz="1400" dirty="0"/>
              <a:t>.</a:t>
            </a:r>
          </a:p>
          <a:p>
            <a:endParaRPr lang="en-US" sz="1100" dirty="0"/>
          </a:p>
        </p:txBody>
      </p:sp>
      <p:pic>
        <p:nvPicPr>
          <p:cNvPr id="8" name="Picture 7"/>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7595155" y="8542946"/>
            <a:ext cx="2458110" cy="1785771"/>
          </a:xfrm>
          <a:prstGeom prst="rect">
            <a:avLst/>
          </a:prstGeom>
        </p:spPr>
      </p:pic>
      <p:sp>
        <p:nvSpPr>
          <p:cNvPr id="9" name="TextBox 8"/>
          <p:cNvSpPr txBox="1"/>
          <p:nvPr/>
        </p:nvSpPr>
        <p:spPr>
          <a:xfrm>
            <a:off x="6517758" y="17374195"/>
            <a:ext cx="1456661" cy="843629"/>
          </a:xfrm>
          <a:prstGeom prst="rect">
            <a:avLst/>
          </a:prstGeom>
          <a:noFill/>
        </p:spPr>
        <p:txBody>
          <a:bodyPr wrap="square" rtlCol="0">
            <a:spAutoFit/>
          </a:bodyPr>
          <a:lstStyle/>
          <a:p>
            <a:endParaRPr lang="en-US" dirty="0"/>
          </a:p>
        </p:txBody>
      </p:sp>
      <p:sp>
        <p:nvSpPr>
          <p:cNvPr id="10" name="TextBox 9"/>
          <p:cNvSpPr txBox="1"/>
          <p:nvPr/>
        </p:nvSpPr>
        <p:spPr>
          <a:xfrm>
            <a:off x="6937355" y="4699574"/>
            <a:ext cx="4721245" cy="3816429"/>
          </a:xfrm>
          <a:prstGeom prst="rect">
            <a:avLst/>
          </a:prstGeom>
          <a:noFill/>
        </p:spPr>
        <p:txBody>
          <a:bodyPr wrap="square" rtlCol="0">
            <a:spAutoFit/>
          </a:bodyPr>
          <a:lstStyle/>
          <a:p>
            <a:pPr algn="r"/>
            <a:r>
              <a:rPr lang="ar-LB" sz="2200" dirty="0">
                <a:latin typeface="Traditional Arabic" pitchFamily="18" charset="-78"/>
                <a:cs typeface="Traditional Arabic" pitchFamily="18" charset="-78"/>
              </a:rPr>
              <a:t>تحويل النفايات إلى طاقة هي طريقة صديقة للبيئة لتقليل كتلة وحجم النفايات غير القابلة لإعادة التدوير والتي قد تتطلب دفن النفايات. قد يحتوي الرماد الناتج ، على الرغم من أنه خامل إلى حد كبير ، على تركيزات معادن ثقيلة تتطلب معالجة لتتوافق مع اللوائح ، وتفي بمعايير الإنتاج لمنتج قابل للاستخدام ، وتضمن استقرار المعادن على المدى الطويل عند استخدام الرماد. يمكن أن تكون المعادن الثقيلة مثل الرصاص والكادميوم سامة للأنظمة البيولوجية إذا كانت موجودة بتركيزات عالية بما يكفي. قد يحتوي الرماد المتطاير ورماد القاع من محطات توليد الطاقة من زيت الوقود ومصافي النفط على عناصر خطرة ، مثل المعادن الثقيلة ، والتي لها تأثير سلبي على البيئة مع مرور الوقت</a:t>
            </a:r>
            <a:r>
              <a:rPr lang="ar-LB" sz="1400" dirty="0"/>
              <a:t>.</a:t>
            </a:r>
            <a:endParaRPr lang="en-US" sz="1400" dirty="0"/>
          </a:p>
        </p:txBody>
      </p:sp>
      <p:pic>
        <p:nvPicPr>
          <p:cNvPr id="11" name="Picture 10"/>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1031356" y="8734566"/>
            <a:ext cx="2457480" cy="1519981"/>
          </a:xfrm>
          <a:prstGeom prst="rect">
            <a:avLst/>
          </a:prstGeom>
        </p:spPr>
      </p:pic>
      <p:pic>
        <p:nvPicPr>
          <p:cNvPr id="12" name="Picture 11"/>
          <p:cNvPicPr>
            <a:picLocks noChangeAspect="1"/>
          </p:cNvPicPr>
          <p:nvPr/>
        </p:nvPicPr>
        <p:blipFill rotWithShape="1">
          <a:blip r:embed="rId8" cstate="print">
            <a:extLst>
              <a:ext uri="{28A0092B-C50C-407E-A947-70E740481C1C}">
                <a14:useLocalDpi xmlns:a14="http://schemas.microsoft.com/office/drawing/2010/main" xmlns="" val="0"/>
              </a:ext>
            </a:extLst>
          </a:blip>
          <a:srcRect l="-305" t="3774" r="23406" b="6512"/>
          <a:stretch/>
        </p:blipFill>
        <p:spPr>
          <a:xfrm flipV="1">
            <a:off x="3461540" y="8720918"/>
            <a:ext cx="2459583" cy="1533630"/>
          </a:xfrm>
          <a:prstGeom prst="rect">
            <a:avLst/>
          </a:prstGeom>
        </p:spPr>
      </p:pic>
      <p:sp>
        <p:nvSpPr>
          <p:cNvPr id="17" name="Snip Diagonal Corner Rectangle 16"/>
          <p:cNvSpPr/>
          <p:nvPr/>
        </p:nvSpPr>
        <p:spPr>
          <a:xfrm>
            <a:off x="11460406" y="3774973"/>
            <a:ext cx="7601410" cy="837970"/>
          </a:xfrm>
          <a:prstGeom prst="snip2DiagRect">
            <a:avLst>
              <a:gd name="adj1" fmla="val 0"/>
              <a:gd name="adj2" fmla="val 50000"/>
            </a:avLst>
          </a:prstGeom>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chemeClr val="bg2">
                    <a:lumMod val="50000"/>
                  </a:schemeClr>
                </a:solidFill>
              </a:rPr>
              <a:t>System of recycling</a:t>
            </a:r>
            <a:r>
              <a:rPr lang="ar-LB" sz="3600" dirty="0" smtClean="0">
                <a:solidFill>
                  <a:schemeClr val="bg2">
                    <a:lumMod val="50000"/>
                  </a:schemeClr>
                </a:solidFill>
              </a:rPr>
              <a:t>نظام </a:t>
            </a:r>
            <a:r>
              <a:rPr lang="ar-LB" sz="3600" dirty="0">
                <a:solidFill>
                  <a:schemeClr val="bg2">
                    <a:lumMod val="50000"/>
                  </a:schemeClr>
                </a:solidFill>
              </a:rPr>
              <a:t>إعادة التدوير</a:t>
            </a:r>
            <a:endParaRPr lang="en-US" sz="3600" dirty="0">
              <a:solidFill>
                <a:schemeClr val="bg2">
                  <a:lumMod val="50000"/>
                </a:schemeClr>
              </a:solidFill>
            </a:endParaRPr>
          </a:p>
        </p:txBody>
      </p:sp>
      <p:sp>
        <p:nvSpPr>
          <p:cNvPr id="13" name="TextBox 12"/>
          <p:cNvSpPr txBox="1"/>
          <p:nvPr/>
        </p:nvSpPr>
        <p:spPr>
          <a:xfrm>
            <a:off x="11740573" y="4744522"/>
            <a:ext cx="4773218" cy="5509200"/>
          </a:xfrm>
          <a:prstGeom prst="rect">
            <a:avLst/>
          </a:prstGeom>
          <a:noFill/>
        </p:spPr>
        <p:txBody>
          <a:bodyPr wrap="square" rtlCol="0">
            <a:spAutoFit/>
          </a:bodyPr>
          <a:lstStyle/>
          <a:p>
            <a:r>
              <a:rPr lang="en-US" sz="2200" spc="-150" dirty="0"/>
              <a:t>Samples of fresh bottom ash are taken from the incinerators and dried at 25 ° C. Then manually separate unburned parts such as screw, wire and plastic. The sample are reduced to a size of 500 µm using a shredder to remove the magnetic content (iron removal). Bottom ash samples (tailings and concentrates) were subjected to filtration tests in order to observe the mineral recoverability of the samples and to improve the parameters. It is important to reduce the size to 500 microns by using a shredder  to remove the magnetic content. The solution is filtered and placed in a series of columns when the liquid is mixed with suitable liquid extractors to separate the minerals from the solution</a:t>
            </a:r>
            <a:r>
              <a:rPr lang="en-US" sz="1600" dirty="0"/>
              <a:t>.</a:t>
            </a:r>
          </a:p>
        </p:txBody>
      </p:sp>
      <p:sp>
        <p:nvSpPr>
          <p:cNvPr id="14" name="TextBox 13"/>
          <p:cNvSpPr txBox="1"/>
          <p:nvPr/>
        </p:nvSpPr>
        <p:spPr>
          <a:xfrm>
            <a:off x="16578795" y="4777626"/>
            <a:ext cx="3325184" cy="5208584"/>
          </a:xfrm>
          <a:prstGeom prst="rect">
            <a:avLst/>
          </a:prstGeom>
          <a:noFill/>
        </p:spPr>
        <p:txBody>
          <a:bodyPr wrap="square" rtlCol="0">
            <a:spAutoFit/>
          </a:bodyPr>
          <a:lstStyle/>
          <a:p>
            <a:pPr algn="r"/>
            <a:r>
              <a:rPr lang="ar-LB" sz="2200" dirty="0">
                <a:latin typeface="Traditional Arabic" pitchFamily="18" charset="-78"/>
                <a:cs typeface="Traditional Arabic" pitchFamily="18" charset="-78"/>
              </a:rPr>
              <a:t>يتم أخذ عينات من رماد القاع الطازج من المحارق وتجفيفها عند 25 درجة مئوية ثم فصل الأجزاء غير المحترقة يدويًا مثل اللولب والأسلاك والبلاستيك. يتم تصغير العينة إلى حجم 500 ميكرومتر باستخدام آلة التقطيع لإزالة المحتوى المغناطيسي (إزالة الحديد). تم إخضاع عينات رماد القاع (المخلفات والمركزات) لاختبارات الترشيح من أجل مراقبة قابلية استعادة المعادن للعينات وتحسين المعلمات. من المهم تقليل الحجم إلى 500 ميكرون باستخدام آلة التقطيع لإزالة المحتوى المغناطيسي. يتم ترشيح المحلول ووضعه في سلسلة من الأعمدة عند خلط السائل بمستخلصات سائلة مناسبة لفصل المعادن عن المحلول</a:t>
            </a:r>
            <a:r>
              <a:rPr lang="ar-LB" sz="1400" dirty="0"/>
              <a:t>.</a:t>
            </a:r>
            <a:endParaRPr lang="en-US" sz="1400" dirty="0"/>
          </a:p>
        </p:txBody>
      </p:sp>
      <p:sp>
        <p:nvSpPr>
          <p:cNvPr id="22" name="Snip Diagonal Corner Rectangle 21"/>
          <p:cNvSpPr/>
          <p:nvPr/>
        </p:nvSpPr>
        <p:spPr>
          <a:xfrm>
            <a:off x="1246586" y="11300346"/>
            <a:ext cx="9440573" cy="559559"/>
          </a:xfrm>
          <a:prstGeom prst="snip2DiagRect">
            <a:avLst/>
          </a:prstGeom>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chemeClr val="bg2">
                    <a:lumMod val="50000"/>
                  </a:schemeClr>
                </a:solidFill>
              </a:rPr>
              <a:t>Technology of separation </a:t>
            </a:r>
            <a:r>
              <a:rPr lang="ar-LB" sz="3600" dirty="0" smtClean="0">
                <a:solidFill>
                  <a:schemeClr val="bg2">
                    <a:lumMod val="50000"/>
                  </a:schemeClr>
                </a:solidFill>
              </a:rPr>
              <a:t>تقنية </a:t>
            </a:r>
            <a:r>
              <a:rPr lang="ar-LB" sz="3600" dirty="0">
                <a:solidFill>
                  <a:schemeClr val="bg2">
                    <a:lumMod val="50000"/>
                  </a:schemeClr>
                </a:solidFill>
              </a:rPr>
              <a:t>الفصل</a:t>
            </a:r>
            <a:endParaRPr lang="en-US" sz="3600" dirty="0">
              <a:solidFill>
                <a:schemeClr val="bg2">
                  <a:lumMod val="50000"/>
                </a:schemeClr>
              </a:solidFill>
            </a:endParaRPr>
          </a:p>
        </p:txBody>
      </p:sp>
      <p:sp>
        <p:nvSpPr>
          <p:cNvPr id="16" name="TextBox 15"/>
          <p:cNvSpPr txBox="1"/>
          <p:nvPr/>
        </p:nvSpPr>
        <p:spPr>
          <a:xfrm>
            <a:off x="774453" y="11931211"/>
            <a:ext cx="6521697" cy="3662541"/>
          </a:xfrm>
          <a:prstGeom prst="rect">
            <a:avLst/>
          </a:prstGeom>
          <a:noFill/>
        </p:spPr>
        <p:txBody>
          <a:bodyPr wrap="square" rtlCol="0">
            <a:spAutoFit/>
          </a:bodyPr>
          <a:lstStyle/>
          <a:p>
            <a:r>
              <a:rPr lang="de-DE" sz="2200" spc="-150" dirty="0"/>
              <a:t>Solvent extraction, or liquid-liquid extraction is a separation technique isothermal in a heterogeneous liquid medium.</a:t>
            </a:r>
            <a:endParaRPr lang="en-US" sz="2200" spc="-150" dirty="0"/>
          </a:p>
          <a:p>
            <a:r>
              <a:rPr lang="de-DE" sz="2200" spc="-150" dirty="0"/>
              <a:t>The method is based on the existence of a difference in the solubility of a substance in two immiscible liquids. The process has three steps, as shown in Figure </a:t>
            </a:r>
            <a:r>
              <a:rPr lang="ar-LB" sz="2200" spc="-150" dirty="0" smtClean="0"/>
              <a:t>3</a:t>
            </a:r>
            <a:r>
              <a:rPr lang="en-US" sz="2200" spc="-150" dirty="0" smtClean="0"/>
              <a:t>(b)</a:t>
            </a:r>
            <a:r>
              <a:rPr lang="de-DE" sz="2200" spc="-150" dirty="0" smtClean="0"/>
              <a:t>:</a:t>
            </a:r>
            <a:endParaRPr lang="en-US" sz="2200" spc="-150" dirty="0"/>
          </a:p>
          <a:p>
            <a:r>
              <a:rPr lang="de-DE" sz="2200" spc="-150" dirty="0"/>
              <a:t>- Mixture of the two immiscible liquids, one of them containing the </a:t>
            </a:r>
            <a:r>
              <a:rPr lang="de-DE" sz="2200" spc="-150" dirty="0" smtClean="0"/>
              <a:t>solute(ashes),</a:t>
            </a:r>
            <a:endParaRPr lang="en-US" sz="2200" spc="-150" dirty="0"/>
          </a:p>
          <a:p>
            <a:r>
              <a:rPr lang="de-DE" sz="2200" spc="-150" dirty="0"/>
              <a:t>- Obtaining </a:t>
            </a:r>
            <a:r>
              <a:rPr lang="de-DE" sz="2200" spc="-150" dirty="0" smtClean="0"/>
              <a:t>physico-chemical equilibrium</a:t>
            </a:r>
            <a:r>
              <a:rPr lang="de-DE" sz="2200" spc="-150" dirty="0"/>
              <a:t>, leading to demixing,</a:t>
            </a:r>
            <a:endParaRPr lang="en-US" sz="2200" spc="-150" dirty="0"/>
          </a:p>
          <a:p>
            <a:r>
              <a:rPr lang="de-DE" sz="2200" spc="-150" dirty="0"/>
              <a:t>- Separation of the two new liquid phases obtained based on the difference </a:t>
            </a:r>
            <a:r>
              <a:rPr lang="de-DE" sz="2200" spc="-150" dirty="0" smtClean="0"/>
              <a:t>of</a:t>
            </a:r>
            <a:r>
              <a:rPr lang="en-US" sz="2200" spc="-150" dirty="0"/>
              <a:t> </a:t>
            </a:r>
            <a:r>
              <a:rPr lang="de-DE" sz="2200" spc="-150" dirty="0" smtClean="0"/>
              <a:t>densities</a:t>
            </a:r>
            <a:r>
              <a:rPr lang="de-DE" sz="2200" spc="-150" dirty="0"/>
              <a:t>.</a:t>
            </a:r>
            <a:endParaRPr lang="en-US" sz="2200" spc="-150" dirty="0"/>
          </a:p>
          <a:p>
            <a:endParaRPr lang="en-US" sz="1200" dirty="0"/>
          </a:p>
        </p:txBody>
      </p:sp>
      <p:sp>
        <p:nvSpPr>
          <p:cNvPr id="19" name="TextBox 18"/>
          <p:cNvSpPr txBox="1"/>
          <p:nvPr/>
        </p:nvSpPr>
        <p:spPr>
          <a:xfrm>
            <a:off x="7391400" y="11964833"/>
            <a:ext cx="3548674" cy="4493538"/>
          </a:xfrm>
          <a:prstGeom prst="rect">
            <a:avLst/>
          </a:prstGeom>
          <a:noFill/>
        </p:spPr>
        <p:txBody>
          <a:bodyPr wrap="square" rtlCol="0">
            <a:spAutoFit/>
          </a:bodyPr>
          <a:lstStyle/>
          <a:p>
            <a:pPr algn="r"/>
            <a:r>
              <a:rPr lang="ar-LB" sz="2200" dirty="0">
                <a:latin typeface="Traditional Arabic" pitchFamily="18" charset="-78"/>
                <a:cs typeface="Traditional Arabic" pitchFamily="18" charset="-78"/>
              </a:rPr>
              <a:t>الاستخلاص بالمذيب ، أو الاستخلاص السائل - السائل هو تقنية فصل متساوي الحرارة في وسط سائل غير متجانس.</a:t>
            </a:r>
          </a:p>
          <a:p>
            <a:pPr algn="r"/>
            <a:r>
              <a:rPr lang="ar-LB" sz="2200" dirty="0">
                <a:latin typeface="Traditional Arabic" pitchFamily="18" charset="-78"/>
                <a:cs typeface="Traditional Arabic" pitchFamily="18" charset="-78"/>
              </a:rPr>
              <a:t>تعتمد الطريقة على وجود اختلاف في قابلية ذوبان مادة ما في سائلين غير قابلين للامتزاج. تتكون العملية من ثلاث خطوات ، كما هو موضح في الشكل 3 (ب):</a:t>
            </a:r>
          </a:p>
          <a:p>
            <a:pPr algn="r"/>
            <a:r>
              <a:rPr lang="ar-LB" sz="2200" dirty="0">
                <a:latin typeface="Traditional Arabic" pitchFamily="18" charset="-78"/>
                <a:cs typeface="Traditional Arabic" pitchFamily="18" charset="-78"/>
              </a:rPr>
              <a:t>- خليط من سائلين غير قابلين للامتزاج يحتوي أحدهما على المذاب (الرماد).</a:t>
            </a:r>
          </a:p>
          <a:p>
            <a:pPr algn="r"/>
            <a:r>
              <a:rPr lang="ar-LB" sz="2200" dirty="0" smtClean="0">
                <a:latin typeface="Traditional Arabic" pitchFamily="18" charset="-78"/>
                <a:cs typeface="Traditional Arabic" pitchFamily="18" charset="-78"/>
              </a:rPr>
              <a:t>- الحصول </a:t>
            </a:r>
            <a:r>
              <a:rPr lang="ar-LB" sz="2200" dirty="0">
                <a:latin typeface="Traditional Arabic" pitchFamily="18" charset="-78"/>
                <a:cs typeface="Traditional Arabic" pitchFamily="18" charset="-78"/>
              </a:rPr>
              <a:t>على توازن فيزيائي - كيميائي يؤدي إلى إزالة </a:t>
            </a:r>
            <a:r>
              <a:rPr lang="ar-LB" sz="2200" dirty="0" smtClean="0">
                <a:latin typeface="Traditional Arabic" pitchFamily="18" charset="-78"/>
                <a:cs typeface="Traditional Arabic" pitchFamily="18" charset="-78"/>
              </a:rPr>
              <a:t>المزج.</a:t>
            </a:r>
          </a:p>
          <a:p>
            <a:pPr algn="r"/>
            <a:r>
              <a:rPr lang="ar-LB" sz="2200" dirty="0" smtClean="0">
                <a:latin typeface="Traditional Arabic" pitchFamily="18" charset="-78"/>
                <a:cs typeface="Traditional Arabic" pitchFamily="18" charset="-78"/>
              </a:rPr>
              <a:t>- تم الحصول على فصل طورى السائل الجديدين على أساس اختلاف الكثافات</a:t>
            </a:r>
            <a:r>
              <a:rPr lang="ar-LB" sz="1600" dirty="0" smtClean="0"/>
              <a:t>.</a:t>
            </a:r>
            <a:endParaRPr lang="en-US" sz="1600" dirty="0"/>
          </a:p>
        </p:txBody>
      </p:sp>
      <p:pic>
        <p:nvPicPr>
          <p:cNvPr id="26" name="Picture 25"/>
          <p:cNvPicPr/>
          <p:nvPr/>
        </p:nvPicPr>
        <p:blipFill>
          <a:blip r:embed="rId9">
            <a:extLst>
              <a:ext uri="{28A0092B-C50C-407E-A947-70E740481C1C}">
                <a14:useLocalDpi xmlns:a14="http://schemas.microsoft.com/office/drawing/2010/main" xmlns="" val="0"/>
              </a:ext>
            </a:extLst>
          </a:blip>
          <a:srcRect/>
          <a:stretch>
            <a:fillRect/>
          </a:stretch>
        </p:blipFill>
        <p:spPr bwMode="auto">
          <a:xfrm>
            <a:off x="12263542" y="19256770"/>
            <a:ext cx="8396789" cy="5501313"/>
          </a:xfrm>
          <a:prstGeom prst="rect">
            <a:avLst/>
          </a:prstGeom>
          <a:noFill/>
        </p:spPr>
      </p:pic>
      <p:sp>
        <p:nvSpPr>
          <p:cNvPr id="23" name="TextBox 22"/>
          <p:cNvSpPr txBox="1"/>
          <p:nvPr/>
        </p:nvSpPr>
        <p:spPr>
          <a:xfrm>
            <a:off x="2391814" y="10193161"/>
            <a:ext cx="2466598" cy="369332"/>
          </a:xfrm>
          <a:prstGeom prst="rect">
            <a:avLst/>
          </a:prstGeom>
          <a:noFill/>
        </p:spPr>
        <p:txBody>
          <a:bodyPr wrap="square" rtlCol="0">
            <a:spAutoFit/>
          </a:bodyPr>
          <a:lstStyle/>
          <a:p>
            <a:r>
              <a:rPr lang="en-US" sz="1800" dirty="0" smtClean="0"/>
              <a:t>Figure 1: Bottom ashes</a:t>
            </a:r>
            <a:endParaRPr lang="en-US" sz="1800" dirty="0"/>
          </a:p>
        </p:txBody>
      </p:sp>
      <p:sp>
        <p:nvSpPr>
          <p:cNvPr id="15" name="TextBox 14"/>
          <p:cNvSpPr txBox="1"/>
          <p:nvPr/>
        </p:nvSpPr>
        <p:spPr>
          <a:xfrm>
            <a:off x="1188719" y="10446540"/>
            <a:ext cx="5320603" cy="954107"/>
          </a:xfrm>
          <a:prstGeom prst="rect">
            <a:avLst/>
          </a:prstGeom>
          <a:noFill/>
        </p:spPr>
        <p:txBody>
          <a:bodyPr wrap="square" rtlCol="0">
            <a:spAutoFit/>
          </a:bodyPr>
          <a:lstStyle/>
          <a:p>
            <a:r>
              <a:rPr lang="en-US" sz="2200" spc="-150" dirty="0"/>
              <a:t>In order to recover </a:t>
            </a:r>
            <a:r>
              <a:rPr lang="en-US" sz="2200" spc="-150" dirty="0" smtClean="0"/>
              <a:t>usable materials from ashes, </a:t>
            </a:r>
            <a:r>
              <a:rPr lang="en-US" sz="2200" spc="-150" dirty="0"/>
              <a:t>recycling technology must be used</a:t>
            </a:r>
            <a:r>
              <a:rPr lang="en-US" sz="2200" spc="-150" dirty="0" smtClean="0"/>
              <a:t>. (Figure 2)</a:t>
            </a:r>
            <a:endParaRPr lang="en-US" sz="2200" spc="-150" dirty="0"/>
          </a:p>
          <a:p>
            <a:endParaRPr lang="en-US" sz="1200" dirty="0"/>
          </a:p>
        </p:txBody>
      </p:sp>
      <p:sp>
        <p:nvSpPr>
          <p:cNvPr id="18" name="TextBox 17"/>
          <p:cNvSpPr txBox="1"/>
          <p:nvPr/>
        </p:nvSpPr>
        <p:spPr>
          <a:xfrm>
            <a:off x="6250675" y="10558890"/>
            <a:ext cx="4463781" cy="769441"/>
          </a:xfrm>
          <a:prstGeom prst="rect">
            <a:avLst/>
          </a:prstGeom>
          <a:noFill/>
        </p:spPr>
        <p:txBody>
          <a:bodyPr wrap="square" rtlCol="0">
            <a:spAutoFit/>
          </a:bodyPr>
          <a:lstStyle/>
          <a:p>
            <a:pPr algn="r"/>
            <a:r>
              <a:rPr lang="ar-LB" sz="2200" dirty="0">
                <a:latin typeface="Traditional Arabic" pitchFamily="18" charset="-78"/>
                <a:cs typeface="Traditional Arabic" pitchFamily="18" charset="-78"/>
              </a:rPr>
              <a:t>من أجل استعادة </a:t>
            </a:r>
            <a:r>
              <a:rPr lang="ar-LB" sz="2200" dirty="0" smtClean="0">
                <a:latin typeface="Traditional Arabic" pitchFamily="18" charset="-78"/>
                <a:cs typeface="Traditional Arabic" pitchFamily="18" charset="-78"/>
              </a:rPr>
              <a:t>المعادن الثقيلة </a:t>
            </a:r>
            <a:r>
              <a:rPr lang="ar-LB" sz="2200" dirty="0">
                <a:latin typeface="Traditional Arabic" pitchFamily="18" charset="-78"/>
                <a:cs typeface="Traditional Arabic" pitchFamily="18" charset="-78"/>
              </a:rPr>
              <a:t>، يجب استخدام تقنية إعادة تدوير الرماد.</a:t>
            </a:r>
            <a:endParaRPr lang="en-US" sz="2200" dirty="0">
              <a:latin typeface="Traditional Arabic" pitchFamily="18" charset="-78"/>
              <a:cs typeface="Traditional Arabic" pitchFamily="18" charset="-78"/>
            </a:endParaRPr>
          </a:p>
        </p:txBody>
      </p:sp>
      <p:sp>
        <p:nvSpPr>
          <p:cNvPr id="20" name="TextBox 19"/>
          <p:cNvSpPr txBox="1"/>
          <p:nvPr/>
        </p:nvSpPr>
        <p:spPr>
          <a:xfrm>
            <a:off x="7078333" y="10268558"/>
            <a:ext cx="3422623" cy="553998"/>
          </a:xfrm>
          <a:prstGeom prst="rect">
            <a:avLst/>
          </a:prstGeom>
          <a:noFill/>
        </p:spPr>
        <p:txBody>
          <a:bodyPr wrap="square" rtlCol="0">
            <a:spAutoFit/>
          </a:bodyPr>
          <a:lstStyle/>
          <a:p>
            <a:pPr algn="ctr"/>
            <a:r>
              <a:rPr lang="en-US" sz="1800" dirty="0"/>
              <a:t>Figure </a:t>
            </a:r>
            <a:r>
              <a:rPr lang="en-US" sz="1800" dirty="0" smtClean="0"/>
              <a:t>2: Ashes recycling plant</a:t>
            </a:r>
            <a:endParaRPr lang="en-US" sz="1800" dirty="0"/>
          </a:p>
          <a:p>
            <a:endParaRPr lang="en-US" sz="1200" dirty="0"/>
          </a:p>
        </p:txBody>
      </p:sp>
      <p:sp>
        <p:nvSpPr>
          <p:cNvPr id="24" name="TextBox 23"/>
          <p:cNvSpPr txBox="1"/>
          <p:nvPr/>
        </p:nvSpPr>
        <p:spPr>
          <a:xfrm>
            <a:off x="3103151" y="25434245"/>
            <a:ext cx="10734960" cy="3323987"/>
          </a:xfrm>
          <a:prstGeom prst="rect">
            <a:avLst/>
          </a:prstGeom>
          <a:noFill/>
        </p:spPr>
        <p:txBody>
          <a:bodyPr wrap="square" rtlCol="0">
            <a:spAutoFit/>
          </a:bodyPr>
          <a:lstStyle/>
          <a:p>
            <a:r>
              <a:rPr lang="en-US" sz="2200" dirty="0" smtClean="0"/>
              <a:t>Practically, the initial mix ,containing solute B dissolved in the diluent A, is contacted with the solvent S. The solute B (generally more soluble in the solvent 'S' than in the diluent 'A' ), passes from the solution (A+B) in the solvent (S+B)</a:t>
            </a:r>
            <a:r>
              <a:rPr lang="de-DE" sz="2200" dirty="0" smtClean="0"/>
              <a:t> , the solvent enriched in solute (S+B) is the extract (rich mix) while the diluent depleted solute is the residue</a:t>
            </a:r>
            <a:r>
              <a:rPr lang="en-US" sz="2200" dirty="0" smtClean="0"/>
              <a:t> (poor </a:t>
            </a:r>
            <a:r>
              <a:rPr lang="en-US" sz="2200" dirty="0"/>
              <a:t>mix</a:t>
            </a:r>
            <a:r>
              <a:rPr lang="en-US" sz="2200" dirty="0" smtClean="0"/>
              <a:t>). </a:t>
            </a:r>
          </a:p>
          <a:p>
            <a:r>
              <a:rPr lang="en-US" sz="2200" dirty="0" smtClean="0"/>
              <a:t>So </a:t>
            </a:r>
            <a:r>
              <a:rPr lang="de-DE" sz="2200" dirty="0"/>
              <a:t>the substance B placed in contact with two partially miscible solvents or immiscible S and A is distributed unequally between the two phases that are formed when the physicochemical balance is reached</a:t>
            </a:r>
            <a:r>
              <a:rPr lang="de-DE" sz="2200" dirty="0" smtClean="0"/>
              <a:t>.</a:t>
            </a:r>
            <a:endParaRPr lang="en-US" sz="2200" dirty="0" smtClean="0"/>
          </a:p>
          <a:p>
            <a:r>
              <a:rPr lang="de-DE" sz="2200" dirty="0" smtClean="0"/>
              <a:t>In </a:t>
            </a:r>
            <a:r>
              <a:rPr lang="de-DE" sz="2200" dirty="0"/>
              <a:t>order to transport the material as quickly as possible, the area of the transfer surface is increased by various artifices. These objectives can be obtained in a column</a:t>
            </a:r>
            <a:r>
              <a:rPr lang="de-DE" sz="2200" dirty="0" smtClean="0"/>
              <a:t>.</a:t>
            </a:r>
            <a:endParaRPr lang="en-US" sz="2200" dirty="0" smtClean="0"/>
          </a:p>
          <a:p>
            <a:endParaRPr lang="en-US" sz="1200" dirty="0"/>
          </a:p>
        </p:txBody>
      </p:sp>
      <p:sp>
        <p:nvSpPr>
          <p:cNvPr id="25" name="TextBox 24"/>
          <p:cNvSpPr txBox="1"/>
          <p:nvPr/>
        </p:nvSpPr>
        <p:spPr>
          <a:xfrm>
            <a:off x="14558211" y="25391343"/>
            <a:ext cx="6346207" cy="3477875"/>
          </a:xfrm>
          <a:prstGeom prst="rect">
            <a:avLst/>
          </a:prstGeom>
          <a:noFill/>
        </p:spPr>
        <p:txBody>
          <a:bodyPr wrap="square" rtlCol="0">
            <a:spAutoFit/>
          </a:bodyPr>
          <a:lstStyle/>
          <a:p>
            <a:pPr algn="r"/>
            <a:r>
              <a:rPr lang="ar-LB" sz="2200" dirty="0" smtClean="0">
                <a:latin typeface="Traditional Arabic" pitchFamily="18" charset="-78"/>
                <a:cs typeface="Traditional Arabic" pitchFamily="18" charset="-78"/>
              </a:rPr>
              <a:t>عمليًا ، المزيج الأولي ، المحتوي على المذاب «ب» المذاب في المادة المخففة «أ»، يتم ملامسته للمذيب «س» . والمذاب «ب» (بشكل عام أكثر قابلية للذوبان في المذيب «س» منه في المادة المخففة «أ») ، يمر من المحلول «أ+ب» في المذيب «س+ب»، المذيب المخصب في المذاب هو المستخلص (المزيج الغني) بينما المادة المخففة المستنفدة المذابة هي البقايا (المزيج الفقير).</a:t>
            </a:r>
          </a:p>
          <a:p>
            <a:pPr algn="r"/>
            <a:r>
              <a:rPr lang="ar-LB" sz="2200" dirty="0" smtClean="0">
                <a:latin typeface="Traditional Arabic" pitchFamily="18" charset="-78"/>
                <a:cs typeface="Traditional Arabic" pitchFamily="18" charset="-78"/>
              </a:rPr>
              <a:t>لذلك فإن المادة «ب» الملامسة لمذيبين قابلين للامتزاج جزئيًا «أ» و «س» أو غير قابلين للامتزاج يتم توزيعها بشكل غير متساو بين المرحلتين اللتين تتشكلان عند الوصول إلى التوازن الفيزيائي الكيميائي.</a:t>
            </a:r>
          </a:p>
          <a:p>
            <a:pPr algn="r"/>
            <a:r>
              <a:rPr lang="ar-LB" sz="2200" dirty="0" smtClean="0">
                <a:latin typeface="Traditional Arabic" pitchFamily="18" charset="-78"/>
                <a:cs typeface="Traditional Arabic" pitchFamily="18" charset="-78"/>
              </a:rPr>
              <a:t>من أجل نقل المواد في أسرع وقت ممكن ، يتم زيادة مساحة سطح النقل بواسطة مصنوعات مختلفة. يمكن الحصول على هذه الأهداف في عمود</a:t>
            </a:r>
            <a:r>
              <a:rPr lang="ar-LB" sz="1800" dirty="0" smtClean="0"/>
              <a:t>.</a:t>
            </a:r>
            <a:endParaRPr lang="en-US" sz="1800" dirty="0"/>
          </a:p>
        </p:txBody>
      </p:sp>
      <p:sp>
        <p:nvSpPr>
          <p:cNvPr id="38" name="Snip Diagonal Corner Rectangle 37"/>
          <p:cNvSpPr/>
          <p:nvPr/>
        </p:nvSpPr>
        <p:spPr>
          <a:xfrm>
            <a:off x="12001740" y="10247131"/>
            <a:ext cx="7601410" cy="821204"/>
          </a:xfrm>
          <a:prstGeom prst="snip2DiagRect">
            <a:avLst/>
          </a:prstGeom>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chemeClr val="bg2">
                    <a:lumMod val="50000"/>
                  </a:schemeClr>
                </a:solidFill>
              </a:rPr>
              <a:t>Extraction column </a:t>
            </a:r>
            <a:r>
              <a:rPr lang="ar-LB" sz="3600" dirty="0" smtClean="0">
                <a:solidFill>
                  <a:schemeClr val="bg2">
                    <a:lumMod val="50000"/>
                  </a:schemeClr>
                </a:solidFill>
              </a:rPr>
              <a:t>عمود الاستخراج</a:t>
            </a:r>
            <a:endParaRPr lang="en-US" sz="3600" dirty="0">
              <a:solidFill>
                <a:schemeClr val="bg2">
                  <a:lumMod val="50000"/>
                </a:schemeClr>
              </a:solidFill>
            </a:endParaRPr>
          </a:p>
        </p:txBody>
      </p:sp>
      <p:sp>
        <p:nvSpPr>
          <p:cNvPr id="34" name="TextBox 33"/>
          <p:cNvSpPr txBox="1"/>
          <p:nvPr/>
        </p:nvSpPr>
        <p:spPr>
          <a:xfrm>
            <a:off x="11824684" y="11227802"/>
            <a:ext cx="4980460" cy="5509200"/>
          </a:xfrm>
          <a:prstGeom prst="rect">
            <a:avLst/>
          </a:prstGeom>
          <a:noFill/>
        </p:spPr>
        <p:txBody>
          <a:bodyPr wrap="square" rtlCol="0">
            <a:spAutoFit/>
          </a:bodyPr>
          <a:lstStyle/>
          <a:p>
            <a:r>
              <a:rPr lang="en-US" sz="2200" spc="-150" dirty="0" smtClean="0">
                <a:cs typeface="Traditional Arabic" pitchFamily="18" charset="-78"/>
              </a:rPr>
              <a:t>Extraction column is a kind of column extraction equipment of mechanical stirring, it is composed by upper settling chamber, emulsion chamber and bottom settling chamber. the emulsion chamber is cylinder type, and is divided into several extraction chambers by static ring baffle, there is a fixed turn plate between two static ring baffles, and rotating with shaft together. When work, heavy phase(aqueous)and light phase(organic phase) enter the equipment from column top and bottom respectively, and contact counter currently in column. Under fixed turn plate stirring, the dispersed phase formed small droplets, to enlarge mass transfer area and finished extraction process, and then Heavy phase and light phase </a:t>
            </a:r>
            <a:r>
              <a:rPr lang="en-US" sz="2200" spc="-150" dirty="0">
                <a:cs typeface="Traditional Arabic" pitchFamily="18" charset="-78"/>
              </a:rPr>
              <a:t>discharge from the different </a:t>
            </a:r>
            <a:r>
              <a:rPr lang="en-US" sz="2200" spc="-150" dirty="0" smtClean="0">
                <a:cs typeface="Traditional Arabic" pitchFamily="18" charset="-78"/>
              </a:rPr>
              <a:t>exits.</a:t>
            </a:r>
            <a:endParaRPr lang="en-US" sz="2200" spc="-150" dirty="0">
              <a:cs typeface="Traditional Arabic" pitchFamily="18" charset="-78"/>
            </a:endParaRPr>
          </a:p>
        </p:txBody>
      </p:sp>
      <p:sp>
        <p:nvSpPr>
          <p:cNvPr id="35" name="TextBox 34"/>
          <p:cNvSpPr txBox="1"/>
          <p:nvPr/>
        </p:nvSpPr>
        <p:spPr>
          <a:xfrm>
            <a:off x="17046054" y="11200507"/>
            <a:ext cx="3553384" cy="5509200"/>
          </a:xfrm>
          <a:prstGeom prst="rect">
            <a:avLst/>
          </a:prstGeom>
          <a:noFill/>
        </p:spPr>
        <p:txBody>
          <a:bodyPr wrap="square" rtlCol="0">
            <a:spAutoFit/>
          </a:bodyPr>
          <a:lstStyle/>
          <a:p>
            <a:pPr algn="r"/>
            <a:r>
              <a:rPr lang="ar-LB" sz="2200" dirty="0">
                <a:latin typeface="Traditional Arabic" pitchFamily="18" charset="-78"/>
                <a:cs typeface="Traditional Arabic" pitchFamily="18" charset="-78"/>
              </a:rPr>
              <a:t>عمود الاستخراج هو نوع من معدات استخراج العمود من التحريك الميكانيكي ، ويتكون من غرفة الترسيب العلوية ، وغرفة المستحلب ، وغرفة الاستقرار السفلية. حجرة المستحلب من النوع الأسطواني ، وتنقسم إلى عدة غرف استخلاص بواسطة حاجز دائري ثابت ، وهناك لوحة دوران ثابتة بين اثنين من حواجز الحلقة الثابتة ، وتدور مع العمود معًا. عند العمل ، يدخل الطور الثقيل (المائي) والمرحلة الخفيفة (الطور العضوي) إلى المعدات من أعلى العمود وأسفله على التوالي ، وعداد التلامس الموجود حاليًا في العمود. تحت التحريك الثابت للصفائح الدورانية ، شكلت المرحلة المشتتة قطيرات صغيرة ، لتوسيع منطقة نقل الكتلة وعملية الاستخراج النهائية ، ثم تفريغ الطور الثقيل والمرحلة الخفيفة من المخارج المختلفة</a:t>
            </a:r>
            <a:r>
              <a:rPr lang="ar-LB" sz="1600" dirty="0"/>
              <a:t>.</a:t>
            </a:r>
            <a:endParaRPr lang="en-US" sz="1600" dirty="0"/>
          </a:p>
        </p:txBody>
      </p:sp>
      <p:pic>
        <p:nvPicPr>
          <p:cNvPr id="27" name="Picture 26"/>
          <p:cNvPicPr>
            <a:picLocks noChangeAspect="1"/>
          </p:cNvPicPr>
          <p:nvPr/>
        </p:nvPicPr>
        <p:blipFill rotWithShape="1">
          <a:blip r:embed="rId10">
            <a:extLst>
              <a:ext uri="{28A0092B-C50C-407E-A947-70E740481C1C}">
                <a14:useLocalDpi xmlns:a14="http://schemas.microsoft.com/office/drawing/2010/main" xmlns="" val="0"/>
              </a:ext>
            </a:extLst>
          </a:blip>
          <a:srcRect l="17418" t="30698" r="26313" b="14382"/>
          <a:stretch/>
        </p:blipFill>
        <p:spPr>
          <a:xfrm>
            <a:off x="1426071" y="17784704"/>
            <a:ext cx="10858910" cy="6967158"/>
          </a:xfrm>
          <a:prstGeom prst="rect">
            <a:avLst/>
          </a:prstGeom>
        </p:spPr>
      </p:pic>
      <p:sp>
        <p:nvSpPr>
          <p:cNvPr id="41" name="TextBox 40"/>
          <p:cNvSpPr txBox="1"/>
          <p:nvPr/>
        </p:nvSpPr>
        <p:spPr>
          <a:xfrm>
            <a:off x="2112934" y="20945117"/>
            <a:ext cx="1386093" cy="646331"/>
          </a:xfrm>
          <a:prstGeom prst="rect">
            <a:avLst/>
          </a:prstGeom>
          <a:noFill/>
          <a:ln>
            <a:noFill/>
          </a:ln>
        </p:spPr>
        <p:txBody>
          <a:bodyPr wrap="square" rtlCol="0">
            <a:spAutoFit/>
          </a:bodyPr>
          <a:lstStyle/>
          <a:p>
            <a:pPr algn="ctr"/>
            <a:r>
              <a:rPr lang="en-US" sz="1800" dirty="0" smtClean="0"/>
              <a:t>LIX</a:t>
            </a:r>
          </a:p>
          <a:p>
            <a:pPr algn="ctr"/>
            <a:r>
              <a:rPr lang="en-US" sz="1800" dirty="0" smtClean="0"/>
              <a:t>(solvent)</a:t>
            </a:r>
            <a:endParaRPr lang="en-US" sz="1800" dirty="0"/>
          </a:p>
        </p:txBody>
      </p:sp>
      <p:sp>
        <p:nvSpPr>
          <p:cNvPr id="46" name="TextBox 45"/>
          <p:cNvSpPr txBox="1"/>
          <p:nvPr/>
        </p:nvSpPr>
        <p:spPr>
          <a:xfrm>
            <a:off x="1881072" y="23828532"/>
            <a:ext cx="1222798" cy="923330"/>
          </a:xfrm>
          <a:prstGeom prst="rect">
            <a:avLst/>
          </a:prstGeom>
          <a:noFill/>
          <a:ln>
            <a:noFill/>
          </a:ln>
        </p:spPr>
        <p:txBody>
          <a:bodyPr wrap="square" rtlCol="0">
            <a:spAutoFit/>
          </a:bodyPr>
          <a:lstStyle/>
          <a:p>
            <a:pPr algn="ctr"/>
            <a:r>
              <a:rPr lang="en-US" sz="1800" dirty="0" smtClean="0"/>
              <a:t>Nitric acid</a:t>
            </a:r>
          </a:p>
          <a:p>
            <a:pPr algn="ctr"/>
            <a:r>
              <a:rPr lang="en-US" sz="1800" dirty="0" smtClean="0"/>
              <a:t>&amp;</a:t>
            </a:r>
          </a:p>
          <a:p>
            <a:pPr algn="ctr"/>
            <a:r>
              <a:rPr lang="en-US" sz="1800" dirty="0" smtClean="0"/>
              <a:t>Ashes</a:t>
            </a:r>
            <a:endParaRPr lang="en-US" sz="1800" dirty="0"/>
          </a:p>
        </p:txBody>
      </p:sp>
      <p:sp>
        <p:nvSpPr>
          <p:cNvPr id="21" name="TextBox 20"/>
          <p:cNvSpPr txBox="1"/>
          <p:nvPr/>
        </p:nvSpPr>
        <p:spPr>
          <a:xfrm>
            <a:off x="13745268" y="22906437"/>
            <a:ext cx="925080" cy="646878"/>
          </a:xfrm>
          <a:prstGeom prst="rect">
            <a:avLst/>
          </a:prstGeom>
          <a:solidFill>
            <a:schemeClr val="tx1">
              <a:lumMod val="65000"/>
              <a:lumOff val="35000"/>
            </a:schemeClr>
          </a:solidFill>
        </p:spPr>
        <p:txBody>
          <a:bodyPr wrap="square" rtlCol="0">
            <a:spAutoFit/>
          </a:bodyPr>
          <a:lstStyle/>
          <a:p>
            <a:pPr algn="ctr"/>
            <a:r>
              <a:rPr lang="en-US" sz="1800" dirty="0" smtClean="0">
                <a:solidFill>
                  <a:schemeClr val="bg1"/>
                </a:solidFill>
              </a:rPr>
              <a:t>A+B</a:t>
            </a:r>
            <a:endParaRPr lang="ar-LB" sz="1800" dirty="0" smtClean="0">
              <a:solidFill>
                <a:schemeClr val="bg1"/>
              </a:solidFill>
            </a:endParaRPr>
          </a:p>
          <a:p>
            <a:pPr algn="ctr"/>
            <a:r>
              <a:rPr lang="ar-LB" sz="1800" dirty="0" smtClean="0">
                <a:solidFill>
                  <a:schemeClr val="bg1"/>
                </a:solidFill>
              </a:rPr>
              <a:t>أ+ب</a:t>
            </a:r>
            <a:endParaRPr lang="en-US" sz="1800" dirty="0">
              <a:solidFill>
                <a:schemeClr val="bg1"/>
              </a:solidFill>
            </a:endParaRPr>
          </a:p>
        </p:txBody>
      </p:sp>
      <p:sp>
        <p:nvSpPr>
          <p:cNvPr id="39" name="TextBox 38"/>
          <p:cNvSpPr txBox="1"/>
          <p:nvPr/>
        </p:nvSpPr>
        <p:spPr>
          <a:xfrm>
            <a:off x="13793675" y="20505012"/>
            <a:ext cx="736726" cy="646331"/>
          </a:xfrm>
          <a:prstGeom prst="rect">
            <a:avLst/>
          </a:prstGeom>
          <a:solidFill>
            <a:schemeClr val="tx1">
              <a:lumMod val="65000"/>
              <a:lumOff val="35000"/>
            </a:schemeClr>
          </a:solidFill>
        </p:spPr>
        <p:txBody>
          <a:bodyPr wrap="square" rtlCol="0">
            <a:spAutoFit/>
          </a:bodyPr>
          <a:lstStyle/>
          <a:p>
            <a:pPr algn="ctr"/>
            <a:r>
              <a:rPr lang="en-US" sz="1800" dirty="0" smtClean="0">
                <a:solidFill>
                  <a:schemeClr val="bg1"/>
                </a:solidFill>
              </a:rPr>
              <a:t>S</a:t>
            </a:r>
            <a:endParaRPr lang="ar-LB" sz="1800" dirty="0" smtClean="0">
              <a:solidFill>
                <a:schemeClr val="bg1"/>
              </a:solidFill>
            </a:endParaRPr>
          </a:p>
          <a:p>
            <a:pPr algn="ctr"/>
            <a:r>
              <a:rPr lang="ar-LB" sz="1800" dirty="0" smtClean="0">
                <a:solidFill>
                  <a:schemeClr val="bg1"/>
                </a:solidFill>
              </a:rPr>
              <a:t>س</a:t>
            </a:r>
            <a:endParaRPr lang="en-US" sz="1800" dirty="0">
              <a:solidFill>
                <a:schemeClr val="bg1"/>
              </a:solidFill>
            </a:endParaRPr>
          </a:p>
        </p:txBody>
      </p:sp>
      <p:sp>
        <p:nvSpPr>
          <p:cNvPr id="40" name="TextBox 39"/>
          <p:cNvSpPr txBox="1"/>
          <p:nvPr/>
        </p:nvSpPr>
        <p:spPr>
          <a:xfrm>
            <a:off x="18461262" y="20532309"/>
            <a:ext cx="848542" cy="646331"/>
          </a:xfrm>
          <a:prstGeom prst="rect">
            <a:avLst/>
          </a:prstGeom>
          <a:solidFill>
            <a:schemeClr val="tx1">
              <a:lumMod val="65000"/>
              <a:lumOff val="35000"/>
            </a:schemeClr>
          </a:solidFill>
        </p:spPr>
        <p:txBody>
          <a:bodyPr wrap="square" rtlCol="0">
            <a:spAutoFit/>
          </a:bodyPr>
          <a:lstStyle/>
          <a:p>
            <a:pPr algn="ctr"/>
            <a:r>
              <a:rPr lang="en-US" sz="1800" dirty="0" smtClean="0">
                <a:solidFill>
                  <a:schemeClr val="bg1"/>
                </a:solidFill>
              </a:rPr>
              <a:t>S+B</a:t>
            </a:r>
            <a:endParaRPr lang="ar-LB" sz="1800" dirty="0">
              <a:solidFill>
                <a:schemeClr val="bg1"/>
              </a:solidFill>
            </a:endParaRPr>
          </a:p>
          <a:p>
            <a:pPr algn="ctr"/>
            <a:r>
              <a:rPr lang="ar-LB" sz="1800" dirty="0" smtClean="0">
                <a:solidFill>
                  <a:schemeClr val="bg1"/>
                </a:solidFill>
              </a:rPr>
              <a:t>س+ب</a:t>
            </a:r>
            <a:endParaRPr lang="en-US" sz="1800" dirty="0">
              <a:solidFill>
                <a:schemeClr val="bg1"/>
              </a:solidFill>
            </a:endParaRPr>
          </a:p>
        </p:txBody>
      </p:sp>
      <p:sp>
        <p:nvSpPr>
          <p:cNvPr id="43" name="TextBox 42"/>
          <p:cNvSpPr txBox="1"/>
          <p:nvPr/>
        </p:nvSpPr>
        <p:spPr>
          <a:xfrm>
            <a:off x="18497081" y="22978986"/>
            <a:ext cx="632843" cy="646331"/>
          </a:xfrm>
          <a:prstGeom prst="rect">
            <a:avLst/>
          </a:prstGeom>
          <a:solidFill>
            <a:schemeClr val="tx1">
              <a:lumMod val="65000"/>
              <a:lumOff val="35000"/>
            </a:schemeClr>
          </a:solidFill>
        </p:spPr>
        <p:txBody>
          <a:bodyPr wrap="square" rtlCol="0">
            <a:spAutoFit/>
          </a:bodyPr>
          <a:lstStyle/>
          <a:p>
            <a:pPr algn="ctr"/>
            <a:r>
              <a:rPr lang="en-US" sz="1800" dirty="0" smtClean="0">
                <a:solidFill>
                  <a:schemeClr val="bg1"/>
                </a:solidFill>
              </a:rPr>
              <a:t>A</a:t>
            </a:r>
            <a:endParaRPr lang="ar-LB" sz="1800" dirty="0" smtClean="0">
              <a:solidFill>
                <a:schemeClr val="bg1"/>
              </a:solidFill>
            </a:endParaRPr>
          </a:p>
          <a:p>
            <a:pPr algn="ctr"/>
            <a:r>
              <a:rPr lang="ar-LB" sz="1800" dirty="0">
                <a:solidFill>
                  <a:schemeClr val="bg1"/>
                </a:solidFill>
              </a:rPr>
              <a:t>أ</a:t>
            </a:r>
            <a:endParaRPr lang="en-US" sz="1800" dirty="0">
              <a:solidFill>
                <a:schemeClr val="bg1"/>
              </a:solidFill>
            </a:endParaRPr>
          </a:p>
        </p:txBody>
      </p:sp>
      <p:sp>
        <p:nvSpPr>
          <p:cNvPr id="29" name="TextBox 28"/>
          <p:cNvSpPr txBox="1"/>
          <p:nvPr/>
        </p:nvSpPr>
        <p:spPr>
          <a:xfrm>
            <a:off x="2179354" y="23214761"/>
            <a:ext cx="728443" cy="338554"/>
          </a:xfrm>
          <a:prstGeom prst="rect">
            <a:avLst/>
          </a:prstGeom>
          <a:noFill/>
        </p:spPr>
        <p:txBody>
          <a:bodyPr wrap="square" rtlCol="0">
            <a:spAutoFit/>
          </a:bodyPr>
          <a:lstStyle/>
          <a:p>
            <a:pPr algn="ctr"/>
            <a:r>
              <a:rPr lang="en-US" sz="1600" dirty="0" smtClean="0">
                <a:solidFill>
                  <a:schemeClr val="bg1"/>
                </a:solidFill>
              </a:rPr>
              <a:t>A+B</a:t>
            </a:r>
            <a:endParaRPr lang="en-US" sz="1600" dirty="0">
              <a:solidFill>
                <a:schemeClr val="bg1"/>
              </a:solidFill>
            </a:endParaRPr>
          </a:p>
        </p:txBody>
      </p:sp>
      <p:sp>
        <p:nvSpPr>
          <p:cNvPr id="30" name="TextBox 29"/>
          <p:cNvSpPr txBox="1"/>
          <p:nvPr/>
        </p:nvSpPr>
        <p:spPr>
          <a:xfrm>
            <a:off x="2515328" y="20363032"/>
            <a:ext cx="718097" cy="338554"/>
          </a:xfrm>
          <a:prstGeom prst="rect">
            <a:avLst/>
          </a:prstGeom>
          <a:noFill/>
        </p:spPr>
        <p:txBody>
          <a:bodyPr wrap="square" rtlCol="0">
            <a:spAutoFit/>
          </a:bodyPr>
          <a:lstStyle/>
          <a:p>
            <a:pPr algn="ctr"/>
            <a:r>
              <a:rPr lang="en-US" sz="1600" dirty="0">
                <a:solidFill>
                  <a:schemeClr val="bg1"/>
                </a:solidFill>
              </a:rPr>
              <a:t>S</a:t>
            </a:r>
          </a:p>
        </p:txBody>
      </p:sp>
      <p:sp>
        <p:nvSpPr>
          <p:cNvPr id="31" name="TextBox 30"/>
          <p:cNvSpPr txBox="1"/>
          <p:nvPr/>
        </p:nvSpPr>
        <p:spPr>
          <a:xfrm>
            <a:off x="8179769" y="19905566"/>
            <a:ext cx="541428" cy="338554"/>
          </a:xfrm>
          <a:prstGeom prst="rect">
            <a:avLst/>
          </a:prstGeom>
          <a:noFill/>
        </p:spPr>
        <p:txBody>
          <a:bodyPr wrap="square" rtlCol="0">
            <a:spAutoFit/>
          </a:bodyPr>
          <a:lstStyle/>
          <a:p>
            <a:pPr algn="ctr"/>
            <a:r>
              <a:rPr lang="en-US" sz="1600" dirty="0" smtClean="0">
                <a:solidFill>
                  <a:schemeClr val="bg1"/>
                </a:solidFill>
              </a:rPr>
              <a:t>S+B</a:t>
            </a:r>
            <a:endParaRPr lang="en-US" sz="1600" dirty="0">
              <a:solidFill>
                <a:schemeClr val="bg1"/>
              </a:solidFill>
            </a:endParaRPr>
          </a:p>
        </p:txBody>
      </p:sp>
      <p:sp>
        <p:nvSpPr>
          <p:cNvPr id="33" name="TextBox 32"/>
          <p:cNvSpPr txBox="1"/>
          <p:nvPr/>
        </p:nvSpPr>
        <p:spPr>
          <a:xfrm>
            <a:off x="7877132" y="21350599"/>
            <a:ext cx="660830" cy="338554"/>
          </a:xfrm>
          <a:prstGeom prst="rect">
            <a:avLst/>
          </a:prstGeom>
          <a:noFill/>
        </p:spPr>
        <p:txBody>
          <a:bodyPr wrap="square" rtlCol="0">
            <a:spAutoFit/>
          </a:bodyPr>
          <a:lstStyle/>
          <a:p>
            <a:r>
              <a:rPr lang="en-US" sz="1600" dirty="0">
                <a:solidFill>
                  <a:schemeClr val="bg1"/>
                </a:solidFill>
              </a:rPr>
              <a:t>A</a:t>
            </a:r>
          </a:p>
        </p:txBody>
      </p:sp>
      <p:sp>
        <p:nvSpPr>
          <p:cNvPr id="36" name="TextBox 35"/>
          <p:cNvSpPr txBox="1"/>
          <p:nvPr/>
        </p:nvSpPr>
        <p:spPr>
          <a:xfrm>
            <a:off x="9422375" y="24992453"/>
            <a:ext cx="6613744" cy="369332"/>
          </a:xfrm>
          <a:prstGeom prst="rect">
            <a:avLst/>
          </a:prstGeom>
          <a:noFill/>
        </p:spPr>
        <p:txBody>
          <a:bodyPr wrap="square" rtlCol="0">
            <a:spAutoFit/>
          </a:bodyPr>
          <a:lstStyle/>
          <a:p>
            <a:r>
              <a:rPr lang="en-US" sz="1800" dirty="0" smtClean="0"/>
              <a:t>Figure 3: Principle of a separation</a:t>
            </a:r>
            <a:r>
              <a:rPr lang="de-DE" sz="1800" dirty="0"/>
              <a:t>stage by obtaining a balance</a:t>
            </a:r>
            <a:endParaRPr lang="en-US" sz="1800" dirty="0"/>
          </a:p>
        </p:txBody>
      </p:sp>
      <p:sp>
        <p:nvSpPr>
          <p:cNvPr id="45" name="TextBox 44"/>
          <p:cNvSpPr txBox="1"/>
          <p:nvPr/>
        </p:nvSpPr>
        <p:spPr>
          <a:xfrm>
            <a:off x="7886610" y="22003662"/>
            <a:ext cx="330415" cy="338554"/>
          </a:xfrm>
          <a:prstGeom prst="rect">
            <a:avLst/>
          </a:prstGeom>
          <a:noFill/>
        </p:spPr>
        <p:txBody>
          <a:bodyPr wrap="square" rtlCol="0">
            <a:spAutoFit/>
          </a:bodyPr>
          <a:lstStyle/>
          <a:p>
            <a:r>
              <a:rPr lang="en-US" sz="1600" dirty="0" smtClean="0">
                <a:solidFill>
                  <a:schemeClr val="bg1"/>
                </a:solidFill>
              </a:rPr>
              <a:t>A</a:t>
            </a:r>
            <a:endParaRPr lang="en-US" sz="1600" dirty="0">
              <a:solidFill>
                <a:schemeClr val="bg1"/>
              </a:solidFill>
            </a:endParaRPr>
          </a:p>
        </p:txBody>
      </p:sp>
      <p:sp>
        <p:nvSpPr>
          <p:cNvPr id="53" name="Snip Diagonal Corner Rectangle 52"/>
          <p:cNvSpPr/>
          <p:nvPr/>
        </p:nvSpPr>
        <p:spPr>
          <a:xfrm>
            <a:off x="12269337" y="17776826"/>
            <a:ext cx="7646107" cy="1357335"/>
          </a:xfrm>
          <a:prstGeom prst="snip2DiagRect">
            <a:avLst>
              <a:gd name="adj1" fmla="val 0"/>
              <a:gd name="adj2" fmla="val 26722"/>
            </a:avLst>
          </a:prstGeom>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ct val="200000"/>
              </a:lnSpc>
            </a:pPr>
            <a:r>
              <a:rPr lang="en-US" sz="3200" dirty="0" smtClean="0">
                <a:solidFill>
                  <a:schemeClr val="bg2">
                    <a:lumMod val="50000"/>
                  </a:schemeClr>
                </a:solidFill>
              </a:rPr>
              <a:t>Process control system</a:t>
            </a:r>
            <a:r>
              <a:rPr lang="ar-LB" sz="3200" dirty="0" smtClean="0">
                <a:solidFill>
                  <a:schemeClr val="bg2">
                    <a:lumMod val="50000"/>
                  </a:schemeClr>
                </a:solidFill>
              </a:rPr>
              <a:t>نظام التحكم في العمليات</a:t>
            </a:r>
            <a:endParaRPr lang="en-US" sz="3200" dirty="0" smtClean="0">
              <a:solidFill>
                <a:schemeClr val="bg2">
                  <a:lumMod val="50000"/>
                </a:schemeClr>
              </a:solidFill>
            </a:endParaRPr>
          </a:p>
          <a:p>
            <a:pPr algn="ctr"/>
            <a:endParaRPr lang="en-US" dirty="0">
              <a:solidFill>
                <a:schemeClr val="bg2">
                  <a:lumMod val="50000"/>
                </a:schemeClr>
              </a:solidFill>
            </a:endParaRPr>
          </a:p>
        </p:txBody>
      </p:sp>
      <p:sp>
        <p:nvSpPr>
          <p:cNvPr id="49" name="TextBox 48"/>
          <p:cNvSpPr txBox="1"/>
          <p:nvPr/>
        </p:nvSpPr>
        <p:spPr>
          <a:xfrm>
            <a:off x="1232938" y="3013492"/>
            <a:ext cx="2759448" cy="843629"/>
          </a:xfrm>
          <a:prstGeom prst="rect">
            <a:avLst/>
          </a:prstGeom>
          <a:solidFill>
            <a:schemeClr val="bg1">
              <a:lumMod val="95000"/>
            </a:schemeClr>
          </a:solidFill>
          <a:ln>
            <a:solidFill>
              <a:schemeClr val="bg1">
                <a:lumMod val="65000"/>
              </a:schemeClr>
            </a:solidFill>
          </a:ln>
        </p:spPr>
        <p:txBody>
          <a:bodyPr wrap="square" rtlCol="0">
            <a:spAutoFit/>
          </a:bodyPr>
          <a:lstStyle/>
          <a:p>
            <a:r>
              <a:rPr lang="en-US" dirty="0" smtClean="0">
                <a:solidFill>
                  <a:schemeClr val="bg2">
                    <a:lumMod val="50000"/>
                  </a:schemeClr>
                </a:solidFill>
              </a:rPr>
              <a:t>Poster 3</a:t>
            </a:r>
            <a:endParaRPr lang="en-US" dirty="0">
              <a:solidFill>
                <a:schemeClr val="bg2">
                  <a:lumMod val="50000"/>
                </a:schemeClr>
              </a:solidFill>
            </a:endParaRPr>
          </a:p>
        </p:txBody>
      </p:sp>
    </p:spTree>
    <p:extLst>
      <p:ext uri="{BB962C8B-B14F-4D97-AF65-F5344CB8AC3E}">
        <p14:creationId xmlns:p14="http://schemas.microsoft.com/office/powerpoint/2010/main" xmlns="" val="3584964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1241</TotalTime>
  <Words>1294</Words>
  <Application>Microsoft Office PowerPoint</Application>
  <PresentationFormat>Custom</PresentationFormat>
  <Paragraphs>54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siham aisha</dc:creator>
  <cp:lastModifiedBy>MenkaraComputer</cp:lastModifiedBy>
  <cp:revision>104</cp:revision>
  <dcterms:created xsi:type="dcterms:W3CDTF">2020-03-09T06:43:57Z</dcterms:created>
  <dcterms:modified xsi:type="dcterms:W3CDTF">2021-11-30T07:04:27Z</dcterms:modified>
</cp:coreProperties>
</file>