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396325" cy="30267275"/>
  <p:notesSz cx="6858000" cy="9144000"/>
  <p:defaultTextStyle>
    <a:defPPr>
      <a:defRPr lang="en-US"/>
    </a:defPPr>
    <a:lvl1pPr marL="0" algn="l" defTabSz="2479853" rtl="0" eaLnBrk="1" latinLnBrk="0" hangingPunct="1">
      <a:defRPr sz="4882" kern="1200">
        <a:solidFill>
          <a:schemeClr val="tx1"/>
        </a:solidFill>
        <a:latin typeface="+mn-lt"/>
        <a:ea typeface="+mn-ea"/>
        <a:cs typeface="+mn-cs"/>
      </a:defRPr>
    </a:lvl1pPr>
    <a:lvl2pPr marL="1239926" algn="l" defTabSz="2479853" rtl="0" eaLnBrk="1" latinLnBrk="0" hangingPunct="1">
      <a:defRPr sz="4882" kern="1200">
        <a:solidFill>
          <a:schemeClr val="tx1"/>
        </a:solidFill>
        <a:latin typeface="+mn-lt"/>
        <a:ea typeface="+mn-ea"/>
        <a:cs typeface="+mn-cs"/>
      </a:defRPr>
    </a:lvl2pPr>
    <a:lvl3pPr marL="2479853" algn="l" defTabSz="2479853" rtl="0" eaLnBrk="1" latinLnBrk="0" hangingPunct="1">
      <a:defRPr sz="4882" kern="1200">
        <a:solidFill>
          <a:schemeClr val="tx1"/>
        </a:solidFill>
        <a:latin typeface="+mn-lt"/>
        <a:ea typeface="+mn-ea"/>
        <a:cs typeface="+mn-cs"/>
      </a:defRPr>
    </a:lvl3pPr>
    <a:lvl4pPr marL="3719779" algn="l" defTabSz="2479853" rtl="0" eaLnBrk="1" latinLnBrk="0" hangingPunct="1">
      <a:defRPr sz="4882" kern="1200">
        <a:solidFill>
          <a:schemeClr val="tx1"/>
        </a:solidFill>
        <a:latin typeface="+mn-lt"/>
        <a:ea typeface="+mn-ea"/>
        <a:cs typeface="+mn-cs"/>
      </a:defRPr>
    </a:lvl4pPr>
    <a:lvl5pPr marL="4959706" algn="l" defTabSz="2479853" rtl="0" eaLnBrk="1" latinLnBrk="0" hangingPunct="1">
      <a:defRPr sz="4882" kern="1200">
        <a:solidFill>
          <a:schemeClr val="tx1"/>
        </a:solidFill>
        <a:latin typeface="+mn-lt"/>
        <a:ea typeface="+mn-ea"/>
        <a:cs typeface="+mn-cs"/>
      </a:defRPr>
    </a:lvl5pPr>
    <a:lvl6pPr marL="6199632" algn="l" defTabSz="2479853" rtl="0" eaLnBrk="1" latinLnBrk="0" hangingPunct="1">
      <a:defRPr sz="4882" kern="1200">
        <a:solidFill>
          <a:schemeClr val="tx1"/>
        </a:solidFill>
        <a:latin typeface="+mn-lt"/>
        <a:ea typeface="+mn-ea"/>
        <a:cs typeface="+mn-cs"/>
      </a:defRPr>
    </a:lvl6pPr>
    <a:lvl7pPr marL="7439558" algn="l" defTabSz="2479853" rtl="0" eaLnBrk="1" latinLnBrk="0" hangingPunct="1">
      <a:defRPr sz="4882" kern="1200">
        <a:solidFill>
          <a:schemeClr val="tx1"/>
        </a:solidFill>
        <a:latin typeface="+mn-lt"/>
        <a:ea typeface="+mn-ea"/>
        <a:cs typeface="+mn-cs"/>
      </a:defRPr>
    </a:lvl7pPr>
    <a:lvl8pPr marL="8679485" algn="l" defTabSz="2479853" rtl="0" eaLnBrk="1" latinLnBrk="0" hangingPunct="1">
      <a:defRPr sz="4882" kern="1200">
        <a:solidFill>
          <a:schemeClr val="tx1"/>
        </a:solidFill>
        <a:latin typeface="+mn-lt"/>
        <a:ea typeface="+mn-ea"/>
        <a:cs typeface="+mn-cs"/>
      </a:defRPr>
    </a:lvl8pPr>
    <a:lvl9pPr marL="9919411" algn="l" defTabSz="2479853" rtl="0" eaLnBrk="1" latinLnBrk="0" hangingPunct="1">
      <a:defRPr sz="4882"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533">
          <p15:clr>
            <a:srgbClr val="A4A3A4"/>
          </p15:clr>
        </p15:guide>
        <p15:guide id="2" pos="67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EE6FB"/>
    <a:srgbClr val="D0CECE"/>
    <a:srgbClr val="CCECFF"/>
    <a:srgbClr val="FFCCFF"/>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4971" autoAdjust="0"/>
    <p:restoredTop sz="92652" autoAdjust="0"/>
  </p:normalViewPr>
  <p:slideViewPr>
    <p:cSldViewPr snapToGrid="0">
      <p:cViewPr>
        <p:scale>
          <a:sx n="55" d="100"/>
          <a:sy n="55" d="100"/>
        </p:scale>
        <p:origin x="-300" y="144"/>
      </p:cViewPr>
      <p:guideLst>
        <p:guide orient="horz" pos="9533"/>
        <p:guide pos="673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DA1737-2D73-457B-87C3-BC093261A4D4}" type="datetimeFigureOut">
              <a:rPr lang="en-US" smtClean="0"/>
              <a:pPr/>
              <a:t>11/24/2021</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724990-84B7-492E-919A-09C61AF1D67E}" type="slidenum">
              <a:rPr lang="en-US" smtClean="0"/>
              <a:pPr/>
              <a:t>‹#›</a:t>
            </a:fld>
            <a:endParaRPr lang="en-US" dirty="0"/>
          </a:p>
        </p:txBody>
      </p:sp>
    </p:spTree>
    <p:extLst>
      <p:ext uri="{BB962C8B-B14F-4D97-AF65-F5344CB8AC3E}">
        <p14:creationId xmlns:p14="http://schemas.microsoft.com/office/powerpoint/2010/main" xmlns="" val="1334052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724990-84B7-492E-919A-09C61AF1D67E}" type="slidenum">
              <a:rPr lang="en-US" smtClean="0"/>
              <a:pPr/>
              <a:t>1</a:t>
            </a:fld>
            <a:endParaRPr lang="en-US" dirty="0"/>
          </a:p>
        </p:txBody>
      </p:sp>
    </p:spTree>
    <p:extLst>
      <p:ext uri="{BB962C8B-B14F-4D97-AF65-F5344CB8AC3E}">
        <p14:creationId xmlns:p14="http://schemas.microsoft.com/office/powerpoint/2010/main" xmlns="" val="639636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smtClean="0"/>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2424985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304635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338459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172471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smtClean="0"/>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120507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170145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smtClean="0"/>
              <a:t>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192310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363574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271311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20710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dirty="0" smtClean="0"/>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smtClean="0"/>
              <a:t>Edit Master text styles</a:t>
            </a:r>
          </a:p>
        </p:txBody>
      </p:sp>
      <p:sp>
        <p:nvSpPr>
          <p:cNvPr id="5" name="Date Placeholder 4"/>
          <p:cNvSpPr>
            <a:spLocks noGrp="1"/>
          </p:cNvSpPr>
          <p:nvPr>
            <p:ph type="dt" sz="half" idx="10"/>
          </p:nvPr>
        </p:nvSpPr>
        <p:spPr/>
        <p:txBody>
          <a:bodyPr/>
          <a:lstStyle/>
          <a:p>
            <a:fld id="{9A406FB8-6F02-47DE-A60B-3B5E0B25A482}" type="datetimeFigureOut">
              <a:rPr lang="en-US" smtClean="0"/>
              <a:pPr/>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1398425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9A406FB8-6F02-47DE-A60B-3B5E0B25A482}" type="datetimeFigureOut">
              <a:rPr lang="en-US" smtClean="0"/>
              <a:pPr/>
              <a:t>11/24/2021</a:t>
            </a:fld>
            <a:endParaRPr lang="en-US" dirty="0"/>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7BDE2AD3-A014-4F9C-9BF8-6DFB085D9622}" type="slidenum">
              <a:rPr lang="en-US" smtClean="0"/>
              <a:pPr/>
              <a:t>‹#›</a:t>
            </a:fld>
            <a:endParaRPr lang="en-US" dirty="0"/>
          </a:p>
        </p:txBody>
      </p:sp>
    </p:spTree>
    <p:extLst>
      <p:ext uri="{BB962C8B-B14F-4D97-AF65-F5344CB8AC3E}">
        <p14:creationId xmlns:p14="http://schemas.microsoft.com/office/powerpoint/2010/main" xmlns="" val="26051940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nip Same Side Corner Rectangle 323"/>
          <p:cNvSpPr/>
          <p:nvPr/>
        </p:nvSpPr>
        <p:spPr>
          <a:xfrm>
            <a:off x="500531" y="19597496"/>
            <a:ext cx="20439232" cy="9470862"/>
          </a:xfrm>
          <a:prstGeom prst="snip2SameRect">
            <a:avLst/>
          </a:prstGeom>
          <a:solidFill>
            <a:srgbClr val="D0CECE"/>
          </a:solidFill>
          <a:ln>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323" name="Snip Diagonal Corner Rectangle 322"/>
          <p:cNvSpPr/>
          <p:nvPr/>
        </p:nvSpPr>
        <p:spPr>
          <a:xfrm>
            <a:off x="449731" y="2540000"/>
            <a:ext cx="20341261" cy="16738600"/>
          </a:xfrm>
          <a:prstGeom prst="snip2DiagRect">
            <a:avLst>
              <a:gd name="adj1" fmla="val 0"/>
              <a:gd name="adj2" fmla="val 7751"/>
            </a:avLst>
          </a:prstGeom>
          <a:solidFill>
            <a:schemeClr val="bg1">
              <a:lumMod val="95000"/>
            </a:schemeClr>
          </a:solidFill>
          <a:ln>
            <a:solidFill>
              <a:schemeClr val="bg1">
                <a:lumMod val="65000"/>
              </a:schemeClr>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4" name="Grafik 2" descr="AECENAR_Kopf_withWebsiteAdress.jpg"/>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9804643" cy="1390179"/>
          </a:xfrm>
          <a:prstGeom prst="rect">
            <a:avLst/>
          </a:prstGeom>
          <a:noFill/>
          <a:ln>
            <a:noFill/>
          </a:ln>
        </p:spPr>
      </p:pic>
      <p:pic>
        <p:nvPicPr>
          <p:cNvPr id="5" name="Grafik 10" descr="Basmalla.jpg"/>
          <p:cNvPicPr>
            <a:picLocks noChangeAspect="1"/>
          </p:cNvPicPr>
          <p:nvPr/>
        </p:nvPicPr>
        <p:blipFill>
          <a:blip r:embed="rId4" cstate="print"/>
          <a:stretch>
            <a:fillRect/>
          </a:stretch>
        </p:blipFill>
        <p:spPr>
          <a:xfrm>
            <a:off x="10813302" y="289109"/>
            <a:ext cx="4594552" cy="793437"/>
          </a:xfrm>
          <a:prstGeom prst="rect">
            <a:avLst/>
          </a:prstGeom>
        </p:spPr>
      </p:pic>
      <p:sp>
        <p:nvSpPr>
          <p:cNvPr id="6" name="Rectangle 5"/>
          <p:cNvSpPr/>
          <p:nvPr/>
        </p:nvSpPr>
        <p:spPr>
          <a:xfrm>
            <a:off x="8564196" y="1357578"/>
            <a:ext cx="4145687" cy="1323439"/>
          </a:xfrm>
          <a:prstGeom prst="rect">
            <a:avLst/>
          </a:prstGeom>
        </p:spPr>
        <p:txBody>
          <a:bodyPr wrap="none">
            <a:spAutoFit/>
          </a:bodyPr>
          <a:lstStyle/>
          <a:p>
            <a:pPr algn="ctr"/>
            <a:r>
              <a:rPr lang="en-US" sz="8000" b="1" dirty="0" smtClean="0"/>
              <a:t>NLAP-IPP</a:t>
            </a:r>
            <a:endParaRPr lang="en-US" sz="8000" b="1" dirty="0">
              <a:solidFill>
                <a:srgbClr val="00B050"/>
              </a:solidFill>
            </a:endParaRPr>
          </a:p>
        </p:txBody>
      </p:sp>
      <p:sp>
        <p:nvSpPr>
          <p:cNvPr id="56" name="TextBox 55"/>
          <p:cNvSpPr txBox="1"/>
          <p:nvPr/>
        </p:nvSpPr>
        <p:spPr>
          <a:xfrm>
            <a:off x="9880600" y="29066946"/>
            <a:ext cx="10910393" cy="1200329"/>
          </a:xfrm>
          <a:prstGeom prst="rect">
            <a:avLst/>
          </a:prstGeom>
          <a:noFill/>
        </p:spPr>
        <p:txBody>
          <a:bodyPr wrap="square" rtlCol="0">
            <a:spAutoFit/>
          </a:bodyPr>
          <a:lstStyle/>
          <a:p>
            <a:r>
              <a:rPr lang="en-US" sz="3600" dirty="0" smtClean="0"/>
              <a:t>Nidaa </a:t>
            </a:r>
            <a:r>
              <a:rPr lang="en-US" sz="3600" dirty="0" smtClean="0"/>
              <a:t>Fatfat/ </a:t>
            </a:r>
            <a:r>
              <a:rPr lang="en-US" sz="3600" dirty="0" smtClean="0"/>
              <a:t>Mounira Sayah </a:t>
            </a:r>
            <a:r>
              <a:rPr lang="en-US" sz="3600" dirty="0" smtClean="0"/>
              <a:t>,AECENAR@November </a:t>
            </a:r>
            <a:r>
              <a:rPr lang="en-US" sz="3600" dirty="0" smtClean="0"/>
              <a:t>2021 </a:t>
            </a:r>
          </a:p>
          <a:p>
            <a:endParaRPr lang="en-US" sz="3600" dirty="0"/>
          </a:p>
        </p:txBody>
      </p:sp>
      <p:pic>
        <p:nvPicPr>
          <p:cNvPr id="47" name="Picture 46"/>
          <p:cNvPicPr/>
          <p:nvPr/>
        </p:nvPicPr>
        <p:blipFill>
          <a:blip r:embed="rId5" cstate="print"/>
          <a:stretch>
            <a:fillRect/>
          </a:stretch>
        </p:blipFill>
        <p:spPr>
          <a:xfrm>
            <a:off x="15202903" y="0"/>
            <a:ext cx="4249471" cy="2478376"/>
          </a:xfrm>
          <a:prstGeom prst="rect">
            <a:avLst/>
          </a:prstGeom>
        </p:spPr>
      </p:pic>
      <p:sp>
        <p:nvSpPr>
          <p:cNvPr id="22" name="Rectangle 21"/>
          <p:cNvSpPr/>
          <p:nvPr/>
        </p:nvSpPr>
        <p:spPr>
          <a:xfrm>
            <a:off x="10850679" y="10172580"/>
            <a:ext cx="9734856" cy="584775"/>
          </a:xfrm>
          <a:prstGeom prst="rect">
            <a:avLst/>
          </a:prstGeom>
        </p:spPr>
        <p:txBody>
          <a:bodyPr>
            <a:spAutoFit/>
          </a:bodyPr>
          <a:lstStyle/>
          <a:p>
            <a:pPr marL="514350" indent="-514350" algn="r" rtl="1"/>
            <a:endParaRPr lang="en-US" sz="3200" dirty="0"/>
          </a:p>
        </p:txBody>
      </p:sp>
      <p:sp>
        <p:nvSpPr>
          <p:cNvPr id="121" name="Snip Diagonal Corner Rectangle 120"/>
          <p:cNvSpPr/>
          <p:nvPr/>
        </p:nvSpPr>
        <p:spPr>
          <a:xfrm>
            <a:off x="880216" y="2754693"/>
            <a:ext cx="8185901" cy="1010653"/>
          </a:xfrm>
          <a:prstGeom prst="snip2DiagRect">
            <a:avLst/>
          </a:prstGeom>
          <a:solidFill>
            <a:schemeClr val="bg1"/>
          </a:solidFill>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2" name="TextBox 121"/>
          <p:cNvSpPr txBox="1"/>
          <p:nvPr/>
        </p:nvSpPr>
        <p:spPr>
          <a:xfrm>
            <a:off x="2365748" y="2830796"/>
            <a:ext cx="4812632" cy="843629"/>
          </a:xfrm>
          <a:prstGeom prst="rect">
            <a:avLst/>
          </a:prstGeom>
          <a:noFill/>
        </p:spPr>
        <p:txBody>
          <a:bodyPr wrap="square" rtlCol="0">
            <a:spAutoFit/>
          </a:bodyPr>
          <a:lstStyle/>
          <a:p>
            <a:pPr algn="ctr"/>
            <a:r>
              <a:rPr lang="en-US" b="1" dirty="0" smtClean="0">
                <a:solidFill>
                  <a:schemeClr val="bg2">
                    <a:lumMod val="50000"/>
                  </a:schemeClr>
                </a:solidFill>
              </a:rPr>
              <a:t>Introduction </a:t>
            </a:r>
            <a:r>
              <a:rPr lang="ar-LB" b="1" dirty="0" smtClean="0">
                <a:solidFill>
                  <a:schemeClr val="bg2">
                    <a:lumMod val="50000"/>
                  </a:schemeClr>
                </a:solidFill>
              </a:rPr>
              <a:t>مقدمة</a:t>
            </a:r>
            <a:endParaRPr lang="en-US" b="1" dirty="0">
              <a:solidFill>
                <a:schemeClr val="bg2">
                  <a:lumMod val="50000"/>
                </a:schemeClr>
              </a:solidFill>
            </a:endParaRPr>
          </a:p>
        </p:txBody>
      </p:sp>
      <p:sp>
        <p:nvSpPr>
          <p:cNvPr id="12" name="TextBox 11"/>
          <p:cNvSpPr txBox="1"/>
          <p:nvPr/>
        </p:nvSpPr>
        <p:spPr>
          <a:xfrm>
            <a:off x="474767" y="3835730"/>
            <a:ext cx="5754583" cy="3477875"/>
          </a:xfrm>
          <a:prstGeom prst="rect">
            <a:avLst/>
          </a:prstGeom>
          <a:noFill/>
        </p:spPr>
        <p:txBody>
          <a:bodyPr wrap="square" rtlCol="0">
            <a:spAutoFit/>
          </a:bodyPr>
          <a:lstStyle/>
          <a:p>
            <a:r>
              <a:rPr lang="en-US" sz="2000" dirty="0"/>
              <a:t>The heat that is generated by incineration can be used to generate electric power.</a:t>
            </a:r>
          </a:p>
          <a:p>
            <a:r>
              <a:rPr lang="en-US" sz="2000" dirty="0"/>
              <a:t>Waste-to-energy plants burn municipal solid waste (MSW), often called garbage or trash, to produce steam in a boiler that is used to generate electricity</a:t>
            </a:r>
          </a:p>
          <a:p>
            <a:r>
              <a:rPr lang="en-US" sz="2000" dirty="0"/>
              <a:t>Waste-to-energy uses trash as a fuel for generating power, just as other power plants use coal, oil, or natural gas</a:t>
            </a:r>
            <a:r>
              <a:rPr lang="en-US" sz="2000" dirty="0" smtClean="0"/>
              <a:t>. The burning fuel heats water into steam that drives a turbine then to the generator to create electricity. </a:t>
            </a:r>
            <a:r>
              <a:rPr lang="en-US" sz="2000" dirty="0"/>
              <a:t>The process can reduce a community’s landfill volume by up to 90 </a:t>
            </a:r>
            <a:r>
              <a:rPr lang="en-US" sz="2000" dirty="0" smtClean="0"/>
              <a:t>percent.</a:t>
            </a:r>
            <a:endParaRPr lang="en-US" sz="2000" dirty="0"/>
          </a:p>
        </p:txBody>
      </p:sp>
      <p:sp>
        <p:nvSpPr>
          <p:cNvPr id="14" name="TextBox 13"/>
          <p:cNvSpPr txBox="1"/>
          <p:nvPr/>
        </p:nvSpPr>
        <p:spPr>
          <a:xfrm>
            <a:off x="621102" y="7538623"/>
            <a:ext cx="6848710" cy="646331"/>
          </a:xfrm>
          <a:prstGeom prst="rect">
            <a:avLst/>
          </a:prstGeom>
          <a:noFill/>
        </p:spPr>
        <p:txBody>
          <a:bodyPr wrap="square" rtlCol="0">
            <a:spAutoFit/>
          </a:bodyPr>
          <a:lstStyle/>
          <a:p>
            <a:pPr algn="ctr"/>
            <a:r>
              <a:rPr lang="en-US" sz="3600" b="1" dirty="0" smtClean="0">
                <a:solidFill>
                  <a:schemeClr val="bg2">
                    <a:lumMod val="50000"/>
                  </a:schemeClr>
                </a:solidFill>
              </a:rPr>
              <a:t>Control system</a:t>
            </a:r>
            <a:r>
              <a:rPr lang="ar-LB" sz="3600" b="1" dirty="0" smtClean="0">
                <a:solidFill>
                  <a:schemeClr val="bg2">
                    <a:lumMod val="50000"/>
                  </a:schemeClr>
                </a:solidFill>
              </a:rPr>
              <a:t>  نظام التحكم </a:t>
            </a:r>
            <a:endParaRPr lang="en-US" sz="3600" b="1" dirty="0">
              <a:solidFill>
                <a:schemeClr val="bg2">
                  <a:lumMod val="50000"/>
                </a:schemeClr>
              </a:solidFill>
            </a:endParaRPr>
          </a:p>
        </p:txBody>
      </p:sp>
      <p:sp>
        <p:nvSpPr>
          <p:cNvPr id="15" name="TextBox 14"/>
          <p:cNvSpPr txBox="1"/>
          <p:nvPr/>
        </p:nvSpPr>
        <p:spPr>
          <a:xfrm>
            <a:off x="508830" y="8390946"/>
            <a:ext cx="5739570" cy="8125301"/>
          </a:xfrm>
          <a:prstGeom prst="rect">
            <a:avLst/>
          </a:prstGeom>
          <a:noFill/>
        </p:spPr>
        <p:txBody>
          <a:bodyPr wrap="square" rtlCol="0">
            <a:spAutoFit/>
          </a:bodyPr>
          <a:lstStyle/>
          <a:p>
            <a:r>
              <a:rPr lang="en-US" sz="1800" dirty="0" smtClean="0"/>
              <a:t>   The WTE (waste to energy) </a:t>
            </a:r>
            <a:r>
              <a:rPr lang="en-US" sz="1800" dirty="0"/>
              <a:t>process uses specially developed boilers that burn non-hazardous waste in a closed circuit. The technology captures </a:t>
            </a:r>
            <a:r>
              <a:rPr lang="en-US" sz="1800" dirty="0" smtClean="0"/>
              <a:t>the </a:t>
            </a:r>
            <a:r>
              <a:rPr lang="en-US" sz="1800" dirty="0"/>
              <a:t>heat generated during combustion and uses it to create steam that drives a turbine that generates electricity. The electricity is </a:t>
            </a:r>
            <a:r>
              <a:rPr lang="en-US" sz="1800" dirty="0" smtClean="0"/>
              <a:t>then be returned to the waste disposal facility to operate the equipment and  </a:t>
            </a:r>
            <a:r>
              <a:rPr lang="en-US" sz="1800" dirty="0"/>
              <a:t>sent to local utility </a:t>
            </a:r>
            <a:r>
              <a:rPr lang="en-US" sz="1800" dirty="0" smtClean="0"/>
              <a:t>companies, for </a:t>
            </a:r>
            <a:r>
              <a:rPr lang="en-US" sz="1800" dirty="0"/>
              <a:t>use in households and </a:t>
            </a:r>
            <a:r>
              <a:rPr lang="en-US" sz="1800" dirty="0" smtClean="0"/>
              <a:t>businesses.</a:t>
            </a:r>
            <a:endParaRPr lang="ar-LB" sz="1800" dirty="0" smtClean="0"/>
          </a:p>
          <a:p>
            <a:r>
              <a:rPr lang="en-US" sz="1800" dirty="0" smtClean="0"/>
              <a:t>Sensors and instruments that have the ability to measure temperature and pressure within the same device.</a:t>
            </a:r>
          </a:p>
          <a:p>
            <a:r>
              <a:rPr lang="en-US" sz="1800" dirty="0" smtClean="0"/>
              <a:t>   </a:t>
            </a:r>
            <a:r>
              <a:rPr lang="en-US" sz="1800" b="1" dirty="0" smtClean="0"/>
              <a:t>How it works?</a:t>
            </a:r>
          </a:p>
          <a:p>
            <a:r>
              <a:rPr lang="en-US" sz="1800" dirty="0" smtClean="0"/>
              <a:t>-Waste </a:t>
            </a:r>
            <a:r>
              <a:rPr lang="en-US" sz="1800" dirty="0"/>
              <a:t>(fuel) burns and releases heat.  </a:t>
            </a:r>
            <a:endParaRPr lang="en-US" sz="1800" dirty="0" smtClean="0"/>
          </a:p>
          <a:p>
            <a:r>
              <a:rPr lang="en-US" sz="1800" dirty="0"/>
              <a:t>-</a:t>
            </a:r>
            <a:r>
              <a:rPr lang="en-US" sz="1800" dirty="0" smtClean="0"/>
              <a:t>Heat </a:t>
            </a:r>
            <a:r>
              <a:rPr lang="en-US" sz="1800" dirty="0"/>
              <a:t>turns water into steam in a boiler  </a:t>
            </a:r>
            <a:endParaRPr lang="en-US" sz="1800" dirty="0" smtClean="0"/>
          </a:p>
          <a:p>
            <a:r>
              <a:rPr lang="en-US" sz="1800" dirty="0"/>
              <a:t>-</a:t>
            </a:r>
            <a:r>
              <a:rPr lang="en-US" sz="1800" dirty="0" smtClean="0"/>
              <a:t>High </a:t>
            </a:r>
            <a:r>
              <a:rPr lang="en-US" sz="1800" dirty="0"/>
              <a:t>pressure steam turns the blades of a turbine generator to produce </a:t>
            </a:r>
            <a:r>
              <a:rPr lang="en-US" sz="1800" dirty="0" smtClean="0"/>
              <a:t>electricity </a:t>
            </a:r>
          </a:p>
          <a:p>
            <a:r>
              <a:rPr lang="ar-LB" sz="1800" dirty="0" smtClean="0"/>
              <a:t>*</a:t>
            </a:r>
            <a:r>
              <a:rPr lang="en-US" sz="1800" dirty="0" smtClean="0"/>
              <a:t>To </a:t>
            </a:r>
            <a:r>
              <a:rPr lang="en-US" sz="1800" dirty="0"/>
              <a:t>get energy efficiently from waste you need:  </a:t>
            </a:r>
            <a:endParaRPr lang="en-US" sz="1800" dirty="0" smtClean="0"/>
          </a:p>
          <a:p>
            <a:r>
              <a:rPr lang="en-US" sz="1800" b="1" dirty="0" smtClean="0"/>
              <a:t>-An efficient incinerator: </a:t>
            </a:r>
            <a:r>
              <a:rPr lang="en-US" sz="1800" dirty="0" smtClean="0"/>
              <a:t>They </a:t>
            </a:r>
            <a:r>
              <a:rPr lang="en-US" sz="1800" dirty="0"/>
              <a:t>range from small and portable to large on an industrial scale. We have a number of small business options.  </a:t>
            </a:r>
            <a:endParaRPr lang="en-US" sz="1800" dirty="0" smtClean="0"/>
          </a:p>
          <a:p>
            <a:r>
              <a:rPr lang="en-US" sz="1800" b="1" dirty="0"/>
              <a:t>-</a:t>
            </a:r>
            <a:r>
              <a:rPr lang="en-US" sz="1800" b="1" dirty="0" smtClean="0"/>
              <a:t>Sorted </a:t>
            </a:r>
            <a:r>
              <a:rPr lang="en-US" sz="1800" b="1" dirty="0"/>
              <a:t>Waste: </a:t>
            </a:r>
            <a:r>
              <a:rPr lang="en-US" sz="1800" dirty="0"/>
              <a:t>Any waste stream needs to be organized efficiently, removing metals and stones that cannot be incinerated and sorting materials that can be recycled.  </a:t>
            </a:r>
            <a:endParaRPr lang="en-US" sz="1800" dirty="0" smtClean="0"/>
          </a:p>
          <a:p>
            <a:pPr algn="l"/>
            <a:r>
              <a:rPr lang="en-US" sz="1800" b="1" dirty="0"/>
              <a:t>-</a:t>
            </a:r>
            <a:r>
              <a:rPr lang="en-US" sz="1800" b="1" dirty="0" smtClean="0"/>
              <a:t>Shredded Waste: </a:t>
            </a:r>
            <a:r>
              <a:rPr lang="en-US" sz="1800" dirty="0"/>
              <a:t>Another way to increase efficiency is to reduce the size of the waste before it is incinerated.  </a:t>
            </a:r>
            <a:endParaRPr lang="en-US" sz="1800" dirty="0" smtClean="0"/>
          </a:p>
          <a:p>
            <a:r>
              <a:rPr lang="en-US" sz="1800" b="1" dirty="0"/>
              <a:t>-</a:t>
            </a:r>
            <a:r>
              <a:rPr lang="en-US" sz="1800" b="1" dirty="0" smtClean="0"/>
              <a:t>Biodegradable </a:t>
            </a:r>
            <a:r>
              <a:rPr lang="en-US" sz="1800" b="1" dirty="0"/>
              <a:t>Components: </a:t>
            </a:r>
            <a:r>
              <a:rPr lang="en-US" sz="1800" dirty="0"/>
              <a:t>Adding renewable materials like wood, food, and paper to a waste stream can maximize energy production.  </a:t>
            </a:r>
            <a:endParaRPr lang="en-US" sz="1800" dirty="0" smtClean="0"/>
          </a:p>
          <a:p>
            <a:r>
              <a:rPr lang="en-US" sz="1800" b="1" dirty="0"/>
              <a:t>-</a:t>
            </a:r>
            <a:r>
              <a:rPr lang="en-US" sz="1800" b="1" dirty="0" smtClean="0"/>
              <a:t>Low </a:t>
            </a:r>
            <a:r>
              <a:rPr lang="en-US" sz="1800" b="1" dirty="0"/>
              <a:t>humidity </a:t>
            </a:r>
            <a:r>
              <a:rPr lang="en-US" sz="1800" b="1" dirty="0" smtClean="0"/>
              <a:t>waste: </a:t>
            </a:r>
            <a:r>
              <a:rPr lang="en-US" sz="1800" dirty="0"/>
              <a:t>the drier the waste stream, the less heat is required for </a:t>
            </a:r>
            <a:r>
              <a:rPr lang="en-US" sz="1800" dirty="0" smtClean="0"/>
              <a:t>incineration.</a:t>
            </a:r>
          </a:p>
        </p:txBody>
      </p:sp>
      <p:sp>
        <p:nvSpPr>
          <p:cNvPr id="16" name="TextBox 15"/>
          <p:cNvSpPr txBox="1"/>
          <p:nvPr/>
        </p:nvSpPr>
        <p:spPr>
          <a:xfrm>
            <a:off x="9733516" y="3155623"/>
            <a:ext cx="6208099" cy="7940635"/>
          </a:xfrm>
          <a:prstGeom prst="rect">
            <a:avLst/>
          </a:prstGeom>
          <a:noFill/>
        </p:spPr>
        <p:txBody>
          <a:bodyPr wrap="square" rtlCol="0">
            <a:spAutoFit/>
          </a:bodyPr>
          <a:lstStyle/>
          <a:p>
            <a:pPr marL="171450" indent="-171450">
              <a:buFont typeface="Arial" panose="020B0604020202020204" pitchFamily="34" charset="0"/>
              <a:buChar char="•"/>
            </a:pPr>
            <a:r>
              <a:rPr lang="en-US" sz="1500" b="1" dirty="0" smtClean="0"/>
              <a:t>Environmental:</a:t>
            </a:r>
          </a:p>
          <a:p>
            <a:r>
              <a:rPr lang="en-US" sz="1500" dirty="0" smtClean="0"/>
              <a:t>-</a:t>
            </a:r>
            <a:r>
              <a:rPr lang="en-US" sz="1500" b="1" dirty="0" smtClean="0"/>
              <a:t>Reduces Landfill Waste,</a:t>
            </a:r>
          </a:p>
          <a:p>
            <a:r>
              <a:rPr lang="en-US" sz="1500" dirty="0" smtClean="0"/>
              <a:t>By converting waste to energy, it substantially reduces the amount of waste entering landfills, which can curb greenhouse gases.</a:t>
            </a:r>
          </a:p>
          <a:p>
            <a:r>
              <a:rPr lang="en-US" sz="1500" dirty="0" smtClean="0"/>
              <a:t>- </a:t>
            </a:r>
            <a:r>
              <a:rPr lang="en-US" sz="1500" b="1" dirty="0" smtClean="0"/>
              <a:t>Recycles Excess Waste,</a:t>
            </a:r>
          </a:p>
          <a:p>
            <a:r>
              <a:rPr lang="en-US" sz="1500" dirty="0" smtClean="0"/>
              <a:t>The technology used to convert waste into energy also recycles any metal that remains after combustion, including steel and aluminum, further shrinking the amount of unusable waste.</a:t>
            </a:r>
          </a:p>
          <a:p>
            <a:r>
              <a:rPr lang="en-US" sz="1500" b="1" dirty="0" smtClean="0"/>
              <a:t>-Sustainable Process,</a:t>
            </a:r>
          </a:p>
          <a:p>
            <a:r>
              <a:rPr lang="en-US" sz="1500" dirty="0" smtClean="0"/>
              <a:t>The process itself is green, employing the latest pollution control equipment to scrub and filter emissions, preventing their release into the environment.</a:t>
            </a:r>
          </a:p>
          <a:p>
            <a:pPr marL="171450" indent="-171450">
              <a:buFont typeface="Arial" panose="020B0604020202020204" pitchFamily="34" charset="0"/>
              <a:buChar char="•"/>
            </a:pPr>
            <a:r>
              <a:rPr lang="en-US" sz="1500" b="1" dirty="0" smtClean="0"/>
              <a:t>Economical:</a:t>
            </a:r>
          </a:p>
          <a:p>
            <a:r>
              <a:rPr lang="en-US" sz="1500" dirty="0" smtClean="0"/>
              <a:t>-</a:t>
            </a:r>
            <a:r>
              <a:rPr lang="en-US" sz="1500" b="1" dirty="0" smtClean="0"/>
              <a:t>Creates a Significant Amount of Energy,</a:t>
            </a:r>
          </a:p>
          <a:p>
            <a:r>
              <a:rPr lang="en-US" sz="1500" dirty="0" smtClean="0"/>
              <a:t>One ton of waste can yield between 550 and 700 kilowatt hours—enough to power a person’s home for almost a month. Additionally, the energy produced at waste-to-energy facilities is reliable base load power, meaning that it is generated 24 hours a day, seven days a week. That provides the opportunity to not only sell electricity onto the grid, but also provide steam delivered to houses, public buildings and industry.</a:t>
            </a:r>
          </a:p>
          <a:p>
            <a:r>
              <a:rPr lang="en-US" sz="1500" dirty="0" smtClean="0"/>
              <a:t>-</a:t>
            </a:r>
            <a:r>
              <a:rPr lang="en-US" sz="1500" b="1" dirty="0" smtClean="0"/>
              <a:t>Gives careers,</a:t>
            </a:r>
          </a:p>
          <a:p>
            <a:r>
              <a:rPr lang="en-US" sz="1500" dirty="0" smtClean="0"/>
              <a:t>According to the Energy Recovery Council, the average waste to energy facility in the US is responsible for the creation of 58 full time jobs.  Generally, these are salaried, skilled positions with relatively high pay.  And, these jobs have at least a 40 year projected life.</a:t>
            </a:r>
          </a:p>
          <a:p>
            <a:r>
              <a:rPr lang="en-US" sz="1500" dirty="0" smtClean="0"/>
              <a:t>-</a:t>
            </a:r>
            <a:r>
              <a:rPr lang="en-US" sz="1500" b="1" dirty="0" smtClean="0"/>
              <a:t>New fuel sources,</a:t>
            </a:r>
          </a:p>
          <a:p>
            <a:r>
              <a:rPr lang="en-US" sz="1500" dirty="0" smtClean="0"/>
              <a:t>Inevitably, we will always generate some waste. Turning this waste into energy means that we can create fuel sources that enable us to reduce our use of fossil fuels.</a:t>
            </a:r>
          </a:p>
          <a:p>
            <a:r>
              <a:rPr lang="en-US" sz="1500" dirty="0"/>
              <a:t>-</a:t>
            </a:r>
            <a:r>
              <a:rPr lang="en-US" sz="1500" dirty="0" smtClean="0"/>
              <a:t>Another benefit of waste-to-energy over landfilling is the opportunity to recover valuable resources such as metals post-incineration. They can then be sent for recycling and kept in the economy. This is even true of mixed materials, which are notoriously hard to recycle. Incineration burns away materials such as plastics leaving the metals behind, which can be considered better than landfills where recyclable materials are simply buried.</a:t>
            </a:r>
          </a:p>
        </p:txBody>
      </p:sp>
      <p:pic>
        <p:nvPicPr>
          <p:cNvPr id="2" name="Picture 1"/>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5334035" y="21351582"/>
            <a:ext cx="3354453" cy="2510597"/>
          </a:xfrm>
          <a:prstGeom prst="rect">
            <a:avLst/>
          </a:prstGeom>
        </p:spPr>
      </p:pic>
      <p:sp>
        <p:nvSpPr>
          <p:cNvPr id="3" name="TextBox 2"/>
          <p:cNvSpPr txBox="1"/>
          <p:nvPr/>
        </p:nvSpPr>
        <p:spPr>
          <a:xfrm>
            <a:off x="5981700" y="3766214"/>
            <a:ext cx="3539836" cy="3816429"/>
          </a:xfrm>
          <a:prstGeom prst="rect">
            <a:avLst/>
          </a:prstGeom>
          <a:noFill/>
        </p:spPr>
        <p:txBody>
          <a:bodyPr wrap="square" rtlCol="0">
            <a:spAutoFit/>
          </a:bodyPr>
          <a:lstStyle/>
          <a:p>
            <a:pPr algn="r"/>
            <a:r>
              <a:rPr lang="ar-LB" sz="2000" dirty="0">
                <a:latin typeface="Traditional Arabic" pitchFamily="18" charset="-78"/>
                <a:cs typeface="Traditional Arabic" pitchFamily="18" charset="-78"/>
              </a:rPr>
              <a:t>يمكن استخدام الحرارة الناتجة عن الحرق لتوليد الطاقة الكهربائية.</a:t>
            </a:r>
          </a:p>
          <a:p>
            <a:pPr algn="r"/>
            <a:r>
              <a:rPr lang="ar-LB" sz="2000" dirty="0">
                <a:latin typeface="Traditional Arabic" pitchFamily="18" charset="-78"/>
                <a:cs typeface="Traditional Arabic" pitchFamily="18" charset="-78"/>
              </a:rPr>
              <a:t>تحرق محطات تحويل النفايات إلى طاقة النفايات الصلبة البلدية، والتي تسمى غالبًا القمامة ، لإنتاج البخار في غلاية تُستخدم لتوليد الكهرباء</a:t>
            </a:r>
          </a:p>
          <a:p>
            <a:pPr algn="r"/>
            <a:r>
              <a:rPr lang="ar-LB" sz="2000" dirty="0">
                <a:latin typeface="Traditional Arabic" pitchFamily="18" charset="-78"/>
                <a:cs typeface="Traditional Arabic" pitchFamily="18" charset="-78"/>
              </a:rPr>
              <a:t>تستخدم عملية تحويل النفايات إلى طاقة القمامة كوقود لتوليد الطاقة ، تمامًا كما تستخدم محطات توليد الطاقة الأخرى الفحم أو الزيت أو الغاز الطبيعي. يعمل الوقود المحترق على تسخين الماء إلى بخار يدفع التوربينات ثم إلى المولد لتوليد الكهرباء. يمكن أن تقلل هذه العملية من حجم مدافن المجتمع بنسبة تصل إلى 90 بالمائة</a:t>
            </a:r>
            <a:r>
              <a:rPr lang="ar-LB" sz="2200" dirty="0">
                <a:latin typeface="Traditional Arabic" pitchFamily="18" charset="-78"/>
                <a:cs typeface="Traditional Arabic" pitchFamily="18" charset="-78"/>
              </a:rPr>
              <a:t>.</a:t>
            </a:r>
          </a:p>
        </p:txBody>
      </p:sp>
      <p:sp>
        <p:nvSpPr>
          <p:cNvPr id="7" name="Snip Diagonal Corner Rectangle 6"/>
          <p:cNvSpPr/>
          <p:nvPr/>
        </p:nvSpPr>
        <p:spPr>
          <a:xfrm>
            <a:off x="12052991" y="2680912"/>
            <a:ext cx="5751931" cy="597126"/>
          </a:xfrm>
          <a:prstGeom prst="snip2Diag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smtClean="0">
                <a:solidFill>
                  <a:schemeClr val="bg2">
                    <a:lumMod val="50000"/>
                  </a:schemeClr>
                </a:solidFill>
              </a:rPr>
              <a:t>Benefits </a:t>
            </a:r>
            <a:r>
              <a:rPr lang="ar-LB" sz="3600" b="1" dirty="0" smtClean="0">
                <a:solidFill>
                  <a:schemeClr val="bg2">
                    <a:lumMod val="50000"/>
                  </a:schemeClr>
                </a:solidFill>
              </a:rPr>
              <a:t>فوائد</a:t>
            </a:r>
            <a:endParaRPr lang="en-US" sz="3600" b="1" dirty="0">
              <a:solidFill>
                <a:schemeClr val="bg2">
                  <a:lumMod val="50000"/>
                </a:schemeClr>
              </a:solidFill>
            </a:endParaRPr>
          </a:p>
        </p:txBody>
      </p:sp>
      <p:sp>
        <p:nvSpPr>
          <p:cNvPr id="20" name="Snip Diagonal Corner Rectangle 19"/>
          <p:cNvSpPr/>
          <p:nvPr/>
        </p:nvSpPr>
        <p:spPr>
          <a:xfrm>
            <a:off x="11783683" y="11097350"/>
            <a:ext cx="6349042" cy="945126"/>
          </a:xfrm>
          <a:prstGeom prst="snip2DiagRect">
            <a:avLst/>
          </a:prstGeom>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smtClean="0">
                <a:solidFill>
                  <a:schemeClr val="bg2">
                    <a:lumMod val="50000"/>
                  </a:schemeClr>
                </a:solidFill>
              </a:rPr>
              <a:t>Challenges &amp; Solutions</a:t>
            </a:r>
            <a:endParaRPr lang="ar-LB" sz="3600" b="1" dirty="0">
              <a:solidFill>
                <a:schemeClr val="bg2">
                  <a:lumMod val="50000"/>
                </a:schemeClr>
              </a:solidFill>
            </a:endParaRPr>
          </a:p>
          <a:p>
            <a:pPr algn="ctr"/>
            <a:r>
              <a:rPr lang="ar-LB" sz="3600" b="1" dirty="0" smtClean="0">
                <a:solidFill>
                  <a:schemeClr val="bg2">
                    <a:lumMod val="50000"/>
                  </a:schemeClr>
                </a:solidFill>
              </a:rPr>
              <a:t>التحديات و الحلول</a:t>
            </a:r>
            <a:endParaRPr lang="en-US" sz="3600" b="1" dirty="0">
              <a:solidFill>
                <a:schemeClr val="bg2">
                  <a:lumMod val="50000"/>
                </a:schemeClr>
              </a:solidFill>
            </a:endParaRPr>
          </a:p>
        </p:txBody>
      </p:sp>
      <p:sp>
        <p:nvSpPr>
          <p:cNvPr id="8" name="TextBox 7"/>
          <p:cNvSpPr txBox="1"/>
          <p:nvPr/>
        </p:nvSpPr>
        <p:spPr>
          <a:xfrm>
            <a:off x="9967048" y="12069925"/>
            <a:ext cx="6302371" cy="7571303"/>
          </a:xfrm>
          <a:prstGeom prst="rect">
            <a:avLst/>
          </a:prstGeom>
          <a:noFill/>
        </p:spPr>
        <p:txBody>
          <a:bodyPr wrap="square" rtlCol="0">
            <a:spAutoFit/>
          </a:bodyPr>
          <a:lstStyle/>
          <a:p>
            <a:r>
              <a:rPr lang="en-US" sz="1600" dirty="0"/>
              <a:t>The disadvantages of waste-to-energy are numerous and have become more apparent in recent years. They include the pollution and particulates it generates, the destruction of useful materials, and the potential to disincentivize more sustainable waste management solutions and renewable energy sources</a:t>
            </a:r>
            <a:r>
              <a:rPr lang="en-US" sz="1600" dirty="0" smtClean="0"/>
              <a:t>.</a:t>
            </a:r>
          </a:p>
          <a:p>
            <a:r>
              <a:rPr lang="en-US" sz="1600" b="1" dirty="0" smtClean="0"/>
              <a:t>Toxic gases,</a:t>
            </a:r>
          </a:p>
          <a:p>
            <a:r>
              <a:rPr lang="en-US" sz="1600" dirty="0"/>
              <a:t>P</a:t>
            </a:r>
            <a:r>
              <a:rPr lang="en-US" sz="1600" dirty="0" smtClean="0"/>
              <a:t>lastics and other oil-based products, which are burned in WTE, are equivalent to any other fossil fuel and emit damaging greenhouse gas emissions. So we should use advanced filters system (</a:t>
            </a:r>
            <a:r>
              <a:rPr lang="en-US" sz="1600" b="1" dirty="0" smtClean="0"/>
              <a:t>chemical treatments</a:t>
            </a:r>
            <a:r>
              <a:rPr lang="en-US" sz="1600" dirty="0" smtClean="0"/>
              <a:t>).</a:t>
            </a:r>
            <a:endParaRPr lang="ar-LB" sz="1600" dirty="0" smtClean="0"/>
          </a:p>
          <a:p>
            <a:r>
              <a:rPr lang="en-US" sz="1600" b="1" dirty="0" smtClean="0"/>
              <a:t>Ashes </a:t>
            </a:r>
            <a:r>
              <a:rPr lang="ar-LB" sz="1600" b="1" dirty="0" smtClean="0"/>
              <a:t>:</a:t>
            </a:r>
            <a:endParaRPr lang="en-US" sz="1600" b="1" dirty="0"/>
          </a:p>
          <a:p>
            <a:pPr marL="171450" indent="-171450">
              <a:buFont typeface="Arial" panose="020B0604020202020204" pitchFamily="34" charset="0"/>
              <a:buChar char="•"/>
            </a:pPr>
            <a:r>
              <a:rPr lang="en-US" sz="1600" dirty="0"/>
              <a:t>There are 2 primary forms of ash left over from waste to energy incineration</a:t>
            </a:r>
            <a:r>
              <a:rPr lang="en-US" sz="1600" dirty="0" smtClean="0"/>
              <a:t>:</a:t>
            </a:r>
            <a:endParaRPr lang="en-US" sz="1600" dirty="0"/>
          </a:p>
          <a:p>
            <a:r>
              <a:rPr lang="en-US" sz="1600" b="1" dirty="0" smtClean="0"/>
              <a:t>-Fly </a:t>
            </a:r>
            <a:r>
              <a:rPr lang="en-US" sz="1600" b="1" dirty="0"/>
              <a:t>Ash</a:t>
            </a:r>
            <a:r>
              <a:rPr lang="en-US" sz="1600" b="1" dirty="0" smtClean="0"/>
              <a:t>.</a:t>
            </a:r>
          </a:p>
          <a:p>
            <a:r>
              <a:rPr lang="en-US" sz="1600" dirty="0"/>
              <a:t>This ash is taken out of the fumes that come from the incineration process. Removing this ash is done through </a:t>
            </a:r>
            <a:r>
              <a:rPr lang="en-US" sz="1600" dirty="0" smtClean="0"/>
              <a:t>an </a:t>
            </a:r>
            <a:r>
              <a:rPr lang="en-US" sz="1600" b="1" dirty="0" smtClean="0"/>
              <a:t>electro filter </a:t>
            </a:r>
            <a:r>
              <a:rPr lang="en-US" sz="1600" dirty="0"/>
              <a:t>to ensure that the final gas which leaves the factory is just water </a:t>
            </a:r>
            <a:r>
              <a:rPr lang="en-US" sz="1600" dirty="0" smtClean="0"/>
              <a:t>vapor </a:t>
            </a:r>
            <a:r>
              <a:rPr lang="en-US" sz="1600" dirty="0"/>
              <a:t>and Co2, i.e. completely safe for the surrounding population</a:t>
            </a:r>
            <a:r>
              <a:rPr lang="en-US" sz="1600" dirty="0" smtClean="0"/>
              <a:t>.</a:t>
            </a:r>
          </a:p>
          <a:p>
            <a:r>
              <a:rPr lang="en-US" sz="1600" b="1" dirty="0" smtClean="0"/>
              <a:t>-INCINERATOR </a:t>
            </a:r>
            <a:r>
              <a:rPr lang="en-US" sz="1600" b="1" dirty="0"/>
              <a:t>BOTTOM </a:t>
            </a:r>
            <a:r>
              <a:rPr lang="en-US" sz="1600" b="1" dirty="0" smtClean="0"/>
              <a:t>ASH,</a:t>
            </a:r>
            <a:endParaRPr lang="en-US" sz="1600" dirty="0"/>
          </a:p>
          <a:p>
            <a:r>
              <a:rPr lang="en-US" sz="1600" dirty="0"/>
              <a:t>Incinerator Bottom Ash is the ash from the bottom of the incinerator. You might expect that this waste is simply sent to landfill, with the successful job done of reducing its weight and size to 30% and 10% respectively. </a:t>
            </a:r>
          </a:p>
          <a:p>
            <a:r>
              <a:rPr lang="en-US" sz="1600" dirty="0"/>
              <a:t>However, these unburnt remains from the combustion process contain a lot of value that can be removed, re-used and recycled. Your everyday municipal waste is surprisingly full of things that don’t burn, such as broken porcelain, glass, and </a:t>
            </a:r>
            <a:r>
              <a:rPr lang="en-US" sz="1600" dirty="0" smtClean="0"/>
              <a:t>metal</a:t>
            </a:r>
            <a:r>
              <a:rPr lang="ar-LB" sz="1600" dirty="0" smtClean="0"/>
              <a:t> </a:t>
            </a:r>
            <a:r>
              <a:rPr lang="en-US" sz="1600" dirty="0" smtClean="0"/>
              <a:t>some of which are so toxic as lead that we cannot land them. </a:t>
            </a:r>
            <a:r>
              <a:rPr lang="en-US" sz="1600" dirty="0"/>
              <a:t>Additionally, the incineration process leaves ash behind, no matter how complete the process is</a:t>
            </a:r>
            <a:r>
              <a:rPr lang="en-US" sz="1600" dirty="0" smtClean="0"/>
              <a:t>. So we should use an </a:t>
            </a:r>
            <a:r>
              <a:rPr lang="en-US" sz="1600" b="1" dirty="0" smtClean="0"/>
              <a:t>ashes recycling </a:t>
            </a:r>
            <a:r>
              <a:rPr lang="en-US" sz="1600" dirty="0" smtClean="0"/>
              <a:t>plant.  </a:t>
            </a:r>
            <a:r>
              <a:rPr lang="en-US" sz="1600" b="1" dirty="0" smtClean="0"/>
              <a:t>(poster 3)</a:t>
            </a:r>
            <a:endParaRPr lang="en-US" sz="1600" b="1" dirty="0"/>
          </a:p>
          <a:p>
            <a:endParaRPr lang="en-US" sz="1100" dirty="0"/>
          </a:p>
          <a:p>
            <a:endParaRPr lang="en-US" sz="1100" dirty="0"/>
          </a:p>
        </p:txBody>
      </p:sp>
      <p:pic>
        <p:nvPicPr>
          <p:cNvPr id="9" name="Picture 8"/>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8013502" y="22415765"/>
            <a:ext cx="5571973" cy="2822934"/>
          </a:xfrm>
          <a:prstGeom prst="rect">
            <a:avLst/>
          </a:prstGeom>
        </p:spPr>
      </p:pic>
      <p:sp>
        <p:nvSpPr>
          <p:cNvPr id="17" name="Curved Down Arrow 16"/>
          <p:cNvSpPr/>
          <p:nvPr/>
        </p:nvSpPr>
        <p:spPr>
          <a:xfrm rot="20426264">
            <a:off x="11655679" y="19813789"/>
            <a:ext cx="5466321" cy="2130567"/>
          </a:xfrm>
          <a:prstGeom prst="curvedDownArrow">
            <a:avLst>
              <a:gd name="adj1" fmla="val 25000"/>
              <a:gd name="adj2" fmla="val 7011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Excess of electricity is used </a:t>
            </a:r>
          </a:p>
          <a:p>
            <a:pPr algn="ctr"/>
            <a:r>
              <a:rPr lang="en-US" sz="1600" dirty="0" smtClean="0">
                <a:solidFill>
                  <a:schemeClr val="tx1"/>
                </a:solidFill>
              </a:rPr>
              <a:t>     to generate power to the electrolyser</a:t>
            </a:r>
          </a:p>
          <a:p>
            <a:pPr algn="ctr"/>
            <a:r>
              <a:rPr lang="ar-LB" sz="1600" dirty="0" smtClean="0">
                <a:solidFill>
                  <a:schemeClr val="tx1"/>
                </a:solidFill>
              </a:rPr>
              <a:t>يتم استخدام فائض الكهرباء</a:t>
            </a:r>
          </a:p>
          <a:p>
            <a:pPr algn="ctr"/>
            <a:r>
              <a:rPr lang="ar-LB" sz="1600" dirty="0" smtClean="0">
                <a:solidFill>
                  <a:schemeClr val="tx1"/>
                </a:solidFill>
              </a:rPr>
              <a:t>      </a:t>
            </a:r>
            <a:r>
              <a:rPr lang="ar-LB" sz="1400" dirty="0" smtClean="0">
                <a:solidFill>
                  <a:schemeClr val="tx1"/>
                </a:solidFill>
              </a:rPr>
              <a:t>لتو</a:t>
            </a:r>
            <a:r>
              <a:rPr lang="ar-LB" sz="1600" dirty="0" smtClean="0">
                <a:solidFill>
                  <a:schemeClr val="tx1"/>
                </a:solidFill>
              </a:rPr>
              <a:t>ليد الطاقة للمحلل الكهربائي</a:t>
            </a:r>
            <a:endParaRPr lang="en-US" sz="1400" dirty="0">
              <a:solidFill>
                <a:schemeClr val="tx1"/>
              </a:solidFill>
            </a:endParaRPr>
          </a:p>
        </p:txBody>
      </p:sp>
      <p:sp>
        <p:nvSpPr>
          <p:cNvPr id="19" name="Curved Down Arrow 18"/>
          <p:cNvSpPr/>
          <p:nvPr/>
        </p:nvSpPr>
        <p:spPr>
          <a:xfrm rot="11265188">
            <a:off x="5261939" y="27683934"/>
            <a:ext cx="5139659" cy="129644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21" name="Picture 20"/>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3653313" y="24058275"/>
            <a:ext cx="2726813" cy="2360847"/>
          </a:xfrm>
          <a:prstGeom prst="rect">
            <a:avLst/>
          </a:prstGeom>
        </p:spPr>
      </p:pic>
      <p:sp>
        <p:nvSpPr>
          <p:cNvPr id="23" name="Down Arrow 22"/>
          <p:cNvSpPr/>
          <p:nvPr/>
        </p:nvSpPr>
        <p:spPr>
          <a:xfrm>
            <a:off x="16614708" y="24404366"/>
            <a:ext cx="1486008" cy="1370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oxygen</a:t>
            </a:r>
            <a:endParaRPr lang="en-US" sz="1600" dirty="0"/>
          </a:p>
        </p:txBody>
      </p:sp>
      <p:sp>
        <p:nvSpPr>
          <p:cNvPr id="25" name="TextBox 24"/>
          <p:cNvSpPr txBox="1"/>
          <p:nvPr/>
        </p:nvSpPr>
        <p:spPr>
          <a:xfrm>
            <a:off x="6096298" y="8464284"/>
            <a:ext cx="3543002" cy="7848302"/>
          </a:xfrm>
          <a:prstGeom prst="rect">
            <a:avLst/>
          </a:prstGeom>
          <a:noFill/>
        </p:spPr>
        <p:txBody>
          <a:bodyPr wrap="square" rtlCol="0">
            <a:spAutoFit/>
          </a:bodyPr>
          <a:lstStyle/>
          <a:p>
            <a:pPr algn="r"/>
            <a:r>
              <a:rPr lang="ar-LB" sz="1800" dirty="0" smtClean="0">
                <a:latin typeface="Traditional Arabic" pitchFamily="18" charset="-78"/>
                <a:cs typeface="Traditional Arabic" pitchFamily="18" charset="-78"/>
              </a:rPr>
              <a:t>تستخدم العملية غلايات مطورة خصيصًا لحرق النفايات غير الخطرة في دائرة مغلقة. تلتقط هذه التقنية الحرارة المتولدة أثناء الاحتراق وتستخدمها لتوليد البخار الذي يدفع التوربين الذي يولد الكهرباء. ثم يتم إعادة الكهرباء إلى مرفق التخلص من النفايات لتشغيل المعدات وإرسالها إلى شركات المرافق المحلية ، لاستخدامها في المنازل والشركات.</a:t>
            </a:r>
            <a:endParaRPr lang="en-US" sz="1800" dirty="0" smtClean="0">
              <a:latin typeface="Traditional Arabic" pitchFamily="18" charset="-78"/>
              <a:cs typeface="Traditional Arabic" pitchFamily="18" charset="-78"/>
            </a:endParaRPr>
          </a:p>
          <a:p>
            <a:pPr algn="r"/>
            <a:r>
              <a:rPr lang="ar-LB" sz="1800" dirty="0" smtClean="0">
                <a:latin typeface="Traditional Arabic" pitchFamily="18" charset="-78"/>
                <a:cs typeface="Traditional Arabic" pitchFamily="18" charset="-78"/>
              </a:rPr>
              <a:t> أجهزة الاستشعار والأدوات التي لديها القدرة على قياس درجة الحرارة والضغط داخل نفس الجهاز. </a:t>
            </a:r>
            <a:endParaRPr lang="en-US" sz="1800" dirty="0" smtClean="0">
              <a:latin typeface="Traditional Arabic" pitchFamily="18" charset="-78"/>
              <a:cs typeface="Traditional Arabic" pitchFamily="18" charset="-78"/>
            </a:endParaRPr>
          </a:p>
          <a:p>
            <a:pPr algn="r"/>
            <a:r>
              <a:rPr lang="ar-LB" sz="1800" b="1" dirty="0" smtClean="0">
                <a:latin typeface="Traditional Arabic" pitchFamily="18" charset="-78"/>
                <a:cs typeface="Traditional Arabic" pitchFamily="18" charset="-78"/>
              </a:rPr>
              <a:t>كيف تعمل؟</a:t>
            </a:r>
          </a:p>
          <a:p>
            <a:pPr algn="r"/>
            <a:r>
              <a:rPr lang="ar-LB" sz="1800" dirty="0" smtClean="0">
                <a:latin typeface="Traditional Arabic" pitchFamily="18" charset="-78"/>
                <a:cs typeface="Traditional Arabic" pitchFamily="18" charset="-78"/>
              </a:rPr>
              <a:t>-تحرق النفايات (الوقود) وينبعث منها حرارة.</a:t>
            </a:r>
          </a:p>
          <a:p>
            <a:pPr algn="r"/>
            <a:r>
              <a:rPr lang="ar-LB" sz="1800" dirty="0" smtClean="0">
                <a:latin typeface="Traditional Arabic" pitchFamily="18" charset="-78"/>
                <a:cs typeface="Traditional Arabic" pitchFamily="18" charset="-78"/>
              </a:rPr>
              <a:t>-تحول الحرارة الماء إلى بخار في الغلاية</a:t>
            </a:r>
          </a:p>
          <a:p>
            <a:pPr algn="r"/>
            <a:r>
              <a:rPr lang="ar-LB" sz="1800" dirty="0" smtClean="0">
                <a:latin typeface="Traditional Arabic" pitchFamily="18" charset="-78"/>
                <a:cs typeface="Traditional Arabic" pitchFamily="18" charset="-78"/>
              </a:rPr>
              <a:t>-يقوم بخار الضغط العالي بتحويل شفرات مولد التوربينات لتوليد الكهرباء.</a:t>
            </a:r>
          </a:p>
          <a:p>
            <a:pPr algn="r"/>
            <a:r>
              <a:rPr lang="ar-LB" sz="1800" dirty="0" smtClean="0">
                <a:latin typeface="Traditional Arabic" pitchFamily="18" charset="-78"/>
                <a:cs typeface="Traditional Arabic" pitchFamily="18" charset="-78"/>
              </a:rPr>
              <a:t>  *للحصول على الطاقة بكفاءة من النفايات ، أنت بحاجة إلى:</a:t>
            </a:r>
          </a:p>
          <a:p>
            <a:pPr algn="r"/>
            <a:r>
              <a:rPr lang="ar-LB" sz="1800" b="1" dirty="0" smtClean="0">
                <a:latin typeface="Traditional Arabic" pitchFamily="18" charset="-78"/>
                <a:cs typeface="Traditional Arabic" pitchFamily="18" charset="-78"/>
              </a:rPr>
              <a:t>-المحارق الفعالة: </a:t>
            </a:r>
            <a:r>
              <a:rPr lang="ar-LB" sz="1800" dirty="0" smtClean="0">
                <a:latin typeface="Traditional Arabic" pitchFamily="18" charset="-78"/>
                <a:cs typeface="Traditional Arabic" pitchFamily="18" charset="-78"/>
              </a:rPr>
              <a:t>تتراوح من الصغيرة والمحمولة إلى الكبيرة على نطاق صناعي. </a:t>
            </a:r>
          </a:p>
          <a:p>
            <a:pPr algn="r"/>
            <a:r>
              <a:rPr lang="ar-LB" sz="1800" b="1" dirty="0" smtClean="0">
                <a:latin typeface="Traditional Arabic" pitchFamily="18" charset="-78"/>
                <a:cs typeface="Traditional Arabic" pitchFamily="18" charset="-78"/>
              </a:rPr>
              <a:t>- فرز النفايات: </a:t>
            </a:r>
            <a:r>
              <a:rPr lang="ar-LB" sz="1800" dirty="0" smtClean="0">
                <a:latin typeface="Traditional Arabic" pitchFamily="18" charset="-78"/>
                <a:cs typeface="Traditional Arabic" pitchFamily="18" charset="-78"/>
              </a:rPr>
              <a:t>يجب تنظيم أي مجرى نفايات بشكل فعال وإزالة المعادن والأحجار التي لا يمكن حرقها وفرز المواد التي يمكن إعادة تدويرها.</a:t>
            </a:r>
            <a:endParaRPr lang="en-US" sz="1800" dirty="0" smtClean="0">
              <a:latin typeface="Traditional Arabic" pitchFamily="18" charset="-78"/>
              <a:cs typeface="Traditional Arabic" pitchFamily="18" charset="-78"/>
            </a:endParaRPr>
          </a:p>
          <a:p>
            <a:pPr algn="r"/>
            <a:r>
              <a:rPr lang="ar-LB" sz="1800" b="1" dirty="0">
                <a:latin typeface="Traditional Arabic" pitchFamily="18" charset="-78"/>
                <a:cs typeface="Traditional Arabic" pitchFamily="18" charset="-78"/>
              </a:rPr>
              <a:t>- النفايات المقطعة: </a:t>
            </a:r>
            <a:r>
              <a:rPr lang="ar-LB" sz="1800" dirty="0">
                <a:latin typeface="Traditional Arabic" pitchFamily="18" charset="-78"/>
                <a:cs typeface="Traditional Arabic" pitchFamily="18" charset="-78"/>
              </a:rPr>
              <a:t>طريقة أخرى لزيادة الكفاءة هي تقليل حجم النفايات قبل حرقها.</a:t>
            </a:r>
          </a:p>
          <a:p>
            <a:pPr algn="r"/>
            <a:r>
              <a:rPr lang="ar-LB" sz="1800" b="1" dirty="0">
                <a:latin typeface="Traditional Arabic" pitchFamily="18" charset="-78"/>
                <a:cs typeface="Traditional Arabic" pitchFamily="18" charset="-78"/>
              </a:rPr>
              <a:t>- المكونات القابلة للتحلل: </a:t>
            </a:r>
            <a:r>
              <a:rPr lang="ar-LB" sz="1800" dirty="0">
                <a:latin typeface="Traditional Arabic" pitchFamily="18" charset="-78"/>
                <a:cs typeface="Traditional Arabic" pitchFamily="18" charset="-78"/>
              </a:rPr>
              <a:t>يمكن أن تؤدي إضافة مواد متجددة مثل الخشب والطعام والورق إلى تيار النفايات إلى زيادة إنتاج الطاقة إلى أقصى حد.</a:t>
            </a:r>
          </a:p>
          <a:p>
            <a:pPr algn="r"/>
            <a:r>
              <a:rPr lang="ar-LB" sz="1800" b="1" dirty="0">
                <a:latin typeface="Traditional Arabic" pitchFamily="18" charset="-78"/>
                <a:cs typeface="Traditional Arabic" pitchFamily="18" charset="-78"/>
              </a:rPr>
              <a:t>- انخفاض نفايات الرطوبة: </a:t>
            </a:r>
            <a:r>
              <a:rPr lang="ar-LB" sz="1800" dirty="0">
                <a:latin typeface="Traditional Arabic" pitchFamily="18" charset="-78"/>
                <a:cs typeface="Traditional Arabic" pitchFamily="18" charset="-78"/>
              </a:rPr>
              <a:t>كلما كان تيار النفايات أكثر جفافاً ، كلما قلت الحرارة </a:t>
            </a:r>
            <a:r>
              <a:rPr lang="ar-LB" sz="1800" dirty="0"/>
              <a:t>المطلوبة للحرق</a:t>
            </a:r>
            <a:r>
              <a:rPr lang="ar-LB" sz="1600" dirty="0" smtClean="0"/>
              <a:t>.</a:t>
            </a:r>
            <a:endParaRPr lang="ar-LB" sz="1600" dirty="0"/>
          </a:p>
        </p:txBody>
      </p:sp>
      <p:sp>
        <p:nvSpPr>
          <p:cNvPr id="26" name="TextBox 25"/>
          <p:cNvSpPr txBox="1"/>
          <p:nvPr/>
        </p:nvSpPr>
        <p:spPr>
          <a:xfrm>
            <a:off x="15693871" y="3662305"/>
            <a:ext cx="4975379" cy="7478970"/>
          </a:xfrm>
          <a:prstGeom prst="rect">
            <a:avLst/>
          </a:prstGeom>
          <a:noFill/>
        </p:spPr>
        <p:txBody>
          <a:bodyPr wrap="square" rtlCol="0">
            <a:spAutoFit/>
          </a:bodyPr>
          <a:lstStyle/>
          <a:p>
            <a:pPr algn="r"/>
            <a:r>
              <a:rPr lang="ar-LB" sz="1600" b="1" dirty="0">
                <a:latin typeface="Traditional Arabic" pitchFamily="18" charset="-78"/>
                <a:cs typeface="Traditional Arabic" pitchFamily="18" charset="-78"/>
              </a:rPr>
              <a:t>بيئي:</a:t>
            </a:r>
          </a:p>
          <a:p>
            <a:pPr algn="r"/>
            <a:r>
              <a:rPr lang="ar-LB" sz="1600" b="1" dirty="0">
                <a:latin typeface="Traditional Arabic" pitchFamily="18" charset="-78"/>
                <a:cs typeface="Traditional Arabic" pitchFamily="18" charset="-78"/>
              </a:rPr>
              <a:t>- يقلل من نفايات المكب ،</a:t>
            </a:r>
          </a:p>
          <a:p>
            <a:pPr algn="r"/>
            <a:r>
              <a:rPr lang="ar-LB" sz="1600" dirty="0">
                <a:latin typeface="Traditional Arabic" pitchFamily="18" charset="-78"/>
                <a:cs typeface="Traditional Arabic" pitchFamily="18" charset="-78"/>
              </a:rPr>
              <a:t>عن طريق تحويل النفايات إلى طاقة ، فإنه يقلل بشكل كبير من كمية النفايات التي تدخل مدافن النفايات ، والتي يمكن أن تحد من غازات الاحتباس الحراري.</a:t>
            </a:r>
          </a:p>
          <a:p>
            <a:pPr algn="r"/>
            <a:r>
              <a:rPr lang="ar-LB" sz="1600" b="1" dirty="0">
                <a:latin typeface="Traditional Arabic" pitchFamily="18" charset="-78"/>
                <a:cs typeface="Traditional Arabic" pitchFamily="18" charset="-78"/>
              </a:rPr>
              <a:t>- إعادة تدوير النفايات الزائدة ،</a:t>
            </a:r>
          </a:p>
          <a:p>
            <a:pPr algn="r"/>
            <a:r>
              <a:rPr lang="ar-LB" sz="1600" dirty="0">
                <a:latin typeface="Traditional Arabic" pitchFamily="18" charset="-78"/>
                <a:cs typeface="Traditional Arabic" pitchFamily="18" charset="-78"/>
              </a:rPr>
              <a:t>تعمل التقنية المستخدمة لتحويل النفايات إلى طاقة أيضًا على إعادة تدوير أي معدن متبقي بعد الاحتراق ، بما في ذلك الفولاذ والألمنيوم ، مما يؤدي إلى تقليص كمية النفايات غير القابلة للاستخدام.</a:t>
            </a:r>
          </a:p>
          <a:p>
            <a:pPr algn="r"/>
            <a:r>
              <a:rPr lang="ar-LB" sz="1600" b="1" dirty="0">
                <a:latin typeface="Traditional Arabic" pitchFamily="18" charset="-78"/>
                <a:cs typeface="Traditional Arabic" pitchFamily="18" charset="-78"/>
              </a:rPr>
              <a:t>- عملية مستدامة ،</a:t>
            </a:r>
          </a:p>
          <a:p>
            <a:pPr algn="r"/>
            <a:r>
              <a:rPr lang="ar-LB" sz="1600" dirty="0">
                <a:latin typeface="Traditional Arabic" pitchFamily="18" charset="-78"/>
                <a:cs typeface="Traditional Arabic" pitchFamily="18" charset="-78"/>
              </a:rPr>
              <a:t>العملية نفسها خضراء ، وتستخدم أحدث معدات مكافحة التلوث لتنظيف وتصفية الانبعاثات ، ومنع إطلاقها في البيئة.</a:t>
            </a:r>
          </a:p>
          <a:p>
            <a:pPr algn="r"/>
            <a:r>
              <a:rPr lang="ar-LB" sz="1600" b="1" dirty="0" smtClean="0">
                <a:latin typeface="Traditional Arabic" pitchFamily="18" charset="-78"/>
                <a:cs typeface="Traditional Arabic" pitchFamily="18" charset="-78"/>
              </a:rPr>
              <a:t>اقتصاديا:</a:t>
            </a:r>
            <a:endParaRPr lang="ar-LB" sz="1600" b="1" dirty="0">
              <a:latin typeface="Traditional Arabic" pitchFamily="18" charset="-78"/>
              <a:cs typeface="Traditional Arabic" pitchFamily="18" charset="-78"/>
            </a:endParaRPr>
          </a:p>
          <a:p>
            <a:pPr algn="r"/>
            <a:r>
              <a:rPr lang="ar-LB" sz="1600" b="1" dirty="0">
                <a:latin typeface="Traditional Arabic" pitchFamily="18" charset="-78"/>
                <a:cs typeface="Traditional Arabic" pitchFamily="18" charset="-78"/>
              </a:rPr>
              <a:t>- يخلق كمية كبيرة من الطاقة ،</a:t>
            </a:r>
          </a:p>
          <a:p>
            <a:pPr algn="r"/>
            <a:r>
              <a:rPr lang="ar-LB" sz="1600" dirty="0">
                <a:latin typeface="Traditional Arabic" pitchFamily="18" charset="-78"/>
                <a:cs typeface="Traditional Arabic" pitchFamily="18" charset="-78"/>
              </a:rPr>
              <a:t>يمكن أن ينتج طن واحد من النفايات ما بين 550 و 700 </a:t>
            </a:r>
            <a:r>
              <a:rPr lang="ar-LB" sz="1600" dirty="0" smtClean="0">
                <a:latin typeface="Traditional Arabic" pitchFamily="18" charset="-78"/>
                <a:cs typeface="Traditional Arabic" pitchFamily="18" charset="-78"/>
              </a:rPr>
              <a:t>كيلوواط ساعة - وهو ما يكفي لتزويد منزل الشخص بالطاقة لمدة شهر تقريبًا. بالإضافة إلى ذلك ، فإن الطاقة المنتجة في مرافق تحويل النفايات إلى طاقة هي طاقة يتم توليدها على مدار 24 ساعة في اليوم ، سبعة أيام في الأسبوع. يوفر ذلك الفرصة ليس فقط لبيع الكهرباء على الشبكة ، ولكن أيضًا توفير البخار الذي يتم توصيله إلى المنازل والمباني العامة والصناعة.</a:t>
            </a:r>
          </a:p>
          <a:p>
            <a:pPr algn="r"/>
            <a:r>
              <a:rPr lang="ar-LB" sz="1600" b="1" dirty="0" smtClean="0">
                <a:latin typeface="Traditional Arabic" pitchFamily="18" charset="-78"/>
                <a:cs typeface="Traditional Arabic" pitchFamily="18" charset="-78"/>
              </a:rPr>
              <a:t>- </a:t>
            </a:r>
            <a:r>
              <a:rPr lang="ar-LB" sz="1600" b="1" dirty="0">
                <a:latin typeface="Traditional Arabic" pitchFamily="18" charset="-78"/>
                <a:cs typeface="Traditional Arabic" pitchFamily="18" charset="-78"/>
              </a:rPr>
              <a:t>تؤمّن وظائف ،</a:t>
            </a:r>
          </a:p>
          <a:p>
            <a:pPr algn="r"/>
            <a:r>
              <a:rPr lang="ar-LB" sz="1600" dirty="0">
                <a:latin typeface="Traditional Arabic" pitchFamily="18" charset="-78"/>
                <a:cs typeface="Traditional Arabic" pitchFamily="18" charset="-78"/>
              </a:rPr>
              <a:t>وفقًا لمجلس استعادة الطاقة ، فإن متوسط ​​معدل تحويل النفايات إلى طاقة في الولايات المتحدة مسؤول عن إنشاء 58 وظيفة بدوام كامل. بشكل عام ، هذه وظائف تتطلب مهارة وتتقاضى رواتب مرتفعة نسبيًا. وهذه الوظائف لها عمر متوقع 40 عامًا على الأقل.</a:t>
            </a:r>
          </a:p>
          <a:p>
            <a:pPr algn="r"/>
            <a:r>
              <a:rPr lang="ar-LB" sz="1600" b="1" dirty="0">
                <a:latin typeface="Traditional Arabic" pitchFamily="18" charset="-78"/>
                <a:cs typeface="Traditional Arabic" pitchFamily="18" charset="-78"/>
              </a:rPr>
              <a:t>- مصادر وقود جديدة ،</a:t>
            </a:r>
          </a:p>
          <a:p>
            <a:pPr algn="r"/>
            <a:r>
              <a:rPr lang="ar-LB" sz="1600" dirty="0">
                <a:latin typeface="Traditional Arabic" pitchFamily="18" charset="-78"/>
                <a:cs typeface="Traditional Arabic" pitchFamily="18" charset="-78"/>
              </a:rPr>
              <a:t>حتمًا ، سننتج دائمًا بعض النفايات. يعني تحويل هذه النفايات إلى طاقة أنه يمكننا إنشاء مصادر وقود تمكننا من تقليل استخدامنا للوقود الأحفوري.</a:t>
            </a:r>
          </a:p>
          <a:p>
            <a:pPr algn="r"/>
            <a:r>
              <a:rPr lang="ar-LB" sz="1600" dirty="0">
                <a:latin typeface="Traditional Arabic" pitchFamily="18" charset="-78"/>
                <a:cs typeface="Traditional Arabic" pitchFamily="18" charset="-78"/>
              </a:rPr>
              <a:t>-الميزة الأخرى لتحويل النفايات إلى طاقة على دفن النفايات هي فرصة استعادة الموارد القيمة مثل المعادن بعد الحرق. يمكن بعد ذلك إرسالها لإعادة التدوير والاحتفاظ بها في الاقتصاد. وينطبق هذا أيضًا على المواد المختلطة ، والتي </a:t>
            </a:r>
            <a:endParaRPr lang="ar-LB" sz="1600" dirty="0" smtClean="0">
              <a:latin typeface="Traditional Arabic" pitchFamily="18" charset="-78"/>
              <a:cs typeface="Traditional Arabic" pitchFamily="18" charset="-78"/>
            </a:endParaRPr>
          </a:p>
          <a:p>
            <a:pPr algn="r"/>
            <a:r>
              <a:rPr lang="ar-LB" sz="1600" dirty="0" smtClean="0">
                <a:latin typeface="Traditional Arabic" pitchFamily="18" charset="-78"/>
                <a:cs typeface="Traditional Arabic" pitchFamily="18" charset="-78"/>
              </a:rPr>
              <a:t>يشتهر </a:t>
            </a:r>
            <a:r>
              <a:rPr lang="ar-LB" sz="1600" dirty="0">
                <a:latin typeface="Traditional Arabic" pitchFamily="18" charset="-78"/>
                <a:cs typeface="Traditional Arabic" pitchFamily="18" charset="-78"/>
              </a:rPr>
              <a:t>بصعوبة إعادة تدويرها. يحرق الحرق مواد مثل البلاستيك تاركًا المعادن ورائها ، والذي يمكن اعتباره أفضل من مدافن النفايات حيث يتم ببساطة دفن المواد القابلة لإعادة التدوير.</a:t>
            </a:r>
            <a:endParaRPr lang="en-US" sz="1600" dirty="0">
              <a:latin typeface="Traditional Arabic" pitchFamily="18" charset="-78"/>
              <a:cs typeface="Traditional Arabic" pitchFamily="18" charset="-78"/>
            </a:endParaRPr>
          </a:p>
        </p:txBody>
      </p:sp>
      <p:sp>
        <p:nvSpPr>
          <p:cNvPr id="27" name="TextBox 26"/>
          <p:cNvSpPr txBox="1"/>
          <p:nvPr/>
        </p:nvSpPr>
        <p:spPr>
          <a:xfrm>
            <a:off x="16073122" y="12646398"/>
            <a:ext cx="4768510" cy="6740307"/>
          </a:xfrm>
          <a:prstGeom prst="rect">
            <a:avLst/>
          </a:prstGeom>
          <a:noFill/>
        </p:spPr>
        <p:txBody>
          <a:bodyPr wrap="square" rtlCol="0">
            <a:spAutoFit/>
          </a:bodyPr>
          <a:lstStyle/>
          <a:p>
            <a:pPr algn="r"/>
            <a:r>
              <a:rPr lang="ar-LB" sz="1600" dirty="0">
                <a:latin typeface="Traditional Arabic" pitchFamily="18" charset="-78"/>
                <a:cs typeface="Traditional Arabic" pitchFamily="18" charset="-78"/>
              </a:rPr>
              <a:t>تتعدد مساوئ تحويل النفايات إلى طاقة وأصبحت أكثر وضوحًا في السنوات الأخيرة. وهي تشمل التلوث والجسيمات التي تولدها ، وتدمير المواد المفيدة ، وإمكانية تثبيط حلول إدارة النفايات الأكثر استدامة ومصادر الطاقة المتجددة.</a:t>
            </a:r>
          </a:p>
          <a:p>
            <a:pPr algn="r"/>
            <a:endParaRPr lang="ar-LB" sz="1600" dirty="0">
              <a:latin typeface="Traditional Arabic" pitchFamily="18" charset="-78"/>
              <a:cs typeface="Traditional Arabic" pitchFamily="18" charset="-78"/>
            </a:endParaRPr>
          </a:p>
          <a:p>
            <a:pPr algn="r"/>
            <a:r>
              <a:rPr lang="ar-LB" sz="1600" b="1" dirty="0">
                <a:latin typeface="Traditional Arabic" pitchFamily="18" charset="-78"/>
                <a:cs typeface="Traditional Arabic" pitchFamily="18" charset="-78"/>
              </a:rPr>
              <a:t>الغازات السامة،</a:t>
            </a:r>
          </a:p>
          <a:p>
            <a:pPr algn="r"/>
            <a:r>
              <a:rPr lang="ar-LB" sz="1600" dirty="0">
                <a:latin typeface="Traditional Arabic" pitchFamily="18" charset="-78"/>
                <a:cs typeface="Traditional Arabic" pitchFamily="18" charset="-78"/>
              </a:rPr>
              <a:t>المواد البلاستيكية وغيرها من المنتجات القائمة على النفط ، والتي يتم </a:t>
            </a:r>
            <a:r>
              <a:rPr lang="ar-LB" sz="1600" dirty="0" smtClean="0">
                <a:latin typeface="Traditional Arabic" pitchFamily="18" charset="-78"/>
                <a:cs typeface="Traditional Arabic" pitchFamily="18" charset="-78"/>
              </a:rPr>
              <a:t>حرقها تعادل </a:t>
            </a:r>
            <a:r>
              <a:rPr lang="ar-LB" sz="1600" dirty="0">
                <a:latin typeface="Traditional Arabic" pitchFamily="18" charset="-78"/>
                <a:cs typeface="Traditional Arabic" pitchFamily="18" charset="-78"/>
              </a:rPr>
              <a:t>أي وقود أحفوري آخر وتنبعث منها انبعاثات ضارة من غازات الاحتباس الحراري. لذلك يجب استخدام نظام الفلاتر المتقدم (</a:t>
            </a:r>
            <a:r>
              <a:rPr lang="ar-LB" sz="1600" b="1" dirty="0">
                <a:latin typeface="Traditional Arabic" pitchFamily="18" charset="-78"/>
                <a:cs typeface="Traditional Arabic" pitchFamily="18" charset="-78"/>
              </a:rPr>
              <a:t>المعالجات الكيميائية</a:t>
            </a:r>
            <a:r>
              <a:rPr lang="ar-LB" sz="1600" dirty="0">
                <a:latin typeface="Traditional Arabic" pitchFamily="18" charset="-78"/>
                <a:cs typeface="Traditional Arabic" pitchFamily="18" charset="-78"/>
              </a:rPr>
              <a:t>).</a:t>
            </a:r>
          </a:p>
          <a:p>
            <a:pPr algn="r"/>
            <a:endParaRPr lang="ar-LB" sz="1600" dirty="0" smtClean="0">
              <a:latin typeface="Traditional Arabic" pitchFamily="18" charset="-78"/>
              <a:cs typeface="Traditional Arabic" pitchFamily="18" charset="-78"/>
            </a:endParaRPr>
          </a:p>
          <a:p>
            <a:pPr algn="r"/>
            <a:r>
              <a:rPr lang="ar-LB" sz="1600" dirty="0" smtClean="0">
                <a:latin typeface="Traditional Arabic" pitchFamily="18" charset="-78"/>
                <a:cs typeface="Traditional Arabic" pitchFamily="18" charset="-78"/>
              </a:rPr>
              <a:t>ا</a:t>
            </a:r>
            <a:r>
              <a:rPr lang="ar-LB" sz="1600" b="1" dirty="0" smtClean="0">
                <a:latin typeface="Traditional Arabic" pitchFamily="18" charset="-78"/>
                <a:cs typeface="Traditional Arabic" pitchFamily="18" charset="-78"/>
              </a:rPr>
              <a:t>لرماد:</a:t>
            </a:r>
            <a:endParaRPr lang="ar-LB" sz="1600" dirty="0">
              <a:latin typeface="Traditional Arabic" pitchFamily="18" charset="-78"/>
              <a:cs typeface="Traditional Arabic" pitchFamily="18" charset="-78"/>
            </a:endParaRPr>
          </a:p>
          <a:p>
            <a:pPr algn="r"/>
            <a:r>
              <a:rPr lang="ar-LB" sz="1600" dirty="0">
                <a:latin typeface="Traditional Arabic" pitchFamily="18" charset="-78"/>
                <a:cs typeface="Traditional Arabic" pitchFamily="18" charset="-78"/>
              </a:rPr>
              <a:t>هناك نوعان أساسيان من الرماد المتبقي من حرق </a:t>
            </a:r>
            <a:r>
              <a:rPr lang="ar-LB" sz="1600" dirty="0" smtClean="0">
                <a:latin typeface="Traditional Arabic" pitchFamily="18" charset="-78"/>
                <a:cs typeface="Traditional Arabic" pitchFamily="18" charset="-78"/>
              </a:rPr>
              <a:t>النفايات و تحويلها </a:t>
            </a:r>
            <a:r>
              <a:rPr lang="ar-LB" sz="1600" dirty="0">
                <a:latin typeface="Traditional Arabic" pitchFamily="18" charset="-78"/>
                <a:cs typeface="Traditional Arabic" pitchFamily="18" charset="-78"/>
              </a:rPr>
              <a:t>إلى </a:t>
            </a:r>
            <a:r>
              <a:rPr lang="ar-LB" sz="1600" dirty="0" smtClean="0">
                <a:latin typeface="Traditional Arabic" pitchFamily="18" charset="-78"/>
                <a:cs typeface="Traditional Arabic" pitchFamily="18" charset="-78"/>
              </a:rPr>
              <a:t>الطاقة:</a:t>
            </a:r>
          </a:p>
          <a:p>
            <a:pPr algn="r"/>
            <a:endParaRPr lang="ar-LB" sz="1600" dirty="0" smtClean="0">
              <a:latin typeface="Traditional Arabic" pitchFamily="18" charset="-78"/>
              <a:cs typeface="Traditional Arabic" pitchFamily="18" charset="-78"/>
            </a:endParaRPr>
          </a:p>
          <a:p>
            <a:pPr algn="r"/>
            <a:r>
              <a:rPr lang="ar-LB" sz="1600" b="1" dirty="0" smtClean="0">
                <a:latin typeface="Traditional Arabic" pitchFamily="18" charset="-78"/>
                <a:cs typeface="Traditional Arabic" pitchFamily="18" charset="-78"/>
              </a:rPr>
              <a:t>-الرماد المتطاير</a:t>
            </a:r>
            <a:r>
              <a:rPr lang="en-US" sz="1600" b="1" dirty="0">
                <a:latin typeface="Traditional Arabic" pitchFamily="18" charset="-78"/>
                <a:cs typeface="Traditional Arabic" pitchFamily="18" charset="-78"/>
              </a:rPr>
              <a:t> ،</a:t>
            </a:r>
            <a:r>
              <a:rPr lang="ar-LB" sz="1600" b="1" dirty="0">
                <a:latin typeface="Traditional Arabic" pitchFamily="18" charset="-78"/>
                <a:cs typeface="Traditional Arabic" pitchFamily="18" charset="-78"/>
              </a:rPr>
              <a:t> </a:t>
            </a:r>
            <a:endParaRPr lang="ar-LB" sz="1600" b="1" dirty="0" smtClean="0">
              <a:latin typeface="Traditional Arabic" pitchFamily="18" charset="-78"/>
              <a:cs typeface="Traditional Arabic" pitchFamily="18" charset="-78"/>
            </a:endParaRPr>
          </a:p>
          <a:p>
            <a:pPr algn="r"/>
            <a:r>
              <a:rPr lang="ar-LB" sz="1600" dirty="0" smtClean="0">
                <a:latin typeface="Traditional Arabic" pitchFamily="18" charset="-78"/>
                <a:cs typeface="Traditional Arabic" pitchFamily="18" charset="-78"/>
              </a:rPr>
              <a:t>يتم </a:t>
            </a:r>
            <a:r>
              <a:rPr lang="ar-LB" sz="1600" dirty="0">
                <a:latin typeface="Traditional Arabic" pitchFamily="18" charset="-78"/>
                <a:cs typeface="Traditional Arabic" pitchFamily="18" charset="-78"/>
              </a:rPr>
              <a:t>إخراج هذا الرماد من الأدخنة الناتجة عن عملية الحرق. تتم إزالة هذا الرماد من خلال </a:t>
            </a:r>
            <a:r>
              <a:rPr lang="ar-LB" sz="1600" b="1" dirty="0" smtClean="0">
                <a:latin typeface="Traditional Arabic" pitchFamily="18" charset="-78"/>
                <a:cs typeface="Traditional Arabic" pitchFamily="18" charset="-78"/>
              </a:rPr>
              <a:t>فلتر</a:t>
            </a:r>
            <a:r>
              <a:rPr lang="ar-LB" sz="1600" dirty="0" smtClean="0">
                <a:latin typeface="Traditional Arabic" pitchFamily="18" charset="-78"/>
                <a:cs typeface="Traditional Arabic" pitchFamily="18" charset="-78"/>
              </a:rPr>
              <a:t> </a:t>
            </a:r>
            <a:r>
              <a:rPr lang="ar-LB" sz="1600" b="1" dirty="0" smtClean="0">
                <a:latin typeface="Traditional Arabic" pitchFamily="18" charset="-78"/>
                <a:cs typeface="Traditional Arabic" pitchFamily="18" charset="-78"/>
              </a:rPr>
              <a:t>كهربائي </a:t>
            </a:r>
            <a:r>
              <a:rPr lang="ar-LB" sz="1600" dirty="0">
                <a:latin typeface="Traditional Arabic" pitchFamily="18" charset="-78"/>
                <a:cs typeface="Traditional Arabic" pitchFamily="18" charset="-78"/>
              </a:rPr>
              <a:t>للتأكد من أن الغاز النهائي الذي يغادر المصنع هو مجرد بخار ماء وثاني أكسيد الكربون ، أي آمن تمامًا للسكان المحيطين.</a:t>
            </a:r>
          </a:p>
          <a:p>
            <a:pPr algn="r"/>
            <a:endParaRPr lang="ar-LB" sz="1600" dirty="0">
              <a:latin typeface="Traditional Arabic" pitchFamily="18" charset="-78"/>
              <a:cs typeface="Traditional Arabic" pitchFamily="18" charset="-78"/>
            </a:endParaRPr>
          </a:p>
          <a:p>
            <a:pPr algn="r"/>
            <a:r>
              <a:rPr lang="ar-LB" sz="1600" b="1" dirty="0" smtClean="0">
                <a:latin typeface="Traditional Arabic" pitchFamily="18" charset="-78"/>
                <a:cs typeface="Traditional Arabic" pitchFamily="18" charset="-78"/>
              </a:rPr>
              <a:t>-الرماد السفلي للمحرقة ،</a:t>
            </a:r>
            <a:endParaRPr lang="ar-LB" sz="1600" b="1" dirty="0">
              <a:latin typeface="Traditional Arabic" pitchFamily="18" charset="-78"/>
              <a:cs typeface="Traditional Arabic" pitchFamily="18" charset="-78"/>
            </a:endParaRPr>
          </a:p>
          <a:p>
            <a:pPr algn="r"/>
            <a:r>
              <a:rPr lang="ar-LB" sz="1600" dirty="0">
                <a:latin typeface="Traditional Arabic" pitchFamily="18" charset="-78"/>
                <a:cs typeface="Traditional Arabic" pitchFamily="18" charset="-78"/>
              </a:rPr>
              <a:t>الرماد السفلي للمحرقة هو الرماد من قاع المحرقة. قد تتوقع أن يتم إرسال هذه النفايات ببساطة إلى مكب النفايات ، مع نجاح المهمة المتمثلة في تقليل وزنها وحجمها إلى 30٪ و 10٪ على التوالي.</a:t>
            </a:r>
          </a:p>
          <a:p>
            <a:pPr algn="r"/>
            <a:r>
              <a:rPr lang="ar-LB" sz="1600" dirty="0">
                <a:latin typeface="Traditional Arabic" pitchFamily="18" charset="-78"/>
                <a:cs typeface="Traditional Arabic" pitchFamily="18" charset="-78"/>
              </a:rPr>
              <a:t>ومع ذلك ، فإن هذه البقايا غير المحترقة من عملية الاحتراق تحتوي على الكثير من القيمة التي يمكن إزالتها وإعادة استخدامها وإعادة تدويرها</a:t>
            </a:r>
            <a:r>
              <a:rPr lang="ar-LB" sz="1600" dirty="0" smtClean="0">
                <a:latin typeface="Traditional Arabic" pitchFamily="18" charset="-78"/>
                <a:cs typeface="Traditional Arabic" pitchFamily="18" charset="-78"/>
              </a:rPr>
              <a:t>. من المدهش أن نفايات البلدية اليومية مليئة بالأشياء التي لا تحترق ، مثل الخزف المكسور والزجاج والمعدن ، وبعضها شديد السمية مثل الرصاص بحيث لا يمكننا التخلص منها. </a:t>
            </a:r>
            <a:r>
              <a:rPr lang="ar-LB" sz="1600" dirty="0">
                <a:latin typeface="Traditional Arabic" pitchFamily="18" charset="-78"/>
                <a:cs typeface="Traditional Arabic" pitchFamily="18" charset="-78"/>
              </a:rPr>
              <a:t>بالإضافة إلى ذلك ، فإن عملية الحرق تترك الرماد وراءها ، بغض النظر عن مدى اكتمال العملية. لذلك يجب علينا استخدام مصنع </a:t>
            </a:r>
            <a:r>
              <a:rPr lang="ar-LB" sz="1600" dirty="0" smtClean="0">
                <a:latin typeface="Traditional Arabic" pitchFamily="18" charset="-78"/>
                <a:cs typeface="Traditional Arabic" pitchFamily="18" charset="-78"/>
              </a:rPr>
              <a:t>إ</a:t>
            </a:r>
            <a:r>
              <a:rPr lang="ar-LB" sz="1600" b="1" dirty="0" smtClean="0">
                <a:latin typeface="Traditional Arabic" pitchFamily="18" charset="-78"/>
                <a:cs typeface="Traditional Arabic" pitchFamily="18" charset="-78"/>
              </a:rPr>
              <a:t>ستخراج المعادن من </a:t>
            </a:r>
            <a:r>
              <a:rPr lang="ar-LB" sz="1400" b="1" dirty="0" smtClean="0"/>
              <a:t>الرماد</a:t>
            </a:r>
            <a:r>
              <a:rPr lang="ar-LB" sz="1400" dirty="0"/>
              <a:t>.</a:t>
            </a:r>
            <a:endParaRPr lang="en-US" sz="1400" dirty="0"/>
          </a:p>
        </p:txBody>
      </p:sp>
      <p:pic>
        <p:nvPicPr>
          <p:cNvPr id="28" name="Picture 27"/>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5941100" y="25835246"/>
            <a:ext cx="2850094" cy="2129167"/>
          </a:xfrm>
          <a:prstGeom prst="rect">
            <a:avLst/>
          </a:prstGeom>
        </p:spPr>
      </p:pic>
      <p:pic>
        <p:nvPicPr>
          <p:cNvPr id="11" name="Picture 10"/>
          <p:cNvPicPr>
            <a:picLocks noChangeAspect="1"/>
          </p:cNvPicPr>
          <p:nvPr/>
        </p:nvPicPr>
        <p:blipFill rotWithShape="1">
          <a:blip r:embed="rId10" cstate="print">
            <a:extLst>
              <a:ext uri="{28A0092B-C50C-407E-A947-70E740481C1C}">
                <a14:useLocalDpi xmlns:a14="http://schemas.microsoft.com/office/drawing/2010/main" xmlns="" val="0"/>
              </a:ext>
            </a:extLst>
          </a:blip>
          <a:srcRect r="37228" b="14282"/>
          <a:stretch/>
        </p:blipFill>
        <p:spPr>
          <a:xfrm>
            <a:off x="5344383" y="19958390"/>
            <a:ext cx="2838014" cy="2075765"/>
          </a:xfrm>
          <a:prstGeom prst="rect">
            <a:avLst/>
          </a:prstGeom>
        </p:spPr>
      </p:pic>
      <p:sp>
        <p:nvSpPr>
          <p:cNvPr id="18" name="Curved Down Arrow 17"/>
          <p:cNvSpPr/>
          <p:nvPr/>
        </p:nvSpPr>
        <p:spPr>
          <a:xfrm rot="2182537">
            <a:off x="8231484" y="20487161"/>
            <a:ext cx="3007143" cy="1878249"/>
          </a:xfrm>
          <a:prstGeom prst="curvedDownArrow">
            <a:avLst>
              <a:gd name="adj1" fmla="val 25000"/>
              <a:gd name="adj2" fmla="val 39693"/>
              <a:gd name="adj3" fmla="val 574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Waste used </a:t>
            </a:r>
          </a:p>
          <a:p>
            <a:pPr algn="ctr"/>
            <a:r>
              <a:rPr lang="en-US" sz="1600" dirty="0" smtClean="0">
                <a:solidFill>
                  <a:schemeClr val="tx1"/>
                </a:solidFill>
              </a:rPr>
              <a:t>as fuel</a:t>
            </a:r>
          </a:p>
          <a:p>
            <a:pPr algn="ctr"/>
            <a:r>
              <a:rPr lang="ar-LB" sz="1600" dirty="0" smtClean="0">
                <a:solidFill>
                  <a:schemeClr val="tx1"/>
                </a:solidFill>
              </a:rPr>
              <a:t>النفايات المستخدمة</a:t>
            </a:r>
          </a:p>
          <a:p>
            <a:pPr algn="ctr"/>
            <a:r>
              <a:rPr lang="ar-LB" sz="1600" dirty="0" smtClean="0">
                <a:solidFill>
                  <a:schemeClr val="tx1"/>
                </a:solidFill>
              </a:rPr>
              <a:t>كوقود</a:t>
            </a:r>
            <a:endParaRPr lang="en-US" sz="1600" dirty="0" smtClean="0">
              <a:solidFill>
                <a:schemeClr val="tx1"/>
              </a:solidFill>
            </a:endParaRPr>
          </a:p>
        </p:txBody>
      </p:sp>
      <p:pic>
        <p:nvPicPr>
          <p:cNvPr id="24" name="Picture 23"/>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9669207" y="26489923"/>
            <a:ext cx="1819923" cy="1371767"/>
          </a:xfrm>
          <a:prstGeom prst="rect">
            <a:avLst/>
          </a:prstGeom>
        </p:spPr>
      </p:pic>
      <p:sp>
        <p:nvSpPr>
          <p:cNvPr id="30" name="Down Arrow 29"/>
          <p:cNvSpPr/>
          <p:nvPr/>
        </p:nvSpPr>
        <p:spPr>
          <a:xfrm>
            <a:off x="9409359" y="25620453"/>
            <a:ext cx="2212198" cy="8694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p>
          <a:p>
            <a:pPr algn="ctr"/>
            <a:r>
              <a:rPr lang="en-US" sz="1600" dirty="0" smtClean="0"/>
              <a:t>Incinerator bottom ashes</a:t>
            </a:r>
            <a:endParaRPr lang="en-US" sz="1600" dirty="0"/>
          </a:p>
        </p:txBody>
      </p:sp>
      <p:cxnSp>
        <p:nvCxnSpPr>
          <p:cNvPr id="32" name="Straight Arrow Connector 31"/>
          <p:cNvCxnSpPr/>
          <p:nvPr/>
        </p:nvCxnSpPr>
        <p:spPr>
          <a:xfrm flipV="1">
            <a:off x="11047843" y="20851567"/>
            <a:ext cx="503499" cy="184844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1256046" y="20851715"/>
            <a:ext cx="727057" cy="416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waste inlet</a:t>
            </a:r>
            <a:endParaRPr lang="en-US" sz="1600" dirty="0"/>
          </a:p>
        </p:txBody>
      </p:sp>
      <p:cxnSp>
        <p:nvCxnSpPr>
          <p:cNvPr id="35" name="Straight Arrow Connector 34"/>
          <p:cNvCxnSpPr/>
          <p:nvPr/>
        </p:nvCxnSpPr>
        <p:spPr>
          <a:xfrm flipV="1">
            <a:off x="12036384" y="21963821"/>
            <a:ext cx="1122199" cy="191344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2685119" y="21773072"/>
            <a:ext cx="1427696" cy="6225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Turbine and condenser</a:t>
            </a:r>
            <a:endParaRPr lang="en-US" sz="1600" dirty="0"/>
          </a:p>
        </p:txBody>
      </p:sp>
      <p:cxnSp>
        <p:nvCxnSpPr>
          <p:cNvPr id="38" name="Straight Arrow Connector 37"/>
          <p:cNvCxnSpPr/>
          <p:nvPr/>
        </p:nvCxnSpPr>
        <p:spPr>
          <a:xfrm flipH="1" flipV="1">
            <a:off x="7530397" y="22851994"/>
            <a:ext cx="997527" cy="11089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6347096" y="22946264"/>
            <a:ext cx="1330414" cy="741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Chemical filter and electro filter</a:t>
            </a:r>
            <a:endParaRPr lang="en-US" sz="1600" dirty="0"/>
          </a:p>
        </p:txBody>
      </p:sp>
      <p:cxnSp>
        <p:nvCxnSpPr>
          <p:cNvPr id="42" name="Straight Arrow Connector 41"/>
          <p:cNvCxnSpPr>
            <a:endCxn id="43" idx="3"/>
          </p:cNvCxnSpPr>
          <p:nvPr/>
        </p:nvCxnSpPr>
        <p:spPr>
          <a:xfrm rot="10800000" flipV="1">
            <a:off x="7798916" y="23819562"/>
            <a:ext cx="2349685" cy="16304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563353" y="25088983"/>
            <a:ext cx="1235562" cy="722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Incineration chamber</a:t>
            </a:r>
            <a:endParaRPr lang="en-US" sz="1600" dirty="0"/>
          </a:p>
        </p:txBody>
      </p:sp>
      <p:sp>
        <p:nvSpPr>
          <p:cNvPr id="45" name="Rectangle 44"/>
          <p:cNvSpPr/>
          <p:nvPr/>
        </p:nvSpPr>
        <p:spPr>
          <a:xfrm>
            <a:off x="3864194" y="26468030"/>
            <a:ext cx="2305050" cy="3731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Ashes recycling plant</a:t>
            </a:r>
            <a:endParaRPr lang="en-US" sz="1800" dirty="0"/>
          </a:p>
        </p:txBody>
      </p:sp>
      <p:sp>
        <p:nvSpPr>
          <p:cNvPr id="46" name="Rectangle 45"/>
          <p:cNvSpPr/>
          <p:nvPr/>
        </p:nvSpPr>
        <p:spPr>
          <a:xfrm>
            <a:off x="16303779" y="27996887"/>
            <a:ext cx="2124735" cy="354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Lox plant</a:t>
            </a:r>
            <a:endParaRPr lang="en-US" sz="1800" dirty="0"/>
          </a:p>
        </p:txBody>
      </p:sp>
      <p:sp>
        <p:nvSpPr>
          <p:cNvPr id="48" name="Rectangle 47"/>
          <p:cNvSpPr/>
          <p:nvPr/>
        </p:nvSpPr>
        <p:spPr>
          <a:xfrm>
            <a:off x="15934341" y="23916753"/>
            <a:ext cx="2172756" cy="375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Electrolyser plant</a:t>
            </a:r>
            <a:endParaRPr lang="en-US" sz="1800" dirty="0"/>
          </a:p>
        </p:txBody>
      </p:sp>
      <p:sp>
        <p:nvSpPr>
          <p:cNvPr id="49" name="Rectangle 48"/>
          <p:cNvSpPr/>
          <p:nvPr/>
        </p:nvSpPr>
        <p:spPr>
          <a:xfrm>
            <a:off x="5886141" y="22055988"/>
            <a:ext cx="1754498" cy="3111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waste</a:t>
            </a:r>
            <a:endParaRPr lang="en-US" sz="1800" dirty="0"/>
          </a:p>
        </p:txBody>
      </p:sp>
      <p:pic>
        <p:nvPicPr>
          <p:cNvPr id="54" name="Picture 53"/>
          <p:cNvPicPr>
            <a:picLocks noChangeAspect="1"/>
          </p:cNvPicPr>
          <p:nvPr/>
        </p:nvPicPr>
        <p:blipFill>
          <a:blip r:embed="rId12">
            <a:extLst>
              <a:ext uri="{28A0092B-C50C-407E-A947-70E740481C1C}">
                <a14:useLocalDpi xmlns:a14="http://schemas.microsoft.com/office/drawing/2010/main" xmlns="" val="0"/>
              </a:ext>
            </a:extLst>
          </a:blip>
          <a:stretch>
            <a:fillRect/>
          </a:stretch>
        </p:blipFill>
        <p:spPr>
          <a:xfrm>
            <a:off x="13186374" y="22452765"/>
            <a:ext cx="1597249" cy="953850"/>
          </a:xfrm>
          <a:prstGeom prst="rect">
            <a:avLst/>
          </a:prstGeom>
        </p:spPr>
      </p:pic>
      <p:sp>
        <p:nvSpPr>
          <p:cNvPr id="55" name="Curved Up Arrow 54"/>
          <p:cNvSpPr/>
          <p:nvPr/>
        </p:nvSpPr>
        <p:spPr>
          <a:xfrm rot="18052957">
            <a:off x="13442991" y="23465468"/>
            <a:ext cx="2273156" cy="124052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Electricity </a:t>
            </a:r>
          </a:p>
          <a:p>
            <a:pPr algn="ctr"/>
            <a:r>
              <a:rPr lang="en-US" sz="1600" dirty="0" smtClean="0">
                <a:solidFill>
                  <a:schemeClr val="tx1"/>
                </a:solidFill>
              </a:rPr>
              <a:t>Distribution</a:t>
            </a:r>
            <a:endParaRPr lang="ar-LB" sz="1600" dirty="0">
              <a:solidFill>
                <a:schemeClr val="tx1"/>
              </a:solidFill>
            </a:endParaRPr>
          </a:p>
          <a:p>
            <a:pPr algn="ctr"/>
            <a:r>
              <a:rPr lang="ar-LB" sz="1600" dirty="0" smtClean="0">
                <a:solidFill>
                  <a:schemeClr val="tx1"/>
                </a:solidFill>
              </a:rPr>
              <a:t>توزيع الكهرباء</a:t>
            </a:r>
            <a:endParaRPr lang="en-US" sz="1600" dirty="0">
              <a:solidFill>
                <a:schemeClr val="tx1"/>
              </a:solidFill>
            </a:endParaRPr>
          </a:p>
        </p:txBody>
      </p:sp>
      <p:sp>
        <p:nvSpPr>
          <p:cNvPr id="60" name="Right Arrow 59"/>
          <p:cNvSpPr/>
          <p:nvPr/>
        </p:nvSpPr>
        <p:spPr>
          <a:xfrm>
            <a:off x="18688488" y="22477605"/>
            <a:ext cx="692930" cy="258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olded Corner 60"/>
          <p:cNvSpPr/>
          <p:nvPr/>
        </p:nvSpPr>
        <p:spPr>
          <a:xfrm>
            <a:off x="19397184" y="22338982"/>
            <a:ext cx="825938" cy="501974"/>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Poster “2”</a:t>
            </a:r>
            <a:r>
              <a:rPr lang="ar-LB" sz="1600" dirty="0" smtClean="0"/>
              <a:t> </a:t>
            </a:r>
            <a:endParaRPr lang="en-US" sz="1600" dirty="0"/>
          </a:p>
        </p:txBody>
      </p:sp>
      <p:sp>
        <p:nvSpPr>
          <p:cNvPr id="62" name="Left Arrow 61"/>
          <p:cNvSpPr/>
          <p:nvPr/>
        </p:nvSpPr>
        <p:spPr>
          <a:xfrm>
            <a:off x="2818169" y="25691137"/>
            <a:ext cx="846244" cy="3059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olded Corner 62"/>
          <p:cNvSpPr/>
          <p:nvPr/>
        </p:nvSpPr>
        <p:spPr>
          <a:xfrm>
            <a:off x="1884672" y="25550672"/>
            <a:ext cx="926738" cy="586881"/>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Poster</a:t>
            </a:r>
          </a:p>
          <a:p>
            <a:pPr algn="ctr"/>
            <a:r>
              <a:rPr lang="en-US" sz="1600" dirty="0" smtClean="0"/>
              <a:t>“3”</a:t>
            </a:r>
            <a:endParaRPr lang="en-US" sz="1600" dirty="0"/>
          </a:p>
        </p:txBody>
      </p:sp>
      <p:sp>
        <p:nvSpPr>
          <p:cNvPr id="68" name="Right Arrow 67"/>
          <p:cNvSpPr/>
          <p:nvPr/>
        </p:nvSpPr>
        <p:spPr>
          <a:xfrm>
            <a:off x="18791194" y="26770553"/>
            <a:ext cx="692930" cy="258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olded Corner 69"/>
          <p:cNvSpPr/>
          <p:nvPr/>
        </p:nvSpPr>
        <p:spPr>
          <a:xfrm>
            <a:off x="19506819" y="26648842"/>
            <a:ext cx="825938" cy="501974"/>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Poster “4</a:t>
            </a:r>
            <a:r>
              <a:rPr lang="en-US" sz="1400" dirty="0" smtClean="0"/>
              <a:t>”</a:t>
            </a:r>
            <a:endParaRPr lang="en-US" sz="1400" dirty="0"/>
          </a:p>
        </p:txBody>
      </p:sp>
      <p:sp>
        <p:nvSpPr>
          <p:cNvPr id="64" name="Folded Corner 63"/>
          <p:cNvSpPr/>
          <p:nvPr/>
        </p:nvSpPr>
        <p:spPr>
          <a:xfrm>
            <a:off x="1623113" y="20283376"/>
            <a:ext cx="3612651" cy="3526971"/>
          </a:xfrm>
          <a:prstGeom prst="foldedCorner">
            <a:avLst/>
          </a:prstGeom>
          <a:solidFill>
            <a:schemeClr val="bg1">
              <a:lumMod val="95000"/>
            </a:schemeClr>
          </a:solidFill>
          <a:ln>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pic>
        <p:nvPicPr>
          <p:cNvPr id="65" name="Picture 64"/>
          <p:cNvPicPr>
            <a:picLocks noChangeAspect="1"/>
          </p:cNvPicPr>
          <p:nvPr/>
        </p:nvPicPr>
        <p:blipFill rotWithShape="1">
          <a:blip r:embed="rId13">
            <a:extLst>
              <a:ext uri="{28A0092B-C50C-407E-A947-70E740481C1C}">
                <a14:useLocalDpi xmlns:a14="http://schemas.microsoft.com/office/drawing/2010/main" xmlns="" val="0"/>
              </a:ext>
            </a:extLst>
          </a:blip>
          <a:srcRect l="7865" t="35894" r="8540" b="35670"/>
          <a:stretch/>
        </p:blipFill>
        <p:spPr>
          <a:xfrm>
            <a:off x="3247448" y="16710445"/>
            <a:ext cx="4524148" cy="2530557"/>
          </a:xfrm>
          <a:prstGeom prst="rect">
            <a:avLst/>
          </a:prstGeom>
        </p:spPr>
      </p:pic>
      <p:sp>
        <p:nvSpPr>
          <p:cNvPr id="67" name="Rectangle 66"/>
          <p:cNvSpPr/>
          <p:nvPr/>
        </p:nvSpPr>
        <p:spPr>
          <a:xfrm>
            <a:off x="1623113" y="20406428"/>
            <a:ext cx="2723500" cy="278611"/>
          </a:xfrm>
          <a:prstGeom prst="rect">
            <a:avLst/>
          </a:prstGeom>
          <a:solidFill>
            <a:schemeClr val="bg1">
              <a:lumMod val="6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lumMod val="85000"/>
                    <a:lumOff val="15000"/>
                  </a:schemeClr>
                </a:solidFill>
              </a:rPr>
              <a:t>Control system figure</a:t>
            </a:r>
            <a:endParaRPr lang="en-US" sz="1400" dirty="0">
              <a:solidFill>
                <a:schemeClr val="tx1">
                  <a:lumMod val="85000"/>
                  <a:lumOff val="15000"/>
                </a:schemeClr>
              </a:solidFill>
            </a:endParaRPr>
          </a:p>
        </p:txBody>
      </p:sp>
      <p:pic>
        <p:nvPicPr>
          <p:cNvPr id="66" name="Picture 65" descr="WhatsApp Image 2021-11-16 at 9.46.34 AM.jpeg"/>
          <p:cNvPicPr>
            <a:picLocks noChangeAspect="1"/>
          </p:cNvPicPr>
          <p:nvPr/>
        </p:nvPicPr>
        <p:blipFill>
          <a:blip r:embed="rId14"/>
          <a:stretch>
            <a:fillRect/>
          </a:stretch>
        </p:blipFill>
        <p:spPr>
          <a:xfrm>
            <a:off x="2066486" y="20658194"/>
            <a:ext cx="2936054" cy="1819329"/>
          </a:xfrm>
          <a:prstGeom prst="rect">
            <a:avLst/>
          </a:prstGeom>
        </p:spPr>
      </p:pic>
      <p:sp>
        <p:nvSpPr>
          <p:cNvPr id="74" name="Rectangle 73"/>
          <p:cNvSpPr/>
          <p:nvPr/>
        </p:nvSpPr>
        <p:spPr>
          <a:xfrm>
            <a:off x="6465056" y="24000638"/>
            <a:ext cx="1235562" cy="722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Boiler</a:t>
            </a:r>
            <a:endParaRPr lang="en-US" sz="1600" dirty="0"/>
          </a:p>
        </p:txBody>
      </p:sp>
      <p:cxnSp>
        <p:nvCxnSpPr>
          <p:cNvPr id="75" name="Straight Arrow Connector 74"/>
          <p:cNvCxnSpPr/>
          <p:nvPr/>
        </p:nvCxnSpPr>
        <p:spPr>
          <a:xfrm rot="10800000" flipV="1">
            <a:off x="7654569" y="22935531"/>
            <a:ext cx="2221951" cy="99055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1703065" y="22489582"/>
            <a:ext cx="3266246" cy="1277273"/>
          </a:xfrm>
          <a:prstGeom prst="rect">
            <a:avLst/>
          </a:prstGeom>
          <a:noFill/>
        </p:spPr>
        <p:txBody>
          <a:bodyPr wrap="square" rtlCol="0">
            <a:spAutoFit/>
          </a:bodyPr>
          <a:lstStyle/>
          <a:p>
            <a:r>
              <a:rPr lang="en-US" sz="1100" dirty="0" smtClean="0"/>
              <a:t>The presence of a person who can control the system by means of a computer in the waste inlet (shredder and conveyor), waste outlet , steam , cooling cycling and electricity . </a:t>
            </a:r>
          </a:p>
          <a:p>
            <a:r>
              <a:rPr lang="ar-LB" sz="1100" dirty="0" smtClean="0"/>
              <a:t>وجود شخص يمكنه التحكم في النظام عن طريق جهاز كمبيوتر في مدخل النفايات (التقطيع والناقل) ومخرج النفايات والبخار ودورة التبريد والكهرباء.</a:t>
            </a:r>
            <a:endParaRPr lang="en-US" sz="1100" dirty="0"/>
          </a:p>
        </p:txBody>
      </p:sp>
      <p:sp>
        <p:nvSpPr>
          <p:cNvPr id="69" name="Folded Corner 68"/>
          <p:cNvSpPr/>
          <p:nvPr/>
        </p:nvSpPr>
        <p:spPr>
          <a:xfrm>
            <a:off x="2858325" y="24309062"/>
            <a:ext cx="825938" cy="501974"/>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Poster “5”</a:t>
            </a:r>
            <a:endParaRPr lang="en-US" sz="1600" dirty="0"/>
          </a:p>
        </p:txBody>
      </p:sp>
      <p:sp>
        <p:nvSpPr>
          <p:cNvPr id="10" name="Down Arrow 9"/>
          <p:cNvSpPr/>
          <p:nvPr/>
        </p:nvSpPr>
        <p:spPr>
          <a:xfrm>
            <a:off x="3025830" y="23826956"/>
            <a:ext cx="501073" cy="4589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546912" y="1804009"/>
            <a:ext cx="2428187" cy="843629"/>
          </a:xfrm>
          <a:prstGeom prst="rect">
            <a:avLst/>
          </a:prstGeom>
          <a:solidFill>
            <a:schemeClr val="bg1">
              <a:lumMod val="95000"/>
            </a:schemeClr>
          </a:solidFill>
          <a:ln>
            <a:solidFill>
              <a:schemeClr val="bg1">
                <a:lumMod val="65000"/>
              </a:schemeClr>
            </a:solidFill>
          </a:ln>
        </p:spPr>
        <p:txBody>
          <a:bodyPr wrap="square" rtlCol="0">
            <a:spAutoFit/>
          </a:bodyPr>
          <a:lstStyle/>
          <a:p>
            <a:r>
              <a:rPr lang="en-US" dirty="0" smtClean="0">
                <a:solidFill>
                  <a:schemeClr val="tx1">
                    <a:lumMod val="75000"/>
                    <a:lumOff val="25000"/>
                  </a:schemeClr>
                </a:solidFill>
              </a:rPr>
              <a:t>Poster 1</a:t>
            </a:r>
            <a:endParaRPr lang="en-US" dirty="0">
              <a:solidFill>
                <a:schemeClr val="tx1">
                  <a:lumMod val="75000"/>
                  <a:lumOff val="25000"/>
                </a:schemeClr>
              </a:solidFill>
            </a:endParaRPr>
          </a:p>
        </p:txBody>
      </p:sp>
      <p:sp>
        <p:nvSpPr>
          <p:cNvPr id="71" name="Snip Diagonal Corner Rectangle 70"/>
          <p:cNvSpPr/>
          <p:nvPr/>
        </p:nvSpPr>
        <p:spPr>
          <a:xfrm>
            <a:off x="1639766" y="7563210"/>
            <a:ext cx="6451811" cy="683643"/>
          </a:xfrm>
          <a:prstGeom prst="snip2DiagRect">
            <a:avLst/>
          </a:prstGeom>
          <a:ln>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2" name="TextBox 71"/>
          <p:cNvSpPr txBox="1"/>
          <p:nvPr/>
        </p:nvSpPr>
        <p:spPr>
          <a:xfrm>
            <a:off x="983411" y="7590382"/>
            <a:ext cx="6848710" cy="646331"/>
          </a:xfrm>
          <a:prstGeom prst="rect">
            <a:avLst/>
          </a:prstGeom>
          <a:noFill/>
        </p:spPr>
        <p:txBody>
          <a:bodyPr wrap="square" rtlCol="0">
            <a:spAutoFit/>
          </a:bodyPr>
          <a:lstStyle/>
          <a:p>
            <a:pPr algn="ctr"/>
            <a:r>
              <a:rPr lang="en-US" sz="3600" b="1" dirty="0" smtClean="0">
                <a:solidFill>
                  <a:schemeClr val="bg2">
                    <a:lumMod val="50000"/>
                  </a:schemeClr>
                </a:solidFill>
              </a:rPr>
              <a:t>Control system</a:t>
            </a:r>
            <a:r>
              <a:rPr lang="ar-LB" sz="3600" b="1" dirty="0" smtClean="0">
                <a:solidFill>
                  <a:schemeClr val="bg2">
                    <a:lumMod val="50000"/>
                  </a:schemeClr>
                </a:solidFill>
              </a:rPr>
              <a:t>  نظام التحكم </a:t>
            </a:r>
            <a:endParaRPr lang="en-US" sz="3600" b="1" dirty="0">
              <a:solidFill>
                <a:schemeClr val="bg2">
                  <a:lumMod val="50000"/>
                </a:schemeClr>
              </a:solidFill>
            </a:endParaRPr>
          </a:p>
        </p:txBody>
      </p:sp>
    </p:spTree>
    <p:extLst>
      <p:ext uri="{BB962C8B-B14F-4D97-AF65-F5344CB8AC3E}">
        <p14:creationId xmlns:p14="http://schemas.microsoft.com/office/powerpoint/2010/main" xmlns="" val="3584964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1254</TotalTime>
  <Words>2054</Words>
  <Application>Microsoft Office PowerPoint</Application>
  <PresentationFormat>Custom</PresentationFormat>
  <Paragraphs>126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siham aisha</dc:creator>
  <cp:lastModifiedBy>MenkaraComputer</cp:lastModifiedBy>
  <cp:revision>154</cp:revision>
  <dcterms:created xsi:type="dcterms:W3CDTF">2020-03-09T06:43:57Z</dcterms:created>
  <dcterms:modified xsi:type="dcterms:W3CDTF">2021-11-24T11:58:42Z</dcterms:modified>
</cp:coreProperties>
</file>