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6" r:id="rId2"/>
  </p:sldIdLst>
  <p:sldSz cx="32004000" cy="502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840">
          <p15:clr>
            <a:srgbClr val="A4A3A4"/>
          </p15:clr>
        </p15:guide>
        <p15:guide id="2" pos="100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347"/>
    <a:srgbClr val="ED7D31"/>
    <a:srgbClr val="FFFFFF"/>
    <a:srgbClr val="1B688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70" autoAdjust="0"/>
    <p:restoredTop sz="94384" autoAdjust="0"/>
  </p:normalViewPr>
  <p:slideViewPr>
    <p:cSldViewPr snapToGrid="0">
      <p:cViewPr>
        <p:scale>
          <a:sx n="70" d="100"/>
          <a:sy n="70" d="100"/>
        </p:scale>
        <p:origin x="6846" y="16986"/>
      </p:cViewPr>
      <p:guideLst>
        <p:guide orient="horz" pos="15840"/>
        <p:guide pos="100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19FB8-9D74-43EB-BCE5-9279308A53E4}" type="datetimeFigureOut">
              <a:rPr lang="en-US" smtClean="0"/>
              <a:pPr/>
              <a:t>12/25/2018</a:t>
            </a:fld>
            <a:endParaRPr lang="en-US"/>
          </a:p>
        </p:txBody>
      </p:sp>
      <p:sp>
        <p:nvSpPr>
          <p:cNvPr id="4" name="Slide Image Placeholder 3"/>
          <p:cNvSpPr>
            <a:spLocks noGrp="1" noRot="1" noChangeAspect="1"/>
          </p:cNvSpPr>
          <p:nvPr>
            <p:ph type="sldImg" idx="2"/>
          </p:nvPr>
        </p:nvSpPr>
        <p:spPr>
          <a:xfrm>
            <a:off x="2446338" y="1143000"/>
            <a:ext cx="19653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153A3-ACF9-4ED6-9742-7589F63390D8}" type="slidenum">
              <a:rPr lang="en-US" smtClean="0"/>
              <a:pPr/>
              <a:t>‹Nr.›</a:t>
            </a:fld>
            <a:endParaRPr lang="en-US"/>
          </a:p>
        </p:txBody>
      </p:sp>
    </p:spTree>
    <p:extLst>
      <p:ext uri="{BB962C8B-B14F-4D97-AF65-F5344CB8AC3E}">
        <p14:creationId xmlns:p14="http://schemas.microsoft.com/office/powerpoint/2010/main" xmlns="" val="22968320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9153A3-ACF9-4ED6-9742-7589F63390D8}" type="slidenum">
              <a:rPr lang="en-US" smtClean="0"/>
              <a:pPr/>
              <a:t>1</a:t>
            </a:fld>
            <a:endParaRPr lang="en-US"/>
          </a:p>
        </p:txBody>
      </p:sp>
    </p:spTree>
    <p:extLst>
      <p:ext uri="{BB962C8B-B14F-4D97-AF65-F5344CB8AC3E}">
        <p14:creationId xmlns:p14="http://schemas.microsoft.com/office/powerpoint/2010/main" xmlns="" val="1433070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00300" y="8230662"/>
            <a:ext cx="27203400" cy="17509067"/>
          </a:xfrm>
        </p:spPr>
        <p:txBody>
          <a:bodyPr anchor="b"/>
          <a:lstStyle>
            <a:lvl1pPr algn="ctr">
              <a:defRPr sz="21000"/>
            </a:lvl1pPr>
          </a:lstStyle>
          <a:p>
            <a:r>
              <a:rPr lang="en-US"/>
              <a:t>Click to edit Master title style</a:t>
            </a:r>
            <a:endParaRPr lang="en-US" dirty="0"/>
          </a:p>
        </p:txBody>
      </p:sp>
      <p:sp>
        <p:nvSpPr>
          <p:cNvPr id="3" name="Subtitle 2"/>
          <p:cNvSpPr>
            <a:spLocks noGrp="1"/>
          </p:cNvSpPr>
          <p:nvPr>
            <p:ph type="subTitle" idx="1"/>
          </p:nvPr>
        </p:nvSpPr>
        <p:spPr>
          <a:xfrm>
            <a:off x="4000500" y="26414945"/>
            <a:ext cx="24003000" cy="12142255"/>
          </a:xfrm>
        </p:spPr>
        <p:txBody>
          <a:bodyPr/>
          <a:lstStyle>
            <a:lvl1pPr marL="0" indent="0" algn="ctr">
              <a:buNone/>
              <a:defRPr sz="8400"/>
            </a:lvl1pPr>
            <a:lvl2pPr marL="1600200" indent="0" algn="ctr">
              <a:buNone/>
              <a:defRPr sz="7000"/>
            </a:lvl2pPr>
            <a:lvl3pPr marL="3200400" indent="0" algn="ctr">
              <a:buNone/>
              <a:defRPr sz="6300"/>
            </a:lvl3pPr>
            <a:lvl4pPr marL="4800600" indent="0" algn="ctr">
              <a:buNone/>
              <a:defRPr sz="5600"/>
            </a:lvl4pPr>
            <a:lvl5pPr marL="6400800" indent="0" algn="ctr">
              <a:buNone/>
              <a:defRPr sz="5600"/>
            </a:lvl5pPr>
            <a:lvl6pPr marL="8001000" indent="0" algn="ctr">
              <a:buNone/>
              <a:defRPr sz="5600"/>
            </a:lvl6pPr>
            <a:lvl7pPr marL="9601200" indent="0" algn="ctr">
              <a:buNone/>
              <a:defRPr sz="5600"/>
            </a:lvl7pPr>
            <a:lvl8pPr marL="11201400" indent="0" algn="ctr">
              <a:buNone/>
              <a:defRPr sz="5600"/>
            </a:lvl8pPr>
            <a:lvl9pPr marL="12801600" indent="0" algn="ctr">
              <a:buNone/>
              <a:defRPr sz="5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2961760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3957566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902864" y="2677584"/>
            <a:ext cx="6900863" cy="4262014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0277" y="2677584"/>
            <a:ext cx="20302538" cy="426201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1373677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13696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3608" y="12538090"/>
            <a:ext cx="27603450" cy="20920071"/>
          </a:xfrm>
        </p:spPr>
        <p:txBody>
          <a:bodyPr anchor="b"/>
          <a:lstStyle>
            <a:lvl1pPr>
              <a:defRPr sz="21000"/>
            </a:lvl1pPr>
          </a:lstStyle>
          <a:p>
            <a:r>
              <a:rPr lang="en-US"/>
              <a:t>Click to edit Master title style</a:t>
            </a:r>
            <a:endParaRPr lang="en-US" dirty="0"/>
          </a:p>
        </p:txBody>
      </p:sp>
      <p:sp>
        <p:nvSpPr>
          <p:cNvPr id="3" name="Text Placeholder 2"/>
          <p:cNvSpPr>
            <a:spLocks noGrp="1"/>
          </p:cNvSpPr>
          <p:nvPr>
            <p:ph type="body" idx="1"/>
          </p:nvPr>
        </p:nvSpPr>
        <p:spPr>
          <a:xfrm>
            <a:off x="2183608" y="33656073"/>
            <a:ext cx="27603450" cy="11001371"/>
          </a:xfrm>
        </p:spPr>
        <p:txBody>
          <a:bodyPr/>
          <a:lstStyle>
            <a:lvl1pPr marL="0" indent="0">
              <a:buNone/>
              <a:defRPr sz="8400">
                <a:solidFill>
                  <a:schemeClr val="tx1"/>
                </a:solidFill>
              </a:defRPr>
            </a:lvl1pPr>
            <a:lvl2pPr marL="1600200" indent="0">
              <a:buNone/>
              <a:defRPr sz="7000">
                <a:solidFill>
                  <a:schemeClr val="tx1">
                    <a:tint val="75000"/>
                  </a:schemeClr>
                </a:solidFill>
              </a:defRPr>
            </a:lvl2pPr>
            <a:lvl3pPr marL="3200400" indent="0">
              <a:buNone/>
              <a:defRPr sz="6300">
                <a:solidFill>
                  <a:schemeClr val="tx1">
                    <a:tint val="75000"/>
                  </a:schemeClr>
                </a:solidFill>
              </a:defRPr>
            </a:lvl3pPr>
            <a:lvl4pPr marL="4800600" indent="0">
              <a:buNone/>
              <a:defRPr sz="5600">
                <a:solidFill>
                  <a:schemeClr val="tx1">
                    <a:tint val="75000"/>
                  </a:schemeClr>
                </a:solidFill>
              </a:defRPr>
            </a:lvl4pPr>
            <a:lvl5pPr marL="6400800" indent="0">
              <a:buNone/>
              <a:defRPr sz="5600">
                <a:solidFill>
                  <a:schemeClr val="tx1">
                    <a:tint val="75000"/>
                  </a:schemeClr>
                </a:solidFill>
              </a:defRPr>
            </a:lvl5pPr>
            <a:lvl6pPr marL="8001000" indent="0">
              <a:buNone/>
              <a:defRPr sz="5600">
                <a:solidFill>
                  <a:schemeClr val="tx1">
                    <a:tint val="75000"/>
                  </a:schemeClr>
                </a:solidFill>
              </a:defRPr>
            </a:lvl6pPr>
            <a:lvl7pPr marL="9601200" indent="0">
              <a:buNone/>
              <a:defRPr sz="5600">
                <a:solidFill>
                  <a:schemeClr val="tx1">
                    <a:tint val="75000"/>
                  </a:schemeClr>
                </a:solidFill>
              </a:defRPr>
            </a:lvl7pPr>
            <a:lvl8pPr marL="11201400" indent="0">
              <a:buNone/>
              <a:defRPr sz="5600">
                <a:solidFill>
                  <a:schemeClr val="tx1">
                    <a:tint val="75000"/>
                  </a:schemeClr>
                </a:solidFill>
              </a:defRPr>
            </a:lvl8pPr>
            <a:lvl9pPr marL="12801600" indent="0">
              <a:buNone/>
              <a:defRPr sz="5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282992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00275" y="13387917"/>
            <a:ext cx="13601700" cy="31909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202025" y="13387917"/>
            <a:ext cx="13601700" cy="319098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508161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4443" y="2677595"/>
            <a:ext cx="27603450" cy="972079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04447" y="12328529"/>
            <a:ext cx="13539190" cy="6042021"/>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4" name="Content Placeholder 3"/>
          <p:cNvSpPr>
            <a:spLocks noGrp="1"/>
          </p:cNvSpPr>
          <p:nvPr>
            <p:ph sz="half" idx="2"/>
          </p:nvPr>
        </p:nvSpPr>
        <p:spPr>
          <a:xfrm>
            <a:off x="2204447" y="18370550"/>
            <a:ext cx="13539190" cy="2702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202027" y="12328529"/>
            <a:ext cx="13605869" cy="6042021"/>
          </a:xfrm>
        </p:spPr>
        <p:txBody>
          <a:bodyPr anchor="b"/>
          <a:lstStyle>
            <a:lvl1pPr marL="0" indent="0">
              <a:buNone/>
              <a:defRPr sz="8400" b="1"/>
            </a:lvl1pPr>
            <a:lvl2pPr marL="1600200" indent="0">
              <a:buNone/>
              <a:defRPr sz="7000" b="1"/>
            </a:lvl2pPr>
            <a:lvl3pPr marL="3200400" indent="0">
              <a:buNone/>
              <a:defRPr sz="6300" b="1"/>
            </a:lvl3pPr>
            <a:lvl4pPr marL="4800600" indent="0">
              <a:buNone/>
              <a:defRPr sz="5600" b="1"/>
            </a:lvl4pPr>
            <a:lvl5pPr marL="6400800" indent="0">
              <a:buNone/>
              <a:defRPr sz="5600" b="1"/>
            </a:lvl5pPr>
            <a:lvl6pPr marL="8001000" indent="0">
              <a:buNone/>
              <a:defRPr sz="5600" b="1"/>
            </a:lvl6pPr>
            <a:lvl7pPr marL="9601200" indent="0">
              <a:buNone/>
              <a:defRPr sz="5600" b="1"/>
            </a:lvl7pPr>
            <a:lvl8pPr marL="11201400" indent="0">
              <a:buNone/>
              <a:defRPr sz="5600" b="1"/>
            </a:lvl8pPr>
            <a:lvl9pPr marL="12801600" indent="0">
              <a:buNone/>
              <a:defRPr sz="5600" b="1"/>
            </a:lvl9pPr>
          </a:lstStyle>
          <a:p>
            <a:pPr lvl="0"/>
            <a:r>
              <a:rPr lang="en-US"/>
              <a:t>Click to edit Master text styles</a:t>
            </a:r>
          </a:p>
        </p:txBody>
      </p:sp>
      <p:sp>
        <p:nvSpPr>
          <p:cNvPr id="6" name="Content Placeholder 5"/>
          <p:cNvSpPr>
            <a:spLocks noGrp="1"/>
          </p:cNvSpPr>
          <p:nvPr>
            <p:ph sz="quarter" idx="4"/>
          </p:nvPr>
        </p:nvSpPr>
        <p:spPr>
          <a:xfrm>
            <a:off x="16202027" y="18370550"/>
            <a:ext cx="13605869" cy="270203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3164187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79463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1918346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352800"/>
            <a:ext cx="10322123" cy="11734800"/>
          </a:xfrm>
        </p:spPr>
        <p:txBody>
          <a:bodyPr anchor="b"/>
          <a:lstStyle>
            <a:lvl1pPr>
              <a:defRPr sz="11200"/>
            </a:lvl1pPr>
          </a:lstStyle>
          <a:p>
            <a:r>
              <a:rPr lang="en-US"/>
              <a:t>Click to edit Master title style</a:t>
            </a:r>
            <a:endParaRPr lang="en-US" dirty="0"/>
          </a:p>
        </p:txBody>
      </p:sp>
      <p:sp>
        <p:nvSpPr>
          <p:cNvPr id="3" name="Content Placeholder 2"/>
          <p:cNvSpPr>
            <a:spLocks noGrp="1"/>
          </p:cNvSpPr>
          <p:nvPr>
            <p:ph idx="1"/>
          </p:nvPr>
        </p:nvSpPr>
        <p:spPr>
          <a:xfrm>
            <a:off x="13605869" y="7241128"/>
            <a:ext cx="16202025" cy="35739917"/>
          </a:xfrm>
        </p:spPr>
        <p:txBody>
          <a:bodyPr/>
          <a:lstStyle>
            <a:lvl1pPr>
              <a:defRPr sz="11200"/>
            </a:lvl1pPr>
            <a:lvl2pPr>
              <a:defRPr sz="9800"/>
            </a:lvl2pPr>
            <a:lvl3pPr>
              <a:defRPr sz="8400"/>
            </a:lvl3pPr>
            <a:lvl4pPr>
              <a:defRPr sz="7000"/>
            </a:lvl4pPr>
            <a:lvl5pPr>
              <a:defRPr sz="7000"/>
            </a:lvl5pPr>
            <a:lvl6pPr>
              <a:defRPr sz="7000"/>
            </a:lvl6pPr>
            <a:lvl7pPr>
              <a:defRPr sz="7000"/>
            </a:lvl7pPr>
            <a:lvl8pPr>
              <a:defRPr sz="7000"/>
            </a:lvl8pPr>
            <a:lvl9pPr>
              <a:defRPr sz="7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04444" y="15087600"/>
            <a:ext cx="10322123" cy="27951645"/>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465400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4444" y="3352800"/>
            <a:ext cx="10322123" cy="11734800"/>
          </a:xfrm>
        </p:spPr>
        <p:txBody>
          <a:bodyPr anchor="b"/>
          <a:lstStyle>
            <a:lvl1pPr>
              <a:defRPr sz="11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605869" y="7241128"/>
            <a:ext cx="16202025" cy="35739917"/>
          </a:xfrm>
        </p:spPr>
        <p:txBody>
          <a:bodyPr anchor="t"/>
          <a:lstStyle>
            <a:lvl1pPr marL="0" indent="0">
              <a:buNone/>
              <a:defRPr sz="11200"/>
            </a:lvl1pPr>
            <a:lvl2pPr marL="1600200" indent="0">
              <a:buNone/>
              <a:defRPr sz="9800"/>
            </a:lvl2pPr>
            <a:lvl3pPr marL="3200400" indent="0">
              <a:buNone/>
              <a:defRPr sz="8400"/>
            </a:lvl3pPr>
            <a:lvl4pPr marL="4800600" indent="0">
              <a:buNone/>
              <a:defRPr sz="7000"/>
            </a:lvl4pPr>
            <a:lvl5pPr marL="6400800" indent="0">
              <a:buNone/>
              <a:defRPr sz="7000"/>
            </a:lvl5pPr>
            <a:lvl6pPr marL="8001000" indent="0">
              <a:buNone/>
              <a:defRPr sz="7000"/>
            </a:lvl6pPr>
            <a:lvl7pPr marL="9601200" indent="0">
              <a:buNone/>
              <a:defRPr sz="7000"/>
            </a:lvl7pPr>
            <a:lvl8pPr marL="11201400" indent="0">
              <a:buNone/>
              <a:defRPr sz="7000"/>
            </a:lvl8pPr>
            <a:lvl9pPr marL="12801600" indent="0">
              <a:buNone/>
              <a:defRPr sz="7000"/>
            </a:lvl9pPr>
          </a:lstStyle>
          <a:p>
            <a:r>
              <a:rPr lang="en-US"/>
              <a:t>Click icon to add picture</a:t>
            </a:r>
            <a:endParaRPr lang="en-US" dirty="0"/>
          </a:p>
        </p:txBody>
      </p:sp>
      <p:sp>
        <p:nvSpPr>
          <p:cNvPr id="4" name="Text Placeholder 3"/>
          <p:cNvSpPr>
            <a:spLocks noGrp="1"/>
          </p:cNvSpPr>
          <p:nvPr>
            <p:ph type="body" sz="half" idx="2"/>
          </p:nvPr>
        </p:nvSpPr>
        <p:spPr>
          <a:xfrm>
            <a:off x="2204444" y="15087600"/>
            <a:ext cx="10322123" cy="27951645"/>
          </a:xfrm>
        </p:spPr>
        <p:txBody>
          <a:bodyPr/>
          <a:lstStyle>
            <a:lvl1pPr marL="0" indent="0">
              <a:buNone/>
              <a:defRPr sz="5600"/>
            </a:lvl1pPr>
            <a:lvl2pPr marL="1600200" indent="0">
              <a:buNone/>
              <a:defRPr sz="4900"/>
            </a:lvl2pPr>
            <a:lvl3pPr marL="3200400" indent="0">
              <a:buNone/>
              <a:defRPr sz="4200"/>
            </a:lvl3pPr>
            <a:lvl4pPr marL="4800600" indent="0">
              <a:buNone/>
              <a:defRPr sz="3500"/>
            </a:lvl4pPr>
            <a:lvl5pPr marL="6400800" indent="0">
              <a:buNone/>
              <a:defRPr sz="3500"/>
            </a:lvl5pPr>
            <a:lvl6pPr marL="8001000" indent="0">
              <a:buNone/>
              <a:defRPr sz="3500"/>
            </a:lvl6pPr>
            <a:lvl7pPr marL="9601200" indent="0">
              <a:buNone/>
              <a:defRPr sz="3500"/>
            </a:lvl7pPr>
            <a:lvl8pPr marL="11201400" indent="0">
              <a:buNone/>
              <a:defRPr sz="3500"/>
            </a:lvl8pPr>
            <a:lvl9pPr marL="12801600" indent="0">
              <a:buNone/>
              <a:defRPr sz="3500"/>
            </a:lvl9pPr>
          </a:lstStyle>
          <a:p>
            <a:pPr lvl="0"/>
            <a:r>
              <a:rPr lang="en-US"/>
              <a:t>Click to edit Master text styles</a:t>
            </a:r>
          </a:p>
        </p:txBody>
      </p:sp>
      <p:sp>
        <p:nvSpPr>
          <p:cNvPr id="5" name="Date Placeholder 4"/>
          <p:cNvSpPr>
            <a:spLocks noGrp="1"/>
          </p:cNvSpPr>
          <p:nvPr>
            <p:ph type="dt" sz="half" idx="10"/>
          </p:nvPr>
        </p:nvSpPr>
        <p:spPr/>
        <p:txBody>
          <a:bodyPr/>
          <a:lstStyle/>
          <a:p>
            <a:fld id="{FFFF17A4-FEAA-4CA3-99A5-5ED9CC33E204}" type="datetimeFigureOut">
              <a:rPr lang="en-US" smtClean="0"/>
              <a:pPr/>
              <a:t>12/25/2018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76420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00275" y="2677595"/>
            <a:ext cx="27603450" cy="972079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00275" y="13387917"/>
            <a:ext cx="27603450" cy="31909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00275" y="46613245"/>
            <a:ext cx="7200900" cy="2677583"/>
          </a:xfrm>
          <a:prstGeom prst="rect">
            <a:avLst/>
          </a:prstGeom>
        </p:spPr>
        <p:txBody>
          <a:bodyPr vert="horz" lIns="91440" tIns="45720" rIns="91440" bIns="45720" rtlCol="0" anchor="ctr"/>
          <a:lstStyle>
            <a:lvl1pPr algn="l">
              <a:defRPr sz="4200">
                <a:solidFill>
                  <a:schemeClr val="tx1">
                    <a:tint val="75000"/>
                  </a:schemeClr>
                </a:solidFill>
              </a:defRPr>
            </a:lvl1pPr>
          </a:lstStyle>
          <a:p>
            <a:fld id="{FFFF17A4-FEAA-4CA3-99A5-5ED9CC33E204}" type="datetimeFigureOut">
              <a:rPr lang="en-US" smtClean="0"/>
              <a:pPr/>
              <a:t>12/25/2018</a:t>
            </a:fld>
            <a:endParaRPr lang="en-US"/>
          </a:p>
        </p:txBody>
      </p:sp>
      <p:sp>
        <p:nvSpPr>
          <p:cNvPr id="5" name="Footer Placeholder 4"/>
          <p:cNvSpPr>
            <a:spLocks noGrp="1"/>
          </p:cNvSpPr>
          <p:nvPr>
            <p:ph type="ftr" sz="quarter" idx="3"/>
          </p:nvPr>
        </p:nvSpPr>
        <p:spPr>
          <a:xfrm>
            <a:off x="10601325" y="46613245"/>
            <a:ext cx="10801350" cy="2677583"/>
          </a:xfrm>
          <a:prstGeom prst="rect">
            <a:avLst/>
          </a:prstGeom>
        </p:spPr>
        <p:txBody>
          <a:bodyPr vert="horz" lIns="91440" tIns="45720" rIns="91440" bIns="45720" rtlCol="0" anchor="ctr"/>
          <a:lstStyle>
            <a:lvl1pPr algn="ctr">
              <a:defRPr sz="4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2602825" y="46613245"/>
            <a:ext cx="7200900" cy="2677583"/>
          </a:xfrm>
          <a:prstGeom prst="rect">
            <a:avLst/>
          </a:prstGeom>
        </p:spPr>
        <p:txBody>
          <a:bodyPr vert="horz" lIns="91440" tIns="45720" rIns="91440" bIns="45720" rtlCol="0" anchor="ctr"/>
          <a:lstStyle>
            <a:lvl1pPr algn="r">
              <a:defRPr sz="4200">
                <a:solidFill>
                  <a:schemeClr val="tx1">
                    <a:tint val="75000"/>
                  </a:schemeClr>
                </a:solidFill>
              </a:defRPr>
            </a:lvl1pPr>
          </a:lstStyle>
          <a:p>
            <a:fld id="{D9B31A54-63C9-469A-97E5-842C9F5F5ACF}" type="slidenum">
              <a:rPr lang="en-US" smtClean="0"/>
              <a:pPr/>
              <a:t>‹Nr.›</a:t>
            </a:fld>
            <a:endParaRPr lang="en-US"/>
          </a:p>
        </p:txBody>
      </p:sp>
    </p:spTree>
    <p:extLst>
      <p:ext uri="{BB962C8B-B14F-4D97-AF65-F5344CB8AC3E}">
        <p14:creationId xmlns:p14="http://schemas.microsoft.com/office/powerpoint/2010/main" xmlns="" val="34762524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00400" rtl="0" eaLnBrk="1" latinLnBrk="0" hangingPunct="1">
        <a:lnSpc>
          <a:spcPct val="90000"/>
        </a:lnSpc>
        <a:spcBef>
          <a:spcPct val="0"/>
        </a:spcBef>
        <a:buNone/>
        <a:defRPr sz="15400" kern="1200">
          <a:solidFill>
            <a:schemeClr val="tx1"/>
          </a:solidFill>
          <a:latin typeface="+mj-lt"/>
          <a:ea typeface="+mj-ea"/>
          <a:cs typeface="+mj-cs"/>
        </a:defRPr>
      </a:lvl1pPr>
    </p:titleStyle>
    <p:bodyStyle>
      <a:lvl1pPr marL="800100" indent="-800100" algn="l" defTabSz="3200400" rtl="0" eaLnBrk="1" latinLnBrk="0" hangingPunct="1">
        <a:lnSpc>
          <a:spcPct val="90000"/>
        </a:lnSpc>
        <a:spcBef>
          <a:spcPts val="3500"/>
        </a:spcBef>
        <a:buFont typeface="Arial" panose="020B0604020202020204" pitchFamily="34" charset="0"/>
        <a:buChar char="•"/>
        <a:defRPr sz="9800" kern="1200">
          <a:solidFill>
            <a:schemeClr val="tx1"/>
          </a:solidFill>
          <a:latin typeface="+mn-lt"/>
          <a:ea typeface="+mn-ea"/>
          <a:cs typeface="+mn-cs"/>
        </a:defRPr>
      </a:lvl1pPr>
      <a:lvl2pPr marL="2400300" indent="-800100" algn="l" defTabSz="3200400" rtl="0" eaLnBrk="1" latinLnBrk="0" hangingPunct="1">
        <a:lnSpc>
          <a:spcPct val="90000"/>
        </a:lnSpc>
        <a:spcBef>
          <a:spcPts val="1750"/>
        </a:spcBef>
        <a:buFont typeface="Arial" panose="020B0604020202020204" pitchFamily="34" charset="0"/>
        <a:buChar char="•"/>
        <a:defRPr sz="8400" kern="1200">
          <a:solidFill>
            <a:schemeClr val="tx1"/>
          </a:solidFill>
          <a:latin typeface="+mn-lt"/>
          <a:ea typeface="+mn-ea"/>
          <a:cs typeface="+mn-cs"/>
        </a:defRPr>
      </a:lvl2pPr>
      <a:lvl3pPr marL="4000500" indent="-800100" algn="l" defTabSz="3200400" rtl="0" eaLnBrk="1" latinLnBrk="0" hangingPunct="1">
        <a:lnSpc>
          <a:spcPct val="90000"/>
        </a:lnSpc>
        <a:spcBef>
          <a:spcPts val="1750"/>
        </a:spcBef>
        <a:buFont typeface="Arial" panose="020B0604020202020204" pitchFamily="34" charset="0"/>
        <a:buChar char="•"/>
        <a:defRPr sz="7000" kern="1200">
          <a:solidFill>
            <a:schemeClr val="tx1"/>
          </a:solidFill>
          <a:latin typeface="+mn-lt"/>
          <a:ea typeface="+mn-ea"/>
          <a:cs typeface="+mn-cs"/>
        </a:defRPr>
      </a:lvl3pPr>
      <a:lvl4pPr marL="5600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4pPr>
      <a:lvl5pPr marL="72009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5pPr>
      <a:lvl6pPr marL="88011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6pPr>
      <a:lvl7pPr marL="104013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7pPr>
      <a:lvl8pPr marL="120015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8pPr>
      <a:lvl9pPr marL="13601700" indent="-800100" algn="l" defTabSz="3200400" rtl="0" eaLnBrk="1" latinLnBrk="0" hangingPunct="1">
        <a:lnSpc>
          <a:spcPct val="90000"/>
        </a:lnSpc>
        <a:spcBef>
          <a:spcPts val="1750"/>
        </a:spcBef>
        <a:buFont typeface="Arial" panose="020B0604020202020204" pitchFamily="34" charset="0"/>
        <a:buChar char="•"/>
        <a:defRPr sz="6300" kern="1200">
          <a:solidFill>
            <a:schemeClr val="tx1"/>
          </a:solidFill>
          <a:latin typeface="+mn-lt"/>
          <a:ea typeface="+mn-ea"/>
          <a:cs typeface="+mn-cs"/>
        </a:defRPr>
      </a:lvl9pPr>
    </p:bodyStyle>
    <p:otherStyle>
      <a:defPPr>
        <a:defRPr lang="en-US"/>
      </a:defPPr>
      <a:lvl1pPr marL="0" algn="l" defTabSz="3200400" rtl="0" eaLnBrk="1" latinLnBrk="0" hangingPunct="1">
        <a:defRPr sz="6300" kern="1200">
          <a:solidFill>
            <a:schemeClr val="tx1"/>
          </a:solidFill>
          <a:latin typeface="+mn-lt"/>
          <a:ea typeface="+mn-ea"/>
          <a:cs typeface="+mn-cs"/>
        </a:defRPr>
      </a:lvl1pPr>
      <a:lvl2pPr marL="1600200" algn="l" defTabSz="3200400" rtl="0" eaLnBrk="1" latinLnBrk="0" hangingPunct="1">
        <a:defRPr sz="6300" kern="1200">
          <a:solidFill>
            <a:schemeClr val="tx1"/>
          </a:solidFill>
          <a:latin typeface="+mn-lt"/>
          <a:ea typeface="+mn-ea"/>
          <a:cs typeface="+mn-cs"/>
        </a:defRPr>
      </a:lvl2pPr>
      <a:lvl3pPr marL="3200400" algn="l" defTabSz="3200400" rtl="0" eaLnBrk="1" latinLnBrk="0" hangingPunct="1">
        <a:defRPr sz="6300" kern="1200">
          <a:solidFill>
            <a:schemeClr val="tx1"/>
          </a:solidFill>
          <a:latin typeface="+mn-lt"/>
          <a:ea typeface="+mn-ea"/>
          <a:cs typeface="+mn-cs"/>
        </a:defRPr>
      </a:lvl3pPr>
      <a:lvl4pPr marL="4800600" algn="l" defTabSz="3200400" rtl="0" eaLnBrk="1" latinLnBrk="0" hangingPunct="1">
        <a:defRPr sz="6300" kern="1200">
          <a:solidFill>
            <a:schemeClr val="tx1"/>
          </a:solidFill>
          <a:latin typeface="+mn-lt"/>
          <a:ea typeface="+mn-ea"/>
          <a:cs typeface="+mn-cs"/>
        </a:defRPr>
      </a:lvl4pPr>
      <a:lvl5pPr marL="6400800" algn="l" defTabSz="3200400" rtl="0" eaLnBrk="1" latinLnBrk="0" hangingPunct="1">
        <a:defRPr sz="6300" kern="1200">
          <a:solidFill>
            <a:schemeClr val="tx1"/>
          </a:solidFill>
          <a:latin typeface="+mn-lt"/>
          <a:ea typeface="+mn-ea"/>
          <a:cs typeface="+mn-cs"/>
        </a:defRPr>
      </a:lvl5pPr>
      <a:lvl6pPr marL="8001000" algn="l" defTabSz="3200400" rtl="0" eaLnBrk="1" latinLnBrk="0" hangingPunct="1">
        <a:defRPr sz="6300" kern="1200">
          <a:solidFill>
            <a:schemeClr val="tx1"/>
          </a:solidFill>
          <a:latin typeface="+mn-lt"/>
          <a:ea typeface="+mn-ea"/>
          <a:cs typeface="+mn-cs"/>
        </a:defRPr>
      </a:lvl6pPr>
      <a:lvl7pPr marL="9601200" algn="l" defTabSz="3200400" rtl="0" eaLnBrk="1" latinLnBrk="0" hangingPunct="1">
        <a:defRPr sz="6300" kern="1200">
          <a:solidFill>
            <a:schemeClr val="tx1"/>
          </a:solidFill>
          <a:latin typeface="+mn-lt"/>
          <a:ea typeface="+mn-ea"/>
          <a:cs typeface="+mn-cs"/>
        </a:defRPr>
      </a:lvl7pPr>
      <a:lvl8pPr marL="11201400" algn="l" defTabSz="3200400" rtl="0" eaLnBrk="1" latinLnBrk="0" hangingPunct="1">
        <a:defRPr sz="6300" kern="1200">
          <a:solidFill>
            <a:schemeClr val="tx1"/>
          </a:solidFill>
          <a:latin typeface="+mn-lt"/>
          <a:ea typeface="+mn-ea"/>
          <a:cs typeface="+mn-cs"/>
        </a:defRPr>
      </a:lvl8pPr>
      <a:lvl9pPr marL="12801600" algn="l" defTabSz="3200400"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Oval 4"/>
          <p:cNvSpPr/>
          <p:nvPr/>
        </p:nvSpPr>
        <p:spPr>
          <a:xfrm>
            <a:off x="18706951" y="17638296"/>
            <a:ext cx="12623281" cy="31282104"/>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a:endParaRPr lang="ar-LB" sz="3200" dirty="0" smtClean="0">
              <a:solidFill>
                <a:schemeClr val="tx1"/>
              </a:solidFill>
            </a:endParaRPr>
          </a:p>
          <a:p>
            <a:pPr lvl="5"/>
            <a:endParaRPr lang="ar-LB" sz="3200" dirty="0">
              <a:solidFill>
                <a:schemeClr val="tx1"/>
              </a:solidFill>
            </a:endParaRPr>
          </a:p>
          <a:p>
            <a:pPr lvl="5"/>
            <a:endParaRPr lang="ar-LB" sz="3200" dirty="0" smtClean="0">
              <a:solidFill>
                <a:schemeClr val="tx1"/>
              </a:solidFill>
            </a:endParaRPr>
          </a:p>
          <a:p>
            <a:pPr lvl="5"/>
            <a:endParaRPr lang="ar-LB" sz="3200" dirty="0" smtClean="0">
              <a:solidFill>
                <a:schemeClr val="tx1"/>
              </a:solidFill>
            </a:endParaRPr>
          </a:p>
          <a:p>
            <a:pPr lvl="5"/>
            <a:endParaRPr lang="ar-LB" sz="3200" dirty="0">
              <a:solidFill>
                <a:schemeClr val="tx1"/>
              </a:solidFill>
            </a:endParaRPr>
          </a:p>
          <a:p>
            <a:pPr lvl="5"/>
            <a:endParaRPr lang="en-US" sz="3600" dirty="0">
              <a:solidFill>
                <a:schemeClr val="tx1"/>
              </a:solidFill>
            </a:endParaRPr>
          </a:p>
          <a:p>
            <a:pPr lvl="5"/>
            <a:endParaRPr lang="ar-LB" sz="3600" dirty="0" smtClean="0">
              <a:solidFill>
                <a:schemeClr val="tx1"/>
              </a:solidFill>
            </a:endParaRPr>
          </a:p>
          <a:p>
            <a:pPr lvl="5"/>
            <a:endParaRPr lang="ar-LB" sz="3600" dirty="0">
              <a:solidFill>
                <a:schemeClr val="tx1"/>
              </a:solidFill>
            </a:endParaRPr>
          </a:p>
          <a:p>
            <a:pPr lvl="5"/>
            <a:endParaRPr lang="en-US" sz="3600" dirty="0" smtClean="0">
              <a:solidFill>
                <a:schemeClr val="tx1"/>
              </a:solidFill>
            </a:endParaRPr>
          </a:p>
          <a:p>
            <a:pPr lvl="5"/>
            <a:endParaRPr lang="en-US" sz="3600" dirty="0">
              <a:solidFill>
                <a:schemeClr val="tx1"/>
              </a:solidFill>
            </a:endParaRPr>
          </a:p>
        </p:txBody>
      </p:sp>
      <p:pic>
        <p:nvPicPr>
          <p:cNvPr id="23" name="Picture 22"/>
          <p:cNvPicPr>
            <a:picLocks noChangeAspect="1"/>
          </p:cNvPicPr>
          <p:nvPr/>
        </p:nvPicPr>
        <p:blipFill>
          <a:blip r:embed="rId3" cstate="print"/>
          <a:stretch>
            <a:fillRect/>
          </a:stretch>
        </p:blipFill>
        <p:spPr>
          <a:xfrm>
            <a:off x="24121189" y="32701194"/>
            <a:ext cx="7882811" cy="4968671"/>
          </a:xfrm>
          <a:prstGeom prst="rect">
            <a:avLst/>
          </a:prstGeom>
        </p:spPr>
      </p:pic>
      <p:pic>
        <p:nvPicPr>
          <p:cNvPr id="1026" name="Picture 2" descr="AECENAR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65760" y="2150899"/>
            <a:ext cx="20266668" cy="346666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Grafik 10" descr="Basmalla.jpg"/>
          <p:cNvPicPr>
            <a:picLocks noChangeAspect="1"/>
          </p:cNvPicPr>
          <p:nvPr/>
        </p:nvPicPr>
        <p:blipFill>
          <a:blip r:embed="rId5" cstate="print"/>
          <a:stretch>
            <a:fillRect/>
          </a:stretch>
        </p:blipFill>
        <p:spPr>
          <a:xfrm>
            <a:off x="13158787" y="138112"/>
            <a:ext cx="8466510" cy="1462088"/>
          </a:xfrm>
          <a:prstGeom prst="rect">
            <a:avLst/>
          </a:prstGeom>
        </p:spPr>
      </p:pic>
      <p:sp>
        <p:nvSpPr>
          <p:cNvPr id="7" name="Rechteck 6"/>
          <p:cNvSpPr/>
          <p:nvPr/>
        </p:nvSpPr>
        <p:spPr>
          <a:xfrm>
            <a:off x="2165316" y="7891663"/>
            <a:ext cx="28936255" cy="851965"/>
          </a:xfrm>
          <a:prstGeom prst="rect">
            <a:avLst/>
          </a:prstGeom>
        </p:spPr>
        <p:txBody>
          <a:bodyPr wrap="none">
            <a:spAutoFit/>
          </a:bodyPr>
          <a:lstStyle/>
          <a:p>
            <a:pPr algn="ctr">
              <a:lnSpc>
                <a:spcPct val="120000"/>
              </a:lnSpc>
              <a:spcAft>
                <a:spcPts val="400"/>
              </a:spcAft>
              <a:tabLst>
                <a:tab pos="1260475" algn="l"/>
              </a:tabLst>
            </a:pPr>
            <a:r>
              <a:rPr lang="en-US" sz="4400" dirty="0" smtClean="0">
                <a:latin typeface="Palatino Linotype" panose="02040502050505030304" pitchFamily="18" charset="0"/>
                <a:ea typeface="Times New Roman" panose="02020603050405020304" pitchFamily="18" charset="0"/>
                <a:cs typeface="Arial" panose="020B0604020202020204" pitchFamily="34" charset="0"/>
              </a:rPr>
              <a:t>Environment </a:t>
            </a:r>
            <a:r>
              <a:rPr lang="en-US" sz="4400" dirty="0" smtClean="0">
                <a:latin typeface="Palatino Linotype" panose="02040502050505030304" pitchFamily="18" charset="0"/>
                <a:ea typeface="Times New Roman" panose="02020603050405020304" pitchFamily="18" charset="0"/>
                <a:cs typeface="Arial" panose="020B0604020202020204" pitchFamily="34" charset="0"/>
              </a:rPr>
              <a:t>Impact  </a:t>
            </a:r>
            <a:r>
              <a:rPr lang="en-US" sz="4400" dirty="0">
                <a:latin typeface="Palatino Linotype" panose="02040502050505030304" pitchFamily="18" charset="0"/>
                <a:cs typeface="Arial" panose="020B0604020202020204" pitchFamily="34" charset="0"/>
              </a:rPr>
              <a:t>Assessment </a:t>
            </a:r>
            <a:r>
              <a:rPr lang="en-US" sz="4400" dirty="0" smtClean="0">
                <a:latin typeface="Palatino Linotype" panose="02040502050505030304" pitchFamily="18" charset="0"/>
                <a:ea typeface="Times New Roman" panose="02020603050405020304" pitchFamily="18" charset="0"/>
                <a:cs typeface="Arial" panose="020B0604020202020204" pitchFamily="34" charset="0"/>
              </a:rPr>
              <a:t>(EIA) for an 15 MW waste incineration power plant in </a:t>
            </a:r>
            <a:r>
              <a:rPr lang="en-US" sz="4400" dirty="0" err="1" smtClean="0">
                <a:latin typeface="Palatino Linotype" panose="02040502050505030304" pitchFamily="18" charset="0"/>
                <a:ea typeface="Times New Roman" panose="02020603050405020304" pitchFamily="18" charset="0"/>
                <a:cs typeface="Arial" panose="020B0604020202020204" pitchFamily="34" charset="0"/>
              </a:rPr>
              <a:t>Srar</a:t>
            </a:r>
            <a:r>
              <a:rPr lang="en-US" sz="4400" dirty="0" smtClean="0">
                <a:latin typeface="Palatino Linotype" panose="02040502050505030304" pitchFamily="18" charset="0"/>
                <a:ea typeface="Times New Roman" panose="02020603050405020304" pitchFamily="18" charset="0"/>
                <a:cs typeface="Arial" panose="020B0604020202020204" pitchFamily="34" charset="0"/>
              </a:rPr>
              <a:t>/</a:t>
            </a:r>
            <a:r>
              <a:rPr lang="en-US" sz="4400" dirty="0" err="1" smtClean="0">
                <a:latin typeface="Palatino Linotype" panose="02040502050505030304" pitchFamily="18" charset="0"/>
                <a:ea typeface="Times New Roman" panose="02020603050405020304" pitchFamily="18" charset="0"/>
                <a:cs typeface="Arial" panose="020B0604020202020204" pitchFamily="34" charset="0"/>
              </a:rPr>
              <a:t>Akkar</a:t>
            </a:r>
            <a:r>
              <a:rPr lang="en-US" sz="4400" dirty="0" smtClean="0">
                <a:latin typeface="Palatino Linotype" panose="02040502050505030304" pitchFamily="18" charset="0"/>
                <a:ea typeface="Times New Roman" panose="02020603050405020304" pitchFamily="18" charset="0"/>
                <a:cs typeface="Arial" panose="020B0604020202020204" pitchFamily="34" charset="0"/>
              </a:rPr>
              <a:t>, </a:t>
            </a:r>
            <a:r>
              <a:rPr lang="en-US" sz="4400" dirty="0" err="1" smtClean="0">
                <a:latin typeface="Palatino Linotype" panose="02040502050505030304" pitchFamily="18" charset="0"/>
                <a:ea typeface="Times New Roman" panose="02020603050405020304" pitchFamily="18" charset="0"/>
                <a:cs typeface="Arial" panose="020B0604020202020204" pitchFamily="34" charset="0"/>
              </a:rPr>
              <a:t>Noth</a:t>
            </a:r>
            <a:r>
              <a:rPr lang="en-US" sz="4400" dirty="0" smtClean="0">
                <a:latin typeface="Palatino Linotype" panose="02040502050505030304" pitchFamily="18" charset="0"/>
                <a:ea typeface="Times New Roman" panose="02020603050405020304" pitchFamily="18" charset="0"/>
                <a:cs typeface="Arial" panose="020B0604020202020204" pitchFamily="34" charset="0"/>
              </a:rPr>
              <a:t> Lebanon</a:t>
            </a:r>
            <a:endParaRPr lang="en-US" sz="4400" dirty="0">
              <a:latin typeface="Palatino Linotype" panose="02040502050505030304" pitchFamily="18" charset="0"/>
              <a:ea typeface="Times New Roman" panose="02020603050405020304" pitchFamily="18" charset="0"/>
              <a:cs typeface="Arial" panose="020B0604020202020204" pitchFamily="34" charset="0"/>
            </a:endParaRPr>
          </a:p>
        </p:txBody>
      </p:sp>
      <p:sp>
        <p:nvSpPr>
          <p:cNvPr id="2" name="Rectangle 1">
            <a:extLst>
              <a:ext uri="{FF2B5EF4-FFF2-40B4-BE49-F238E27FC236}">
                <a16:creationId xmlns="" xmlns:a16="http://schemas.microsoft.com/office/drawing/2014/main" id="{842590A1-3892-4E8B-B0C2-F73D3F2F0880}"/>
              </a:ext>
            </a:extLst>
          </p:cNvPr>
          <p:cNvSpPr/>
          <p:nvPr/>
        </p:nvSpPr>
        <p:spPr>
          <a:xfrm>
            <a:off x="1040198" y="6311287"/>
            <a:ext cx="30342972" cy="1569660"/>
          </a:xfrm>
          <a:prstGeom prst="rect">
            <a:avLst/>
          </a:prstGeom>
        </p:spPr>
        <p:txBody>
          <a:bodyPr wrap="square">
            <a:spAutoFit/>
          </a:bodyPr>
          <a:lstStyle/>
          <a:p>
            <a:pPr algn="ctr" rtl="1">
              <a:lnSpc>
                <a:spcPct val="120000"/>
              </a:lnSpc>
              <a:spcAft>
                <a:spcPts val="400"/>
              </a:spcAft>
              <a:tabLst>
                <a:tab pos="1260475" algn="l"/>
              </a:tabLst>
            </a:pPr>
            <a:r>
              <a:rPr lang="ar-SY" sz="8000" b="1" dirty="0">
                <a:latin typeface="Traditional Arabic" pitchFamily="18" charset="-78"/>
                <a:cs typeface="Traditional Arabic" pitchFamily="18" charset="-78"/>
              </a:rPr>
              <a:t>تقييم </a:t>
            </a:r>
            <a:r>
              <a:rPr lang="ar-LB" sz="8000" b="1" dirty="0" smtClean="0">
                <a:latin typeface="Traditional Arabic" pitchFamily="18" charset="-78"/>
                <a:cs typeface="Traditional Arabic" pitchFamily="18" charset="-78"/>
              </a:rPr>
              <a:t>الأثر البيئي </a:t>
            </a:r>
            <a:r>
              <a:rPr lang="ar-SY" sz="8000" b="1" dirty="0">
                <a:latin typeface="Traditional Arabic" pitchFamily="18" charset="-78"/>
                <a:cs typeface="Traditional Arabic" pitchFamily="18" charset="-78"/>
              </a:rPr>
              <a:t> لمحطة طاقة كهربائية تعمل على التفكك الحراري </a:t>
            </a:r>
            <a:r>
              <a:rPr lang="ar-SY" sz="8000" b="1" dirty="0" smtClean="0">
                <a:latin typeface="Traditional Arabic" pitchFamily="18" charset="-78"/>
                <a:cs typeface="Traditional Arabic" pitchFamily="18" charset="-78"/>
              </a:rPr>
              <a:t>للنفايات</a:t>
            </a:r>
            <a:r>
              <a:rPr lang="ar-LB" sz="8000" b="1" dirty="0" smtClean="0">
                <a:latin typeface="Traditional Arabic" pitchFamily="18" charset="-78"/>
                <a:cs typeface="Traditional Arabic" pitchFamily="18" charset="-78"/>
              </a:rPr>
              <a:t> في </a:t>
            </a:r>
            <a:r>
              <a:rPr lang="ar-LB" sz="8000" b="1" dirty="0" smtClean="0">
                <a:latin typeface="Traditional Arabic" pitchFamily="18" charset="-78"/>
                <a:cs typeface="Traditional Arabic" pitchFamily="18" charset="-78"/>
              </a:rPr>
              <a:t>سرار-</a:t>
            </a:r>
            <a:r>
              <a:rPr lang="ar-SY" sz="8000" b="1" dirty="0" smtClean="0">
                <a:latin typeface="Traditional Arabic" pitchFamily="18" charset="-78"/>
                <a:cs typeface="Traditional Arabic" pitchFamily="18" charset="-78"/>
              </a:rPr>
              <a:t> </a:t>
            </a:r>
            <a:r>
              <a:rPr lang="ar-LB" sz="8000" b="1" dirty="0" smtClean="0">
                <a:latin typeface="Traditional Arabic" pitchFamily="18" charset="-78"/>
                <a:cs typeface="Traditional Arabic" pitchFamily="18" charset="-78"/>
              </a:rPr>
              <a:t>عكار</a:t>
            </a:r>
            <a:endParaRPr lang="en-US" sz="8000" dirty="0">
              <a:latin typeface="Traditional Arabic" pitchFamily="18" charset="-78"/>
              <a:ea typeface="Times New Roman" panose="02020603050405020304" pitchFamily="18" charset="0"/>
              <a:cs typeface="Traditional Arabic" pitchFamily="18" charset="-78"/>
            </a:endParaRPr>
          </a:p>
        </p:txBody>
      </p:sp>
      <p:pic>
        <p:nvPicPr>
          <p:cNvPr id="9" name="Picture 8"/>
          <p:cNvPicPr>
            <a:picLocks noChangeAspect="1"/>
          </p:cNvPicPr>
          <p:nvPr/>
        </p:nvPicPr>
        <p:blipFill>
          <a:blip r:embed="rId6" cstate="print"/>
          <a:stretch>
            <a:fillRect/>
          </a:stretch>
        </p:blipFill>
        <p:spPr>
          <a:xfrm>
            <a:off x="24695943" y="737652"/>
            <a:ext cx="6318028" cy="5158197"/>
          </a:xfrm>
          <a:prstGeom prst="rect">
            <a:avLst/>
          </a:prstGeom>
        </p:spPr>
      </p:pic>
      <p:sp>
        <p:nvSpPr>
          <p:cNvPr id="52" name="Rounded Rectangle 51"/>
          <p:cNvSpPr/>
          <p:nvPr/>
        </p:nvSpPr>
        <p:spPr>
          <a:xfrm>
            <a:off x="11935327" y="8903371"/>
            <a:ext cx="15616990" cy="346509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85800" indent="-685800" algn="ctr"/>
            <a:r>
              <a:rPr lang="en-US" sz="4000" u="sng" dirty="0" smtClean="0">
                <a:solidFill>
                  <a:schemeClr val="bg2">
                    <a:lumMod val="10000"/>
                  </a:schemeClr>
                </a:solidFill>
              </a:rPr>
              <a:t>What </a:t>
            </a:r>
            <a:r>
              <a:rPr lang="en-US" sz="4000" u="sng" dirty="0" smtClean="0">
                <a:solidFill>
                  <a:schemeClr val="bg2">
                    <a:lumMod val="10000"/>
                  </a:schemeClr>
                </a:solidFill>
              </a:rPr>
              <a:t>is EIA?</a:t>
            </a:r>
          </a:p>
          <a:p>
            <a:pPr marL="685800" indent="-685800"/>
            <a:endParaRPr lang="ar-LB" sz="2000" dirty="0">
              <a:solidFill>
                <a:schemeClr val="bg2">
                  <a:lumMod val="10000"/>
                </a:schemeClr>
              </a:solidFill>
            </a:endParaRPr>
          </a:p>
          <a:p>
            <a:pPr marL="685800" indent="-685800">
              <a:buFontTx/>
              <a:buChar char="-"/>
            </a:pPr>
            <a:r>
              <a:rPr lang="en-US" sz="2800" dirty="0" smtClean="0">
                <a:solidFill>
                  <a:schemeClr val="bg2">
                    <a:lumMod val="10000"/>
                  </a:schemeClr>
                </a:solidFill>
              </a:rPr>
              <a:t>To </a:t>
            </a:r>
            <a:r>
              <a:rPr lang="en-US" sz="2800" dirty="0" smtClean="0">
                <a:solidFill>
                  <a:schemeClr val="bg2">
                    <a:lumMod val="10000"/>
                  </a:schemeClr>
                </a:solidFill>
              </a:rPr>
              <a:t>identify </a:t>
            </a:r>
            <a:r>
              <a:rPr lang="en-US" sz="2800" dirty="0" smtClean="0">
                <a:solidFill>
                  <a:schemeClr val="bg2">
                    <a:lumMod val="10000"/>
                  </a:schemeClr>
                </a:solidFill>
              </a:rPr>
              <a:t>and evaluate the </a:t>
            </a:r>
            <a:r>
              <a:rPr lang="en-US" sz="2800" dirty="0">
                <a:solidFill>
                  <a:schemeClr val="bg2">
                    <a:lumMod val="10000"/>
                  </a:schemeClr>
                </a:solidFill>
              </a:rPr>
              <a:t>predictable environmental </a:t>
            </a:r>
            <a:r>
              <a:rPr lang="en-US" sz="2800" dirty="0" smtClean="0">
                <a:solidFill>
                  <a:schemeClr val="bg2">
                    <a:lumMod val="10000"/>
                  </a:schemeClr>
                </a:solidFill>
              </a:rPr>
              <a:t>consequences of the proposed project </a:t>
            </a:r>
            <a:endParaRPr lang="en-US" sz="2800" dirty="0" smtClean="0">
              <a:solidFill>
                <a:schemeClr val="bg2">
                  <a:lumMod val="10000"/>
                </a:schemeClr>
              </a:solidFill>
            </a:endParaRPr>
          </a:p>
          <a:p>
            <a:pPr marL="685800" indent="-685800">
              <a:buFontTx/>
              <a:buChar char="-"/>
            </a:pPr>
            <a:r>
              <a:rPr lang="en-US" sz="2800" dirty="0" smtClean="0">
                <a:solidFill>
                  <a:schemeClr val="bg2">
                    <a:lumMod val="10000"/>
                  </a:schemeClr>
                </a:solidFill>
              </a:rPr>
              <a:t> the best combination of economic and environmental costs and benefits of the proposed project</a:t>
            </a:r>
          </a:p>
          <a:p>
            <a:pPr marL="685800" indent="-685800" algn="r" rtl="1">
              <a:buFontTx/>
              <a:buChar char="-"/>
            </a:pPr>
            <a:r>
              <a:rPr lang="ar-LB" sz="3600" dirty="0" smtClean="0">
                <a:solidFill>
                  <a:schemeClr val="bg2">
                    <a:lumMod val="10000"/>
                  </a:schemeClr>
                </a:solidFill>
                <a:latin typeface="Traditional Arabic" pitchFamily="18" charset="-78"/>
                <a:cs typeface="Traditional Arabic" pitchFamily="18" charset="-78"/>
              </a:rPr>
              <a:t>تحديد</a:t>
            </a:r>
            <a:r>
              <a:rPr lang="de-DE" sz="3600" dirty="0" smtClean="0">
                <a:solidFill>
                  <a:schemeClr val="bg2">
                    <a:lumMod val="10000"/>
                  </a:schemeClr>
                </a:solidFill>
                <a:latin typeface="Traditional Arabic" pitchFamily="18" charset="-78"/>
                <a:cs typeface="Traditional Arabic" pitchFamily="18" charset="-78"/>
              </a:rPr>
              <a:t> </a:t>
            </a:r>
            <a:r>
              <a:rPr lang="ar-SY" sz="3600" dirty="0" smtClean="0">
                <a:solidFill>
                  <a:schemeClr val="bg2">
                    <a:lumMod val="10000"/>
                  </a:schemeClr>
                </a:solidFill>
                <a:latin typeface="Traditional Arabic" pitchFamily="18" charset="-78"/>
                <a:cs typeface="Traditional Arabic" pitchFamily="18" charset="-78"/>
              </a:rPr>
              <a:t> وتقييم</a:t>
            </a:r>
            <a:r>
              <a:rPr lang="ar-LB" sz="3600" dirty="0" smtClean="0">
                <a:solidFill>
                  <a:schemeClr val="bg2">
                    <a:lumMod val="10000"/>
                  </a:schemeClr>
                </a:solidFill>
                <a:latin typeface="Traditional Arabic" pitchFamily="18" charset="-78"/>
                <a:cs typeface="Traditional Arabic" pitchFamily="18" charset="-78"/>
              </a:rPr>
              <a:t> </a:t>
            </a:r>
            <a:r>
              <a:rPr lang="ar-LB" sz="3600" dirty="0">
                <a:solidFill>
                  <a:schemeClr val="bg2">
                    <a:lumMod val="10000"/>
                  </a:schemeClr>
                </a:solidFill>
                <a:latin typeface="Traditional Arabic" pitchFamily="18" charset="-78"/>
                <a:cs typeface="Traditional Arabic" pitchFamily="18" charset="-78"/>
              </a:rPr>
              <a:t>العواقب البيئية </a:t>
            </a:r>
            <a:r>
              <a:rPr lang="ar-LB" sz="3600" dirty="0" smtClean="0">
                <a:solidFill>
                  <a:schemeClr val="bg2">
                    <a:lumMod val="10000"/>
                  </a:schemeClr>
                </a:solidFill>
                <a:latin typeface="Traditional Arabic" pitchFamily="18" charset="-78"/>
                <a:cs typeface="Traditional Arabic" pitchFamily="18" charset="-78"/>
              </a:rPr>
              <a:t>المتوقعة</a:t>
            </a:r>
            <a:r>
              <a:rPr lang="de-DE" sz="3600" dirty="0" smtClean="0">
                <a:solidFill>
                  <a:schemeClr val="bg2">
                    <a:lumMod val="10000"/>
                  </a:schemeClr>
                </a:solidFill>
                <a:latin typeface="Traditional Arabic" pitchFamily="18" charset="-78"/>
                <a:cs typeface="Traditional Arabic" pitchFamily="18" charset="-78"/>
              </a:rPr>
              <a:t> </a:t>
            </a:r>
            <a:r>
              <a:rPr lang="ar-SY" sz="3600" dirty="0" smtClean="0">
                <a:solidFill>
                  <a:schemeClr val="bg2">
                    <a:lumMod val="10000"/>
                  </a:schemeClr>
                </a:solidFill>
                <a:latin typeface="Traditional Arabic" pitchFamily="18" charset="-78"/>
                <a:cs typeface="Traditional Arabic" pitchFamily="18" charset="-78"/>
              </a:rPr>
              <a:t> </a:t>
            </a:r>
            <a:r>
              <a:rPr lang="ar-SY" sz="3600" dirty="0" smtClean="0">
                <a:solidFill>
                  <a:schemeClr val="bg2">
                    <a:lumMod val="10000"/>
                  </a:schemeClr>
                </a:solidFill>
                <a:latin typeface="Traditional Arabic" pitchFamily="18" charset="-78"/>
                <a:cs typeface="Traditional Arabic" pitchFamily="18" charset="-78"/>
              </a:rPr>
              <a:t>للمشروع</a:t>
            </a:r>
            <a:endParaRPr lang="ar-LB" sz="3600" dirty="0">
              <a:solidFill>
                <a:schemeClr val="bg2">
                  <a:lumMod val="10000"/>
                </a:schemeClr>
              </a:solidFill>
              <a:latin typeface="Traditional Arabic" pitchFamily="18" charset="-78"/>
              <a:cs typeface="Traditional Arabic" pitchFamily="18" charset="-78"/>
            </a:endParaRPr>
          </a:p>
          <a:p>
            <a:pPr marL="685800" indent="-685800" algn="r" rtl="1">
              <a:buFontTx/>
              <a:buChar char="-"/>
            </a:pPr>
            <a:r>
              <a:rPr lang="ar-LB" sz="3600" dirty="0">
                <a:solidFill>
                  <a:schemeClr val="bg2">
                    <a:lumMod val="10000"/>
                  </a:schemeClr>
                </a:solidFill>
                <a:latin typeface="Traditional Arabic" pitchFamily="18" charset="-78"/>
                <a:cs typeface="Traditional Arabic" pitchFamily="18" charset="-78"/>
              </a:rPr>
              <a:t>  أفضل مزيج من التكاليف والفوائد الاقتصادية والبيئية للمشروع </a:t>
            </a:r>
            <a:r>
              <a:rPr lang="ar-LB" sz="3600" dirty="0" smtClean="0">
                <a:solidFill>
                  <a:schemeClr val="bg2">
                    <a:lumMod val="10000"/>
                  </a:schemeClr>
                </a:solidFill>
                <a:latin typeface="Traditional Arabic" pitchFamily="18" charset="-78"/>
                <a:cs typeface="Traditional Arabic" pitchFamily="18" charset="-78"/>
              </a:rPr>
              <a:t>المقترح</a:t>
            </a:r>
            <a:endParaRPr lang="en-US" sz="2000" dirty="0">
              <a:solidFill>
                <a:schemeClr val="bg2">
                  <a:lumMod val="10000"/>
                </a:schemeClr>
              </a:solidFill>
            </a:endParaRPr>
          </a:p>
        </p:txBody>
      </p:sp>
      <p:sp>
        <p:nvSpPr>
          <p:cNvPr id="53" name="Rounded Rectangle 52"/>
          <p:cNvSpPr/>
          <p:nvPr/>
        </p:nvSpPr>
        <p:spPr>
          <a:xfrm>
            <a:off x="770024" y="10724042"/>
            <a:ext cx="11405937" cy="190911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Y" sz="3600" dirty="0" smtClean="0">
                <a:solidFill>
                  <a:prstClr val="black"/>
                </a:solidFill>
              </a:rPr>
              <a:t> </a:t>
            </a:r>
            <a:endParaRPr lang="ar-SY" sz="3600" dirty="0" smtClean="0">
              <a:solidFill>
                <a:prstClr val="black"/>
              </a:solidFill>
            </a:endParaRPr>
          </a:p>
          <a:p>
            <a:pPr algn="ctr" rtl="1"/>
            <a:r>
              <a:rPr lang="ar-SY" sz="3600" dirty="0" smtClean="0">
                <a:solidFill>
                  <a:prstClr val="black"/>
                </a:solidFill>
              </a:rPr>
              <a:t>من </a:t>
            </a:r>
            <a:r>
              <a:rPr lang="ar-SY" sz="3600" dirty="0" smtClean="0">
                <a:solidFill>
                  <a:prstClr val="black"/>
                </a:solidFill>
              </a:rPr>
              <a:t>يقوم بالتقييم الاثر البيئي</a:t>
            </a:r>
            <a:r>
              <a:rPr lang="ar-SY" sz="3600" dirty="0" smtClean="0">
                <a:solidFill>
                  <a:prstClr val="black"/>
                </a:solidFill>
              </a:rPr>
              <a:t>؟ </a:t>
            </a:r>
            <a:r>
              <a:rPr lang="en-US" sz="3600" u="sng" dirty="0" smtClean="0">
                <a:solidFill>
                  <a:prstClr val="black"/>
                </a:solidFill>
              </a:rPr>
              <a:t>WHO </a:t>
            </a:r>
            <a:r>
              <a:rPr lang="en-US" sz="3600" u="sng" dirty="0" smtClean="0">
                <a:solidFill>
                  <a:prstClr val="black"/>
                </a:solidFill>
              </a:rPr>
              <a:t>does EIA</a:t>
            </a:r>
            <a:r>
              <a:rPr lang="en-US" sz="3600" u="sng" dirty="0" smtClean="0">
                <a:solidFill>
                  <a:prstClr val="black"/>
                </a:solidFill>
              </a:rPr>
              <a:t>?</a:t>
            </a:r>
            <a:endParaRPr lang="ar-SY" sz="3600" u="sng" dirty="0" smtClean="0">
              <a:solidFill>
                <a:prstClr val="black"/>
              </a:solidFill>
            </a:endParaRPr>
          </a:p>
          <a:p>
            <a:pPr algn="ctr" rtl="1"/>
            <a:r>
              <a:rPr lang="ar-SY" sz="3600" dirty="0" smtClean="0">
                <a:solidFill>
                  <a:prstClr val="black"/>
                </a:solidFill>
              </a:rPr>
              <a:t>صاحب المشروع بإستعانة خبراء </a:t>
            </a:r>
            <a:r>
              <a:rPr lang="en-US" sz="3600" dirty="0" smtClean="0">
                <a:solidFill>
                  <a:prstClr val="black"/>
                </a:solidFill>
              </a:rPr>
              <a:t>The </a:t>
            </a:r>
            <a:r>
              <a:rPr lang="en-US" sz="3600" dirty="0" smtClean="0">
                <a:solidFill>
                  <a:prstClr val="black"/>
                </a:solidFill>
              </a:rPr>
              <a:t>project </a:t>
            </a:r>
            <a:r>
              <a:rPr lang="en-US" sz="3600" dirty="0" smtClean="0">
                <a:solidFill>
                  <a:prstClr val="black"/>
                </a:solidFill>
              </a:rPr>
              <a:t>proponent</a:t>
            </a:r>
            <a:endParaRPr lang="en-US" sz="3600" dirty="0">
              <a:solidFill>
                <a:prstClr val="black"/>
              </a:solidFill>
            </a:endParaRPr>
          </a:p>
          <a:p>
            <a:pPr lvl="0"/>
            <a:r>
              <a:rPr lang="en-US" sz="4800" dirty="0">
                <a:solidFill>
                  <a:prstClr val="black"/>
                </a:solidFill>
              </a:rPr>
              <a:t> </a:t>
            </a:r>
          </a:p>
        </p:txBody>
      </p:sp>
      <p:sp>
        <p:nvSpPr>
          <p:cNvPr id="54" name="Rounded Rectangle 53"/>
          <p:cNvSpPr/>
          <p:nvPr/>
        </p:nvSpPr>
        <p:spPr>
          <a:xfrm>
            <a:off x="625642" y="12657232"/>
            <a:ext cx="21656843" cy="462012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u="sng" dirty="0" smtClean="0">
                <a:solidFill>
                  <a:srgbClr val="E7E6E6">
                    <a:lumMod val="10000"/>
                  </a:srgbClr>
                </a:solidFill>
              </a:rPr>
              <a:t>How is EIA done</a:t>
            </a:r>
            <a:r>
              <a:rPr lang="en-US" sz="4000" u="sng" dirty="0" smtClean="0">
                <a:solidFill>
                  <a:srgbClr val="E7E6E6">
                    <a:lumMod val="10000"/>
                  </a:srgbClr>
                </a:solidFill>
              </a:rPr>
              <a:t>?</a:t>
            </a:r>
          </a:p>
          <a:p>
            <a:pPr algn="ctr"/>
            <a:endParaRPr lang="en-US" sz="4000" u="sng" dirty="0" smtClean="0">
              <a:solidFill>
                <a:srgbClr val="E7E6E6">
                  <a:lumMod val="10000"/>
                </a:srgbClr>
              </a:solidFill>
            </a:endParaRPr>
          </a:p>
          <a:p>
            <a:pPr lvl="0" algn="ctr"/>
            <a:endParaRPr lang="en-US" sz="4000" u="sng" dirty="0" smtClean="0">
              <a:solidFill>
                <a:srgbClr val="E7E6E6">
                  <a:lumMod val="10000"/>
                </a:srgbClr>
              </a:solidFill>
            </a:endParaRPr>
          </a:p>
          <a:p>
            <a:pPr lvl="0" algn="ctr"/>
            <a:endParaRPr lang="en-US" sz="4000" u="sng" dirty="0" smtClean="0">
              <a:solidFill>
                <a:srgbClr val="E7E6E6">
                  <a:lumMod val="10000"/>
                </a:srgbClr>
              </a:solidFill>
            </a:endParaRPr>
          </a:p>
          <a:p>
            <a:pPr lvl="0" algn="ctr"/>
            <a:endParaRPr lang="en-US" sz="4000" u="sng" dirty="0" smtClean="0">
              <a:solidFill>
                <a:srgbClr val="E7E6E6">
                  <a:lumMod val="10000"/>
                </a:srgbClr>
              </a:solidFill>
            </a:endParaRPr>
          </a:p>
          <a:p>
            <a:pPr marL="457200" lvl="0" indent="-457200" algn="just">
              <a:buFontTx/>
              <a:buChar char="-"/>
            </a:pPr>
            <a:endParaRPr lang="en-US" sz="3200" dirty="0" smtClean="0">
              <a:solidFill>
                <a:srgbClr val="E7E6E6">
                  <a:lumMod val="10000"/>
                </a:srgbClr>
              </a:solidFill>
            </a:endParaRPr>
          </a:p>
          <a:p>
            <a:pPr marL="457200" lvl="0" indent="-457200" algn="just">
              <a:buFontTx/>
              <a:buChar char="-"/>
            </a:pPr>
            <a:endParaRPr lang="en-US" sz="3200" dirty="0">
              <a:solidFill>
                <a:srgbClr val="E7E6E6">
                  <a:lumMod val="10000"/>
                </a:srgbClr>
              </a:solidFill>
            </a:endParaRPr>
          </a:p>
          <a:p>
            <a:pPr marL="457200" lvl="0" indent="-457200" algn="just">
              <a:buFontTx/>
              <a:buChar char="-"/>
            </a:pPr>
            <a:endParaRPr lang="en-US" sz="3200" dirty="0">
              <a:solidFill>
                <a:srgbClr val="E7E6E6">
                  <a:lumMod val="10000"/>
                </a:srgbClr>
              </a:solidFill>
            </a:endParaRPr>
          </a:p>
        </p:txBody>
      </p:sp>
      <p:sp>
        <p:nvSpPr>
          <p:cNvPr id="76" name="Rounded Rectangle 75"/>
          <p:cNvSpPr/>
          <p:nvPr/>
        </p:nvSpPr>
        <p:spPr>
          <a:xfrm>
            <a:off x="685970" y="18478002"/>
            <a:ext cx="4613250" cy="162142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200" dirty="0" smtClean="0">
              <a:solidFill>
                <a:srgbClr val="000066"/>
              </a:solidFill>
              <a:latin typeface="CenturyGothic"/>
            </a:endParaRPr>
          </a:p>
          <a:p>
            <a:pPr algn="ctr"/>
            <a:r>
              <a:rPr lang="en-US" sz="3600" dirty="0" smtClean="0">
                <a:solidFill>
                  <a:srgbClr val="000066"/>
                </a:solidFill>
                <a:latin typeface="CenturyGothic"/>
              </a:rPr>
              <a:t>Screening</a:t>
            </a:r>
            <a:endParaRPr lang="ar-LB" sz="3600" dirty="0" smtClean="0">
              <a:solidFill>
                <a:srgbClr val="000066"/>
              </a:solidFill>
              <a:latin typeface="CenturyGothic"/>
            </a:endParaRPr>
          </a:p>
          <a:p>
            <a:pPr algn="ctr"/>
            <a:r>
              <a:rPr lang="ar-LB" sz="3600" dirty="0" smtClean="0">
                <a:solidFill>
                  <a:srgbClr val="000066"/>
                </a:solidFill>
                <a:latin typeface="CenturyGothic"/>
              </a:rPr>
              <a:t>تحري</a:t>
            </a:r>
            <a:endParaRPr lang="ar-LB" sz="3600" dirty="0">
              <a:solidFill>
                <a:srgbClr val="000066"/>
              </a:solidFill>
              <a:latin typeface="CenturyGothic"/>
            </a:endParaRPr>
          </a:p>
          <a:p>
            <a:pPr algn="ctr"/>
            <a:endParaRPr lang="en-US" sz="3600" dirty="0">
              <a:solidFill>
                <a:srgbClr val="000066"/>
              </a:solidFill>
              <a:latin typeface="CenturyGothic"/>
            </a:endParaRPr>
          </a:p>
          <a:p>
            <a:pPr algn="ctr"/>
            <a:endParaRPr lang="en-US" sz="4400" dirty="0"/>
          </a:p>
        </p:txBody>
      </p:sp>
      <p:sp>
        <p:nvSpPr>
          <p:cNvPr id="77" name="Down Arrow 76"/>
          <p:cNvSpPr/>
          <p:nvPr/>
        </p:nvSpPr>
        <p:spPr>
          <a:xfrm>
            <a:off x="2443677" y="20052921"/>
            <a:ext cx="828912" cy="285520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a:off x="797122" y="22769439"/>
            <a:ext cx="4692829" cy="24272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2">
                    <a:lumMod val="10000"/>
                  </a:schemeClr>
                </a:solidFill>
              </a:rPr>
              <a:t>Scoping</a:t>
            </a:r>
            <a:endParaRPr lang="ar-LB" sz="3600" b="1" dirty="0" smtClean="0">
              <a:solidFill>
                <a:schemeClr val="bg2">
                  <a:lumMod val="10000"/>
                </a:schemeClr>
              </a:solidFill>
            </a:endParaRPr>
          </a:p>
          <a:p>
            <a:pPr algn="ctr"/>
            <a:endParaRPr lang="ar-LB" sz="3600" b="1" dirty="0">
              <a:solidFill>
                <a:schemeClr val="bg2">
                  <a:lumMod val="10000"/>
                </a:schemeClr>
              </a:solidFill>
            </a:endParaRPr>
          </a:p>
          <a:p>
            <a:pPr algn="ctr"/>
            <a:r>
              <a:rPr lang="ar-LB" sz="3600" b="1" dirty="0" smtClean="0">
                <a:solidFill>
                  <a:schemeClr val="bg2">
                    <a:lumMod val="10000"/>
                  </a:schemeClr>
                </a:solidFill>
              </a:rPr>
              <a:t>فحص</a:t>
            </a:r>
            <a:endParaRPr lang="en-US" sz="3600" b="1" dirty="0">
              <a:solidFill>
                <a:schemeClr val="bg2">
                  <a:lumMod val="10000"/>
                </a:schemeClr>
              </a:solidFill>
            </a:endParaRPr>
          </a:p>
        </p:txBody>
      </p:sp>
      <p:sp>
        <p:nvSpPr>
          <p:cNvPr id="79" name="Right Arrow 78"/>
          <p:cNvSpPr/>
          <p:nvPr/>
        </p:nvSpPr>
        <p:spPr>
          <a:xfrm rot="568102">
            <a:off x="5299221" y="19539283"/>
            <a:ext cx="2882254" cy="8789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2" name="Oval 81"/>
          <p:cNvSpPr/>
          <p:nvPr/>
        </p:nvSpPr>
        <p:spPr>
          <a:xfrm>
            <a:off x="7917849" y="18116552"/>
            <a:ext cx="12138460" cy="5006720"/>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ar-LB" sz="3200" dirty="0" smtClean="0">
              <a:solidFill>
                <a:schemeClr val="bg2">
                  <a:lumMod val="10000"/>
                </a:schemeClr>
              </a:solidFill>
            </a:endParaRPr>
          </a:p>
          <a:p>
            <a:endParaRPr lang="ar-LB" sz="3200" dirty="0">
              <a:solidFill>
                <a:schemeClr val="bg2">
                  <a:lumMod val="10000"/>
                </a:schemeClr>
              </a:solidFill>
            </a:endParaRPr>
          </a:p>
          <a:p>
            <a:endParaRPr lang="ar-LB" sz="3200" dirty="0" smtClean="0">
              <a:solidFill>
                <a:schemeClr val="bg2">
                  <a:lumMod val="10000"/>
                </a:schemeClr>
              </a:solidFill>
            </a:endParaRPr>
          </a:p>
          <a:p>
            <a:endParaRPr lang="ar-LB" sz="3600" dirty="0" smtClean="0">
              <a:solidFill>
                <a:schemeClr val="bg2">
                  <a:lumMod val="10000"/>
                </a:schemeClr>
              </a:solidFill>
            </a:endParaRPr>
          </a:p>
          <a:p>
            <a:endParaRPr lang="ar-LB" sz="3600" dirty="0">
              <a:solidFill>
                <a:schemeClr val="bg2">
                  <a:lumMod val="10000"/>
                </a:schemeClr>
              </a:solidFill>
            </a:endParaRPr>
          </a:p>
          <a:p>
            <a:pPr marL="457200"/>
            <a:r>
              <a:rPr lang="en-US" sz="2800" dirty="0" smtClean="0">
                <a:solidFill>
                  <a:schemeClr val="bg2">
                    <a:lumMod val="10000"/>
                  </a:schemeClr>
                </a:solidFill>
              </a:rPr>
              <a:t>The </a:t>
            </a:r>
            <a:r>
              <a:rPr lang="en-US" sz="2800" dirty="0">
                <a:solidFill>
                  <a:schemeClr val="bg2">
                    <a:lumMod val="10000"/>
                  </a:schemeClr>
                </a:solidFill>
              </a:rPr>
              <a:t>Competent Authority makes a decision </a:t>
            </a:r>
            <a:r>
              <a:rPr lang="en-US" sz="2800" dirty="0" smtClean="0">
                <a:solidFill>
                  <a:schemeClr val="bg2">
                    <a:lumMod val="10000"/>
                  </a:schemeClr>
                </a:solidFill>
              </a:rPr>
              <a:t>about </a:t>
            </a:r>
            <a:r>
              <a:rPr lang="en-US" sz="2800" dirty="0" smtClean="0">
                <a:solidFill>
                  <a:schemeClr val="bg2">
                    <a:lumMod val="10000"/>
                  </a:schemeClr>
                </a:solidFill>
              </a:rPr>
              <a:t>whether an </a:t>
            </a:r>
            <a:r>
              <a:rPr lang="en-US" sz="2800" dirty="0">
                <a:solidFill>
                  <a:schemeClr val="bg2">
                    <a:lumMod val="10000"/>
                  </a:schemeClr>
                </a:solidFill>
              </a:rPr>
              <a:t>EIA is required. At the </a:t>
            </a:r>
            <a:r>
              <a:rPr lang="en-US" sz="2800" dirty="0" smtClean="0">
                <a:solidFill>
                  <a:schemeClr val="bg2">
                    <a:lumMod val="10000"/>
                  </a:schemeClr>
                </a:solidFill>
              </a:rPr>
              <a:t>end, a Screening </a:t>
            </a:r>
            <a:r>
              <a:rPr lang="en-US" sz="2800" dirty="0">
                <a:solidFill>
                  <a:schemeClr val="bg2">
                    <a:lumMod val="10000"/>
                  </a:schemeClr>
                </a:solidFill>
              </a:rPr>
              <a:t>Decision must be issued and made public</a:t>
            </a:r>
            <a:r>
              <a:rPr lang="en-US" sz="2800" dirty="0" smtClean="0">
                <a:solidFill>
                  <a:schemeClr val="bg2">
                    <a:lumMod val="10000"/>
                  </a:schemeClr>
                </a:solidFill>
              </a:rPr>
              <a:t>.</a:t>
            </a:r>
          </a:p>
          <a:p>
            <a:pPr marL="457200"/>
            <a:endParaRPr lang="ar-LB" sz="2800" dirty="0" smtClean="0">
              <a:solidFill>
                <a:schemeClr val="bg2">
                  <a:lumMod val="10000"/>
                </a:schemeClr>
              </a:solidFill>
            </a:endParaRPr>
          </a:p>
          <a:p>
            <a:pPr marL="625475" algn="r" rtl="1"/>
            <a:r>
              <a:rPr lang="ar-LB" sz="4800" dirty="0">
                <a:solidFill>
                  <a:schemeClr val="bg2">
                    <a:lumMod val="10000"/>
                  </a:schemeClr>
                </a:solidFill>
                <a:latin typeface="Traditional Arabic" pitchFamily="18" charset="-78"/>
                <a:cs typeface="Traditional Arabic" pitchFamily="18" charset="-78"/>
              </a:rPr>
              <a:t>تقوم السلطة المختصة باتخاذ قرار حول ما إذا كان تقييم التأثير البيئي مطلوبًا أم لا. في النهاية ، يجب إصدار قرار الفحص وإعلانه</a:t>
            </a:r>
            <a:endParaRPr lang="en-US" sz="4800" dirty="0" smtClean="0">
              <a:solidFill>
                <a:schemeClr val="bg2">
                  <a:lumMod val="10000"/>
                </a:schemeClr>
              </a:solidFill>
              <a:latin typeface="Traditional Arabic" pitchFamily="18" charset="-78"/>
              <a:cs typeface="Traditional Arabic" pitchFamily="18" charset="-78"/>
            </a:endParaRPr>
          </a:p>
          <a:p>
            <a:endParaRPr lang="en-US" sz="3200" dirty="0">
              <a:solidFill>
                <a:schemeClr val="bg2">
                  <a:lumMod val="10000"/>
                </a:schemeClr>
              </a:solidFill>
            </a:endParaRPr>
          </a:p>
          <a:p>
            <a:endParaRPr lang="en-US" sz="3200" dirty="0" smtClean="0">
              <a:solidFill>
                <a:schemeClr val="bg2">
                  <a:lumMod val="10000"/>
                </a:schemeClr>
              </a:solidFill>
            </a:endParaRPr>
          </a:p>
          <a:p>
            <a:endParaRPr lang="en-US" sz="3200" dirty="0">
              <a:solidFill>
                <a:schemeClr val="bg2">
                  <a:lumMod val="10000"/>
                </a:schemeClr>
              </a:solidFill>
            </a:endParaRPr>
          </a:p>
          <a:p>
            <a:endParaRPr lang="en-US" sz="3200" dirty="0" smtClean="0">
              <a:solidFill>
                <a:schemeClr val="bg2">
                  <a:lumMod val="10000"/>
                </a:schemeClr>
              </a:solidFill>
            </a:endParaRPr>
          </a:p>
          <a:p>
            <a:endParaRPr lang="en-US" sz="3200" dirty="0">
              <a:solidFill>
                <a:schemeClr val="bg2">
                  <a:lumMod val="10000"/>
                </a:schemeClr>
              </a:solidFill>
            </a:endParaRPr>
          </a:p>
        </p:txBody>
      </p:sp>
      <p:sp>
        <p:nvSpPr>
          <p:cNvPr id="83" name="Right Arrow 82"/>
          <p:cNvSpPr/>
          <p:nvPr/>
        </p:nvSpPr>
        <p:spPr>
          <a:xfrm rot="2707155">
            <a:off x="5242632" y="24953973"/>
            <a:ext cx="1346917" cy="84183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7074564" y="23220945"/>
            <a:ext cx="11935326" cy="6455797"/>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4800" dirty="0" smtClean="0">
              <a:solidFill>
                <a:schemeClr val="bg2">
                  <a:lumMod val="10000"/>
                </a:schemeClr>
              </a:solidFill>
            </a:endParaRPr>
          </a:p>
          <a:p>
            <a:pPr algn="just"/>
            <a:endParaRPr lang="ar-LB" sz="3200" dirty="0" smtClean="0">
              <a:solidFill>
                <a:schemeClr val="bg2">
                  <a:lumMod val="10000"/>
                </a:schemeClr>
              </a:solidFill>
            </a:endParaRPr>
          </a:p>
          <a:p>
            <a:pPr algn="just"/>
            <a:endParaRPr lang="ar-LB" sz="3200" dirty="0">
              <a:solidFill>
                <a:schemeClr val="bg2">
                  <a:lumMod val="10000"/>
                </a:schemeClr>
              </a:solidFill>
            </a:endParaRPr>
          </a:p>
          <a:p>
            <a:pPr algn="just"/>
            <a:endParaRPr lang="ar-LB" sz="3200" dirty="0" smtClean="0">
              <a:solidFill>
                <a:schemeClr val="bg2">
                  <a:lumMod val="10000"/>
                </a:schemeClr>
              </a:solidFill>
            </a:endParaRPr>
          </a:p>
          <a:p>
            <a:pPr algn="just"/>
            <a:r>
              <a:rPr lang="en-US" sz="2400" dirty="0" smtClean="0">
                <a:solidFill>
                  <a:schemeClr val="bg2">
                    <a:lumMod val="10000"/>
                  </a:schemeClr>
                </a:solidFill>
              </a:rPr>
              <a:t>The </a:t>
            </a:r>
            <a:r>
              <a:rPr lang="en-US" sz="2400" dirty="0">
                <a:solidFill>
                  <a:schemeClr val="bg2">
                    <a:lumMod val="10000"/>
                  </a:schemeClr>
                </a:solidFill>
              </a:rPr>
              <a:t>Directive provides that Developers may request </a:t>
            </a:r>
            <a:r>
              <a:rPr lang="en-US" sz="2400" dirty="0" smtClean="0">
                <a:solidFill>
                  <a:schemeClr val="bg2">
                    <a:lumMod val="10000"/>
                  </a:schemeClr>
                </a:solidFill>
              </a:rPr>
              <a:t>a Scoping </a:t>
            </a:r>
            <a:r>
              <a:rPr lang="en-US" sz="2400" dirty="0">
                <a:solidFill>
                  <a:schemeClr val="bg2">
                    <a:lumMod val="10000"/>
                  </a:schemeClr>
                </a:solidFill>
              </a:rPr>
              <a:t>Opinion from the Competent Authority </a:t>
            </a:r>
            <a:r>
              <a:rPr lang="en-US" sz="2400" dirty="0" smtClean="0">
                <a:solidFill>
                  <a:schemeClr val="bg2">
                    <a:lumMod val="10000"/>
                  </a:schemeClr>
                </a:solidFill>
              </a:rPr>
              <a:t>which:</a:t>
            </a:r>
            <a:endParaRPr lang="en-US" sz="2400" dirty="0">
              <a:solidFill>
                <a:schemeClr val="bg2">
                  <a:lumMod val="10000"/>
                </a:schemeClr>
              </a:solidFill>
            </a:endParaRPr>
          </a:p>
          <a:p>
            <a:pPr marL="685800" indent="-685800" algn="just">
              <a:buFontTx/>
              <a:buChar char="-"/>
            </a:pPr>
            <a:r>
              <a:rPr lang="en-US" sz="2400" dirty="0" smtClean="0">
                <a:solidFill>
                  <a:schemeClr val="bg2">
                    <a:lumMod val="10000"/>
                  </a:schemeClr>
                </a:solidFill>
              </a:rPr>
              <a:t>Identifies </a:t>
            </a:r>
            <a:r>
              <a:rPr lang="en-US" sz="2400" dirty="0">
                <a:solidFill>
                  <a:schemeClr val="bg2">
                    <a:lumMod val="10000"/>
                  </a:schemeClr>
                </a:solidFill>
              </a:rPr>
              <a:t>the content and the extent of the </a:t>
            </a:r>
            <a:r>
              <a:rPr lang="en-US" sz="2400" dirty="0" smtClean="0">
                <a:solidFill>
                  <a:schemeClr val="bg2">
                    <a:lumMod val="10000"/>
                  </a:schemeClr>
                </a:solidFill>
              </a:rPr>
              <a:t>assessment</a:t>
            </a:r>
          </a:p>
          <a:p>
            <a:pPr marL="685800" indent="-685800" algn="ctr">
              <a:buFontTx/>
              <a:buChar char="-"/>
            </a:pPr>
            <a:r>
              <a:rPr lang="en-US" sz="2400" dirty="0" smtClean="0">
                <a:solidFill>
                  <a:schemeClr val="bg2">
                    <a:lumMod val="10000"/>
                  </a:schemeClr>
                </a:solidFill>
              </a:rPr>
              <a:t>Specifies </a:t>
            </a:r>
            <a:r>
              <a:rPr lang="en-US" sz="2400" dirty="0">
                <a:solidFill>
                  <a:schemeClr val="bg2">
                    <a:lumMod val="10000"/>
                  </a:schemeClr>
                </a:solidFill>
              </a:rPr>
              <a:t>the information to be </a:t>
            </a:r>
            <a:r>
              <a:rPr lang="en-US" sz="2400" dirty="0" smtClean="0">
                <a:solidFill>
                  <a:schemeClr val="bg2">
                    <a:lumMod val="10000"/>
                  </a:schemeClr>
                </a:solidFill>
              </a:rPr>
              <a:t>included in </a:t>
            </a:r>
            <a:r>
              <a:rPr lang="en-US" sz="2400" dirty="0">
                <a:solidFill>
                  <a:schemeClr val="bg2">
                    <a:lumMod val="10000"/>
                  </a:schemeClr>
                </a:solidFill>
              </a:rPr>
              <a:t>the </a:t>
            </a:r>
            <a:r>
              <a:rPr lang="en-US" sz="2400" dirty="0" smtClean="0">
                <a:solidFill>
                  <a:schemeClr val="bg2">
                    <a:lumMod val="10000"/>
                  </a:schemeClr>
                </a:solidFill>
              </a:rPr>
              <a:t>EIA Report.</a:t>
            </a:r>
          </a:p>
          <a:p>
            <a:pPr marL="685800" indent="-685800" algn="ctr" rtl="1">
              <a:buFontTx/>
              <a:buChar char="-"/>
            </a:pPr>
            <a:endParaRPr lang="en-US" sz="1600" dirty="0">
              <a:solidFill>
                <a:schemeClr val="bg2">
                  <a:lumMod val="10000"/>
                </a:schemeClr>
              </a:solidFill>
            </a:endParaRPr>
          </a:p>
          <a:p>
            <a:pPr marL="685800" indent="-685800" algn="ctr" rtl="1">
              <a:buFontTx/>
              <a:buChar char="-"/>
            </a:pPr>
            <a:r>
              <a:rPr lang="ar-LB" sz="4800" dirty="0" smtClean="0">
                <a:solidFill>
                  <a:schemeClr val="bg2">
                    <a:lumMod val="10000"/>
                  </a:schemeClr>
                </a:solidFill>
                <a:latin typeface="Traditional Arabic" pitchFamily="18" charset="-78"/>
                <a:cs typeface="Traditional Arabic" pitchFamily="18" charset="-78"/>
              </a:rPr>
              <a:t>ينص التوجيه على أن المطورين قد يطلبون</a:t>
            </a:r>
          </a:p>
          <a:p>
            <a:pPr marL="685800" indent="-685800" algn="ctr" rtl="1">
              <a:buFontTx/>
              <a:buChar char="-"/>
            </a:pPr>
            <a:r>
              <a:rPr lang="ar-LB" sz="4800" dirty="0" smtClean="0">
                <a:solidFill>
                  <a:schemeClr val="bg2">
                    <a:lumMod val="10000"/>
                  </a:schemeClr>
                </a:solidFill>
                <a:latin typeface="Traditional Arabic" pitchFamily="18" charset="-78"/>
                <a:cs typeface="Traditional Arabic" pitchFamily="18" charset="-78"/>
              </a:rPr>
              <a:t>استطلاع رأي من الجهة المختصة:</a:t>
            </a:r>
          </a:p>
          <a:p>
            <a:pPr marL="685800" indent="-685800" algn="ctr" rtl="1">
              <a:buFontTx/>
              <a:buChar char="-"/>
            </a:pPr>
            <a:r>
              <a:rPr lang="ar-LB" sz="4800" dirty="0" smtClean="0">
                <a:solidFill>
                  <a:schemeClr val="bg2">
                    <a:lumMod val="10000"/>
                  </a:schemeClr>
                </a:solidFill>
                <a:latin typeface="Traditional Arabic" pitchFamily="18" charset="-78"/>
                <a:cs typeface="Traditional Arabic" pitchFamily="18" charset="-78"/>
              </a:rPr>
              <a:t>يحدد </a:t>
            </a:r>
            <a:r>
              <a:rPr lang="ar-LB" sz="4800" dirty="0">
                <a:solidFill>
                  <a:schemeClr val="bg2">
                    <a:lumMod val="10000"/>
                  </a:schemeClr>
                </a:solidFill>
                <a:latin typeface="Traditional Arabic" pitchFamily="18" charset="-78"/>
                <a:cs typeface="Traditional Arabic" pitchFamily="18" charset="-78"/>
              </a:rPr>
              <a:t>محتوى ومدى التقييم</a:t>
            </a:r>
          </a:p>
          <a:p>
            <a:pPr marL="685800" indent="-685800" algn="ctr" rtl="1">
              <a:buFontTx/>
              <a:buChar char="-"/>
            </a:pPr>
            <a:r>
              <a:rPr lang="ar-LB" sz="4800" dirty="0">
                <a:solidFill>
                  <a:schemeClr val="bg2">
                    <a:lumMod val="10000"/>
                  </a:schemeClr>
                </a:solidFill>
                <a:latin typeface="Traditional Arabic" pitchFamily="18" charset="-78"/>
                <a:cs typeface="Traditional Arabic" pitchFamily="18" charset="-78"/>
              </a:rPr>
              <a:t>يحدد المعلومات التي سيتم تضمينها في تقرير تقييم التأثير </a:t>
            </a:r>
            <a:r>
              <a:rPr lang="ar-SY" sz="4800" dirty="0" smtClean="0">
                <a:solidFill>
                  <a:schemeClr val="bg2">
                    <a:lumMod val="10000"/>
                  </a:schemeClr>
                </a:solidFill>
                <a:latin typeface="Traditional Arabic" pitchFamily="18" charset="-78"/>
                <a:cs typeface="Traditional Arabic" pitchFamily="18" charset="-78"/>
              </a:rPr>
              <a:t>ا</a:t>
            </a:r>
            <a:r>
              <a:rPr lang="ar-LB" sz="4800" dirty="0" smtClean="0">
                <a:solidFill>
                  <a:schemeClr val="bg2">
                    <a:lumMod val="10000"/>
                  </a:schemeClr>
                </a:solidFill>
                <a:latin typeface="Traditional Arabic" pitchFamily="18" charset="-78"/>
                <a:cs typeface="Traditional Arabic" pitchFamily="18" charset="-78"/>
              </a:rPr>
              <a:t>لبيئي</a:t>
            </a:r>
            <a:r>
              <a:rPr lang="ar-LB" sz="4800" dirty="0">
                <a:solidFill>
                  <a:schemeClr val="bg2">
                    <a:lumMod val="10000"/>
                  </a:schemeClr>
                </a:solidFill>
                <a:latin typeface="Traditional Arabic" pitchFamily="18" charset="-78"/>
                <a:cs typeface="Traditional Arabic" pitchFamily="18" charset="-78"/>
              </a:rPr>
              <a:t>.</a:t>
            </a:r>
            <a:endParaRPr lang="en-US" sz="4800" dirty="0" smtClean="0">
              <a:solidFill>
                <a:schemeClr val="bg2">
                  <a:lumMod val="10000"/>
                </a:schemeClr>
              </a:solidFill>
              <a:latin typeface="Traditional Arabic" pitchFamily="18" charset="-78"/>
              <a:cs typeface="Traditional Arabic" pitchFamily="18" charset="-78"/>
            </a:endParaRPr>
          </a:p>
          <a:p>
            <a:pPr marL="685800" indent="-685800" algn="ctr">
              <a:buFontTx/>
              <a:buChar char="-"/>
            </a:pPr>
            <a:endParaRPr lang="en-US" sz="3200" dirty="0">
              <a:solidFill>
                <a:schemeClr val="bg2">
                  <a:lumMod val="10000"/>
                </a:schemeClr>
              </a:solidFill>
            </a:endParaRPr>
          </a:p>
          <a:p>
            <a:pPr marL="685800" indent="-685800" algn="ctr">
              <a:buFontTx/>
              <a:buChar char="-"/>
            </a:pPr>
            <a:endParaRPr lang="en-US" sz="3200" dirty="0" smtClean="0">
              <a:solidFill>
                <a:schemeClr val="bg2">
                  <a:lumMod val="10000"/>
                </a:schemeClr>
              </a:solidFill>
            </a:endParaRPr>
          </a:p>
          <a:p>
            <a:pPr marL="685800" indent="-685800" algn="ctr">
              <a:buFontTx/>
              <a:buChar char="-"/>
            </a:pPr>
            <a:endParaRPr lang="en-US" sz="3200" dirty="0">
              <a:solidFill>
                <a:schemeClr val="bg2">
                  <a:lumMod val="10000"/>
                </a:schemeClr>
              </a:solidFill>
            </a:endParaRPr>
          </a:p>
          <a:p>
            <a:pPr marL="685800" indent="-685800" algn="ctr">
              <a:buFontTx/>
              <a:buChar char="-"/>
            </a:pPr>
            <a:endParaRPr lang="en-US" sz="3200" dirty="0">
              <a:solidFill>
                <a:schemeClr val="bg2">
                  <a:lumMod val="10000"/>
                </a:schemeClr>
              </a:solidFill>
            </a:endParaRPr>
          </a:p>
        </p:txBody>
      </p:sp>
      <p:sp>
        <p:nvSpPr>
          <p:cNvPr id="3" name="Rounded Rectangle 2"/>
          <p:cNvSpPr/>
          <p:nvPr/>
        </p:nvSpPr>
        <p:spPr>
          <a:xfrm>
            <a:off x="481262" y="33665105"/>
            <a:ext cx="4485790" cy="2425003"/>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EIA Report</a:t>
            </a:r>
          </a:p>
        </p:txBody>
      </p:sp>
      <p:sp>
        <p:nvSpPr>
          <p:cNvPr id="4" name="Down Arrow 3"/>
          <p:cNvSpPr/>
          <p:nvPr/>
        </p:nvSpPr>
        <p:spPr>
          <a:xfrm>
            <a:off x="2310063" y="25266316"/>
            <a:ext cx="1106905" cy="847023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5630779" y="31668074"/>
            <a:ext cx="15015411" cy="6014831"/>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5"/>
            <a:endParaRPr lang="ar-LB" sz="3200" dirty="0" smtClean="0">
              <a:solidFill>
                <a:schemeClr val="tx1"/>
              </a:solidFill>
            </a:endParaRPr>
          </a:p>
          <a:p>
            <a:pPr lvl="5"/>
            <a:endParaRPr lang="ar-LB" sz="3200" dirty="0">
              <a:solidFill>
                <a:schemeClr val="tx1"/>
              </a:solidFill>
            </a:endParaRPr>
          </a:p>
          <a:p>
            <a:pPr lvl="5"/>
            <a:endParaRPr lang="ar-LB" sz="3200" dirty="0" smtClean="0">
              <a:solidFill>
                <a:schemeClr val="tx1"/>
              </a:solidFill>
            </a:endParaRPr>
          </a:p>
          <a:p>
            <a:pPr lvl="5"/>
            <a:endParaRPr lang="ar-LB" sz="3200" dirty="0" smtClean="0">
              <a:solidFill>
                <a:schemeClr val="tx1"/>
              </a:solidFill>
            </a:endParaRPr>
          </a:p>
          <a:p>
            <a:pPr lvl="5"/>
            <a:endParaRPr lang="ar-LB" sz="3200" dirty="0">
              <a:solidFill>
                <a:schemeClr val="tx1"/>
              </a:solidFill>
            </a:endParaRPr>
          </a:p>
          <a:p>
            <a:pPr marL="914400" lvl="5" algn="just"/>
            <a:r>
              <a:rPr lang="en-US" sz="2800" dirty="0" smtClean="0">
                <a:solidFill>
                  <a:schemeClr val="bg2">
                    <a:lumMod val="10000"/>
                  </a:schemeClr>
                </a:solidFill>
              </a:rPr>
              <a:t>1-information </a:t>
            </a:r>
            <a:r>
              <a:rPr lang="en-US" sz="2800" dirty="0" smtClean="0">
                <a:solidFill>
                  <a:schemeClr val="bg2">
                    <a:lumMod val="10000"/>
                  </a:schemeClr>
                </a:solidFill>
              </a:rPr>
              <a:t>regarding the </a:t>
            </a:r>
            <a:r>
              <a:rPr lang="en-US" sz="2800" dirty="0" smtClean="0">
                <a:solidFill>
                  <a:schemeClr val="bg2">
                    <a:lumMod val="10000"/>
                  </a:schemeClr>
                </a:solidFill>
              </a:rPr>
              <a:t>project, 2- </a:t>
            </a:r>
            <a:r>
              <a:rPr lang="en-US" sz="2800" dirty="0">
                <a:solidFill>
                  <a:schemeClr val="bg2">
                    <a:lumMod val="10000"/>
                  </a:schemeClr>
                </a:solidFill>
              </a:rPr>
              <a:t>the </a:t>
            </a:r>
            <a:r>
              <a:rPr lang="en-US" sz="2800" dirty="0" smtClean="0">
                <a:solidFill>
                  <a:schemeClr val="bg2">
                    <a:lumMod val="10000"/>
                  </a:schemeClr>
                </a:solidFill>
              </a:rPr>
              <a:t>Baseline</a:t>
            </a:r>
            <a:r>
              <a:rPr lang="en-US" sz="2800" dirty="0" smtClean="0">
                <a:solidFill>
                  <a:schemeClr val="bg2">
                    <a:lumMod val="10000"/>
                  </a:schemeClr>
                </a:solidFill>
              </a:rPr>
              <a:t>, 3 - scenario, </a:t>
            </a:r>
          </a:p>
          <a:p>
            <a:pPr marL="914400" lvl="5" algn="just"/>
            <a:r>
              <a:rPr lang="en-US" sz="2800" dirty="0" smtClean="0">
                <a:solidFill>
                  <a:schemeClr val="bg2">
                    <a:lumMod val="10000"/>
                  </a:schemeClr>
                </a:solidFill>
              </a:rPr>
              <a:t>4- </a:t>
            </a:r>
            <a:r>
              <a:rPr lang="en-US" sz="2800" dirty="0">
                <a:solidFill>
                  <a:schemeClr val="bg2">
                    <a:lumMod val="10000"/>
                  </a:schemeClr>
                </a:solidFill>
              </a:rPr>
              <a:t>the likely significant effect of the project, </a:t>
            </a:r>
            <a:r>
              <a:rPr lang="en-US" sz="2800" dirty="0" smtClean="0">
                <a:solidFill>
                  <a:schemeClr val="bg2">
                    <a:lumMod val="10000"/>
                  </a:schemeClr>
                </a:solidFill>
              </a:rPr>
              <a:t>5 - The </a:t>
            </a:r>
            <a:r>
              <a:rPr lang="en-US" sz="2800" dirty="0" smtClean="0">
                <a:solidFill>
                  <a:schemeClr val="bg2">
                    <a:lumMod val="10000"/>
                  </a:schemeClr>
                </a:solidFill>
              </a:rPr>
              <a:t>proposed </a:t>
            </a:r>
            <a:r>
              <a:rPr lang="en-US" sz="2800" dirty="0">
                <a:solidFill>
                  <a:schemeClr val="bg2">
                    <a:lumMod val="10000"/>
                  </a:schemeClr>
                </a:solidFill>
              </a:rPr>
              <a:t>Alternatives, </a:t>
            </a:r>
            <a:r>
              <a:rPr lang="en-US" sz="2800" dirty="0" smtClean="0">
                <a:solidFill>
                  <a:schemeClr val="bg2">
                    <a:lumMod val="10000"/>
                  </a:schemeClr>
                </a:solidFill>
              </a:rPr>
              <a:t>6 - The </a:t>
            </a:r>
            <a:r>
              <a:rPr lang="en-US" sz="2800" dirty="0">
                <a:solidFill>
                  <a:schemeClr val="bg2">
                    <a:lumMod val="10000"/>
                  </a:schemeClr>
                </a:solidFill>
              </a:rPr>
              <a:t>features and Measures </a:t>
            </a:r>
            <a:r>
              <a:rPr lang="en-US" sz="2800" dirty="0" smtClean="0">
                <a:solidFill>
                  <a:schemeClr val="bg2">
                    <a:lumMod val="10000"/>
                  </a:schemeClr>
                </a:solidFill>
              </a:rPr>
              <a:t>to mitigate </a:t>
            </a:r>
            <a:r>
              <a:rPr lang="en-US" sz="2800" dirty="0">
                <a:solidFill>
                  <a:schemeClr val="bg2">
                    <a:lumMod val="10000"/>
                  </a:schemeClr>
                </a:solidFill>
              </a:rPr>
              <a:t>adverse significant effects as well as a </a:t>
            </a:r>
            <a:r>
              <a:rPr lang="en-US" sz="2800" dirty="0" smtClean="0">
                <a:solidFill>
                  <a:schemeClr val="bg2">
                    <a:lumMod val="10000"/>
                  </a:schemeClr>
                </a:solidFill>
              </a:rPr>
              <a:t>Non-Technical Summary </a:t>
            </a:r>
            <a:r>
              <a:rPr lang="en-US" sz="2800" dirty="0" smtClean="0">
                <a:solidFill>
                  <a:schemeClr val="bg2">
                    <a:lumMod val="10000"/>
                  </a:schemeClr>
                </a:solidFill>
              </a:rPr>
              <a:t>.</a:t>
            </a:r>
          </a:p>
          <a:p>
            <a:pPr marL="361950" lvl="5" algn="r" rtl="1"/>
            <a:r>
              <a:rPr lang="ar-LB" sz="4400" dirty="0" smtClean="0">
                <a:solidFill>
                  <a:schemeClr val="bg2">
                    <a:lumMod val="10000"/>
                  </a:schemeClr>
                </a:solidFill>
                <a:latin typeface="Traditional Arabic" pitchFamily="18" charset="-78"/>
                <a:cs typeface="Traditional Arabic" pitchFamily="18" charset="-78"/>
              </a:rPr>
              <a:t>1 </a:t>
            </a:r>
            <a:r>
              <a:rPr lang="ar-LB" sz="4400" dirty="0">
                <a:solidFill>
                  <a:schemeClr val="bg2">
                    <a:lumMod val="10000"/>
                  </a:schemeClr>
                </a:solidFill>
                <a:latin typeface="Traditional Arabic" pitchFamily="18" charset="-78"/>
                <a:cs typeface="Traditional Arabic" pitchFamily="18" charset="-78"/>
              </a:rPr>
              <a:t>- معلومات </a:t>
            </a:r>
            <a:r>
              <a:rPr lang="ar-LB" sz="4400" dirty="0" smtClean="0">
                <a:solidFill>
                  <a:schemeClr val="bg2">
                    <a:lumMod val="10000"/>
                  </a:schemeClr>
                </a:solidFill>
                <a:latin typeface="Traditional Arabic" pitchFamily="18" charset="-78"/>
                <a:cs typeface="Traditional Arabic" pitchFamily="18" charset="-78"/>
              </a:rPr>
              <a:t>بخصوص</a:t>
            </a:r>
            <a:r>
              <a:rPr lang="ar-SY" sz="4400" dirty="0" smtClean="0">
                <a:solidFill>
                  <a:schemeClr val="bg2">
                    <a:lumMod val="10000"/>
                  </a:schemeClr>
                </a:solidFill>
                <a:latin typeface="Traditional Arabic" pitchFamily="18" charset="-78"/>
                <a:cs typeface="Traditional Arabic" pitchFamily="18" charset="-78"/>
              </a:rPr>
              <a:t> </a:t>
            </a:r>
            <a:r>
              <a:rPr lang="ar-LB" sz="4400" dirty="0" smtClean="0">
                <a:solidFill>
                  <a:schemeClr val="bg2">
                    <a:lumMod val="10000"/>
                  </a:schemeClr>
                </a:solidFill>
                <a:latin typeface="Traditional Arabic" pitchFamily="18" charset="-78"/>
                <a:cs typeface="Traditional Arabic" pitchFamily="18" charset="-78"/>
              </a:rPr>
              <a:t>  </a:t>
            </a:r>
            <a:r>
              <a:rPr lang="ar-LB" sz="4400" dirty="0">
                <a:solidFill>
                  <a:schemeClr val="bg2">
                    <a:lumMod val="10000"/>
                  </a:schemeClr>
                </a:solidFill>
                <a:latin typeface="Traditional Arabic" pitchFamily="18" charset="-78"/>
                <a:cs typeface="Traditional Arabic" pitchFamily="18" charset="-78"/>
              </a:rPr>
              <a:t>المشروع ، 2 - خط الأساس ، 3 سيناريو </a:t>
            </a:r>
            <a:r>
              <a:rPr lang="ar-LB" sz="4400" dirty="0" smtClean="0">
                <a:solidFill>
                  <a:schemeClr val="bg2">
                    <a:lumMod val="10000"/>
                  </a:schemeClr>
                </a:solidFill>
                <a:latin typeface="Traditional Arabic" pitchFamily="18" charset="-78"/>
                <a:cs typeface="Traditional Arabic" pitchFamily="18" charset="-78"/>
              </a:rPr>
              <a:t> </a:t>
            </a:r>
            <a:r>
              <a:rPr lang="ar-LB" sz="4400" dirty="0">
                <a:solidFill>
                  <a:schemeClr val="bg2">
                    <a:lumMod val="10000"/>
                  </a:schemeClr>
                </a:solidFill>
                <a:latin typeface="Traditional Arabic" pitchFamily="18" charset="-78"/>
                <a:cs typeface="Traditional Arabic" pitchFamily="18" charset="-78"/>
              </a:rPr>
              <a:t>4 - التأثير الهام المحتمل للمشروع ، 5 - البدائل المقترحة </a:t>
            </a:r>
            <a:r>
              <a:rPr lang="ar-LB" sz="4400" dirty="0" smtClean="0">
                <a:solidFill>
                  <a:schemeClr val="bg2">
                    <a:lumMod val="10000"/>
                  </a:schemeClr>
                </a:solidFill>
                <a:latin typeface="Traditional Arabic" pitchFamily="18" charset="-78"/>
                <a:cs typeface="Traditional Arabic" pitchFamily="18" charset="-78"/>
              </a:rPr>
              <a:t>،</a:t>
            </a:r>
            <a:endParaRPr lang="ar-SY" sz="4400" dirty="0" smtClean="0">
              <a:solidFill>
                <a:schemeClr val="bg2">
                  <a:lumMod val="10000"/>
                </a:schemeClr>
              </a:solidFill>
              <a:latin typeface="Traditional Arabic" pitchFamily="18" charset="-78"/>
              <a:cs typeface="Traditional Arabic" pitchFamily="18" charset="-78"/>
            </a:endParaRPr>
          </a:p>
          <a:p>
            <a:pPr marL="361950" lvl="5" algn="r" rtl="1"/>
            <a:r>
              <a:rPr lang="ar-LB" sz="4400" dirty="0" smtClean="0">
                <a:solidFill>
                  <a:schemeClr val="bg2">
                    <a:lumMod val="10000"/>
                  </a:schemeClr>
                </a:solidFill>
                <a:latin typeface="Traditional Arabic" pitchFamily="18" charset="-78"/>
                <a:cs typeface="Traditional Arabic" pitchFamily="18" charset="-78"/>
              </a:rPr>
              <a:t>6 </a:t>
            </a:r>
            <a:r>
              <a:rPr lang="ar-LB" sz="4400" dirty="0">
                <a:solidFill>
                  <a:schemeClr val="bg2">
                    <a:lumMod val="10000"/>
                  </a:schemeClr>
                </a:solidFill>
                <a:latin typeface="Traditional Arabic" pitchFamily="18" charset="-78"/>
                <a:cs typeface="Traditional Arabic" pitchFamily="18" charset="-78"/>
              </a:rPr>
              <a:t>- السمات والإجراءات للتخفيف من الآثار الهامة الضارة بالإضافة إلى الملخص غير الفني.</a:t>
            </a:r>
            <a:endParaRPr lang="en-US" sz="4400" dirty="0" smtClean="0">
              <a:solidFill>
                <a:schemeClr val="bg2">
                  <a:lumMod val="10000"/>
                </a:schemeClr>
              </a:solidFill>
              <a:latin typeface="Traditional Arabic" pitchFamily="18" charset="-78"/>
              <a:cs typeface="Traditional Arabic" pitchFamily="18" charset="-78"/>
            </a:endParaRPr>
          </a:p>
          <a:p>
            <a:pPr lvl="5"/>
            <a:endParaRPr lang="en-US" sz="4400" dirty="0">
              <a:solidFill>
                <a:schemeClr val="tx1"/>
              </a:solidFill>
            </a:endParaRPr>
          </a:p>
          <a:p>
            <a:pPr lvl="5"/>
            <a:endParaRPr lang="ar-LB" sz="3600" dirty="0" smtClean="0">
              <a:solidFill>
                <a:schemeClr val="tx1"/>
              </a:solidFill>
            </a:endParaRPr>
          </a:p>
          <a:p>
            <a:pPr lvl="5"/>
            <a:endParaRPr lang="ar-LB" sz="3600" dirty="0">
              <a:solidFill>
                <a:schemeClr val="tx1"/>
              </a:solidFill>
            </a:endParaRPr>
          </a:p>
          <a:p>
            <a:pPr lvl="5"/>
            <a:endParaRPr lang="en-US" sz="3600" dirty="0" smtClean="0">
              <a:solidFill>
                <a:schemeClr val="tx1"/>
              </a:solidFill>
            </a:endParaRPr>
          </a:p>
          <a:p>
            <a:pPr lvl="5"/>
            <a:endParaRPr lang="en-US" sz="3600" dirty="0">
              <a:solidFill>
                <a:schemeClr val="tx1"/>
              </a:solidFill>
            </a:endParaRPr>
          </a:p>
        </p:txBody>
      </p:sp>
      <p:sp>
        <p:nvSpPr>
          <p:cNvPr id="8" name="Down Arrow 7"/>
          <p:cNvSpPr/>
          <p:nvPr/>
        </p:nvSpPr>
        <p:spPr>
          <a:xfrm>
            <a:off x="2492007" y="36094736"/>
            <a:ext cx="828709" cy="240631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625642" y="38562455"/>
            <a:ext cx="5921162" cy="309889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Decision Making and</a:t>
            </a:r>
          </a:p>
          <a:p>
            <a:pPr algn="ctr"/>
            <a:r>
              <a:rPr lang="en-US" sz="3600" b="1" dirty="0">
                <a:solidFill>
                  <a:schemeClr val="tx1"/>
                </a:solidFill>
              </a:rPr>
              <a:t>Development </a:t>
            </a:r>
            <a:r>
              <a:rPr lang="en-US" sz="3600" b="1" dirty="0" smtClean="0">
                <a:solidFill>
                  <a:schemeClr val="tx1"/>
                </a:solidFill>
              </a:rPr>
              <a:t>Consent</a:t>
            </a:r>
            <a:endParaRPr lang="ar-LB" sz="3600" b="1" dirty="0">
              <a:solidFill>
                <a:schemeClr val="tx1"/>
              </a:solidFill>
            </a:endParaRPr>
          </a:p>
          <a:p>
            <a:pPr algn="ctr" rtl="1"/>
            <a:r>
              <a:rPr lang="ar-LB" sz="4000" dirty="0">
                <a:solidFill>
                  <a:schemeClr val="tx1"/>
                </a:solidFill>
              </a:rPr>
              <a:t>صنع القرار و</a:t>
            </a:r>
          </a:p>
          <a:p>
            <a:pPr algn="ctr" rtl="1"/>
            <a:r>
              <a:rPr lang="ar-LB" sz="4000" dirty="0">
                <a:solidFill>
                  <a:schemeClr val="tx1"/>
                </a:solidFill>
              </a:rPr>
              <a:t>الموافقة على التطوير</a:t>
            </a:r>
          </a:p>
          <a:p>
            <a:pPr algn="ctr"/>
            <a:endParaRPr lang="en-US" sz="3600" b="1" dirty="0">
              <a:solidFill>
                <a:schemeClr val="tx1"/>
              </a:solidFill>
            </a:endParaRPr>
          </a:p>
        </p:txBody>
      </p:sp>
      <p:sp>
        <p:nvSpPr>
          <p:cNvPr id="12" name="Right Arrow 11"/>
          <p:cNvSpPr/>
          <p:nvPr/>
        </p:nvSpPr>
        <p:spPr>
          <a:xfrm rot="1244402">
            <a:off x="6504878" y="41280209"/>
            <a:ext cx="2683043" cy="78991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9272736" y="39847622"/>
            <a:ext cx="12817243" cy="469867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endParaRPr lang="en-US" sz="3200" dirty="0" smtClean="0">
              <a:solidFill>
                <a:schemeClr val="tx1"/>
              </a:solidFill>
            </a:endParaRPr>
          </a:p>
          <a:p>
            <a:pPr lvl="6" algn="ctr"/>
            <a:endParaRPr lang="en-US" sz="3200" dirty="0">
              <a:solidFill>
                <a:schemeClr val="tx1"/>
              </a:solidFill>
            </a:endParaRPr>
          </a:p>
          <a:p>
            <a:pPr lvl="6" algn="ctr"/>
            <a:endParaRPr lang="en-US" sz="3200" dirty="0" smtClean="0">
              <a:solidFill>
                <a:schemeClr val="tx1"/>
              </a:solidFill>
            </a:endParaRPr>
          </a:p>
          <a:p>
            <a:endParaRPr lang="ar-LB" sz="3200" dirty="0" smtClean="0">
              <a:solidFill>
                <a:schemeClr val="tx1"/>
              </a:solidFill>
            </a:endParaRPr>
          </a:p>
          <a:p>
            <a:endParaRPr lang="ar-LB" sz="3200" dirty="0">
              <a:solidFill>
                <a:schemeClr val="tx1"/>
              </a:solidFill>
            </a:endParaRPr>
          </a:p>
          <a:p>
            <a:endParaRPr lang="de-DE" sz="3200" dirty="0" smtClean="0">
              <a:solidFill>
                <a:schemeClr val="tx1"/>
              </a:solidFill>
            </a:endParaRPr>
          </a:p>
          <a:p>
            <a:endParaRPr lang="ar-LB" sz="3200" dirty="0" smtClean="0">
              <a:solidFill>
                <a:schemeClr val="tx1"/>
              </a:solidFill>
            </a:endParaRPr>
          </a:p>
          <a:p>
            <a:r>
              <a:rPr lang="en-US" sz="2800" dirty="0" smtClean="0">
                <a:solidFill>
                  <a:schemeClr val="bg2">
                    <a:lumMod val="10000"/>
                  </a:schemeClr>
                </a:solidFill>
              </a:rPr>
              <a:t>1-Examin</a:t>
            </a:r>
            <a:r>
              <a:rPr lang="de-DE" sz="2800" dirty="0" smtClean="0">
                <a:solidFill>
                  <a:schemeClr val="bg2">
                    <a:lumMod val="10000"/>
                  </a:schemeClr>
                </a:solidFill>
              </a:rPr>
              <a:t>a</a:t>
            </a:r>
            <a:r>
              <a:rPr lang="en-US" sz="2800" dirty="0" err="1" smtClean="0">
                <a:solidFill>
                  <a:schemeClr val="bg2">
                    <a:lumMod val="10000"/>
                  </a:schemeClr>
                </a:solidFill>
              </a:rPr>
              <a:t>tion</a:t>
            </a:r>
            <a:r>
              <a:rPr lang="en-US" sz="2800" dirty="0" smtClean="0">
                <a:solidFill>
                  <a:schemeClr val="bg2">
                    <a:lumMod val="10000"/>
                  </a:schemeClr>
                </a:solidFill>
              </a:rPr>
              <a:t> of the </a:t>
            </a:r>
            <a:r>
              <a:rPr lang="en-US" sz="2800" dirty="0">
                <a:solidFill>
                  <a:schemeClr val="bg2">
                    <a:lumMod val="10000"/>
                  </a:schemeClr>
                </a:solidFill>
              </a:rPr>
              <a:t>EIA report by </a:t>
            </a:r>
            <a:r>
              <a:rPr lang="en-US" sz="2800" dirty="0" smtClean="0">
                <a:solidFill>
                  <a:schemeClr val="bg2">
                    <a:lumMod val="10000"/>
                  </a:schemeClr>
                </a:solidFill>
              </a:rPr>
              <a:t>the </a:t>
            </a:r>
            <a:r>
              <a:rPr lang="en-US" sz="2800" dirty="0">
                <a:solidFill>
                  <a:schemeClr val="bg2">
                    <a:lumMod val="10000"/>
                  </a:schemeClr>
                </a:solidFill>
              </a:rPr>
              <a:t>Competent Authority </a:t>
            </a:r>
            <a:endParaRPr lang="en-US" sz="2800" dirty="0" smtClean="0">
              <a:solidFill>
                <a:schemeClr val="bg2">
                  <a:lumMod val="10000"/>
                </a:schemeClr>
              </a:solidFill>
            </a:endParaRPr>
          </a:p>
          <a:p>
            <a:r>
              <a:rPr lang="en-US" sz="2800" dirty="0" smtClean="0">
                <a:solidFill>
                  <a:schemeClr val="bg2">
                    <a:lumMod val="10000"/>
                  </a:schemeClr>
                </a:solidFill>
              </a:rPr>
              <a:t>2-consultation </a:t>
            </a:r>
          </a:p>
          <a:p>
            <a:r>
              <a:rPr lang="en-US" sz="2800" dirty="0" smtClean="0">
                <a:solidFill>
                  <a:schemeClr val="bg2">
                    <a:lumMod val="10000"/>
                  </a:schemeClr>
                </a:solidFill>
              </a:rPr>
              <a:t>3-Conclusion </a:t>
            </a:r>
            <a:r>
              <a:rPr lang="en-US" sz="2800" dirty="0">
                <a:solidFill>
                  <a:schemeClr val="bg2">
                    <a:lumMod val="10000"/>
                  </a:schemeClr>
                </a:solidFill>
              </a:rPr>
              <a:t>on whether </a:t>
            </a:r>
            <a:r>
              <a:rPr lang="en-US" sz="2800" dirty="0" smtClean="0">
                <a:solidFill>
                  <a:schemeClr val="bg2">
                    <a:lumMod val="10000"/>
                  </a:schemeClr>
                </a:solidFill>
              </a:rPr>
              <a:t>the project </a:t>
            </a:r>
            <a:r>
              <a:rPr lang="en-US" sz="2800" dirty="0">
                <a:solidFill>
                  <a:schemeClr val="bg2">
                    <a:lumMod val="10000"/>
                  </a:schemeClr>
                </a:solidFill>
              </a:rPr>
              <a:t>entails significant </a:t>
            </a:r>
            <a:r>
              <a:rPr lang="en-US" sz="2800" dirty="0" smtClean="0">
                <a:solidFill>
                  <a:schemeClr val="bg2">
                    <a:lumMod val="10000"/>
                  </a:schemeClr>
                </a:solidFill>
              </a:rPr>
              <a:t>effects.</a:t>
            </a:r>
            <a:endParaRPr lang="ar-LB" sz="2800" dirty="0" smtClean="0">
              <a:solidFill>
                <a:schemeClr val="bg2">
                  <a:lumMod val="10000"/>
                </a:schemeClr>
              </a:solidFill>
            </a:endParaRPr>
          </a:p>
          <a:p>
            <a:pPr algn="r" rtl="1"/>
            <a:r>
              <a:rPr lang="ar-LB" sz="2800" dirty="0">
                <a:solidFill>
                  <a:schemeClr val="bg2">
                    <a:lumMod val="10000"/>
                  </a:schemeClr>
                </a:solidFill>
              </a:rPr>
              <a:t>1 -</a:t>
            </a:r>
            <a:r>
              <a:rPr lang="ar-LB" sz="3200" dirty="0">
                <a:solidFill>
                  <a:schemeClr val="tx1"/>
                </a:solidFill>
              </a:rPr>
              <a:t> فحص تقرير تقييم التأثير البيئي من قبل السلطة </a:t>
            </a:r>
            <a:r>
              <a:rPr lang="ar-LB" sz="3200" dirty="0" smtClean="0">
                <a:solidFill>
                  <a:schemeClr val="tx1"/>
                </a:solidFill>
              </a:rPr>
              <a:t>المختصة.</a:t>
            </a:r>
            <a:endParaRPr lang="ar-SY" sz="3200" dirty="0" smtClean="0">
              <a:solidFill>
                <a:schemeClr val="tx1"/>
              </a:solidFill>
            </a:endParaRPr>
          </a:p>
          <a:p>
            <a:pPr algn="r" rtl="1"/>
            <a:r>
              <a:rPr lang="ar-SY" sz="3200" dirty="0" smtClean="0">
                <a:solidFill>
                  <a:schemeClr val="tx1"/>
                </a:solidFill>
              </a:rPr>
              <a:t>2 – </a:t>
            </a:r>
            <a:r>
              <a:rPr lang="ar-LB" sz="3200" dirty="0" smtClean="0">
                <a:solidFill>
                  <a:schemeClr val="tx1"/>
                </a:solidFill>
              </a:rPr>
              <a:t>الاستشارة</a:t>
            </a:r>
            <a:endParaRPr lang="ar-SY" sz="3200" dirty="0" smtClean="0">
              <a:solidFill>
                <a:schemeClr val="tx1"/>
              </a:solidFill>
            </a:endParaRPr>
          </a:p>
          <a:p>
            <a:pPr algn="r" rtl="1"/>
            <a:r>
              <a:rPr lang="ar-SY" sz="3200" dirty="0" smtClean="0">
                <a:solidFill>
                  <a:schemeClr val="tx1"/>
                </a:solidFill>
              </a:rPr>
              <a:t>3 - </a:t>
            </a:r>
            <a:r>
              <a:rPr lang="ar-LB" sz="3200" dirty="0" smtClean="0">
                <a:solidFill>
                  <a:schemeClr val="tx1"/>
                </a:solidFill>
              </a:rPr>
              <a:t>الاستنتاج </a:t>
            </a:r>
            <a:r>
              <a:rPr lang="ar-LB" sz="3200" dirty="0">
                <a:solidFill>
                  <a:schemeClr val="tx1"/>
                </a:solidFill>
              </a:rPr>
              <a:t>حول ما إذا كان المشروع ينطوي على تأثيرات كبيرة.</a:t>
            </a:r>
            <a:endParaRPr lang="en-US" sz="3200" dirty="0" smtClean="0">
              <a:solidFill>
                <a:schemeClr val="tx1"/>
              </a:solidFill>
            </a:endParaRPr>
          </a:p>
          <a:p>
            <a:pPr lvl="6" algn="just"/>
            <a:endParaRPr lang="ar-LB" sz="3200" dirty="0" smtClean="0">
              <a:solidFill>
                <a:schemeClr val="tx1"/>
              </a:solidFill>
            </a:endParaRPr>
          </a:p>
          <a:p>
            <a:pPr lvl="6" algn="just"/>
            <a:endParaRPr lang="ar-LB" sz="3200" dirty="0">
              <a:solidFill>
                <a:schemeClr val="tx1"/>
              </a:solidFill>
            </a:endParaRPr>
          </a:p>
          <a:p>
            <a:pPr lvl="6" algn="just"/>
            <a:endParaRPr lang="en-US" sz="3200" dirty="0">
              <a:solidFill>
                <a:schemeClr val="tx1"/>
              </a:solidFill>
            </a:endParaRPr>
          </a:p>
          <a:p>
            <a:pPr lvl="6" algn="just"/>
            <a:endParaRPr lang="en-US" sz="3200" dirty="0" smtClean="0">
              <a:solidFill>
                <a:schemeClr val="tx1"/>
              </a:solidFill>
            </a:endParaRPr>
          </a:p>
          <a:p>
            <a:pPr lvl="6" algn="just"/>
            <a:endParaRPr lang="en-US" sz="3200" dirty="0">
              <a:solidFill>
                <a:schemeClr val="tx1"/>
              </a:solidFill>
            </a:endParaRPr>
          </a:p>
          <a:p>
            <a:pPr lvl="6" algn="just"/>
            <a:endParaRPr lang="en-US" sz="3200" dirty="0" smtClean="0">
              <a:solidFill>
                <a:schemeClr val="tx1"/>
              </a:solidFill>
            </a:endParaRPr>
          </a:p>
          <a:p>
            <a:pPr lvl="6" algn="just"/>
            <a:endParaRPr lang="en-US" sz="3200" dirty="0">
              <a:solidFill>
                <a:schemeClr val="tx1"/>
              </a:solidFill>
            </a:endParaRPr>
          </a:p>
          <a:p>
            <a:pPr lvl="6" algn="just"/>
            <a:endParaRPr lang="en-US" sz="3200" dirty="0">
              <a:solidFill>
                <a:schemeClr val="tx1"/>
              </a:solidFill>
            </a:endParaRPr>
          </a:p>
        </p:txBody>
      </p:sp>
      <p:sp>
        <p:nvSpPr>
          <p:cNvPr id="14" name="Rounded Rectangle 13"/>
          <p:cNvSpPr/>
          <p:nvPr/>
        </p:nvSpPr>
        <p:spPr>
          <a:xfrm>
            <a:off x="818148" y="43554314"/>
            <a:ext cx="7652086" cy="32244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3600" b="1" dirty="0" smtClean="0">
              <a:solidFill>
                <a:schemeClr val="tx1"/>
              </a:solidFill>
            </a:endParaRPr>
          </a:p>
          <a:p>
            <a:pPr algn="ctr"/>
            <a:endParaRPr lang="ar-LB" sz="3600" b="1" dirty="0">
              <a:solidFill>
                <a:schemeClr val="tx1"/>
              </a:solidFill>
            </a:endParaRPr>
          </a:p>
          <a:p>
            <a:pPr algn="ctr"/>
            <a:r>
              <a:rPr lang="en-US" sz="3600" b="1" dirty="0" smtClean="0">
                <a:solidFill>
                  <a:schemeClr val="tx1"/>
                </a:solidFill>
              </a:rPr>
              <a:t>Information </a:t>
            </a:r>
            <a:r>
              <a:rPr lang="en-US" sz="3600" b="1" dirty="0" smtClean="0">
                <a:solidFill>
                  <a:schemeClr val="tx1"/>
                </a:solidFill>
              </a:rPr>
              <a:t>on</a:t>
            </a:r>
            <a:r>
              <a:rPr lang="de-DE" sz="3600" b="1" dirty="0" smtClean="0">
                <a:solidFill>
                  <a:schemeClr val="tx1"/>
                </a:solidFill>
              </a:rPr>
              <a:t> </a:t>
            </a:r>
            <a:r>
              <a:rPr lang="en-US" sz="3600" b="1" dirty="0" smtClean="0">
                <a:solidFill>
                  <a:schemeClr val="tx1"/>
                </a:solidFill>
              </a:rPr>
              <a:t>Development Consent </a:t>
            </a:r>
            <a:r>
              <a:rPr lang="en-US" sz="3600" b="1" dirty="0" smtClean="0">
                <a:solidFill>
                  <a:schemeClr val="tx1"/>
                </a:solidFill>
              </a:rPr>
              <a:t>a</a:t>
            </a:r>
            <a:r>
              <a:rPr lang="en-US" sz="3600" b="1" dirty="0" smtClean="0">
                <a:solidFill>
                  <a:schemeClr val="tx1"/>
                </a:solidFill>
              </a:rPr>
              <a:t>nd </a:t>
            </a:r>
            <a:r>
              <a:rPr lang="en-US" sz="3600" b="1" dirty="0" smtClean="0">
                <a:solidFill>
                  <a:schemeClr val="tx1"/>
                </a:solidFill>
              </a:rPr>
              <a:t>Monitoring</a:t>
            </a:r>
          </a:p>
          <a:p>
            <a:pPr algn="ctr"/>
            <a:endParaRPr lang="en-US" sz="1400" b="1" dirty="0">
              <a:solidFill>
                <a:schemeClr val="tx1"/>
              </a:solidFill>
            </a:endParaRPr>
          </a:p>
          <a:p>
            <a:pPr algn="ctr" rtl="1"/>
            <a:r>
              <a:rPr lang="ar-LB" sz="4400" dirty="0">
                <a:solidFill>
                  <a:schemeClr val="tx1"/>
                </a:solidFill>
                <a:latin typeface="Traditional Arabic" pitchFamily="18" charset="-78"/>
                <a:cs typeface="Traditional Arabic" pitchFamily="18" charset="-78"/>
              </a:rPr>
              <a:t>معلومات عن</a:t>
            </a:r>
          </a:p>
          <a:p>
            <a:pPr algn="ctr" rtl="1"/>
            <a:r>
              <a:rPr lang="ar-LB" sz="4400" dirty="0">
                <a:solidFill>
                  <a:schemeClr val="tx1"/>
                </a:solidFill>
                <a:latin typeface="Traditional Arabic" pitchFamily="18" charset="-78"/>
                <a:cs typeface="Traditional Arabic" pitchFamily="18" charset="-78"/>
              </a:rPr>
              <a:t>الموافقة على </a:t>
            </a:r>
            <a:r>
              <a:rPr lang="ar-LB" sz="4400" dirty="0" smtClean="0">
                <a:solidFill>
                  <a:schemeClr val="tx1"/>
                </a:solidFill>
                <a:latin typeface="Traditional Arabic" pitchFamily="18" charset="-78"/>
                <a:cs typeface="Traditional Arabic" pitchFamily="18" charset="-78"/>
              </a:rPr>
              <a:t>التطوير</a:t>
            </a:r>
            <a:r>
              <a:rPr lang="ar-SY" sz="4400" dirty="0" smtClean="0">
                <a:solidFill>
                  <a:schemeClr val="tx1"/>
                </a:solidFill>
                <a:latin typeface="Traditional Arabic" pitchFamily="18" charset="-78"/>
                <a:cs typeface="Traditional Arabic" pitchFamily="18" charset="-78"/>
              </a:rPr>
              <a:t> </a:t>
            </a:r>
            <a:r>
              <a:rPr lang="ar-LB" sz="4400" dirty="0" smtClean="0">
                <a:solidFill>
                  <a:schemeClr val="tx1"/>
                </a:solidFill>
                <a:latin typeface="Traditional Arabic" pitchFamily="18" charset="-78"/>
                <a:cs typeface="Traditional Arabic" pitchFamily="18" charset="-78"/>
              </a:rPr>
              <a:t>والرصد</a:t>
            </a:r>
            <a:endParaRPr lang="en-US" sz="3200" b="1" dirty="0" smtClean="0">
              <a:solidFill>
                <a:schemeClr val="tx1"/>
              </a:solidFill>
            </a:endParaRPr>
          </a:p>
          <a:p>
            <a:pPr algn="ctr"/>
            <a:endParaRPr lang="en-US" sz="3200" b="1" dirty="0">
              <a:solidFill>
                <a:schemeClr val="tx1"/>
              </a:solidFill>
            </a:endParaRPr>
          </a:p>
          <a:p>
            <a:pPr algn="ctr"/>
            <a:endParaRPr lang="en-US" sz="3200" b="1" dirty="0">
              <a:solidFill>
                <a:schemeClr val="tx1"/>
              </a:solidFill>
            </a:endParaRPr>
          </a:p>
        </p:txBody>
      </p:sp>
      <p:sp>
        <p:nvSpPr>
          <p:cNvPr id="15" name="Down Arrow 14"/>
          <p:cNvSpPr/>
          <p:nvPr/>
        </p:nvSpPr>
        <p:spPr>
          <a:xfrm>
            <a:off x="2539927" y="41677390"/>
            <a:ext cx="732662" cy="187692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2476091">
            <a:off x="7490069" y="46666654"/>
            <a:ext cx="2086452" cy="78752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9098280" y="46016042"/>
            <a:ext cx="12558562" cy="4048571"/>
          </a:xfrm>
          <a:prstGeom prst="ellips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tx1"/>
              </a:solidFill>
            </a:endParaRPr>
          </a:p>
          <a:p>
            <a:pPr algn="ctr"/>
            <a:endParaRPr lang="ar-LB" sz="3200" dirty="0" smtClean="0">
              <a:solidFill>
                <a:schemeClr val="tx1"/>
              </a:solidFill>
            </a:endParaRPr>
          </a:p>
          <a:p>
            <a:pPr algn="ctr"/>
            <a:endParaRPr lang="ar-LB" sz="3200" dirty="0">
              <a:solidFill>
                <a:schemeClr val="tx1"/>
              </a:solidFill>
            </a:endParaRPr>
          </a:p>
          <a:p>
            <a:pPr algn="ctr"/>
            <a:r>
              <a:rPr lang="en-US" sz="3200" dirty="0" smtClean="0">
                <a:solidFill>
                  <a:schemeClr val="tx1"/>
                </a:solidFill>
              </a:rPr>
              <a:t>1- Informing  the public . </a:t>
            </a:r>
          </a:p>
          <a:p>
            <a:pPr algn="ctr"/>
            <a:r>
              <a:rPr lang="en-US" sz="3200" dirty="0" smtClean="0">
                <a:solidFill>
                  <a:schemeClr val="tx1"/>
                </a:solidFill>
              </a:rPr>
              <a:t>2-During construction and operation the Developer must </a:t>
            </a:r>
            <a:r>
              <a:rPr lang="en-US" sz="3200" b="1" dirty="0" smtClean="0">
                <a:solidFill>
                  <a:schemeClr val="tx1"/>
                </a:solidFill>
              </a:rPr>
              <a:t>monitor the significant adverse effects to mitigate them</a:t>
            </a:r>
            <a:r>
              <a:rPr lang="en-US" sz="3600" dirty="0" smtClean="0">
                <a:solidFill>
                  <a:schemeClr val="tx1"/>
                </a:solidFill>
              </a:rPr>
              <a:t>.</a:t>
            </a:r>
          </a:p>
          <a:p>
            <a:pPr algn="ctr" rtl="1"/>
            <a:endParaRPr lang="en-US" sz="1100" dirty="0">
              <a:solidFill>
                <a:schemeClr val="tx1"/>
              </a:solidFill>
            </a:endParaRPr>
          </a:p>
          <a:p>
            <a:pPr algn="ctr" rtl="1"/>
            <a:r>
              <a:rPr lang="ar-LB" sz="3600" dirty="0">
                <a:solidFill>
                  <a:schemeClr val="tx1"/>
                </a:solidFill>
                <a:latin typeface="Traditional Arabic" pitchFamily="18" charset="-78"/>
                <a:cs typeface="Traditional Arabic" pitchFamily="18" charset="-78"/>
              </a:rPr>
              <a:t>1- إعلام الجمهور.</a:t>
            </a:r>
          </a:p>
          <a:p>
            <a:pPr algn="ctr" rtl="1"/>
            <a:r>
              <a:rPr lang="ar-LB" sz="3600" dirty="0">
                <a:solidFill>
                  <a:schemeClr val="tx1"/>
                </a:solidFill>
                <a:latin typeface="Traditional Arabic" pitchFamily="18" charset="-78"/>
                <a:cs typeface="Traditional Arabic" pitchFamily="18" charset="-78"/>
              </a:rPr>
              <a:t>2-أثناء البناء والتشغيل يجب على المطور مراقبة الآثار الضارة الهامة للتخفيف منها.</a:t>
            </a:r>
            <a:endParaRPr lang="en-US" sz="3600" dirty="0" smtClean="0">
              <a:solidFill>
                <a:schemeClr val="tx1"/>
              </a:solidFill>
              <a:latin typeface="Traditional Arabic" pitchFamily="18" charset="-78"/>
              <a:cs typeface="Traditional Arabic" pitchFamily="18" charset="-78"/>
            </a:endParaRPr>
          </a:p>
          <a:p>
            <a:pPr algn="ctr" rtl="1"/>
            <a:endParaRPr lang="en-US" sz="3600" dirty="0">
              <a:solidFill>
                <a:schemeClr val="tx1"/>
              </a:solidFill>
              <a:latin typeface="Traditional Arabic" pitchFamily="18" charset="-78"/>
              <a:cs typeface="Traditional Arabic" pitchFamily="18" charset="-78"/>
            </a:endParaRPr>
          </a:p>
          <a:p>
            <a:pPr algn="ctr"/>
            <a:endParaRPr lang="en-US" sz="4800" dirty="0">
              <a:solidFill>
                <a:schemeClr val="tx1"/>
              </a:solidFill>
            </a:endParaRPr>
          </a:p>
        </p:txBody>
      </p:sp>
      <p:pic>
        <p:nvPicPr>
          <p:cNvPr id="20" name="Picture 19"/>
          <p:cNvPicPr>
            <a:picLocks noChangeAspect="1"/>
          </p:cNvPicPr>
          <p:nvPr/>
        </p:nvPicPr>
        <p:blipFill rotWithShape="1">
          <a:blip r:embed="rId7" cstate="print"/>
          <a:srcRect l="23918" t="2297"/>
          <a:stretch/>
        </p:blipFill>
        <p:spPr>
          <a:xfrm>
            <a:off x="20942088" y="23456765"/>
            <a:ext cx="4611503" cy="3890901"/>
          </a:xfrm>
          <a:prstGeom prst="rect">
            <a:avLst/>
          </a:prstGeom>
        </p:spPr>
      </p:pic>
      <p:pic>
        <p:nvPicPr>
          <p:cNvPr id="18" name="Picture 17"/>
          <p:cNvPicPr>
            <a:picLocks noChangeAspect="1"/>
          </p:cNvPicPr>
          <p:nvPr/>
        </p:nvPicPr>
        <p:blipFill>
          <a:blip r:embed="rId8" cstate="print"/>
          <a:stretch>
            <a:fillRect/>
          </a:stretch>
        </p:blipFill>
        <p:spPr>
          <a:xfrm>
            <a:off x="25224889" y="24253375"/>
            <a:ext cx="5141568" cy="5745856"/>
          </a:xfrm>
          <a:prstGeom prst="rect">
            <a:avLst/>
          </a:prstGeom>
        </p:spPr>
      </p:pic>
      <p:pic>
        <p:nvPicPr>
          <p:cNvPr id="19" name="Picture 18"/>
          <p:cNvPicPr>
            <a:picLocks noChangeAspect="1"/>
          </p:cNvPicPr>
          <p:nvPr/>
        </p:nvPicPr>
        <p:blipFill>
          <a:blip r:embed="rId9" cstate="print"/>
          <a:stretch>
            <a:fillRect/>
          </a:stretch>
        </p:blipFill>
        <p:spPr>
          <a:xfrm>
            <a:off x="19422635" y="32200423"/>
            <a:ext cx="5390272" cy="3214229"/>
          </a:xfrm>
          <a:prstGeom prst="rect">
            <a:avLst/>
          </a:prstGeom>
        </p:spPr>
      </p:pic>
      <p:pic>
        <p:nvPicPr>
          <p:cNvPr id="21" name="Picture 20"/>
          <p:cNvPicPr>
            <a:picLocks noChangeAspect="1"/>
          </p:cNvPicPr>
          <p:nvPr/>
        </p:nvPicPr>
        <p:blipFill>
          <a:blip r:embed="rId10" cstate="print"/>
          <a:stretch>
            <a:fillRect/>
          </a:stretch>
        </p:blipFill>
        <p:spPr>
          <a:xfrm>
            <a:off x="21278326" y="19983289"/>
            <a:ext cx="7303894" cy="2836659"/>
          </a:xfrm>
          <a:prstGeom prst="rect">
            <a:avLst/>
          </a:prstGeom>
        </p:spPr>
      </p:pic>
      <p:graphicFrame>
        <p:nvGraphicFramePr>
          <p:cNvPr id="50" name="Tabelle 49"/>
          <p:cNvGraphicFramePr>
            <a:graphicFrameLocks noGrp="1"/>
          </p:cNvGraphicFramePr>
          <p:nvPr/>
        </p:nvGraphicFramePr>
        <p:xfrm>
          <a:off x="1251278" y="13558258"/>
          <a:ext cx="20501815" cy="3237831"/>
        </p:xfrm>
        <a:graphic>
          <a:graphicData uri="http://schemas.openxmlformats.org/drawingml/2006/table">
            <a:tbl>
              <a:tblPr firstRow="1" bandRow="1">
                <a:tableStyleId>{5C22544A-7EE6-4342-B048-85BDC9FD1C3A}</a:tableStyleId>
              </a:tblPr>
              <a:tblGrid>
                <a:gridCol w="11774134"/>
                <a:gridCol w="8727681"/>
              </a:tblGrid>
              <a:tr h="3237831">
                <a:tc>
                  <a:txBody>
                    <a:bodyPr/>
                    <a:lstStyle/>
                    <a:p>
                      <a:pPr marL="685800" lvl="0" indent="-685800" algn="just">
                        <a:buFont typeface="Arial" pitchFamily="34" charset="0"/>
                        <a:buNone/>
                      </a:pPr>
                      <a:r>
                        <a:rPr lang="de-DE" sz="3200" dirty="0" smtClean="0">
                          <a:solidFill>
                            <a:schemeClr val="bg2">
                              <a:lumMod val="10000"/>
                            </a:schemeClr>
                          </a:solidFill>
                          <a:latin typeface="+mn-lt"/>
                        </a:rPr>
                        <a:t>-</a:t>
                      </a:r>
                      <a:r>
                        <a:rPr lang="de-DE" sz="3200" baseline="0" dirty="0" smtClean="0">
                          <a:solidFill>
                            <a:schemeClr val="bg2">
                              <a:lumMod val="10000"/>
                            </a:schemeClr>
                          </a:solidFill>
                          <a:latin typeface="+mn-lt"/>
                        </a:rPr>
                        <a:t>   </a:t>
                      </a:r>
                      <a:r>
                        <a:rPr lang="en-US" sz="3200" dirty="0" smtClean="0">
                          <a:solidFill>
                            <a:schemeClr val="bg2">
                              <a:lumMod val="10000"/>
                            </a:schemeClr>
                          </a:solidFill>
                          <a:latin typeface="+mn-lt"/>
                        </a:rPr>
                        <a:t>Identification  of the consequences of the </a:t>
                      </a:r>
                      <a:r>
                        <a:rPr lang="de-DE" sz="3200" dirty="0" err="1" smtClean="0">
                          <a:solidFill>
                            <a:schemeClr val="bg2">
                              <a:lumMod val="10000"/>
                            </a:schemeClr>
                          </a:solidFill>
                          <a:latin typeface="+mn-lt"/>
                        </a:rPr>
                        <a:t>project</a:t>
                      </a:r>
                      <a:r>
                        <a:rPr lang="de-DE" sz="3200" dirty="0" smtClean="0">
                          <a:solidFill>
                            <a:schemeClr val="bg2">
                              <a:lumMod val="10000"/>
                            </a:schemeClr>
                          </a:solidFill>
                          <a:latin typeface="+mn-lt"/>
                        </a:rPr>
                        <a:t> </a:t>
                      </a:r>
                      <a:r>
                        <a:rPr lang="en-US" sz="3200" dirty="0" smtClean="0">
                          <a:solidFill>
                            <a:schemeClr val="bg2">
                              <a:lumMod val="10000"/>
                            </a:schemeClr>
                          </a:solidFill>
                          <a:latin typeface="+mn-lt"/>
                        </a:rPr>
                        <a:t>proposal.</a:t>
                      </a:r>
                    </a:p>
                    <a:p>
                      <a:pPr marL="685800" lvl="0" indent="-685800" algn="just"/>
                      <a:r>
                        <a:rPr lang="en-US" sz="3200" dirty="0" smtClean="0">
                          <a:solidFill>
                            <a:schemeClr val="bg2">
                              <a:lumMod val="10000"/>
                            </a:schemeClr>
                          </a:solidFill>
                          <a:latin typeface="+mn-lt"/>
                        </a:rPr>
                        <a:t>-   Prediction of the extent of consequences.</a:t>
                      </a:r>
                    </a:p>
                    <a:p>
                      <a:pPr lvl="0" algn="just"/>
                      <a:r>
                        <a:rPr lang="en-US" sz="3200" dirty="0" smtClean="0">
                          <a:solidFill>
                            <a:schemeClr val="bg2">
                              <a:lumMod val="10000"/>
                            </a:schemeClr>
                          </a:solidFill>
                          <a:latin typeface="+mn-lt"/>
                        </a:rPr>
                        <a:t>-   Evaluation of the predicted consequences (Significant or not)</a:t>
                      </a:r>
                    </a:p>
                    <a:p>
                      <a:pPr lvl="0" algn="just"/>
                      <a:r>
                        <a:rPr lang="en-US" sz="3200" dirty="0" smtClean="0">
                          <a:solidFill>
                            <a:schemeClr val="bg2">
                              <a:lumMod val="10000"/>
                            </a:schemeClr>
                          </a:solidFill>
                          <a:latin typeface="+mn-lt"/>
                        </a:rPr>
                        <a:t>-   Mitigation of the adverse consequences.</a:t>
                      </a:r>
                    </a:p>
                    <a:p>
                      <a:pPr marL="457200" lvl="0" indent="-457200" algn="just">
                        <a:buFontTx/>
                        <a:buNone/>
                      </a:pPr>
                      <a:r>
                        <a:rPr lang="en-US" sz="3200" dirty="0" smtClean="0">
                          <a:solidFill>
                            <a:schemeClr val="bg2">
                              <a:lumMod val="10000"/>
                            </a:schemeClr>
                          </a:solidFill>
                          <a:latin typeface="+mn-lt"/>
                        </a:rPr>
                        <a:t>-   Documentation to inform decision makers what needs to be done.</a:t>
                      </a:r>
                      <a:endParaRPr lang="de-DE" sz="3200" dirty="0">
                        <a:latin typeface="+mn-lt"/>
                      </a:endParaRPr>
                    </a:p>
                  </a:txBody>
                  <a:tcPr>
                    <a:solidFill>
                      <a:schemeClr val="accent2">
                        <a:lumMod val="20000"/>
                        <a:lumOff val="80000"/>
                      </a:schemeClr>
                    </a:solidFill>
                  </a:tcPr>
                </a:tc>
                <a:tc>
                  <a:txBody>
                    <a:bodyPr/>
                    <a:lstStyle/>
                    <a:p>
                      <a:pPr marL="457200" lvl="0" indent="-457200" algn="just" rtl="1">
                        <a:buFontTx/>
                        <a:buChar char="-"/>
                      </a:pPr>
                      <a:r>
                        <a:rPr lang="ar-LB" sz="4000" b="0" dirty="0" smtClean="0">
                          <a:solidFill>
                            <a:srgbClr val="E7E6E6">
                              <a:lumMod val="10000"/>
                            </a:srgbClr>
                          </a:solidFill>
                          <a:latin typeface="Traditional Arabic" pitchFamily="18" charset="-78"/>
                          <a:cs typeface="Traditional Arabic" pitchFamily="18" charset="-78"/>
                        </a:rPr>
                        <a:t>تحديد نتائج الاقتراح.</a:t>
                      </a:r>
                    </a:p>
                    <a:p>
                      <a:pPr marL="457200" lvl="0" indent="-457200" algn="just" rtl="1">
                        <a:buFontTx/>
                        <a:buChar char="-"/>
                      </a:pPr>
                      <a:r>
                        <a:rPr lang="ar-LB" sz="4000" b="0" dirty="0" smtClean="0">
                          <a:solidFill>
                            <a:srgbClr val="E7E6E6">
                              <a:lumMod val="10000"/>
                            </a:srgbClr>
                          </a:solidFill>
                          <a:latin typeface="Traditional Arabic" pitchFamily="18" charset="-78"/>
                          <a:cs typeface="Traditional Arabic" pitchFamily="18" charset="-78"/>
                        </a:rPr>
                        <a:t>التنبؤ بمدى العواقب.</a:t>
                      </a:r>
                    </a:p>
                    <a:p>
                      <a:pPr marL="457200" lvl="0" indent="-457200" algn="just" rtl="1">
                        <a:buFontTx/>
                        <a:buChar char="-"/>
                      </a:pPr>
                      <a:r>
                        <a:rPr lang="ar-LB" sz="4000" b="0" dirty="0" smtClean="0">
                          <a:solidFill>
                            <a:srgbClr val="E7E6E6">
                              <a:lumMod val="10000"/>
                            </a:srgbClr>
                          </a:solidFill>
                          <a:latin typeface="Traditional Arabic" pitchFamily="18" charset="-78"/>
                          <a:cs typeface="Traditional Arabic" pitchFamily="18" charset="-78"/>
                        </a:rPr>
                        <a:t>تقييم النتائج المتوقعة. (كبير أم لا)</a:t>
                      </a:r>
                    </a:p>
                    <a:p>
                      <a:pPr marL="457200" lvl="0" indent="-457200" algn="just" rtl="1">
                        <a:buFontTx/>
                        <a:buChar char="-"/>
                      </a:pPr>
                      <a:r>
                        <a:rPr lang="ar-LB" sz="4000" b="0" dirty="0" smtClean="0">
                          <a:solidFill>
                            <a:srgbClr val="E7E6E6">
                              <a:lumMod val="10000"/>
                            </a:srgbClr>
                          </a:solidFill>
                          <a:latin typeface="Traditional Arabic" pitchFamily="18" charset="-78"/>
                          <a:cs typeface="Traditional Arabic" pitchFamily="18" charset="-78"/>
                        </a:rPr>
                        <a:t>التخفيف من العواقب السلبية.</a:t>
                      </a:r>
                    </a:p>
                    <a:p>
                      <a:pPr marL="457200" lvl="0" indent="-457200" algn="just" rtl="1">
                        <a:buFontTx/>
                        <a:buChar char="-"/>
                      </a:pPr>
                      <a:r>
                        <a:rPr lang="ar-LB" sz="4000" b="0" dirty="0" smtClean="0">
                          <a:solidFill>
                            <a:srgbClr val="E7E6E6">
                              <a:lumMod val="10000"/>
                            </a:srgbClr>
                          </a:solidFill>
                          <a:latin typeface="Traditional Arabic" pitchFamily="18" charset="-78"/>
                          <a:cs typeface="Traditional Arabic" pitchFamily="18" charset="-78"/>
                        </a:rPr>
                        <a:t>وثائق لإعلام صانعي القرار ما يجب القيام به.</a:t>
                      </a:r>
                      <a:endParaRPr lang="de-DE" sz="4400" b="0" dirty="0"/>
                    </a:p>
                  </a:txBody>
                  <a:tcPr>
                    <a:solidFill>
                      <a:schemeClr val="accent2">
                        <a:lumMod val="20000"/>
                        <a:lumOff val="80000"/>
                      </a:schemeClr>
                    </a:solidFill>
                  </a:tcPr>
                </a:tc>
              </a:tr>
            </a:tbl>
          </a:graphicData>
        </a:graphic>
      </p:graphicFrame>
      <p:sp>
        <p:nvSpPr>
          <p:cNvPr id="58" name="Rechteck 57"/>
          <p:cNvSpPr/>
          <p:nvPr/>
        </p:nvSpPr>
        <p:spPr>
          <a:xfrm>
            <a:off x="16832180" y="26218498"/>
            <a:ext cx="8121315" cy="5755422"/>
          </a:xfrm>
          <a:prstGeom prst="rect">
            <a:avLst/>
          </a:prstGeom>
          <a:solidFill>
            <a:schemeClr val="accent2">
              <a:lumMod val="40000"/>
              <a:lumOff val="60000"/>
              <a:alpha val="53000"/>
            </a:schemeClr>
          </a:solidFill>
        </p:spPr>
        <p:txBody>
          <a:bodyPr wrap="square">
            <a:spAutoFit/>
          </a:bodyPr>
          <a:lstStyle/>
          <a:p>
            <a:r>
              <a:rPr lang="en-US" sz="2800" u="sng" dirty="0" smtClean="0"/>
              <a:t>Incineration of Waste Directive </a:t>
            </a:r>
            <a:r>
              <a:rPr lang="en-US" sz="2800" u="sng" dirty="0" smtClean="0"/>
              <a:t>2000/76/EC</a:t>
            </a:r>
          </a:p>
          <a:p>
            <a:r>
              <a:rPr lang="en-US" sz="2000" dirty="0" smtClean="0"/>
              <a:t>The </a:t>
            </a:r>
            <a:r>
              <a:rPr lang="en-US" sz="2000" dirty="0" smtClean="0"/>
              <a:t>aim of the WI Directive is to prevent or to reduce as far as possible negative effects on the environment caused by the incineration and co-incineration of waste. In particular, it should reduce pollution caused by emissions into the air, soil, surface water and groundwater, and thus lessen the risks which these pose to human health</a:t>
            </a:r>
            <a:r>
              <a:rPr lang="en-US" sz="2000" dirty="0" smtClean="0"/>
              <a:t>.</a:t>
            </a:r>
            <a:endParaRPr lang="de-DE" sz="2000" dirty="0" smtClean="0"/>
          </a:p>
          <a:p>
            <a:r>
              <a:rPr lang="en-US" sz="2000" dirty="0" smtClean="0"/>
              <a:t>This is to be achieved through the application of operational conditions, technical requirements, and emission limit values for incineration and co-incineration plants within the EU.</a:t>
            </a:r>
          </a:p>
          <a:p>
            <a:r>
              <a:rPr lang="en-US" sz="2000" dirty="0" smtClean="0"/>
              <a:t>The WI Directive sets emission limit values and monitoring requirements for pollutants to air such as dust, nitrogen oxides (</a:t>
            </a:r>
            <a:r>
              <a:rPr lang="en-US" sz="2000" dirty="0" err="1" smtClean="0"/>
              <a:t>NOx</a:t>
            </a:r>
            <a:r>
              <a:rPr lang="en-US" sz="2000" dirty="0" smtClean="0"/>
              <a:t>), </a:t>
            </a:r>
            <a:r>
              <a:rPr lang="en-US" sz="2000" dirty="0" err="1" smtClean="0"/>
              <a:t>Sulphur</a:t>
            </a:r>
            <a:r>
              <a:rPr lang="en-US" sz="2000" dirty="0" smtClean="0"/>
              <a:t> dioxide (SO₂), hydrogen chloride (</a:t>
            </a:r>
            <a:r>
              <a:rPr lang="en-US" sz="2000" dirty="0" err="1" smtClean="0"/>
              <a:t>HCl</a:t>
            </a:r>
            <a:r>
              <a:rPr lang="en-US" sz="2000" dirty="0" smtClean="0"/>
              <a:t>), hydrogen fluoride (HF), heavy metals and dioxins and furans. The Directive also sets controls on releases to water resulting from the treatment of the waste gases. Most types of waste incineration plants fall within the scope of the WI Directive, with some exceptions, such as those treating only biomass (e.g. vegetable waste from agriculture and forestry). Experimental plants with a limited capacity used for research and development of improved incineration processes are also excluded.</a:t>
            </a:r>
            <a:endParaRPr lang="de-DE" sz="2000" dirty="0"/>
          </a:p>
        </p:txBody>
      </p:sp>
      <p:sp>
        <p:nvSpPr>
          <p:cNvPr id="59" name="Rechteck 58"/>
          <p:cNvSpPr/>
          <p:nvPr/>
        </p:nvSpPr>
        <p:spPr>
          <a:xfrm>
            <a:off x="21652833" y="17852539"/>
            <a:ext cx="8811126" cy="1077218"/>
          </a:xfrm>
          <a:prstGeom prst="rect">
            <a:avLst/>
          </a:prstGeom>
          <a:solidFill>
            <a:schemeClr val="accent6">
              <a:alpha val="53000"/>
            </a:schemeClr>
          </a:solidFill>
        </p:spPr>
        <p:txBody>
          <a:bodyPr wrap="square">
            <a:spAutoFit/>
          </a:bodyPr>
          <a:lstStyle/>
          <a:p>
            <a:r>
              <a:rPr lang="en-US" sz="3200" u="sng" dirty="0" smtClean="0"/>
              <a:t>EIA Report for project proposal: 15 MW incineration  power plant in </a:t>
            </a:r>
            <a:r>
              <a:rPr lang="en-US" sz="3200" u="sng" dirty="0" err="1" smtClean="0"/>
              <a:t>Srar</a:t>
            </a:r>
            <a:r>
              <a:rPr lang="en-US" sz="3200" u="sng" dirty="0" smtClean="0"/>
              <a:t>/</a:t>
            </a:r>
            <a:r>
              <a:rPr lang="en-US" sz="3200" u="sng" dirty="0" err="1" smtClean="0"/>
              <a:t>Akkar</a:t>
            </a:r>
            <a:r>
              <a:rPr lang="en-US" sz="3200" u="sng" dirty="0" smtClean="0"/>
              <a:t>, Lebanon</a:t>
            </a:r>
          </a:p>
        </p:txBody>
      </p:sp>
      <p:pic>
        <p:nvPicPr>
          <p:cNvPr id="24" name="Picture 23"/>
          <p:cNvPicPr>
            <a:picLocks noChangeAspect="1"/>
          </p:cNvPicPr>
          <p:nvPr/>
        </p:nvPicPr>
        <p:blipFill>
          <a:blip r:embed="rId11" cstate="print">
            <a:lum bright="-19000" contrast="46000"/>
          </a:blip>
          <a:stretch>
            <a:fillRect/>
          </a:stretch>
        </p:blipFill>
        <p:spPr>
          <a:xfrm>
            <a:off x="2882712" y="26252905"/>
            <a:ext cx="5953327" cy="6125287"/>
          </a:xfrm>
          <a:prstGeom prst="rect">
            <a:avLst/>
          </a:prstGeom>
        </p:spPr>
      </p:pic>
      <p:pic>
        <p:nvPicPr>
          <p:cNvPr id="22" name="Picture 2"/>
          <p:cNvPicPr>
            <a:picLocks noChangeAspect="1" noChangeArrowheads="1"/>
          </p:cNvPicPr>
          <p:nvPr/>
        </p:nvPicPr>
        <p:blipFill>
          <a:blip r:embed="rId12" cstate="print"/>
          <a:srcRect/>
          <a:stretch>
            <a:fillRect/>
          </a:stretch>
        </p:blipFill>
        <p:spPr bwMode="auto">
          <a:xfrm>
            <a:off x="19270980" y="36295965"/>
            <a:ext cx="6629400" cy="4400550"/>
          </a:xfrm>
          <a:prstGeom prst="rect">
            <a:avLst/>
          </a:prstGeom>
          <a:noFill/>
          <a:ln w="9525">
            <a:noFill/>
            <a:miter lim="800000"/>
            <a:headEnd/>
            <a:tailEnd/>
          </a:ln>
        </p:spPr>
      </p:pic>
      <p:pic>
        <p:nvPicPr>
          <p:cNvPr id="1027" name="Picture 3"/>
          <p:cNvPicPr>
            <a:picLocks noChangeAspect="1" noChangeArrowheads="1"/>
          </p:cNvPicPr>
          <p:nvPr/>
        </p:nvPicPr>
        <p:blipFill>
          <a:blip r:embed="rId13" cstate="print"/>
          <a:srcRect/>
          <a:stretch>
            <a:fillRect/>
          </a:stretch>
        </p:blipFill>
        <p:spPr bwMode="auto">
          <a:xfrm>
            <a:off x="22299930" y="40342185"/>
            <a:ext cx="6972300" cy="6000750"/>
          </a:xfrm>
          <a:prstGeom prst="rect">
            <a:avLst/>
          </a:prstGeom>
          <a:noFill/>
          <a:ln w="9525">
            <a:noFill/>
            <a:miter lim="800000"/>
            <a:headEnd/>
            <a:tailEnd/>
          </a:ln>
        </p:spPr>
      </p:pic>
      <p:sp>
        <p:nvSpPr>
          <p:cNvPr id="60" name="Textfeld 59"/>
          <p:cNvSpPr txBox="1"/>
          <p:nvPr/>
        </p:nvSpPr>
        <p:spPr>
          <a:xfrm rot="10800000" flipV="1">
            <a:off x="26531247" y="49142063"/>
            <a:ext cx="5008727" cy="769441"/>
          </a:xfrm>
          <a:prstGeom prst="rect">
            <a:avLst/>
          </a:prstGeom>
          <a:noFill/>
        </p:spPr>
        <p:txBody>
          <a:bodyPr wrap="square" rtlCol="0">
            <a:spAutoFit/>
          </a:bodyPr>
          <a:lstStyle/>
          <a:p>
            <a:r>
              <a:rPr lang="de-DE" sz="4400" dirty="0" smtClean="0"/>
              <a:t>@NLAP </a:t>
            </a:r>
            <a:r>
              <a:rPr lang="de-DE" sz="4400" dirty="0" err="1" smtClean="0"/>
              <a:t>Dec</a:t>
            </a:r>
            <a:r>
              <a:rPr lang="de-DE" sz="4400" dirty="0" smtClean="0"/>
              <a:t> 2018</a:t>
            </a:r>
            <a:endParaRPr lang="de-DE" sz="4400" dirty="0"/>
          </a:p>
        </p:txBody>
      </p:sp>
    </p:spTree>
    <p:extLst>
      <p:ext uri="{BB962C8B-B14F-4D97-AF65-F5344CB8AC3E}">
        <p14:creationId xmlns:p14="http://schemas.microsoft.com/office/powerpoint/2010/main" xmlns="" val="2615504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735</Words>
  <Application>Microsoft Office PowerPoint</Application>
  <PresentationFormat>Benutzerdefiniert</PresentationFormat>
  <Paragraphs>124</Paragraphs>
  <Slides>1</Slides>
  <Notes>1</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Office Theme</vt:lpstr>
      <vt:lpstr>Folie 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MMJZ</dc:creator>
  <cp:lastModifiedBy>Boss</cp:lastModifiedBy>
  <cp:revision>136</cp:revision>
  <dcterms:created xsi:type="dcterms:W3CDTF">2018-12-08T11:31:32Z</dcterms:created>
  <dcterms:modified xsi:type="dcterms:W3CDTF">2018-12-25T14:28:20Z</dcterms:modified>
</cp:coreProperties>
</file>