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72" r:id="rId5"/>
    <p:sldId id="269" r:id="rId6"/>
    <p:sldId id="270" r:id="rId7"/>
    <p:sldId id="271" r:id="rId8"/>
    <p:sldId id="265" r:id="rId9"/>
    <p:sldId id="266" r:id="rId10"/>
    <p:sldId id="267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376"/>
    <a:srgbClr val="FF525D"/>
    <a:srgbClr val="3BB175"/>
    <a:srgbClr val="ADE5C8"/>
    <a:srgbClr val="EBF1E9"/>
    <a:srgbClr val="C6E997"/>
    <a:srgbClr val="FEFCE7"/>
    <a:srgbClr val="9AD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Sheet1!$H$5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4-467B-AD6B-EE452CCFEFF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54-467B-AD6B-EE452CCFEFF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54-467B-AD6B-EE452CCFE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Sheet1!$G$6:$G$8</c:f>
              <c:strCache>
                <c:ptCount val="3"/>
                <c:pt idx="0">
                  <c:v>Organics</c:v>
                </c:pt>
                <c:pt idx="1">
                  <c:v>recyclables</c:v>
                </c:pt>
                <c:pt idx="2">
                  <c:v>other</c:v>
                </c:pt>
              </c:strCache>
            </c:strRef>
          </c:cat>
          <c:val>
            <c:numRef>
              <c:f>Sheet1!$H$6:$H$8</c:f>
              <c:numCache>
                <c:formatCode>General</c:formatCode>
                <c:ptCount val="3"/>
                <c:pt idx="0">
                  <c:v>36</c:v>
                </c:pt>
                <c:pt idx="1">
                  <c:v>53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54-467B-AD6B-EE452CCFEF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782407407407409"/>
          <c:w val="0.93888888888888888"/>
          <c:h val="0.6714577865266842"/>
        </c:manualLayout>
      </c:layout>
      <c:pie3DChart>
        <c:varyColors val="1"/>
        <c:ser>
          <c:idx val="0"/>
          <c:order val="0"/>
          <c:tx>
            <c:strRef>
              <c:f>Sheet1!$H$12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66FF99"/>
            </a:solidFill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EE-42C3-BAED-D8C90CBC7CE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EE-42C3-BAED-D8C90CBC7CE0}"/>
              </c:ext>
            </c:extLst>
          </c:dPt>
          <c:dPt>
            <c:idx val="2"/>
            <c:bubble3D val="0"/>
            <c:spPr>
              <a:solidFill>
                <a:srgbClr val="00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EE-42C3-BAED-D8C90CBC7CE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EE-42C3-BAED-D8C90CBC7C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Sheet1!$G$13:$G$16</c:f>
              <c:strCache>
                <c:ptCount val="4"/>
                <c:pt idx="0">
                  <c:v>Plastic</c:v>
                </c:pt>
                <c:pt idx="1">
                  <c:v>Metal</c:v>
                </c:pt>
                <c:pt idx="2">
                  <c:v>Cartoon/paper</c:v>
                </c:pt>
                <c:pt idx="3">
                  <c:v>Glace</c:v>
                </c:pt>
              </c:strCache>
            </c:strRef>
          </c:cat>
          <c:val>
            <c:numRef>
              <c:f>Sheet1!$H$13:$H$16</c:f>
              <c:numCache>
                <c:formatCode>General</c:formatCode>
                <c:ptCount val="4"/>
                <c:pt idx="0">
                  <c:v>31</c:v>
                </c:pt>
                <c:pt idx="1">
                  <c:v>15</c:v>
                </c:pt>
                <c:pt idx="2">
                  <c:v>44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EE-42C3-BAED-D8C90CBC7C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4F19-F650-4817-8943-5797AFC1CAD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900D4-8F61-4073-B34E-2C445C82D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CB93-4D44-4F5D-BDDA-A3CB40EB0F8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5150-9CAD-4134-9D72-C06A4C3DE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5.png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2276" y="3123475"/>
            <a:ext cx="3813724" cy="811216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3BB175"/>
                </a:solidFill>
                <a:latin typeface="Cabin Sketch" panose="020B0503050202020004" pitchFamily="34" charset="0"/>
              </a:rPr>
              <a:t>TRIPOLI</a:t>
            </a:r>
            <a:endParaRPr lang="en-US" sz="7200" dirty="0">
              <a:solidFill>
                <a:srgbClr val="3BB175"/>
              </a:solidFill>
              <a:latin typeface="Cabin Sketch" panose="020B05030502020200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70073" y="1039091"/>
            <a:ext cx="4752109" cy="47382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039091"/>
            <a:ext cx="4762500" cy="47382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33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39B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8892" y="215007"/>
            <a:ext cx="2685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scenario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 level cost</a:t>
            </a:r>
          </a:p>
          <a:p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3BB1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range :</a:t>
            </a:r>
            <a:r>
              <a:rPr lang="en-US" sz="1600" dirty="0" smtClean="0">
                <a:solidFill>
                  <a:srgbClr val="FF52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ton/day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172" y="1482732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52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  <a:endParaRPr lang="en-US" sz="1600" b="1" dirty="0">
              <a:solidFill>
                <a:srgbClr val="FF52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176" y="2033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02" y="438565"/>
            <a:ext cx="818561" cy="818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63" y="534790"/>
            <a:ext cx="762553" cy="762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90" y="1308295"/>
            <a:ext cx="688902" cy="688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947" y="1602444"/>
            <a:ext cx="354537" cy="354537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rot="10800000" flipV="1">
            <a:off x="8639033" y="1779711"/>
            <a:ext cx="1951630" cy="472169"/>
          </a:xfrm>
          <a:prstGeom prst="curvedConnector3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9936395" y="1419926"/>
            <a:ext cx="1038767" cy="2112876"/>
          </a:xfrm>
          <a:prstGeom prst="curvedConnector2">
            <a:avLst/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3" y="1956981"/>
            <a:ext cx="945031" cy="945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110" y="2356781"/>
            <a:ext cx="984230" cy="9450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55544" y="1191555"/>
            <a:ext cx="9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Home level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20686" y="1092805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20686" y="105880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4" y="2353549"/>
            <a:ext cx="584435" cy="5844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39" y="2033516"/>
            <a:ext cx="1279682" cy="127968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37440" y="2771571"/>
            <a:ext cx="670149" cy="3982"/>
          </a:xfrm>
          <a:prstGeom prst="straightConnector1">
            <a:avLst/>
          </a:prstGeom>
          <a:ln w="28575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734652" y="3248563"/>
            <a:ext cx="2328" cy="500396"/>
          </a:xfrm>
          <a:prstGeom prst="straightConnector1">
            <a:avLst/>
          </a:prstGeom>
          <a:ln w="28575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37440" y="4162566"/>
            <a:ext cx="670149" cy="0"/>
          </a:xfrm>
          <a:prstGeom prst="straightConnector1">
            <a:avLst/>
          </a:prstGeom>
          <a:ln w="28575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13678" y="3915472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58202" y="3906975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62225" y="2030213"/>
            <a:ext cx="73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tonnes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73836" y="1972470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big truck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63020" y="4049661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 L.L/Day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4032" y="4022636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615$/month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36" y="4864143"/>
            <a:ext cx="613844" cy="61384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898528" y="546745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291056" y="4694830"/>
            <a:ext cx="3316406" cy="0"/>
          </a:xfrm>
          <a:prstGeom prst="line">
            <a:avLst/>
          </a:prstGeom>
          <a:ln w="28575">
            <a:solidFill>
              <a:srgbClr val="3BB17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30" y="4861529"/>
            <a:ext cx="613844" cy="6138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56" y="4861529"/>
            <a:ext cx="585337" cy="6138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6" y="3633555"/>
            <a:ext cx="873130" cy="87313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84861" y="343815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34122" y="5085272"/>
            <a:ext cx="1827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million/month/ pers</a:t>
            </a:r>
          </a:p>
          <a:p>
            <a:pPr algn="ctr"/>
            <a:r>
              <a:rPr lang="en-US" sz="1400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b="1" dirty="0" err="1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discuter</a:t>
            </a:r>
            <a:r>
              <a:rPr lang="en-US" sz="1400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####</a:t>
            </a:r>
            <a:endParaRPr lang="en-US" sz="1400" b="1" dirty="0">
              <a:solidFill>
                <a:srgbClr val="39B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8508" y="3319703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</a:t>
            </a:r>
            <a:r>
              <a:rPr lang="en-US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Lavajet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company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0673" y="4150340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discuter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####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8892" y="215007"/>
            <a:ext cx="268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scenario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Warehouse for sorting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172" y="1482732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52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  <a:endParaRPr lang="en-US" sz="1600" b="1" dirty="0">
              <a:solidFill>
                <a:srgbClr val="FF52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176" y="2033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77" y="281100"/>
            <a:ext cx="945031" cy="945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8825" y="1027439"/>
            <a:ext cx="984230" cy="9450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20686" y="1092805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20686" y="105880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39B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8264297" y="1315853"/>
            <a:ext cx="2154704" cy="368202"/>
          </a:xfrm>
          <a:prstGeom prst="curvedConnector3">
            <a:avLst>
              <a:gd name="adj1" fmla="val 50000"/>
            </a:avLst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31" y="423718"/>
            <a:ext cx="1384762" cy="13847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73" y="1652009"/>
            <a:ext cx="531457" cy="5314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48" y="1821286"/>
            <a:ext cx="952965" cy="9529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27" y="2105482"/>
            <a:ext cx="594732" cy="5947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12" y="2122748"/>
            <a:ext cx="577466" cy="5774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01" y="2081571"/>
            <a:ext cx="1499433" cy="149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86569" y="2615078"/>
            <a:ext cx="159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 rent Warehouse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3" y="3684637"/>
            <a:ext cx="613844" cy="61384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89774" y="3853059"/>
            <a:ext cx="1249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Sorting workers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26" y="4539384"/>
            <a:ext cx="646818" cy="64681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596255" y="4956359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guard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Curved Connector 55"/>
          <p:cNvCxnSpPr/>
          <p:nvPr/>
        </p:nvCxnSpPr>
        <p:spPr>
          <a:xfrm rot="5400000">
            <a:off x="7912291" y="2904714"/>
            <a:ext cx="931060" cy="628787"/>
          </a:xfrm>
          <a:prstGeom prst="curvedConnector3">
            <a:avLst>
              <a:gd name="adj1" fmla="val 50000"/>
            </a:avLst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2" y="3722229"/>
            <a:ext cx="809175" cy="8091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83" y="4617384"/>
            <a:ext cx="1114729" cy="111472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134847" y="5814269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 factory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9774" y="5264190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10353" y="5422683"/>
            <a:ext cx="10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100$/Month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18104" y="2948202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758015" y="3093008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$/month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96255" y="4181172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8892" y="215007"/>
            <a:ext cx="268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scenario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Incineration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7010" y="1155985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52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  <a:endParaRPr lang="en-US" sz="1600" b="1" dirty="0">
              <a:solidFill>
                <a:srgbClr val="FF52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176" y="2033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5" y="4037561"/>
            <a:ext cx="1405022" cy="140502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18881" y="3668229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881" y="366822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796198" y="3585379"/>
            <a:ext cx="630791" cy="431506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59" y="2674945"/>
            <a:ext cx="531457" cy="5314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60" y="2380379"/>
            <a:ext cx="952965" cy="95296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894503" y="5128954"/>
            <a:ext cx="360955" cy="261907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24" y="5390861"/>
            <a:ext cx="512436" cy="5124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89" y="5287198"/>
            <a:ext cx="546180" cy="5461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258740" y="5105024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89" y="3119595"/>
            <a:ext cx="945031" cy="945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3101" y="3575896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75171" y="2033516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60" y="1823719"/>
            <a:ext cx="945031" cy="945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57897" y="1756517"/>
            <a:ext cx="147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cost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80" y="2856861"/>
            <a:ext cx="646818" cy="6468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93599" y="2708498"/>
            <a:ext cx="1164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guard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854674" y="3080661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5769" y="3257632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100$/Month</a:t>
            </a:r>
          </a:p>
        </p:txBody>
      </p:sp>
    </p:spTree>
    <p:extLst>
      <p:ext uri="{BB962C8B-B14F-4D97-AF65-F5344CB8AC3E}">
        <p14:creationId xmlns:p14="http://schemas.microsoft.com/office/powerpoint/2010/main" val="16003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7308" y="510343"/>
            <a:ext cx="147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Road map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1735" y="999554"/>
            <a:ext cx="35212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Suggested Road map for </a:t>
            </a:r>
            <a:r>
              <a:rPr lang="en-US" b="1" dirty="0" smtClean="0">
                <a:solidFill>
                  <a:srgbClr val="ADE5C8"/>
                </a:solidFill>
              </a:rPr>
              <a:t>AECENAR</a:t>
            </a:r>
            <a:r>
              <a:rPr lang="en-US" b="1" dirty="0" smtClean="0"/>
              <a:t>: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                 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02" y="438565"/>
            <a:ext cx="818561" cy="818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63" y="534790"/>
            <a:ext cx="762553" cy="76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749663" y="1297343"/>
            <a:ext cx="762553" cy="762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69881" y="1297342"/>
            <a:ext cx="762553" cy="762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07328" y="1297342"/>
            <a:ext cx="762553" cy="762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421" y="1767329"/>
            <a:ext cx="585132" cy="585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31" y="1767329"/>
            <a:ext cx="585132" cy="5851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94" y="1678618"/>
            <a:ext cx="479946" cy="4799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59" y="1816664"/>
            <a:ext cx="528043" cy="5280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8" y="1626025"/>
            <a:ext cx="585132" cy="5851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75" y="1944610"/>
            <a:ext cx="381832" cy="381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40" y="695695"/>
            <a:ext cx="653027" cy="6530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278" y="2007418"/>
            <a:ext cx="461344" cy="461344"/>
          </a:xfrm>
          <a:prstGeom prst="rect">
            <a:avLst/>
          </a:prstGeom>
        </p:spPr>
      </p:pic>
      <p:cxnSp>
        <p:nvCxnSpPr>
          <p:cNvPr id="27" name="Curved Connector 26"/>
          <p:cNvCxnSpPr/>
          <p:nvPr/>
        </p:nvCxnSpPr>
        <p:spPr>
          <a:xfrm rot="10800000" flipV="1">
            <a:off x="6925465" y="2787663"/>
            <a:ext cx="2154704" cy="368202"/>
          </a:xfrm>
          <a:prstGeom prst="curvedConnector3">
            <a:avLst>
              <a:gd name="adj1" fmla="val 50000"/>
            </a:avLst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26" y="2238090"/>
            <a:ext cx="945031" cy="9450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14" y="2166579"/>
            <a:ext cx="374522" cy="374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89" y="1944610"/>
            <a:ext cx="1384762" cy="13847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5" y="3731468"/>
            <a:ext cx="594732" cy="594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70" y="3748734"/>
            <a:ext cx="577466" cy="577466"/>
          </a:xfrm>
          <a:prstGeom prst="rect">
            <a:avLst/>
          </a:prstGeom>
        </p:spPr>
      </p:pic>
      <p:cxnSp>
        <p:nvCxnSpPr>
          <p:cNvPr id="34" name="Curved Connector 33"/>
          <p:cNvCxnSpPr/>
          <p:nvPr/>
        </p:nvCxnSpPr>
        <p:spPr>
          <a:xfrm rot="16200000" flipH="1">
            <a:off x="7514734" y="4676002"/>
            <a:ext cx="609782" cy="164858"/>
          </a:xfrm>
          <a:prstGeom prst="curvedConnector3">
            <a:avLst>
              <a:gd name="adj1" fmla="val 50000"/>
            </a:avLst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5228013"/>
            <a:ext cx="1114729" cy="1114729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5" idx="0"/>
          </p:cNvCxnSpPr>
          <p:nvPr/>
        </p:nvCxnSpPr>
        <p:spPr>
          <a:xfrm flipH="1">
            <a:off x="3152632" y="3461689"/>
            <a:ext cx="1434417" cy="700878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14" y="2266596"/>
            <a:ext cx="871035" cy="8710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0" y="3622610"/>
            <a:ext cx="688902" cy="6889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5" y="4037561"/>
            <a:ext cx="1405022" cy="14050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24" y="5390861"/>
            <a:ext cx="512436" cy="5124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89" y="5287198"/>
            <a:ext cx="546180" cy="5461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58740" y="5105024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97141" y="567410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404709" y="3287361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76949" y="1329962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61656" y="5287198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98191" y="3694032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8697141" y="56741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9425170" y="32546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026328" y="262762"/>
            <a:ext cx="24354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Random waste disposal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858932" y="3345611"/>
            <a:ext cx="1053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7308" y="510343"/>
            <a:ext cx="147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Road map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8997" y="1035220"/>
            <a:ext cx="35212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Suggested Road map for </a:t>
            </a:r>
            <a:r>
              <a:rPr lang="en-US" b="1" dirty="0" smtClean="0">
                <a:solidFill>
                  <a:srgbClr val="ADE5C8"/>
                </a:solidFill>
              </a:rPr>
              <a:t>AECENAR</a:t>
            </a:r>
            <a:r>
              <a:rPr lang="en-US" b="1" dirty="0" smtClean="0"/>
              <a:t>: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                 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02" y="438565"/>
            <a:ext cx="818561" cy="818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63" y="534790"/>
            <a:ext cx="762553" cy="76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749663" y="1297343"/>
            <a:ext cx="762553" cy="762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69881" y="1297342"/>
            <a:ext cx="762553" cy="762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07328" y="1297342"/>
            <a:ext cx="762553" cy="762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421" y="1767329"/>
            <a:ext cx="585132" cy="585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31" y="1767329"/>
            <a:ext cx="585132" cy="5851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94" y="1678618"/>
            <a:ext cx="479946" cy="4799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59" y="1816664"/>
            <a:ext cx="528043" cy="5280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8" y="1626025"/>
            <a:ext cx="585132" cy="5851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75" y="1944610"/>
            <a:ext cx="381832" cy="381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40" y="695695"/>
            <a:ext cx="653027" cy="6530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278" y="2007418"/>
            <a:ext cx="461344" cy="4613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17" y="1189806"/>
            <a:ext cx="374522" cy="37452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9437424" y="2476876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420205" y="2476876"/>
            <a:ext cx="61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026328" y="262762"/>
            <a:ext cx="24354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Random waste disposal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89099" y="2511185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endParaRPr 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325" y="2867245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waste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77" y="2603594"/>
            <a:ext cx="613844" cy="61384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86" y="2603594"/>
            <a:ext cx="613844" cy="613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1664" y="23265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Cost/day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70282" y="2793574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1719" y="3447100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52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Suggestion: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Putting waste containers in these sites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2951" y="3091453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52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workers</a:t>
            </a:r>
            <a:endParaRPr lang="en-US" sz="1200" b="1" dirty="0">
              <a:solidFill>
                <a:srgbClr val="FF52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70" y="4512858"/>
            <a:ext cx="945031" cy="94503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23" y="2076102"/>
            <a:ext cx="945031" cy="9450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52" y="1936008"/>
            <a:ext cx="374522" cy="37452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334154" y="1333670"/>
            <a:ext cx="61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34154" y="1354346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681609" y="1382045"/>
            <a:ext cx="1344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endParaRPr 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9396" y="454094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9396" y="4937860"/>
            <a:ext cx="89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 rent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19396" y="5302095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54313" y="4422352"/>
            <a:ext cx="1241947" cy="287120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73847" y="4866646"/>
            <a:ext cx="1241947" cy="287120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770282" y="5302095"/>
            <a:ext cx="1241947" cy="287120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82" y="4372274"/>
            <a:ext cx="503890" cy="5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7308" y="510343"/>
            <a:ext cx="147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Road map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1735" y="999554"/>
            <a:ext cx="35212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Suggested Road map for </a:t>
            </a:r>
            <a:r>
              <a:rPr lang="en-US" b="1" dirty="0" smtClean="0">
                <a:solidFill>
                  <a:srgbClr val="ADE5C8"/>
                </a:solidFill>
              </a:rPr>
              <a:t>AECENAR</a:t>
            </a:r>
            <a:r>
              <a:rPr lang="en-US" b="1" dirty="0" smtClean="0"/>
              <a:t>: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                  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89" y="1944610"/>
            <a:ext cx="1384762" cy="13847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5" y="3731468"/>
            <a:ext cx="594732" cy="594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70" y="3748734"/>
            <a:ext cx="577466" cy="577466"/>
          </a:xfrm>
          <a:prstGeom prst="rect">
            <a:avLst/>
          </a:prstGeom>
        </p:spPr>
      </p:pic>
      <p:cxnSp>
        <p:nvCxnSpPr>
          <p:cNvPr id="34" name="Curved Connector 33"/>
          <p:cNvCxnSpPr/>
          <p:nvPr/>
        </p:nvCxnSpPr>
        <p:spPr>
          <a:xfrm rot="16200000" flipH="1">
            <a:off x="7514734" y="4676002"/>
            <a:ext cx="609782" cy="164858"/>
          </a:xfrm>
          <a:prstGeom prst="curvedConnector3">
            <a:avLst>
              <a:gd name="adj1" fmla="val 50000"/>
            </a:avLst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5228013"/>
            <a:ext cx="1114729" cy="11147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14" y="2266596"/>
            <a:ext cx="871035" cy="8710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00" y="2588882"/>
            <a:ext cx="688902" cy="68890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776949" y="1329962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61656" y="5287198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026328" y="262762"/>
            <a:ext cx="24354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Random waste disposal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20724" y="1396116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2183" y="34903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Cost/month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5" y="3573280"/>
            <a:ext cx="1384762" cy="1384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5121" y="4049201"/>
            <a:ext cx="1227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Warehouse rent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00565" y="3994213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65748" y="40633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700$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9" y="5071408"/>
            <a:ext cx="613844" cy="61384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01226" y="5280630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 workers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62743" y="4973361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9" y="5842825"/>
            <a:ext cx="646818" cy="64681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125438" y="62370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guard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62742" y="5974355"/>
            <a:ext cx="1241947" cy="525438"/>
          </a:xfrm>
          <a:prstGeom prst="rect">
            <a:avLst/>
          </a:prstGeom>
          <a:noFill/>
          <a:ln w="19050">
            <a:solidFill>
              <a:srgbClr val="39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3830" y="6091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100$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19848"/>
              </p:ext>
            </p:extLst>
          </p:nvPr>
        </p:nvGraphicFramePr>
        <p:xfrm>
          <a:off x="1777399" y="2417727"/>
          <a:ext cx="9485087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85087">
                  <a:extLst>
                    <a:ext uri="{9D8B030D-6E8A-4147-A177-3AD203B41FA5}">
                      <a16:colId xmlns:a16="http://schemas.microsoft.com/office/drawing/2014/main" val="247536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 of study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E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869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50524"/>
              </p:ext>
            </p:extLst>
          </p:nvPr>
        </p:nvGraphicFramePr>
        <p:xfrm>
          <a:off x="1777399" y="2951830"/>
          <a:ext cx="9514122" cy="9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687">
                  <a:extLst>
                    <a:ext uri="{9D8B030D-6E8A-4147-A177-3AD203B41FA5}">
                      <a16:colId xmlns:a16="http://schemas.microsoft.com/office/drawing/2014/main" val="3081541219"/>
                    </a:ext>
                  </a:extLst>
                </a:gridCol>
                <a:gridCol w="1585687">
                  <a:extLst>
                    <a:ext uri="{9D8B030D-6E8A-4147-A177-3AD203B41FA5}">
                      <a16:colId xmlns:a16="http://schemas.microsoft.com/office/drawing/2014/main" val="1075700008"/>
                    </a:ext>
                  </a:extLst>
                </a:gridCol>
                <a:gridCol w="1585687">
                  <a:extLst>
                    <a:ext uri="{9D8B030D-6E8A-4147-A177-3AD203B41FA5}">
                      <a16:colId xmlns:a16="http://schemas.microsoft.com/office/drawing/2014/main" val="767880740"/>
                    </a:ext>
                  </a:extLst>
                </a:gridCol>
                <a:gridCol w="1585687">
                  <a:extLst>
                    <a:ext uri="{9D8B030D-6E8A-4147-A177-3AD203B41FA5}">
                      <a16:colId xmlns:a16="http://schemas.microsoft.com/office/drawing/2014/main" val="2193211224"/>
                    </a:ext>
                  </a:extLst>
                </a:gridCol>
                <a:gridCol w="1585687">
                  <a:extLst>
                    <a:ext uri="{9D8B030D-6E8A-4147-A177-3AD203B41FA5}">
                      <a16:colId xmlns:a16="http://schemas.microsoft.com/office/drawing/2014/main" val="1464492999"/>
                    </a:ext>
                  </a:extLst>
                </a:gridCol>
                <a:gridCol w="1585687">
                  <a:extLst>
                    <a:ext uri="{9D8B030D-6E8A-4147-A177-3AD203B41FA5}">
                      <a16:colId xmlns:a16="http://schemas.microsoft.com/office/drawing/2014/main" val="838420693"/>
                    </a:ext>
                  </a:extLst>
                </a:gridCol>
              </a:tblGrid>
              <a:tr h="6064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Municipality</a:t>
                      </a:r>
                      <a:endParaRPr lang="en-US" b="1" dirty="0"/>
                    </a:p>
                  </a:txBody>
                  <a:tcPr>
                    <a:solidFill>
                      <a:srgbClr val="ADE5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Caza</a:t>
                      </a:r>
                      <a:endParaRPr lang="en-US" b="1" dirty="0"/>
                    </a:p>
                  </a:txBody>
                  <a:tcPr>
                    <a:solidFill>
                      <a:srgbClr val="ADE5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</a:t>
                      </a:r>
                      <a:endParaRPr lang="en-US" b="1" dirty="0"/>
                    </a:p>
                  </a:txBody>
                  <a:tcPr>
                    <a:solidFill>
                      <a:srgbClr val="ADE5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GENERATION</a:t>
                      </a:r>
                      <a:endParaRPr lang="en-US" b="1" dirty="0"/>
                    </a:p>
                  </a:txBody>
                  <a:tcPr>
                    <a:solidFill>
                      <a:srgbClr val="ADE5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</a:t>
                      </a:r>
                      <a:r>
                        <a:rPr lang="en-US" b="1" baseline="0" dirty="0" smtClean="0"/>
                        <a:t> started</a:t>
                      </a:r>
                      <a:endParaRPr lang="en-US" b="1" dirty="0"/>
                    </a:p>
                  </a:txBody>
                  <a:tcPr>
                    <a:solidFill>
                      <a:srgbClr val="ADE5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Coordinates</a:t>
                      </a:r>
                      <a:endParaRPr lang="en-US" dirty="0"/>
                    </a:p>
                  </a:txBody>
                  <a:tcPr>
                    <a:solidFill>
                      <a:srgbClr val="ADE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89375"/>
                  </a:ext>
                </a:extLst>
              </a:tr>
              <a:tr h="35135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r>
                        <a:rPr lang="en-US" baseline="0" dirty="0" smtClean="0"/>
                        <a:t> Fayhaa</a:t>
                      </a:r>
                      <a:endParaRPr lang="en-US" dirty="0"/>
                    </a:p>
                  </a:txBody>
                  <a:tcPr>
                    <a:solidFill>
                      <a:srgbClr val="C6E9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Lebanon</a:t>
                      </a:r>
                      <a:endParaRPr lang="en-US" dirty="0"/>
                    </a:p>
                  </a:txBody>
                  <a:tcPr>
                    <a:solidFill>
                      <a:srgbClr val="C6E9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850000</a:t>
                      </a:r>
                      <a:endParaRPr lang="en-US" dirty="0"/>
                    </a:p>
                  </a:txBody>
                  <a:tcPr>
                    <a:solidFill>
                      <a:srgbClr val="C6E9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315 ton/jour</a:t>
                      </a:r>
                      <a:endParaRPr lang="en-US" dirty="0"/>
                    </a:p>
                  </a:txBody>
                  <a:tcPr>
                    <a:solidFill>
                      <a:srgbClr val="C6E9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########</a:t>
                      </a:r>
                      <a:endParaRPr lang="en-US" dirty="0"/>
                    </a:p>
                  </a:txBody>
                  <a:tcPr>
                    <a:solidFill>
                      <a:srgbClr val="C6E9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6E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4297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66767" y="322219"/>
            <a:ext cx="20887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3BB175"/>
                </a:solidFill>
                <a:latin typeface="Brush Script MT" panose="03060802040406070304" pitchFamily="66" charset="0"/>
              </a:rPr>
              <a:t>Tripoli</a:t>
            </a:r>
            <a:endParaRPr lang="en-US" sz="6600" b="1" dirty="0">
              <a:solidFill>
                <a:srgbClr val="3BB175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85644"/>
              </p:ext>
            </p:extLst>
          </p:nvPr>
        </p:nvGraphicFramePr>
        <p:xfrm>
          <a:off x="9389660" y="641443"/>
          <a:ext cx="2532198" cy="3657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66099">
                  <a:extLst>
                    <a:ext uri="{9D8B030D-6E8A-4147-A177-3AD203B41FA5}">
                      <a16:colId xmlns:a16="http://schemas.microsoft.com/office/drawing/2014/main" val="4254076881"/>
                    </a:ext>
                  </a:extLst>
                </a:gridCol>
                <a:gridCol w="1266099">
                  <a:extLst>
                    <a:ext uri="{9D8B030D-6E8A-4147-A177-3AD203B41FA5}">
                      <a16:colId xmlns:a16="http://schemas.microsoft.com/office/drawing/2014/main" val="1636250741"/>
                    </a:ext>
                  </a:extLst>
                </a:gridCol>
              </a:tblGrid>
              <a:tr h="6141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33km3</a:t>
                      </a:r>
                      <a:endParaRPr lang="en-US" dirty="0">
                        <a:solidFill>
                          <a:srgbClr val="EBF1E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581"/>
                  </a:ext>
                </a:extLst>
              </a:tr>
              <a:tr h="6141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Population</a:t>
                      </a:r>
                    </a:p>
                    <a:p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850000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36106"/>
                  </a:ext>
                </a:extLst>
              </a:tr>
              <a:tr h="6141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Density/Km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7086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19682"/>
                  </a:ext>
                </a:extLst>
              </a:tr>
              <a:tr h="614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SW</a:t>
                      </a:r>
                      <a:r>
                        <a:rPr lang="en-US" b="1" baseline="0" dirty="0" smtClean="0"/>
                        <a:t> Tripoli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18305"/>
                  </a:ext>
                </a:extLst>
              </a:tr>
              <a:tr h="661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SW generation/</a:t>
                      </a:r>
                      <a:r>
                        <a:rPr lang="en-US" sz="1600" b="1" dirty="0" err="1" smtClean="0"/>
                        <a:t>capi</a:t>
                      </a:r>
                      <a:r>
                        <a:rPr lang="en-US" sz="1600" b="1" dirty="0" smtClean="0"/>
                        <a:t>/</a:t>
                      </a:r>
                      <a:r>
                        <a:rPr lang="en-US" sz="1600" b="1" dirty="0" err="1" smtClean="0"/>
                        <a:t>pers</a:t>
                      </a:r>
                      <a:endParaRPr lang="en-US" sz="1600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0.95kg/</a:t>
                      </a:r>
                      <a:r>
                        <a:rPr lang="en-US" b="1" dirty="0" err="1" smtClean="0"/>
                        <a:t>pers</a:t>
                      </a:r>
                      <a:r>
                        <a:rPr lang="en-US" b="1" dirty="0" smtClean="0"/>
                        <a:t>/day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7828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2"/>
            <a:ext cx="9193435" cy="52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31" y="166115"/>
            <a:ext cx="5097181" cy="65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1142" y="628650"/>
            <a:ext cx="358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Waste disposed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572288"/>
              </p:ext>
            </p:extLst>
          </p:nvPr>
        </p:nvGraphicFramePr>
        <p:xfrm>
          <a:off x="1403350" y="3321050"/>
          <a:ext cx="349885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1571596" imgH="771470" progId="Excel.Sheet.12">
                  <p:embed/>
                </p:oleObj>
              </mc:Choice>
              <mc:Fallback>
                <p:oleObj name="Worksheet" r:id="rId3" imgW="1571596" imgH="771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3321050"/>
                        <a:ext cx="3498850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071647"/>
              </p:ext>
            </p:extLst>
          </p:nvPr>
        </p:nvGraphicFramePr>
        <p:xfrm>
          <a:off x="5404510" y="1866785"/>
          <a:ext cx="4526331" cy="414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5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1142" y="628650"/>
            <a:ext cx="358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Waste disposed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8120"/>
              </p:ext>
            </p:extLst>
          </p:nvPr>
        </p:nvGraphicFramePr>
        <p:xfrm>
          <a:off x="1553434" y="3089563"/>
          <a:ext cx="3198394" cy="170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1809684" imgH="962043" progId="Excel.Sheet.12">
                  <p:embed/>
                </p:oleObj>
              </mc:Choice>
              <mc:Fallback>
                <p:oleObj name="Worksheet" r:id="rId3" imgW="1809684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3434" y="3089563"/>
                        <a:ext cx="3198394" cy="1700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673654"/>
              </p:ext>
            </p:extLst>
          </p:nvPr>
        </p:nvGraphicFramePr>
        <p:xfrm>
          <a:off x="5469884" y="1271672"/>
          <a:ext cx="4759965" cy="390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29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1142" y="628650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average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777736"/>
              </p:ext>
            </p:extLst>
          </p:nvPr>
        </p:nvGraphicFramePr>
        <p:xfrm>
          <a:off x="5827593" y="2842580"/>
          <a:ext cx="3657601" cy="117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3" imgW="1809684" imgH="580897" progId="Excel.Sheet.12">
                  <p:embed/>
                </p:oleObj>
              </mc:Choice>
              <mc:Fallback>
                <p:oleObj name="Worksheet" r:id="rId3" imgW="1809684" imgH="5808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7593" y="2842580"/>
                        <a:ext cx="3657601" cy="1174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79" y="2216653"/>
            <a:ext cx="1951325" cy="1951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10" y="3010498"/>
            <a:ext cx="1152069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7384" y="819150"/>
            <a:ext cx="641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Obstacles facing Waste Management in Tripoli: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314" y="2381702"/>
            <a:ext cx="99529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economic crisis facing Lebanon is the principal obstacle in the consequences: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inability of these companies to their work due to financial difficulties (personnel, transportation</a:t>
            </a:r>
          </a:p>
          <a:p>
            <a:r>
              <a:rPr lang="en-US" dirty="0" smtClean="0"/>
              <a:t>And maintenance costs).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Waste piled up in containers.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insects and animals near containers.</a:t>
            </a:r>
          </a:p>
          <a:p>
            <a:r>
              <a:rPr lang="en-US" dirty="0" smtClean="0"/>
              <a:t>This threatens environmental and health risks.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3314" y="2251066"/>
            <a:ext cx="9834336" cy="1928762"/>
          </a:xfrm>
          <a:prstGeom prst="rect">
            <a:avLst/>
          </a:prstGeom>
          <a:noFill/>
          <a:ln w="38100">
            <a:solidFill>
              <a:srgbClr val="ADE5C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751" y="4162567"/>
            <a:ext cx="4503761" cy="532263"/>
          </a:xfrm>
          <a:prstGeom prst="rect">
            <a:avLst/>
          </a:prstGeom>
          <a:solidFill>
            <a:srgbClr val="FEFCE7"/>
          </a:solidFill>
          <a:ln>
            <a:solidFill>
              <a:srgbClr val="FEF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5400000">
            <a:off x="9955283" y="4621283"/>
            <a:ext cx="2351315" cy="2122119"/>
          </a:xfrm>
          <a:prstGeom prst="teardrop">
            <a:avLst/>
          </a:prstGeom>
          <a:solidFill>
            <a:srgbClr val="ADE5C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12125777">
            <a:off x="-788969" y="383244"/>
            <a:ext cx="2446899" cy="2438400"/>
          </a:xfrm>
          <a:prstGeom prst="chord">
            <a:avLst/>
          </a:prstGeom>
          <a:solidFill>
            <a:srgbClr val="C6E9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3314" y="5682342"/>
            <a:ext cx="1175657" cy="660401"/>
          </a:xfrm>
          <a:prstGeom prst="ellipse">
            <a:avLst/>
          </a:prstGeom>
          <a:solidFill>
            <a:srgbClr val="ADE5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460" y="6091268"/>
            <a:ext cx="621084" cy="502949"/>
          </a:xfrm>
          <a:prstGeom prst="ellipse">
            <a:avLst/>
          </a:prstGeom>
          <a:solidFill>
            <a:srgbClr val="C6E99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26691" y="109182"/>
            <a:ext cx="147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Road map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6691" y="534790"/>
            <a:ext cx="352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Suggested Road map for </a:t>
            </a:r>
            <a:r>
              <a:rPr lang="en-US" b="1" dirty="0" smtClean="0">
                <a:solidFill>
                  <a:srgbClr val="ADE5C8"/>
                </a:solidFill>
              </a:rPr>
              <a:t>AECENAR</a:t>
            </a:r>
            <a:r>
              <a:rPr lang="en-US" b="1" dirty="0" smtClean="0"/>
              <a:t>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63" y="534790"/>
            <a:ext cx="762553" cy="762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02" y="438565"/>
            <a:ext cx="818561" cy="818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947" y="1602444"/>
            <a:ext cx="354537" cy="354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44" y="2904894"/>
            <a:ext cx="531457" cy="53145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949259" y="1956980"/>
            <a:ext cx="3316406" cy="0"/>
          </a:xfrm>
          <a:prstGeom prst="line">
            <a:avLst/>
          </a:prstGeom>
          <a:ln w="28575">
            <a:solidFill>
              <a:srgbClr val="3BB17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55544" y="1191555"/>
            <a:ext cx="9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Home level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3" y="1956981"/>
            <a:ext cx="945031" cy="9450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110" y="2356781"/>
            <a:ext cx="984230" cy="945031"/>
          </a:xfrm>
          <a:prstGeom prst="rect">
            <a:avLst/>
          </a:prstGeom>
        </p:spPr>
      </p:pic>
      <p:cxnSp>
        <p:nvCxnSpPr>
          <p:cNvPr id="22" name="Curved Connector 21"/>
          <p:cNvCxnSpPr/>
          <p:nvPr/>
        </p:nvCxnSpPr>
        <p:spPr>
          <a:xfrm rot="10800000" flipV="1">
            <a:off x="8639033" y="1779711"/>
            <a:ext cx="1951630" cy="472169"/>
          </a:xfrm>
          <a:prstGeom prst="curvedConnector3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3" idx="2"/>
          </p:cNvCxnSpPr>
          <p:nvPr/>
        </p:nvCxnSpPr>
        <p:spPr>
          <a:xfrm rot="5400000">
            <a:off x="9936395" y="1419926"/>
            <a:ext cx="1038767" cy="2112876"/>
          </a:xfrm>
          <a:prstGeom prst="curvedConnector2">
            <a:avLst/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26" y="1943870"/>
            <a:ext cx="1384762" cy="1384762"/>
          </a:xfrm>
          <a:prstGeom prst="rect">
            <a:avLst/>
          </a:prstGeom>
        </p:spPr>
      </p:pic>
      <p:cxnSp>
        <p:nvCxnSpPr>
          <p:cNvPr id="27" name="Curved Connector 26"/>
          <p:cNvCxnSpPr/>
          <p:nvPr/>
        </p:nvCxnSpPr>
        <p:spPr>
          <a:xfrm rot="10800000" flipV="1">
            <a:off x="5644772" y="2933612"/>
            <a:ext cx="2154704" cy="368202"/>
          </a:xfrm>
          <a:prstGeom prst="curvedConnector3">
            <a:avLst>
              <a:gd name="adj1" fmla="val 50000"/>
            </a:avLst>
          </a:prstGeom>
          <a:ln w="1270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8067" y="1984096"/>
            <a:ext cx="165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Warehouse for sorting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949259" y="3733464"/>
            <a:ext cx="3316406" cy="0"/>
          </a:xfrm>
          <a:prstGeom prst="line">
            <a:avLst/>
          </a:prstGeom>
          <a:ln w="28575">
            <a:solidFill>
              <a:srgbClr val="3BB17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90083" y="4114799"/>
            <a:ext cx="1659602" cy="1112294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38" y="3448233"/>
            <a:ext cx="594732" cy="5947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23" y="3465499"/>
            <a:ext cx="577466" cy="5774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9" y="4564917"/>
            <a:ext cx="1547070" cy="1547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34" y="2641229"/>
            <a:ext cx="952965" cy="952965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2796198" y="3585379"/>
            <a:ext cx="630791" cy="431506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60" y="3891598"/>
            <a:ext cx="815225" cy="81522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 flipV="1">
            <a:off x="7349685" y="4616354"/>
            <a:ext cx="449791" cy="313670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90" y="1308295"/>
            <a:ext cx="688902" cy="68890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5" y="4037561"/>
            <a:ext cx="1405022" cy="140502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7734" y="4114799"/>
            <a:ext cx="1761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Incinerator power plant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894503" y="5128954"/>
            <a:ext cx="360955" cy="261907"/>
          </a:xfrm>
          <a:prstGeom prst="straightConnector1">
            <a:avLst/>
          </a:prstGeom>
          <a:ln w="19050">
            <a:solidFill>
              <a:srgbClr val="39B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89" y="5287198"/>
            <a:ext cx="546180" cy="5461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24" y="5390861"/>
            <a:ext cx="512436" cy="51243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258740" y="5105024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59381" y="6342743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 factory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19884" y="10724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39B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5371" y="1794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3271" y="41373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8881" y="36682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9B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8881" y="3668229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455371" y="1810174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20686" y="1092805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872189" y="4162567"/>
            <a:ext cx="300082" cy="348656"/>
          </a:xfrm>
          <a:prstGeom prst="rect">
            <a:avLst/>
          </a:prstGeom>
          <a:noFill/>
          <a:ln w="28575">
            <a:solidFill>
              <a:srgbClr val="FF525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297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Brush Script MT</vt:lpstr>
      <vt:lpstr>Cabin Sketch</vt:lpstr>
      <vt:lpstr>Calibri</vt:lpstr>
      <vt:lpstr>Calibri Light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2022-05-30T14:57:05Z</dcterms:created>
  <dcterms:modified xsi:type="dcterms:W3CDTF">2022-06-08T17:14:01Z</dcterms:modified>
</cp:coreProperties>
</file>