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21213763" cy="30175200"/>
  <p:notesSz cx="6858000" cy="9144000"/>
  <p:defaultTextStyle>
    <a:defPPr>
      <a:defRPr lang="en-US"/>
    </a:defPPr>
    <a:lvl1pPr marL="0" algn="l" defTabSz="245790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228954" algn="l" defTabSz="245790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2457907" algn="l" defTabSz="245790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3686861" algn="l" defTabSz="245790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4915814" algn="l" defTabSz="245790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6144768" algn="l" defTabSz="245790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7373722" algn="l" defTabSz="245790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8602675" algn="l" defTabSz="245790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9831629" algn="l" defTabSz="245790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7" autoAdjust="0"/>
  </p:normalViewPr>
  <p:slideViewPr>
    <p:cSldViewPr snapToGrid="0">
      <p:cViewPr>
        <p:scale>
          <a:sx n="33" d="100"/>
          <a:sy n="33" d="100"/>
        </p:scale>
        <p:origin x="1685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D334E-A2BB-4FCC-8ECE-4CFCF48D88DF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4738" y="1143000"/>
            <a:ext cx="2168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D0FB6-73A2-433F-805D-4A23D651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6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4738" y="1143000"/>
            <a:ext cx="21685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D0FB6-73A2-433F-805D-4A23D651BA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7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1032" y="4938397"/>
            <a:ext cx="18031699" cy="10505440"/>
          </a:xfrm>
        </p:spPr>
        <p:txBody>
          <a:bodyPr anchor="b"/>
          <a:lstStyle>
            <a:lvl1pPr algn="ctr">
              <a:defRPr sz="13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1721" y="15848967"/>
            <a:ext cx="15910322" cy="7285353"/>
          </a:xfrm>
        </p:spPr>
        <p:txBody>
          <a:bodyPr/>
          <a:lstStyle>
            <a:lvl1pPr marL="0" indent="0" algn="ctr">
              <a:buNone/>
              <a:defRPr sz="5568"/>
            </a:lvl1pPr>
            <a:lvl2pPr marL="1060704" indent="0" algn="ctr">
              <a:buNone/>
              <a:defRPr sz="4640"/>
            </a:lvl2pPr>
            <a:lvl3pPr marL="2121408" indent="0" algn="ctr">
              <a:buNone/>
              <a:defRPr sz="4176"/>
            </a:lvl3pPr>
            <a:lvl4pPr marL="3182112" indent="0" algn="ctr">
              <a:buNone/>
              <a:defRPr sz="3712"/>
            </a:lvl4pPr>
            <a:lvl5pPr marL="4242816" indent="0" algn="ctr">
              <a:buNone/>
              <a:defRPr sz="3712"/>
            </a:lvl5pPr>
            <a:lvl6pPr marL="5303520" indent="0" algn="ctr">
              <a:buNone/>
              <a:defRPr sz="3712"/>
            </a:lvl6pPr>
            <a:lvl7pPr marL="6364224" indent="0" algn="ctr">
              <a:buNone/>
              <a:defRPr sz="3712"/>
            </a:lvl7pPr>
            <a:lvl8pPr marL="7424928" indent="0" algn="ctr">
              <a:buNone/>
              <a:defRPr sz="3712"/>
            </a:lvl8pPr>
            <a:lvl9pPr marL="8485632" indent="0" algn="ctr">
              <a:buNone/>
              <a:defRPr sz="371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169A-8F1F-4C17-A0BA-205FD7F754A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9389-541B-4D31-B026-16F40B08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0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169A-8F1F-4C17-A0BA-205FD7F754A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9389-541B-4D31-B026-16F40B08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7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1100" y="1606550"/>
            <a:ext cx="4574218" cy="25572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8447" y="1606550"/>
            <a:ext cx="13457481" cy="255720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169A-8F1F-4C17-A0BA-205FD7F754A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9389-541B-4D31-B026-16F40B08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1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169A-8F1F-4C17-A0BA-205FD7F754A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9389-541B-4D31-B026-16F40B08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5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398" y="7522854"/>
            <a:ext cx="18296871" cy="12552043"/>
          </a:xfrm>
        </p:spPr>
        <p:txBody>
          <a:bodyPr anchor="b"/>
          <a:lstStyle>
            <a:lvl1pPr>
              <a:defRPr sz="13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398" y="20193644"/>
            <a:ext cx="18296871" cy="6600823"/>
          </a:xfrm>
        </p:spPr>
        <p:txBody>
          <a:bodyPr/>
          <a:lstStyle>
            <a:lvl1pPr marL="0" indent="0">
              <a:buNone/>
              <a:defRPr sz="5568">
                <a:solidFill>
                  <a:schemeClr val="tx1"/>
                </a:solidFill>
              </a:defRPr>
            </a:lvl1pPr>
            <a:lvl2pPr marL="1060704" indent="0">
              <a:buNone/>
              <a:defRPr sz="4640">
                <a:solidFill>
                  <a:schemeClr val="tx1">
                    <a:tint val="75000"/>
                  </a:schemeClr>
                </a:solidFill>
              </a:defRPr>
            </a:lvl2pPr>
            <a:lvl3pPr marL="2121408" indent="0">
              <a:buNone/>
              <a:defRPr sz="4176">
                <a:solidFill>
                  <a:schemeClr val="tx1">
                    <a:tint val="75000"/>
                  </a:schemeClr>
                </a:solidFill>
              </a:defRPr>
            </a:lvl3pPr>
            <a:lvl4pPr marL="3182112" indent="0">
              <a:buNone/>
              <a:defRPr sz="3712">
                <a:solidFill>
                  <a:schemeClr val="tx1">
                    <a:tint val="75000"/>
                  </a:schemeClr>
                </a:solidFill>
              </a:defRPr>
            </a:lvl4pPr>
            <a:lvl5pPr marL="4242816" indent="0">
              <a:buNone/>
              <a:defRPr sz="3712">
                <a:solidFill>
                  <a:schemeClr val="tx1">
                    <a:tint val="75000"/>
                  </a:schemeClr>
                </a:solidFill>
              </a:defRPr>
            </a:lvl5pPr>
            <a:lvl6pPr marL="5303520" indent="0">
              <a:buNone/>
              <a:defRPr sz="3712">
                <a:solidFill>
                  <a:schemeClr val="tx1">
                    <a:tint val="75000"/>
                  </a:schemeClr>
                </a:solidFill>
              </a:defRPr>
            </a:lvl6pPr>
            <a:lvl7pPr marL="6364224" indent="0">
              <a:buNone/>
              <a:defRPr sz="3712">
                <a:solidFill>
                  <a:schemeClr val="tx1">
                    <a:tint val="75000"/>
                  </a:schemeClr>
                </a:solidFill>
              </a:defRPr>
            </a:lvl7pPr>
            <a:lvl8pPr marL="7424928" indent="0">
              <a:buNone/>
              <a:defRPr sz="3712">
                <a:solidFill>
                  <a:schemeClr val="tx1">
                    <a:tint val="75000"/>
                  </a:schemeClr>
                </a:solidFill>
              </a:defRPr>
            </a:lvl8pPr>
            <a:lvl9pPr marL="8485632" indent="0">
              <a:buNone/>
              <a:defRPr sz="37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169A-8F1F-4C17-A0BA-205FD7F754A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9389-541B-4D31-B026-16F40B08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1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8446" y="8032750"/>
            <a:ext cx="9015849" cy="191458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39468" y="8032750"/>
            <a:ext cx="9015849" cy="191458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169A-8F1F-4C17-A0BA-205FD7F754A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9389-541B-4D31-B026-16F40B08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209" y="1606557"/>
            <a:ext cx="18296871" cy="58324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1211" y="7397117"/>
            <a:ext cx="8974415" cy="3625213"/>
          </a:xfrm>
        </p:spPr>
        <p:txBody>
          <a:bodyPr anchor="b"/>
          <a:lstStyle>
            <a:lvl1pPr marL="0" indent="0">
              <a:buNone/>
              <a:defRPr sz="5568" b="1"/>
            </a:lvl1pPr>
            <a:lvl2pPr marL="1060704" indent="0">
              <a:buNone/>
              <a:defRPr sz="4640" b="1"/>
            </a:lvl2pPr>
            <a:lvl3pPr marL="2121408" indent="0">
              <a:buNone/>
              <a:defRPr sz="4176" b="1"/>
            </a:lvl3pPr>
            <a:lvl4pPr marL="3182112" indent="0">
              <a:buNone/>
              <a:defRPr sz="3712" b="1"/>
            </a:lvl4pPr>
            <a:lvl5pPr marL="4242816" indent="0">
              <a:buNone/>
              <a:defRPr sz="3712" b="1"/>
            </a:lvl5pPr>
            <a:lvl6pPr marL="5303520" indent="0">
              <a:buNone/>
              <a:defRPr sz="3712" b="1"/>
            </a:lvl6pPr>
            <a:lvl7pPr marL="6364224" indent="0">
              <a:buNone/>
              <a:defRPr sz="3712" b="1"/>
            </a:lvl7pPr>
            <a:lvl8pPr marL="7424928" indent="0">
              <a:buNone/>
              <a:defRPr sz="3712" b="1"/>
            </a:lvl8pPr>
            <a:lvl9pPr marL="8485632" indent="0">
              <a:buNone/>
              <a:defRPr sz="371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1211" y="11022330"/>
            <a:ext cx="8974415" cy="16212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39469" y="7397117"/>
            <a:ext cx="9018612" cy="3625213"/>
          </a:xfrm>
        </p:spPr>
        <p:txBody>
          <a:bodyPr anchor="b"/>
          <a:lstStyle>
            <a:lvl1pPr marL="0" indent="0">
              <a:buNone/>
              <a:defRPr sz="5568" b="1"/>
            </a:lvl1pPr>
            <a:lvl2pPr marL="1060704" indent="0">
              <a:buNone/>
              <a:defRPr sz="4640" b="1"/>
            </a:lvl2pPr>
            <a:lvl3pPr marL="2121408" indent="0">
              <a:buNone/>
              <a:defRPr sz="4176" b="1"/>
            </a:lvl3pPr>
            <a:lvl4pPr marL="3182112" indent="0">
              <a:buNone/>
              <a:defRPr sz="3712" b="1"/>
            </a:lvl4pPr>
            <a:lvl5pPr marL="4242816" indent="0">
              <a:buNone/>
              <a:defRPr sz="3712" b="1"/>
            </a:lvl5pPr>
            <a:lvl6pPr marL="5303520" indent="0">
              <a:buNone/>
              <a:defRPr sz="3712" b="1"/>
            </a:lvl6pPr>
            <a:lvl7pPr marL="6364224" indent="0">
              <a:buNone/>
              <a:defRPr sz="3712" b="1"/>
            </a:lvl7pPr>
            <a:lvl8pPr marL="7424928" indent="0">
              <a:buNone/>
              <a:defRPr sz="3712" b="1"/>
            </a:lvl8pPr>
            <a:lvl9pPr marL="8485632" indent="0">
              <a:buNone/>
              <a:defRPr sz="371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39469" y="11022330"/>
            <a:ext cx="9018612" cy="16212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169A-8F1F-4C17-A0BA-205FD7F754A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9389-541B-4D31-B026-16F40B08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8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169A-8F1F-4C17-A0BA-205FD7F754A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9389-541B-4D31-B026-16F40B08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8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169A-8F1F-4C17-A0BA-205FD7F754A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9389-541B-4D31-B026-16F40B08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6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209" y="2011680"/>
            <a:ext cx="6841991" cy="7040880"/>
          </a:xfrm>
        </p:spPr>
        <p:txBody>
          <a:bodyPr anchor="b"/>
          <a:lstStyle>
            <a:lvl1pPr>
              <a:defRPr sz="742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8612" y="4344677"/>
            <a:ext cx="10739468" cy="21443950"/>
          </a:xfrm>
        </p:spPr>
        <p:txBody>
          <a:bodyPr/>
          <a:lstStyle>
            <a:lvl1pPr>
              <a:defRPr sz="7424"/>
            </a:lvl1pPr>
            <a:lvl2pPr>
              <a:defRPr sz="6496"/>
            </a:lvl2pPr>
            <a:lvl3pPr>
              <a:defRPr sz="5568"/>
            </a:lvl3pPr>
            <a:lvl4pPr>
              <a:defRPr sz="4640"/>
            </a:lvl4pPr>
            <a:lvl5pPr>
              <a:defRPr sz="4640"/>
            </a:lvl5pPr>
            <a:lvl6pPr>
              <a:defRPr sz="4640"/>
            </a:lvl6pPr>
            <a:lvl7pPr>
              <a:defRPr sz="4640"/>
            </a:lvl7pPr>
            <a:lvl8pPr>
              <a:defRPr sz="4640"/>
            </a:lvl8pPr>
            <a:lvl9pPr>
              <a:defRPr sz="464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1209" y="9052560"/>
            <a:ext cx="6841991" cy="16770987"/>
          </a:xfrm>
        </p:spPr>
        <p:txBody>
          <a:bodyPr/>
          <a:lstStyle>
            <a:lvl1pPr marL="0" indent="0">
              <a:buNone/>
              <a:defRPr sz="3712"/>
            </a:lvl1pPr>
            <a:lvl2pPr marL="1060704" indent="0">
              <a:buNone/>
              <a:defRPr sz="3248"/>
            </a:lvl2pPr>
            <a:lvl3pPr marL="2121408" indent="0">
              <a:buNone/>
              <a:defRPr sz="2784"/>
            </a:lvl3pPr>
            <a:lvl4pPr marL="3182112" indent="0">
              <a:buNone/>
              <a:defRPr sz="2320"/>
            </a:lvl4pPr>
            <a:lvl5pPr marL="4242816" indent="0">
              <a:buNone/>
              <a:defRPr sz="2320"/>
            </a:lvl5pPr>
            <a:lvl6pPr marL="5303520" indent="0">
              <a:buNone/>
              <a:defRPr sz="2320"/>
            </a:lvl6pPr>
            <a:lvl7pPr marL="6364224" indent="0">
              <a:buNone/>
              <a:defRPr sz="2320"/>
            </a:lvl7pPr>
            <a:lvl8pPr marL="7424928" indent="0">
              <a:buNone/>
              <a:defRPr sz="2320"/>
            </a:lvl8pPr>
            <a:lvl9pPr marL="8485632" indent="0">
              <a:buNone/>
              <a:defRPr sz="23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169A-8F1F-4C17-A0BA-205FD7F754A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9389-541B-4D31-B026-16F40B08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8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209" y="2011680"/>
            <a:ext cx="6841991" cy="7040880"/>
          </a:xfrm>
        </p:spPr>
        <p:txBody>
          <a:bodyPr anchor="b"/>
          <a:lstStyle>
            <a:lvl1pPr>
              <a:defRPr sz="742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18612" y="4344677"/>
            <a:ext cx="10739468" cy="21443950"/>
          </a:xfrm>
        </p:spPr>
        <p:txBody>
          <a:bodyPr anchor="t"/>
          <a:lstStyle>
            <a:lvl1pPr marL="0" indent="0">
              <a:buNone/>
              <a:defRPr sz="7424"/>
            </a:lvl1pPr>
            <a:lvl2pPr marL="1060704" indent="0">
              <a:buNone/>
              <a:defRPr sz="6496"/>
            </a:lvl2pPr>
            <a:lvl3pPr marL="2121408" indent="0">
              <a:buNone/>
              <a:defRPr sz="5568"/>
            </a:lvl3pPr>
            <a:lvl4pPr marL="3182112" indent="0">
              <a:buNone/>
              <a:defRPr sz="4640"/>
            </a:lvl4pPr>
            <a:lvl5pPr marL="4242816" indent="0">
              <a:buNone/>
              <a:defRPr sz="4640"/>
            </a:lvl5pPr>
            <a:lvl6pPr marL="5303520" indent="0">
              <a:buNone/>
              <a:defRPr sz="4640"/>
            </a:lvl6pPr>
            <a:lvl7pPr marL="6364224" indent="0">
              <a:buNone/>
              <a:defRPr sz="4640"/>
            </a:lvl7pPr>
            <a:lvl8pPr marL="7424928" indent="0">
              <a:buNone/>
              <a:defRPr sz="4640"/>
            </a:lvl8pPr>
            <a:lvl9pPr marL="8485632" indent="0">
              <a:buNone/>
              <a:defRPr sz="46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1209" y="9052560"/>
            <a:ext cx="6841991" cy="16770987"/>
          </a:xfrm>
        </p:spPr>
        <p:txBody>
          <a:bodyPr/>
          <a:lstStyle>
            <a:lvl1pPr marL="0" indent="0">
              <a:buNone/>
              <a:defRPr sz="3712"/>
            </a:lvl1pPr>
            <a:lvl2pPr marL="1060704" indent="0">
              <a:buNone/>
              <a:defRPr sz="3248"/>
            </a:lvl2pPr>
            <a:lvl3pPr marL="2121408" indent="0">
              <a:buNone/>
              <a:defRPr sz="2784"/>
            </a:lvl3pPr>
            <a:lvl4pPr marL="3182112" indent="0">
              <a:buNone/>
              <a:defRPr sz="2320"/>
            </a:lvl4pPr>
            <a:lvl5pPr marL="4242816" indent="0">
              <a:buNone/>
              <a:defRPr sz="2320"/>
            </a:lvl5pPr>
            <a:lvl6pPr marL="5303520" indent="0">
              <a:buNone/>
              <a:defRPr sz="2320"/>
            </a:lvl6pPr>
            <a:lvl7pPr marL="6364224" indent="0">
              <a:buNone/>
              <a:defRPr sz="2320"/>
            </a:lvl7pPr>
            <a:lvl8pPr marL="7424928" indent="0">
              <a:buNone/>
              <a:defRPr sz="2320"/>
            </a:lvl8pPr>
            <a:lvl9pPr marL="8485632" indent="0">
              <a:buNone/>
              <a:defRPr sz="23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169A-8F1F-4C17-A0BA-205FD7F754A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9389-541B-4D31-B026-16F40B08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7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8446" y="1606557"/>
            <a:ext cx="18296871" cy="5832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446" y="8032750"/>
            <a:ext cx="18296871" cy="19145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58446" y="27967947"/>
            <a:ext cx="4773097" cy="160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5169A-8F1F-4C17-A0BA-205FD7F754A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27059" y="27967947"/>
            <a:ext cx="7159645" cy="160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982220" y="27967947"/>
            <a:ext cx="4773097" cy="160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19389-541B-4D31-B026-16F40B08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1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21408" rtl="0" eaLnBrk="1" latinLnBrk="0" hangingPunct="1">
        <a:lnSpc>
          <a:spcPct val="90000"/>
        </a:lnSpc>
        <a:spcBef>
          <a:spcPct val="0"/>
        </a:spcBef>
        <a:buNone/>
        <a:defRPr sz="102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0352" indent="-530352" algn="l" defTabSz="2121408" rtl="0" eaLnBrk="1" latinLnBrk="0" hangingPunct="1">
        <a:lnSpc>
          <a:spcPct val="90000"/>
        </a:lnSpc>
        <a:spcBef>
          <a:spcPts val="2320"/>
        </a:spcBef>
        <a:buFont typeface="Arial" panose="020B0604020202020204" pitchFamily="34" charset="0"/>
        <a:buChar char="•"/>
        <a:defRPr sz="6496" kern="1200">
          <a:solidFill>
            <a:schemeClr val="tx1"/>
          </a:solidFill>
          <a:latin typeface="+mn-lt"/>
          <a:ea typeface="+mn-ea"/>
          <a:cs typeface="+mn-cs"/>
        </a:defRPr>
      </a:lvl1pPr>
      <a:lvl2pPr marL="1591056" indent="-530352" algn="l" defTabSz="2121408" rtl="0" eaLnBrk="1" latinLnBrk="0" hangingPunct="1">
        <a:lnSpc>
          <a:spcPct val="90000"/>
        </a:lnSpc>
        <a:spcBef>
          <a:spcPts val="1160"/>
        </a:spcBef>
        <a:buFont typeface="Arial" panose="020B0604020202020204" pitchFamily="34" charset="0"/>
        <a:buChar char="•"/>
        <a:defRPr sz="5568" kern="1200">
          <a:solidFill>
            <a:schemeClr val="tx1"/>
          </a:solidFill>
          <a:latin typeface="+mn-lt"/>
          <a:ea typeface="+mn-ea"/>
          <a:cs typeface="+mn-cs"/>
        </a:defRPr>
      </a:lvl2pPr>
      <a:lvl3pPr marL="2651760" indent="-530352" algn="l" defTabSz="2121408" rtl="0" eaLnBrk="1" latinLnBrk="0" hangingPunct="1">
        <a:lnSpc>
          <a:spcPct val="90000"/>
        </a:lnSpc>
        <a:spcBef>
          <a:spcPts val="1160"/>
        </a:spcBef>
        <a:buFont typeface="Arial" panose="020B0604020202020204" pitchFamily="34" charset="0"/>
        <a:buChar char="•"/>
        <a:defRPr sz="4640" kern="1200">
          <a:solidFill>
            <a:schemeClr val="tx1"/>
          </a:solidFill>
          <a:latin typeface="+mn-lt"/>
          <a:ea typeface="+mn-ea"/>
          <a:cs typeface="+mn-cs"/>
        </a:defRPr>
      </a:lvl3pPr>
      <a:lvl4pPr marL="3712464" indent="-530352" algn="l" defTabSz="2121408" rtl="0" eaLnBrk="1" latinLnBrk="0" hangingPunct="1">
        <a:lnSpc>
          <a:spcPct val="90000"/>
        </a:lnSpc>
        <a:spcBef>
          <a:spcPts val="1160"/>
        </a:spcBef>
        <a:buFont typeface="Arial" panose="020B0604020202020204" pitchFamily="34" charset="0"/>
        <a:buChar char="•"/>
        <a:defRPr sz="4176" kern="1200">
          <a:solidFill>
            <a:schemeClr val="tx1"/>
          </a:solidFill>
          <a:latin typeface="+mn-lt"/>
          <a:ea typeface="+mn-ea"/>
          <a:cs typeface="+mn-cs"/>
        </a:defRPr>
      </a:lvl4pPr>
      <a:lvl5pPr marL="4773168" indent="-530352" algn="l" defTabSz="2121408" rtl="0" eaLnBrk="1" latinLnBrk="0" hangingPunct="1">
        <a:lnSpc>
          <a:spcPct val="90000"/>
        </a:lnSpc>
        <a:spcBef>
          <a:spcPts val="1160"/>
        </a:spcBef>
        <a:buFont typeface="Arial" panose="020B0604020202020204" pitchFamily="34" charset="0"/>
        <a:buChar char="•"/>
        <a:defRPr sz="4176" kern="1200">
          <a:solidFill>
            <a:schemeClr val="tx1"/>
          </a:solidFill>
          <a:latin typeface="+mn-lt"/>
          <a:ea typeface="+mn-ea"/>
          <a:cs typeface="+mn-cs"/>
        </a:defRPr>
      </a:lvl5pPr>
      <a:lvl6pPr marL="5833872" indent="-530352" algn="l" defTabSz="2121408" rtl="0" eaLnBrk="1" latinLnBrk="0" hangingPunct="1">
        <a:lnSpc>
          <a:spcPct val="90000"/>
        </a:lnSpc>
        <a:spcBef>
          <a:spcPts val="1160"/>
        </a:spcBef>
        <a:buFont typeface="Arial" panose="020B0604020202020204" pitchFamily="34" charset="0"/>
        <a:buChar char="•"/>
        <a:defRPr sz="4176" kern="1200">
          <a:solidFill>
            <a:schemeClr val="tx1"/>
          </a:solidFill>
          <a:latin typeface="+mn-lt"/>
          <a:ea typeface="+mn-ea"/>
          <a:cs typeface="+mn-cs"/>
        </a:defRPr>
      </a:lvl6pPr>
      <a:lvl7pPr marL="6894576" indent="-530352" algn="l" defTabSz="2121408" rtl="0" eaLnBrk="1" latinLnBrk="0" hangingPunct="1">
        <a:lnSpc>
          <a:spcPct val="90000"/>
        </a:lnSpc>
        <a:spcBef>
          <a:spcPts val="1160"/>
        </a:spcBef>
        <a:buFont typeface="Arial" panose="020B0604020202020204" pitchFamily="34" charset="0"/>
        <a:buChar char="•"/>
        <a:defRPr sz="4176" kern="1200">
          <a:solidFill>
            <a:schemeClr val="tx1"/>
          </a:solidFill>
          <a:latin typeface="+mn-lt"/>
          <a:ea typeface="+mn-ea"/>
          <a:cs typeface="+mn-cs"/>
        </a:defRPr>
      </a:lvl7pPr>
      <a:lvl8pPr marL="7955280" indent="-530352" algn="l" defTabSz="2121408" rtl="0" eaLnBrk="1" latinLnBrk="0" hangingPunct="1">
        <a:lnSpc>
          <a:spcPct val="90000"/>
        </a:lnSpc>
        <a:spcBef>
          <a:spcPts val="1160"/>
        </a:spcBef>
        <a:buFont typeface="Arial" panose="020B0604020202020204" pitchFamily="34" charset="0"/>
        <a:buChar char="•"/>
        <a:defRPr sz="4176" kern="1200">
          <a:solidFill>
            <a:schemeClr val="tx1"/>
          </a:solidFill>
          <a:latin typeface="+mn-lt"/>
          <a:ea typeface="+mn-ea"/>
          <a:cs typeface="+mn-cs"/>
        </a:defRPr>
      </a:lvl8pPr>
      <a:lvl9pPr marL="9015984" indent="-530352" algn="l" defTabSz="2121408" rtl="0" eaLnBrk="1" latinLnBrk="0" hangingPunct="1">
        <a:lnSpc>
          <a:spcPct val="90000"/>
        </a:lnSpc>
        <a:spcBef>
          <a:spcPts val="1160"/>
        </a:spcBef>
        <a:buFont typeface="Arial" panose="020B0604020202020204" pitchFamily="34" charset="0"/>
        <a:buChar char="•"/>
        <a:defRPr sz="41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21408" rtl="0" eaLnBrk="1" latinLnBrk="0" hangingPunct="1">
        <a:defRPr sz="4176" kern="1200">
          <a:solidFill>
            <a:schemeClr val="tx1"/>
          </a:solidFill>
          <a:latin typeface="+mn-lt"/>
          <a:ea typeface="+mn-ea"/>
          <a:cs typeface="+mn-cs"/>
        </a:defRPr>
      </a:lvl1pPr>
      <a:lvl2pPr marL="1060704" algn="l" defTabSz="2121408" rtl="0" eaLnBrk="1" latinLnBrk="0" hangingPunct="1">
        <a:defRPr sz="4176" kern="1200">
          <a:solidFill>
            <a:schemeClr val="tx1"/>
          </a:solidFill>
          <a:latin typeface="+mn-lt"/>
          <a:ea typeface="+mn-ea"/>
          <a:cs typeface="+mn-cs"/>
        </a:defRPr>
      </a:lvl2pPr>
      <a:lvl3pPr marL="2121408" algn="l" defTabSz="2121408" rtl="0" eaLnBrk="1" latinLnBrk="0" hangingPunct="1">
        <a:defRPr sz="4176" kern="1200">
          <a:solidFill>
            <a:schemeClr val="tx1"/>
          </a:solidFill>
          <a:latin typeface="+mn-lt"/>
          <a:ea typeface="+mn-ea"/>
          <a:cs typeface="+mn-cs"/>
        </a:defRPr>
      </a:lvl3pPr>
      <a:lvl4pPr marL="3182112" algn="l" defTabSz="2121408" rtl="0" eaLnBrk="1" latinLnBrk="0" hangingPunct="1">
        <a:defRPr sz="4176" kern="1200">
          <a:solidFill>
            <a:schemeClr val="tx1"/>
          </a:solidFill>
          <a:latin typeface="+mn-lt"/>
          <a:ea typeface="+mn-ea"/>
          <a:cs typeface="+mn-cs"/>
        </a:defRPr>
      </a:lvl4pPr>
      <a:lvl5pPr marL="4242816" algn="l" defTabSz="2121408" rtl="0" eaLnBrk="1" latinLnBrk="0" hangingPunct="1">
        <a:defRPr sz="4176" kern="1200">
          <a:solidFill>
            <a:schemeClr val="tx1"/>
          </a:solidFill>
          <a:latin typeface="+mn-lt"/>
          <a:ea typeface="+mn-ea"/>
          <a:cs typeface="+mn-cs"/>
        </a:defRPr>
      </a:lvl5pPr>
      <a:lvl6pPr marL="5303520" algn="l" defTabSz="2121408" rtl="0" eaLnBrk="1" latinLnBrk="0" hangingPunct="1">
        <a:defRPr sz="4176" kern="1200">
          <a:solidFill>
            <a:schemeClr val="tx1"/>
          </a:solidFill>
          <a:latin typeface="+mn-lt"/>
          <a:ea typeface="+mn-ea"/>
          <a:cs typeface="+mn-cs"/>
        </a:defRPr>
      </a:lvl6pPr>
      <a:lvl7pPr marL="6364224" algn="l" defTabSz="2121408" rtl="0" eaLnBrk="1" latinLnBrk="0" hangingPunct="1">
        <a:defRPr sz="4176" kern="1200">
          <a:solidFill>
            <a:schemeClr val="tx1"/>
          </a:solidFill>
          <a:latin typeface="+mn-lt"/>
          <a:ea typeface="+mn-ea"/>
          <a:cs typeface="+mn-cs"/>
        </a:defRPr>
      </a:lvl7pPr>
      <a:lvl8pPr marL="7424928" algn="l" defTabSz="2121408" rtl="0" eaLnBrk="1" latinLnBrk="0" hangingPunct="1">
        <a:defRPr sz="4176" kern="1200">
          <a:solidFill>
            <a:schemeClr val="tx1"/>
          </a:solidFill>
          <a:latin typeface="+mn-lt"/>
          <a:ea typeface="+mn-ea"/>
          <a:cs typeface="+mn-cs"/>
        </a:defRPr>
      </a:lvl8pPr>
      <a:lvl9pPr marL="8485632" algn="l" defTabSz="2121408" rtl="0" eaLnBrk="1" latinLnBrk="0" hangingPunct="1">
        <a:defRPr sz="41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JPG"/><Relationship Id="rId5" Type="http://schemas.openxmlformats.org/officeDocument/2006/relationships/image" Target="../media/image3.png"/><Relationship Id="rId10" Type="http://schemas.openxmlformats.org/officeDocument/2006/relationships/image" Target="../media/image7.JPG"/><Relationship Id="rId4" Type="http://schemas.openxmlformats.org/officeDocument/2006/relationships/image" Target="../media/image2.jpeg"/><Relationship Id="rId9" Type="http://schemas.openxmlformats.org/officeDocument/2006/relationships/image" Target="../media/image6.JP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83"/>
          <p:cNvSpPr/>
          <p:nvPr/>
        </p:nvSpPr>
        <p:spPr>
          <a:xfrm>
            <a:off x="352210" y="14936951"/>
            <a:ext cx="10617324" cy="151876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401"/>
          </a:p>
        </p:txBody>
      </p:sp>
      <p:sp>
        <p:nvSpPr>
          <p:cNvPr id="83" name="Rounded Rectangle 82"/>
          <p:cNvSpPr/>
          <p:nvPr/>
        </p:nvSpPr>
        <p:spPr>
          <a:xfrm>
            <a:off x="11439029" y="14532135"/>
            <a:ext cx="9654757" cy="1501964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1"/>
          </a:p>
        </p:txBody>
      </p:sp>
      <p:sp>
        <p:nvSpPr>
          <p:cNvPr id="54" name="Rounded Rectangle 53"/>
          <p:cNvSpPr/>
          <p:nvPr/>
        </p:nvSpPr>
        <p:spPr>
          <a:xfrm>
            <a:off x="398640" y="2240465"/>
            <a:ext cx="7975042" cy="12544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401"/>
          </a:p>
        </p:txBody>
      </p:sp>
      <p:sp>
        <p:nvSpPr>
          <p:cNvPr id="53" name="Rounded Rectangle 52"/>
          <p:cNvSpPr/>
          <p:nvPr/>
        </p:nvSpPr>
        <p:spPr>
          <a:xfrm>
            <a:off x="8513390" y="2601763"/>
            <a:ext cx="6796523" cy="117617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401"/>
          </a:p>
        </p:txBody>
      </p:sp>
      <p:sp>
        <p:nvSpPr>
          <p:cNvPr id="52" name="Rounded Rectangle 51"/>
          <p:cNvSpPr/>
          <p:nvPr/>
        </p:nvSpPr>
        <p:spPr>
          <a:xfrm>
            <a:off x="15416659" y="2579796"/>
            <a:ext cx="5739067" cy="116347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401"/>
          </a:p>
        </p:txBody>
      </p:sp>
      <p:sp>
        <p:nvSpPr>
          <p:cNvPr id="51" name="Rounded Rectangle 50"/>
          <p:cNvSpPr/>
          <p:nvPr/>
        </p:nvSpPr>
        <p:spPr>
          <a:xfrm>
            <a:off x="3671500" y="1102977"/>
            <a:ext cx="13968766" cy="9999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401"/>
          </a:p>
        </p:txBody>
      </p:sp>
      <p:pic>
        <p:nvPicPr>
          <p:cNvPr id="4" name="Grafik 1" descr="IEP_Logo_mitNam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599" y="0"/>
            <a:ext cx="3051164" cy="2421735"/>
          </a:xfrm>
          <a:prstGeom prst="rect">
            <a:avLst/>
          </a:prstGeom>
        </p:spPr>
      </p:pic>
      <p:pic>
        <p:nvPicPr>
          <p:cNvPr id="5" name="Grafik 4" descr="AECENAR_Kopf_withWebsiteAdres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186773" cy="1126671"/>
          </a:xfrm>
          <a:prstGeom prst="rect">
            <a:avLst/>
          </a:prstGeom>
        </p:spPr>
      </p:pic>
      <p:pic>
        <p:nvPicPr>
          <p:cNvPr id="7" name="Picture 6" descr="Basmalla.jpg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20"/>
          <a:stretch/>
        </p:blipFill>
        <p:spPr bwMode="auto">
          <a:xfrm>
            <a:off x="9545319" y="78419"/>
            <a:ext cx="4843129" cy="9274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0199" y="2186867"/>
            <a:ext cx="3044043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buFont typeface="+mj-lt"/>
              <a:buAutoNum type="alphaUcPeriod" startAt="3"/>
            </a:pPr>
            <a:r>
              <a:rPr lang="ar-LB" sz="2531" b="1" dirty="0"/>
              <a:t>وزارة البيئة</a:t>
            </a:r>
            <a:endParaRPr lang="en-US" sz="2531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892826" y="14565148"/>
            <a:ext cx="3044043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buFont typeface="+mj-lt"/>
              <a:buAutoNum type="alphaUcPeriod" startAt="4"/>
            </a:pPr>
            <a:r>
              <a:rPr lang="ar-LB" sz="2531" b="1" dirty="0"/>
              <a:t>وزارة التربية</a:t>
            </a:r>
            <a:endParaRPr lang="en-US" sz="2531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966883" y="2579796"/>
            <a:ext cx="3044043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buFont typeface="+mj-lt"/>
              <a:buAutoNum type="alphaUcPeriod" startAt="2"/>
            </a:pPr>
            <a:r>
              <a:rPr lang="ar-LB" sz="2531" b="1" dirty="0"/>
              <a:t>وزارة الاقتصاد</a:t>
            </a:r>
            <a:endParaRPr lang="en-US" sz="2531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17097" y="15053419"/>
            <a:ext cx="3044043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buFont typeface="+mj-lt"/>
              <a:buAutoNum type="alphaUcPeriod" startAt="5"/>
            </a:pPr>
            <a:r>
              <a:rPr lang="ar-LB" sz="2531" b="1" dirty="0"/>
              <a:t>وزارة الاتصالات</a:t>
            </a:r>
            <a:endParaRPr lang="en-US" sz="2531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477522" y="2690976"/>
            <a:ext cx="304404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+mj-lt"/>
              <a:buAutoNum type="alphaUcPeriod"/>
            </a:pPr>
            <a:r>
              <a:rPr lang="ar-LB" sz="2250" b="1" dirty="0"/>
              <a:t>وزارة الطاقة</a:t>
            </a:r>
            <a:endParaRPr lang="en-US" sz="225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376726" y="3053479"/>
            <a:ext cx="3703269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 rtl="1">
              <a:buFont typeface="+mj-lt"/>
              <a:buAutoNum type="romanUcPeriod"/>
            </a:pPr>
            <a:r>
              <a:rPr lang="ar-LB" sz="1687" b="1" dirty="0"/>
              <a:t>الهيكل التنظيمي و أقسام الوزارة</a:t>
            </a:r>
            <a:endParaRPr lang="en-US" sz="1687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182028" y="7103633"/>
            <a:ext cx="3859349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 rtl="1">
              <a:buFont typeface="+mj-lt"/>
              <a:buAutoNum type="romanUcPeriod" startAt="2"/>
            </a:pPr>
            <a:r>
              <a:rPr lang="ar-LB" sz="1687" b="1" dirty="0"/>
              <a:t>المسمى الوظيفي و الأشخاص المطلوبين </a:t>
            </a:r>
            <a:endParaRPr lang="en-US" sz="1687" b="1" dirty="0"/>
          </a:p>
        </p:txBody>
      </p:sp>
      <p:pic>
        <p:nvPicPr>
          <p:cNvPr id="17" name="Picture 16"/>
          <p:cNvPicPr/>
          <p:nvPr/>
        </p:nvPicPr>
        <p:blipFill>
          <a:blip r:embed="rId7"/>
          <a:stretch>
            <a:fillRect/>
          </a:stretch>
        </p:blipFill>
        <p:spPr>
          <a:xfrm>
            <a:off x="15479801" y="3341404"/>
            <a:ext cx="5561576" cy="370705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640266" y="7476957"/>
            <a:ext cx="3908581" cy="27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5723" lvl="2" indent="-342900" algn="r" rtl="1">
              <a:lnSpc>
                <a:spcPct val="107000"/>
              </a:lnSpc>
              <a:spcAft>
                <a:spcPts val="562"/>
              </a:spcAft>
              <a:buFont typeface="+mj-lt"/>
              <a:buAutoNum type="alphaLcPeriod"/>
            </a:pPr>
            <a:r>
              <a:rPr lang="ar-LB" sz="1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مصلحة الديوان و الحماية الملكية الفكرية</a:t>
            </a:r>
            <a:endParaRPr lang="en-US" sz="12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162598" y="7733836"/>
            <a:ext cx="2931188" cy="2342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282" indent="128565" algn="r" rtl="1">
              <a:buFont typeface="Symbol" panose="05050102010706020507" pitchFamily="18" charset="2"/>
              <a:buChar char="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 1 محاضر في مؤتمرات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4282" lvl="1" indent="128565" algn="r" rtl="1">
              <a:buFont typeface="Courier New" panose="02070309020205020404" pitchFamily="49" charset="0"/>
              <a:buChar char="o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حائز على شهادة محاضر معتمد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4282" lvl="1" indent="128565" algn="r" rtl="1">
              <a:buFont typeface="Courier New" panose="02070309020205020404" pitchFamily="49" charset="0"/>
              <a:buChar char="o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خبرة لا تقل عن 5 سنوات في القاء المحاضرات في مؤتمرات او غيرها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4282" indent="128565" algn="r" rtl="1">
              <a:buFont typeface="Symbol" panose="05050102010706020507" pitchFamily="18" charset="2"/>
              <a:buChar char="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1 متخصص بالصحة 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4282" lvl="1" indent="128565" algn="r" rtl="1">
              <a:buFont typeface="Courier New" panose="02070309020205020404" pitchFamily="49" charset="0"/>
              <a:buChar char="o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حائز على ليسانس في الصحة العامة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4282" lvl="1" indent="128565" algn="just" rtl="1">
              <a:buFont typeface="Courier New" panose="02070309020205020404" pitchFamily="49" charset="0"/>
              <a:buChar char="o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خبرة 3 سنوات في التنسيق مع البلديات بهدف تدريب المراقبين الصحيين والشرطة حول اليات الرقابة على سلامة الغذاء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4282" indent="128565" algn="r" rtl="1">
              <a:buFont typeface="Symbol" panose="05050102010706020507" pitchFamily="18" charset="2"/>
              <a:buChar char="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1 متخصص في التجارة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4282" lvl="1" indent="128565" algn="r" rtl="1">
              <a:buFont typeface="Courier New" panose="02070309020205020404" pitchFamily="49" charset="0"/>
              <a:buChar char="o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حائز على ليسانس في التجارة العامة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4282" indent="128565" algn="r" rtl="1"/>
            <a:r>
              <a:rPr lang="ar-LB" sz="1125" dirty="0">
                <a:ea typeface="Calibri" panose="020F0502020204030204" pitchFamily="34" charset="0"/>
                <a:cs typeface="Times New Roman" panose="02020603050405020304" pitchFamily="18" charset="0"/>
              </a:rPr>
              <a:t>خبرة سنتين في تنظيم ندوات ارشادية للقطاعات التجارية لجهة معرفة حقوقها وواجباتها تجاه المستهلك</a:t>
            </a:r>
            <a:endParaRPr lang="en-US" sz="4218" dirty="0"/>
          </a:p>
        </p:txBody>
      </p:sp>
      <p:sp>
        <p:nvSpPr>
          <p:cNvPr id="20" name="Rectangle 19"/>
          <p:cNvSpPr/>
          <p:nvPr/>
        </p:nvSpPr>
        <p:spPr>
          <a:xfrm>
            <a:off x="15492875" y="10232736"/>
            <a:ext cx="3380793" cy="27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1423" lvl="2" indent="-228600" algn="r" rtl="1">
              <a:lnSpc>
                <a:spcPct val="107000"/>
              </a:lnSpc>
              <a:spcAft>
                <a:spcPts val="562"/>
              </a:spcAft>
              <a:buFont typeface="+mj-lt"/>
              <a:buAutoNum type="alphaLcPeriod" startAt="4"/>
            </a:pPr>
            <a:r>
              <a:rPr lang="ar-LB" sz="1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المديرية العامة للحبوب و الشمندر السكري</a:t>
            </a:r>
            <a:endParaRPr lang="en-US" sz="12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704289" y="10521047"/>
            <a:ext cx="2377075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282" indent="-241059" algn="r" rtl="1">
              <a:buFont typeface="Symbol" panose="05050102010706020507" pitchFamily="18" charset="2"/>
              <a:buChar char="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خبير في التجارة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4282" lvl="1" indent="-200882" algn="r" rtl="1">
              <a:buFont typeface="Courier New" panose="02070309020205020404" pitchFamily="49" charset="0"/>
              <a:buChar char="o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حائز على شهادة في التجارة العامة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4282" lvl="1" indent="-200882" algn="r" rtl="1">
              <a:buFont typeface="Courier New" panose="02070309020205020404" pitchFamily="49" charset="0"/>
              <a:buChar char="o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خبرة سنتين في عملية الاسيراد و التصدير للبذور و توزيعه على المزارعين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4282" indent="-241059" algn="r" rtl="1">
              <a:buFont typeface="Symbol" panose="05050102010706020507" pitchFamily="18" charset="2"/>
              <a:buChar char="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خبير تدقيق مالي و محاسبة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4282" lvl="1" indent="-200882" algn="r" rtl="1">
              <a:buFont typeface="Courier New" panose="02070309020205020404" pitchFamily="49" charset="0"/>
              <a:buChar char="o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حائز على شهادة محاسبة او تدقيق مالي 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4282" lvl="1" indent="-200882" algn="r" rtl="1">
              <a:buFont typeface="Courier New" panose="02070309020205020404" pitchFamily="49" charset="0"/>
              <a:buChar char="o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خبرة 3 سنوات في مسك موازنة المؤسسة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123296" y="10052079"/>
            <a:ext cx="3441999" cy="286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5723" lvl="2" indent="-342900" algn="r" rtl="1">
              <a:lnSpc>
                <a:spcPct val="107000"/>
              </a:lnSpc>
              <a:spcAft>
                <a:spcPts val="562"/>
              </a:spcAft>
              <a:buFont typeface="+mj-lt"/>
              <a:buAutoNum type="alphaLcPeriod" startAt="2"/>
            </a:pPr>
            <a:r>
              <a:rPr lang="ar-LB" sz="1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مصلحة التجارة</a:t>
            </a:r>
            <a:endParaRPr lang="en-US" sz="1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123296" y="10291628"/>
            <a:ext cx="3090465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059" indent="-241059" algn="r" rtl="1">
              <a:buFont typeface="Symbol" panose="05050102010706020507" pitchFamily="18" charset="2"/>
              <a:buChar char="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2 متخصصين في الشؤون الاقتصادية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22294" lvl="1" indent="-200882" algn="r" rtl="1">
              <a:buFont typeface="Courier New" panose="02070309020205020404" pitchFamily="49" charset="0"/>
              <a:buChar char="o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حائز على شهادة ليسانس في الاقتصاد 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22294" lvl="1" indent="-200882" algn="r" rtl="1">
              <a:buFont typeface="Courier New" panose="02070309020205020404" pitchFamily="49" charset="0"/>
              <a:buChar char="o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خبرة 3 سنوات في  مراقبة اعمال وحسابات الشركات وهيئات الضمان و المساهمة بتنشيط المعارض والاسواق التي تقام في المحافظة.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41059" indent="-241059" algn="r" rtl="1">
              <a:buFont typeface="Symbol" panose="05050102010706020507" pitchFamily="18" charset="2"/>
              <a:buChar char="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1 متخصص في التجارة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22294" lvl="1" indent="-200882" algn="r" rtl="1">
              <a:buFont typeface="Courier New" panose="02070309020205020404" pitchFamily="49" charset="0"/>
              <a:buChar char="o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حائز على شهادة ليسانس في التجارة العامة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22294" lvl="1" indent="-200882" algn="r" rtl="1">
              <a:buFont typeface="Courier New" panose="02070309020205020404" pitchFamily="49" charset="0"/>
              <a:buChar char="o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خبرة 3 سنوات في  العناية بقضايا غرف الصناعة وجمعيات الصناعيين والسهر على تنفيذ التنظيمات الخاصة بها وتسهيل اعمالها وتنشيطها.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286192" y="12099335"/>
            <a:ext cx="3409602" cy="717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5723" lvl="2" indent="-342900" algn="r" rtl="1">
              <a:lnSpc>
                <a:spcPct val="107000"/>
              </a:lnSpc>
              <a:spcAft>
                <a:spcPts val="562"/>
              </a:spcAft>
              <a:buFont typeface="+mj-lt"/>
              <a:buAutoNum type="alphaLcPeriod" startAt="3"/>
            </a:pPr>
            <a:r>
              <a:rPr lang="ar-LB" sz="1265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مصلحة شؤون هيئات الضمان، المكتب الفني لسياسة الاسعار، جهاز حماية الانتاج الوطني و مكتب مقاطعة اسرائيل </a:t>
            </a:r>
            <a:endParaRPr lang="en-US" sz="1265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640266" y="12763477"/>
            <a:ext cx="3515460" cy="833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059" indent="-241059" algn="r" rt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2 متخصصين في الشؤون القانونية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22294" lvl="1" indent="-200882" algn="r" rt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حائز على شهادة في الحقوق او القانون الدولي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22294" lvl="1" indent="-200882" algn="r" rt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خبرة 3 سنوات في كتابة التقارير و مراقبة عمليات الاستراد و التصدير لدولة اسرائيل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416660" y="7645608"/>
            <a:ext cx="2752677" cy="251607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41059" indent="-241059" algn="r" rtl="1">
              <a:buFont typeface="Symbol" panose="05050102010706020507" pitchFamily="18" charset="2"/>
              <a:buChar char="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1 محاضر في مؤتمرات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22294" lvl="1" indent="-200882" algn="r" rtl="1">
              <a:buFont typeface="Courier New" panose="02070309020205020404" pitchFamily="49" charset="0"/>
              <a:buChar char="o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حائز على شهادة محاضر معتمد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22294" lvl="1" indent="-200882" algn="r" rtl="1">
              <a:buFont typeface="Courier New" panose="02070309020205020404" pitchFamily="49" charset="0"/>
              <a:buChar char="o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خبرة لا تقل عن 5 سنوات في القاء المحاضرات في مؤتمرات او غيرها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41059" indent="-241059" algn="r" rtl="1">
              <a:buFont typeface="Symbol" panose="05050102010706020507" pitchFamily="18" charset="2"/>
              <a:buChar char="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1 متخصص بالصحة 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22294" lvl="1" indent="-200882" algn="r" rtl="1">
              <a:buFont typeface="Courier New" panose="02070309020205020404" pitchFamily="49" charset="0"/>
              <a:buChar char="o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حائز على ليسانس في الصحة العامة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22294" lvl="1" indent="-200882" algn="just" rtl="1">
              <a:buFont typeface="Courier New" panose="02070309020205020404" pitchFamily="49" charset="0"/>
              <a:buChar char="o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خبرة 3 سنوات في التنسيق مع البلديات بهدف تدريب المراقبين الصحيين والشرطة حول اليات الرقابة على سلامة الغذاء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41059" indent="-241059" algn="r" rtl="1">
              <a:buFont typeface="Symbol" panose="05050102010706020507" pitchFamily="18" charset="2"/>
              <a:buChar char="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1 متخصص في التجارة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22294" lvl="1" indent="-200882" algn="r" rtl="1">
              <a:buFont typeface="Courier New" panose="02070309020205020404" pitchFamily="49" charset="0"/>
              <a:buChar char="o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حائز على ليسانس في التجارة العامة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22294" lvl="1" indent="-200882" algn="r" rtl="1">
              <a:buFont typeface="Courier New" panose="02070309020205020404" pitchFamily="49" charset="0"/>
              <a:buChar char="o"/>
            </a:pPr>
            <a:r>
              <a:rPr lang="ar-LB" sz="1125" dirty="0">
                <a:latin typeface="Times New Roman" panose="02020603050405020304" pitchFamily="18" charset="0"/>
                <a:ea typeface="Calibri" panose="020F0502020204030204" pitchFamily="34" charset="0"/>
              </a:rPr>
              <a:t>خبرة سنتين في تنظيم ندوات ارشادية للقطاعات التجارية لجهة معرفة حقوقها وواجباتها تجاه المستهلك</a:t>
            </a:r>
            <a:endParaRPr lang="en-US" sz="1125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22180" y="1113795"/>
            <a:ext cx="14249952" cy="1130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374" b="1" dirty="0">
                <a:latin typeface="Palatino Linotype" panose="0204050205050503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نمذجة وزارات في لبنان</a:t>
            </a:r>
            <a:r>
              <a:rPr lang="en-US" sz="3374" b="1" dirty="0">
                <a:latin typeface="Palatino Linotype" panose="0204050205050503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:</a:t>
            </a:r>
            <a:r>
              <a:rPr lang="ar-LB" sz="3374" b="1" dirty="0">
                <a:latin typeface="Palatino Linotype" panose="0204050205050503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وزارة الطاقة -  وزارة الاقتصاد - وزارة البيئة - ووزارة التربية - وزارة التربية - وزارة الاتصالات</a:t>
            </a:r>
            <a:endParaRPr lang="en-US" sz="3374" b="1" dirty="0">
              <a:latin typeface="Palatino Linotype" panose="0204050205050503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ctr" rtl="1"/>
            <a:r>
              <a:rPr lang="en-US" sz="3374" b="1" dirty="0">
                <a:latin typeface="Palatino Linotype" panose="0204050205050503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) </a:t>
            </a:r>
            <a:r>
              <a:rPr lang="ar-LB" sz="3374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الهيكل الإداري للوزارة</a:t>
            </a:r>
            <a:r>
              <a:rPr lang="en-US" sz="3374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LB" sz="3374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متطلبات لموظفي الوزارة</a:t>
            </a:r>
            <a:r>
              <a:rPr lang="en-US" sz="3374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</a:t>
            </a:r>
          </a:p>
        </p:txBody>
      </p:sp>
      <p:pic>
        <p:nvPicPr>
          <p:cNvPr id="31" name="Picture 3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78" y="3577995"/>
            <a:ext cx="6396717" cy="394409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7147908" y="3013461"/>
            <a:ext cx="3703269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 rtl="1">
              <a:buFont typeface="+mj-lt"/>
              <a:buAutoNum type="romanUcPeriod"/>
            </a:pPr>
            <a:r>
              <a:rPr lang="ar-LB" sz="1687" b="1" dirty="0"/>
              <a:t>الهيكل التنظيمي و أقسام الوزارة</a:t>
            </a:r>
            <a:endParaRPr lang="en-US" sz="1687" b="1" dirty="0"/>
          </a:p>
        </p:txBody>
      </p:sp>
      <p:sp>
        <p:nvSpPr>
          <p:cNvPr id="3" name="Rectangle 2"/>
          <p:cNvSpPr/>
          <p:nvPr/>
        </p:nvSpPr>
        <p:spPr>
          <a:xfrm>
            <a:off x="11933184" y="7989482"/>
            <a:ext cx="3237985" cy="2752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 rtl="1">
              <a:spcBef>
                <a:spcPts val="844"/>
              </a:spcBef>
              <a:spcAft>
                <a:spcPts val="422"/>
              </a:spcAft>
              <a:buFont typeface="+mj-lt"/>
              <a:buAutoNum type="alphaLcPeriod"/>
              <a:tabLst>
                <a:tab pos="303555" algn="l"/>
              </a:tabLst>
            </a:pPr>
            <a:r>
              <a:rPr lang="ar-LB" sz="1200" b="1" i="1" dirty="0">
                <a:latin typeface="Microsoft Sans Serif" panose="020B0604020202020204" pitchFamily="34" charset="0"/>
              </a:rPr>
              <a:t>مصلحة </a:t>
            </a:r>
            <a:r>
              <a:rPr lang="ar-LB" sz="1200" b="1" i="1" dirty="0">
                <a:latin typeface="Microsoft Sans Serif" panose="020B0604020202020204" pitchFamily="34" charset="0"/>
              </a:rPr>
              <a:t>الديوان و الحماية الملكية </a:t>
            </a:r>
            <a:r>
              <a:rPr lang="ar-LB" sz="1200" b="1" i="1" dirty="0">
                <a:latin typeface="Microsoft Sans Serif" panose="020B0604020202020204" pitchFamily="34" charset="0"/>
              </a:rPr>
              <a:t>الفكرية</a:t>
            </a:r>
            <a:endParaRPr lang="en-US" sz="1200" b="1" i="1" dirty="0">
              <a:latin typeface="Microsoft Sans Serif" panose="020B0604020202020204" pitchFamily="34" charset="0"/>
            </a:endParaRPr>
          </a:p>
          <a:p>
            <a:pPr marL="171450" lvl="0" indent="-171450" algn="just" rtl="1">
              <a:buFont typeface="Arial" panose="020B0604020202020204" pitchFamily="34" charset="0"/>
              <a:buChar char="•"/>
            </a:pPr>
            <a:r>
              <a:rPr lang="en-US" sz="1125" dirty="0"/>
              <a:t> 1</a:t>
            </a:r>
            <a:r>
              <a:rPr lang="ar-LB" sz="1125" dirty="0"/>
              <a:t>متخصص </a:t>
            </a:r>
            <a:r>
              <a:rPr lang="ar-LB" sz="1125" dirty="0"/>
              <a:t>في الدراسات القانونية</a:t>
            </a:r>
            <a:endParaRPr lang="en-US" sz="1125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ليسانس في القانون</a:t>
            </a:r>
            <a:endParaRPr lang="en-US" sz="1125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LB" sz="1125" dirty="0"/>
              <a:t>خبرة سنة على الاقل في </a:t>
            </a:r>
            <a:r>
              <a:rPr lang="ar-SA" sz="1125" dirty="0"/>
              <a:t>إعداد المعاملات الخاصة بكل ما له علاقة بشؤون الموظفين الذاتية.</a:t>
            </a:r>
            <a:endParaRPr lang="en-US" sz="1125" dirty="0"/>
          </a:p>
          <a:p>
            <a:pPr marL="171450" lvl="0" indent="-171450" algn="just" rtl="1">
              <a:buFont typeface="Arial" panose="020B0604020202020204" pitchFamily="34" charset="0"/>
              <a:buChar char="•"/>
            </a:pPr>
            <a:r>
              <a:rPr lang="ar-LB" sz="1125" dirty="0"/>
              <a:t>1 متخصص في الادارة</a:t>
            </a:r>
            <a:endParaRPr lang="en-US" sz="1125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ادارة و تنظيم</a:t>
            </a:r>
            <a:endParaRPr lang="en-US" sz="1125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LB" sz="1125" dirty="0"/>
              <a:t>خبرة سنتين في </a:t>
            </a:r>
            <a:r>
              <a:rPr lang="ar-SA" sz="1125" dirty="0"/>
              <a:t>تنظيم ملفات وبطاقات الموظفين الشخصية، وتحضير جداول التدرج استنادا إلى اقتراحات الدوائر المختصة، وبصورة عامة جميع المعاملات التي لها علاقة بنظام الموظفين.</a:t>
            </a:r>
            <a:endParaRPr lang="en-US" sz="1125" dirty="0"/>
          </a:p>
          <a:p>
            <a:pPr marL="171450" lvl="0" indent="-171450" algn="just" rtl="1">
              <a:buFont typeface="Arial" panose="020B0604020202020204" pitchFamily="34" charset="0"/>
              <a:buChar char="•"/>
            </a:pPr>
            <a:r>
              <a:rPr lang="ar-LB" sz="1125" dirty="0"/>
              <a:t>1 متخصص في الشؤون المالية</a:t>
            </a:r>
            <a:endParaRPr lang="en-US" sz="1125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محاسبة و تدقيق</a:t>
            </a:r>
            <a:endParaRPr lang="en-US" sz="1125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LB" sz="1125" dirty="0"/>
              <a:t>خبرة سنتين في </a:t>
            </a:r>
            <a:r>
              <a:rPr lang="ar-SA" sz="1125" dirty="0"/>
              <a:t>مسك حسابات الموازنة، وبصورة عامة جميع المعاملات التي لها علاقة بتحضير الموازنة وتنفيذها ومسك حساباتها</a:t>
            </a:r>
            <a:r>
              <a:rPr lang="ar-SA" sz="1125" dirty="0" smtClean="0"/>
              <a:t>.</a:t>
            </a:r>
            <a:endParaRPr lang="en-US" sz="1125" dirty="0"/>
          </a:p>
        </p:txBody>
      </p:sp>
      <p:sp>
        <p:nvSpPr>
          <p:cNvPr id="34" name="Rectangle 33"/>
          <p:cNvSpPr/>
          <p:nvPr/>
        </p:nvSpPr>
        <p:spPr>
          <a:xfrm>
            <a:off x="12101034" y="10616435"/>
            <a:ext cx="3123508" cy="199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rtl="1">
              <a:buFont typeface="+mj-lt"/>
              <a:buAutoNum type="alphaLcPeriod" startAt="2"/>
            </a:pPr>
            <a:r>
              <a:rPr lang="ar-LB" sz="1200" b="1" i="1" dirty="0">
                <a:latin typeface="Microsoft Sans Serif" panose="020B0604020202020204" pitchFamily="34" charset="0"/>
              </a:rPr>
              <a:t>مصلحة التجارة</a:t>
            </a:r>
          </a:p>
          <a:p>
            <a:pPr marL="200882" indent="-200882" algn="just" rtl="1">
              <a:buFont typeface="Arial" panose="020B0604020202020204" pitchFamily="34" charset="0"/>
              <a:buChar char="•"/>
            </a:pPr>
            <a:r>
              <a:rPr lang="ar-LB" sz="1125" dirty="0"/>
              <a:t>2 متخصصين في الشؤون الاقتصادية</a:t>
            </a:r>
            <a:endParaRPr lang="en-US" sz="1125" dirty="0"/>
          </a:p>
          <a:p>
            <a:pPr marL="200882" indent="-200882" algn="just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ليسانس في الاقتصاد </a:t>
            </a:r>
            <a:endParaRPr lang="en-US" sz="1125" dirty="0"/>
          </a:p>
          <a:p>
            <a:pPr marL="200882" indent="-200882" algn="just" rtl="1">
              <a:buFont typeface="Courier New" panose="02070309020205020404" pitchFamily="49" charset="0"/>
              <a:buChar char="o"/>
            </a:pPr>
            <a:r>
              <a:rPr lang="ar-LB" sz="1125" dirty="0"/>
              <a:t>خبرة 3 سنوات في  مراقبة اعمال وحسابات الشركات وهيئات الضمان و المساهمة بتنشيط المعارض والاسواق التي تقام في المحافظة.</a:t>
            </a:r>
            <a:endParaRPr lang="en-US" sz="1125" dirty="0"/>
          </a:p>
          <a:p>
            <a:pPr marL="200882" indent="-200882" algn="just" rtl="1">
              <a:buFont typeface="Arial" panose="020B0604020202020204" pitchFamily="34" charset="0"/>
              <a:buChar char="•"/>
            </a:pPr>
            <a:r>
              <a:rPr lang="ar-LB" sz="1125" dirty="0"/>
              <a:t>1 متخصص في التجارة</a:t>
            </a:r>
            <a:endParaRPr lang="en-US" sz="1125" dirty="0"/>
          </a:p>
          <a:p>
            <a:pPr marL="200882" indent="-200882" algn="just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ليسانس في التجارة العامة</a:t>
            </a:r>
            <a:endParaRPr lang="en-US" sz="1125" dirty="0"/>
          </a:p>
          <a:p>
            <a:pPr marL="200882" indent="-200882" algn="just" rtl="1">
              <a:buFont typeface="Courier New" panose="02070309020205020404" pitchFamily="49" charset="0"/>
              <a:buChar char="o"/>
            </a:pPr>
            <a:r>
              <a:rPr lang="ar-LB" sz="1125" dirty="0"/>
              <a:t>خبرة 3 سنوات في  العناية بقضايا غرف الصناعة وجمعيات الصناعيين والسهر على تنفيذ التنظيمات الخاصة بها وتسهيل اعمالها وتنشيطها.</a:t>
            </a:r>
            <a:endParaRPr lang="en-US" sz="1125" dirty="0"/>
          </a:p>
        </p:txBody>
      </p:sp>
      <p:sp>
        <p:nvSpPr>
          <p:cNvPr id="13" name="Rectangle 12"/>
          <p:cNvSpPr/>
          <p:nvPr/>
        </p:nvSpPr>
        <p:spPr>
          <a:xfrm>
            <a:off x="12190040" y="12534280"/>
            <a:ext cx="29133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r" rtl="1">
              <a:buFont typeface="+mj-lt"/>
              <a:buAutoNum type="alphaLcPeriod" startAt="3"/>
            </a:pPr>
            <a:r>
              <a:rPr lang="ar-LB" sz="1200" b="1" i="1" dirty="0"/>
              <a:t>مصلحة شؤون هيئات الضمان، المكتب الفني لسياسة الاسعار، جهاز حماية الانتاج الوطني و مكتب مقاطعة اسرائيل </a:t>
            </a:r>
            <a:endParaRPr lang="ar-LB" sz="1200" i="1" dirty="0"/>
          </a:p>
          <a:p>
            <a:pPr marL="200882" indent="-200882" algn="just" rtl="1">
              <a:buFont typeface="Arial" panose="020B0604020202020204" pitchFamily="34" charset="0"/>
              <a:buChar char="•"/>
            </a:pPr>
            <a:r>
              <a:rPr lang="ar-LB" sz="1125" dirty="0"/>
              <a:t>2 متخصصين في الشؤون القانونية</a:t>
            </a:r>
            <a:endParaRPr lang="en-US" sz="1125" dirty="0"/>
          </a:p>
          <a:p>
            <a:pPr marL="200882" indent="-200882" algn="just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في الحقوق او القانون الدولي</a:t>
            </a:r>
            <a:endParaRPr lang="en-US" sz="1125" dirty="0"/>
          </a:p>
          <a:p>
            <a:pPr marL="200882" indent="-200882" algn="just" rtl="1">
              <a:buFont typeface="Courier New" panose="02070309020205020404" pitchFamily="49" charset="0"/>
              <a:buChar char="o"/>
            </a:pPr>
            <a:r>
              <a:rPr lang="ar-LB" sz="1125" dirty="0"/>
              <a:t>خبرة 3 سنوات في كتابة التقارير و مراقبة عمليات الاستراد و التصدير لدولة اسرائيل</a:t>
            </a:r>
            <a:endParaRPr lang="en-US" sz="1125" dirty="0"/>
          </a:p>
        </p:txBody>
      </p:sp>
      <p:sp>
        <p:nvSpPr>
          <p:cNvPr id="15" name="Rectangle 14"/>
          <p:cNvSpPr/>
          <p:nvPr/>
        </p:nvSpPr>
        <p:spPr>
          <a:xfrm>
            <a:off x="8539128" y="7986687"/>
            <a:ext cx="3266116" cy="2405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 rtl="1">
              <a:spcBef>
                <a:spcPts val="844"/>
              </a:spcBef>
              <a:spcAft>
                <a:spcPts val="422"/>
              </a:spcAft>
              <a:buFont typeface="+mj-lt"/>
              <a:buAutoNum type="alphaLcPeriod" startAt="4"/>
              <a:tabLst>
                <a:tab pos="303555" algn="l"/>
              </a:tabLst>
            </a:pPr>
            <a:r>
              <a:rPr lang="ar-LB" sz="1200" b="1" i="1" dirty="0">
                <a:latin typeface="Microsoft Sans Serif" panose="020B0604020202020204" pitchFamily="34" charset="0"/>
              </a:rPr>
              <a:t>مديرية حماية </a:t>
            </a:r>
            <a:r>
              <a:rPr lang="ar-LB" sz="1200" b="1" i="1" dirty="0">
                <a:latin typeface="Microsoft Sans Serif" panose="020B0604020202020204" pitchFamily="34" charset="0"/>
              </a:rPr>
              <a:t>المستهلك</a:t>
            </a:r>
          </a:p>
          <a:p>
            <a:pPr marL="200882" indent="-200882" algn="just" rtl="1">
              <a:buFont typeface="Arial" panose="020B0604020202020204" pitchFamily="34" charset="0"/>
              <a:buChar char="•"/>
            </a:pPr>
            <a:r>
              <a:rPr lang="ar-LB" sz="1125" dirty="0" smtClean="0"/>
              <a:t>1 </a:t>
            </a:r>
            <a:r>
              <a:rPr lang="ar-LB" sz="1125" dirty="0"/>
              <a:t>محاضر في مؤتمرات</a:t>
            </a:r>
            <a:endParaRPr lang="en-US" sz="1125" dirty="0"/>
          </a:p>
          <a:p>
            <a:pPr marL="200882" indent="-200882" algn="just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محاضر معتمد</a:t>
            </a:r>
            <a:endParaRPr lang="en-US" sz="1125" dirty="0"/>
          </a:p>
          <a:p>
            <a:pPr marL="200882" indent="-200882" algn="just" rtl="1">
              <a:buFont typeface="Courier New" panose="02070309020205020404" pitchFamily="49" charset="0"/>
              <a:buChar char="o"/>
            </a:pPr>
            <a:r>
              <a:rPr lang="ar-LB" sz="1125" dirty="0"/>
              <a:t>خبرة لا تقل عن 5 سنوات في القاء المحاضرات في مؤتمرات او غيرها</a:t>
            </a:r>
            <a:endParaRPr lang="en-US" sz="1125" dirty="0"/>
          </a:p>
          <a:p>
            <a:pPr marL="200882" indent="-200882" algn="just" rtl="1">
              <a:buFont typeface="Arial" panose="020B0604020202020204" pitchFamily="34" charset="0"/>
              <a:buChar char="•"/>
            </a:pPr>
            <a:r>
              <a:rPr lang="ar-LB" sz="1125" dirty="0"/>
              <a:t>1 متخصص بالصحة </a:t>
            </a:r>
            <a:endParaRPr lang="en-US" sz="1125" dirty="0"/>
          </a:p>
          <a:p>
            <a:pPr marL="200882" indent="-200882" algn="just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ليسانس في الصحة العامة</a:t>
            </a:r>
            <a:endParaRPr lang="en-US" sz="1125" dirty="0"/>
          </a:p>
          <a:p>
            <a:pPr marL="200882" indent="-200882" algn="just" rtl="1">
              <a:buFont typeface="Courier New" panose="02070309020205020404" pitchFamily="49" charset="0"/>
              <a:buChar char="o"/>
            </a:pPr>
            <a:r>
              <a:rPr lang="ar-LB" sz="1125" dirty="0"/>
              <a:t>خبرة 3 سنوات في التنسيق مع البلديات بهدف تدريب المراقبين الصحيين والشرطة حول اليات الرقابة على سلامة الغذاء</a:t>
            </a:r>
            <a:endParaRPr lang="en-US" sz="1125" dirty="0"/>
          </a:p>
          <a:p>
            <a:pPr marL="200882" indent="-200882" algn="just" rtl="1">
              <a:buFont typeface="Arial" panose="020B0604020202020204" pitchFamily="34" charset="0"/>
              <a:buChar char="•"/>
            </a:pPr>
            <a:r>
              <a:rPr lang="ar-LB" sz="1125" dirty="0"/>
              <a:t>1 متخصص في التجارة</a:t>
            </a:r>
            <a:endParaRPr lang="en-US" sz="1125" dirty="0"/>
          </a:p>
          <a:p>
            <a:pPr marL="200882" indent="-200882" algn="just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ليسانس في التجارة العامة</a:t>
            </a:r>
            <a:endParaRPr lang="en-US" sz="1125" dirty="0"/>
          </a:p>
          <a:p>
            <a:pPr marL="200882" indent="-200882" algn="just" rtl="1">
              <a:buFont typeface="Courier New" panose="02070309020205020404" pitchFamily="49" charset="0"/>
              <a:buChar char="o"/>
            </a:pPr>
            <a:r>
              <a:rPr lang="ar-LB" sz="1125" dirty="0"/>
              <a:t>خبرة سنتين في تنظيم ندوات ارشادية للقطاعات التجارية لجهة معرفة حقوقها وواجباتها تجاه </a:t>
            </a:r>
            <a:r>
              <a:rPr lang="ar-LB" sz="1125" dirty="0"/>
              <a:t>المستهلك</a:t>
            </a:r>
            <a:endParaRPr lang="en-US" sz="1125" dirty="0"/>
          </a:p>
        </p:txBody>
      </p:sp>
      <p:sp>
        <p:nvSpPr>
          <p:cNvPr id="21" name="Rectangle 20"/>
          <p:cNvSpPr/>
          <p:nvPr/>
        </p:nvSpPr>
        <p:spPr>
          <a:xfrm>
            <a:off x="8891405" y="10488131"/>
            <a:ext cx="29216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 rtl="1">
              <a:spcBef>
                <a:spcPts val="844"/>
              </a:spcBef>
              <a:spcAft>
                <a:spcPts val="422"/>
              </a:spcAft>
              <a:buFont typeface="+mj-lt"/>
              <a:buAutoNum type="alphaLcPeriod" startAt="5"/>
              <a:tabLst>
                <a:tab pos="303555" algn="l"/>
              </a:tabLst>
            </a:pPr>
            <a:r>
              <a:rPr lang="ar-LB" sz="1200" b="1" i="1" dirty="0">
                <a:latin typeface="Microsoft Sans Serif" panose="020B0604020202020204" pitchFamily="34" charset="0"/>
              </a:rPr>
              <a:t>المديرية العامة للحبوب و الشمندر </a:t>
            </a:r>
            <a:r>
              <a:rPr lang="ar-LB" sz="1200" b="1" i="1" dirty="0">
                <a:latin typeface="Microsoft Sans Serif" panose="020B0604020202020204" pitchFamily="34" charset="0"/>
              </a:rPr>
              <a:t>السكري</a:t>
            </a:r>
          </a:p>
          <a:p>
            <a:pPr marL="200882" indent="-200882" algn="just" rtl="1">
              <a:buFont typeface="Arial" panose="020B0604020202020204" pitchFamily="34" charset="0"/>
              <a:buChar char="•"/>
            </a:pPr>
            <a:r>
              <a:rPr lang="ar-LB" sz="1125" dirty="0"/>
              <a:t>خبير في التجارة</a:t>
            </a:r>
            <a:endParaRPr lang="en-US" sz="1125" dirty="0"/>
          </a:p>
          <a:p>
            <a:pPr marL="200882" indent="-200882" algn="just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في التجارة العامة</a:t>
            </a:r>
            <a:endParaRPr lang="en-US" sz="1125" dirty="0"/>
          </a:p>
          <a:p>
            <a:pPr marL="200882" indent="-200882" algn="just" rtl="1">
              <a:buFont typeface="Courier New" panose="02070309020205020404" pitchFamily="49" charset="0"/>
              <a:buChar char="o"/>
            </a:pPr>
            <a:r>
              <a:rPr lang="ar-LB" sz="1125" dirty="0"/>
              <a:t>خبرة سنتين في عملية الاسيراد و التصدير للبذور و توزيعه على المزارعين</a:t>
            </a:r>
            <a:endParaRPr lang="en-US" sz="1125" dirty="0"/>
          </a:p>
          <a:p>
            <a:pPr marL="200882" indent="-200882" algn="just" rtl="1">
              <a:buFont typeface="Arial" panose="020B0604020202020204" pitchFamily="34" charset="0"/>
              <a:buChar char="•"/>
            </a:pPr>
            <a:r>
              <a:rPr lang="ar-LB" sz="1125" dirty="0"/>
              <a:t>خبير تدقيق مالي و محاسبة</a:t>
            </a:r>
            <a:endParaRPr lang="en-US" sz="1125" dirty="0"/>
          </a:p>
          <a:p>
            <a:pPr marL="200882" indent="-200882" algn="just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محاسبة او تدقيق مالي </a:t>
            </a:r>
            <a:endParaRPr lang="en-US" sz="1125" dirty="0"/>
          </a:p>
          <a:p>
            <a:pPr marL="200882" indent="-200882" algn="just" rtl="1">
              <a:buFont typeface="Courier New" panose="02070309020205020404" pitchFamily="49" charset="0"/>
              <a:buChar char="o"/>
            </a:pPr>
            <a:r>
              <a:rPr lang="ar-LB" sz="1125" dirty="0"/>
              <a:t>خبرة 3 سنوات في مسك موازنة المؤسسة</a:t>
            </a:r>
            <a:endParaRPr lang="en-US" sz="1125" dirty="0"/>
          </a:p>
          <a:p>
            <a:pPr marL="843705" lvl="2" indent="-200882" algn="just" rtl="1">
              <a:spcBef>
                <a:spcPts val="844"/>
              </a:spcBef>
              <a:spcAft>
                <a:spcPts val="422"/>
              </a:spcAft>
              <a:buFont typeface="Arial" panose="020B0604020202020204" pitchFamily="34" charset="0"/>
              <a:buChar char="•"/>
              <a:tabLst>
                <a:tab pos="303555" algn="l"/>
              </a:tabLst>
            </a:pPr>
            <a:endParaRPr lang="en-US" sz="1125" b="1" dirty="0">
              <a:latin typeface="Microsoft Sans Serif" panose="020B0604020202020204" pitchFamily="34" charset="0"/>
            </a:endParaRPr>
          </a:p>
        </p:txBody>
      </p:sp>
      <p:pic>
        <p:nvPicPr>
          <p:cNvPr id="35" name="Picture 34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"/>
          <a:stretch/>
        </p:blipFill>
        <p:spPr bwMode="auto">
          <a:xfrm>
            <a:off x="1575242" y="2627588"/>
            <a:ext cx="6607873" cy="2933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582883" y="6161091"/>
            <a:ext cx="3681170" cy="1458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r" rtl="1">
              <a:spcBef>
                <a:spcPts val="844"/>
              </a:spcBef>
              <a:spcAft>
                <a:spcPts val="422"/>
              </a:spcAft>
              <a:buFont typeface="+mj-lt"/>
              <a:buAutoNum type="alphaLcPeriod"/>
              <a:tabLst>
                <a:tab pos="303555" algn="l"/>
              </a:tabLst>
            </a:pPr>
            <a:r>
              <a:rPr lang="ar-LB" sz="1200" b="1" i="1" dirty="0" smtClean="0">
                <a:latin typeface="Microsoft Sans Serif" panose="020B0604020202020204" pitchFamily="34" charset="0"/>
              </a:rPr>
              <a:t>مصلحة الديوان</a:t>
            </a:r>
          </a:p>
          <a:p>
            <a:pPr marL="200882" indent="-200882" algn="r" rtl="1">
              <a:buFont typeface="Arial" panose="020B0604020202020204" pitchFamily="34" charset="0"/>
              <a:buChar char="•"/>
            </a:pPr>
            <a:r>
              <a:rPr lang="ar-LB" sz="1125" dirty="0" smtClean="0"/>
              <a:t> متخصص في الادارة و التنظيم</a:t>
            </a:r>
            <a:endParaRPr lang="en-US" sz="1125" dirty="0" smtClean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 smtClean="0"/>
              <a:t>حائز </a:t>
            </a:r>
            <a:r>
              <a:rPr lang="ar-LB" sz="1125" dirty="0"/>
              <a:t>على شهادة ادارة و تنظيم او ادارة موؤسسات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خبرة 3 سنوات في تسجيل البريد وتحريره وحفظ المستندات والوثائق وتأمين أعمال الطباعة والاستنساخ وتطبيق البرامج الالكترونية الإدارية و إحصاء المعاملات الواردة والصادرة بشكل دوري</a:t>
            </a:r>
            <a:endParaRPr lang="en-US" sz="1125" dirty="0"/>
          </a:p>
          <a:p>
            <a:pPr marL="843705" lvl="2" indent="-200882" algn="r" rtl="1">
              <a:spcBef>
                <a:spcPts val="844"/>
              </a:spcBef>
              <a:spcAft>
                <a:spcPts val="422"/>
              </a:spcAft>
              <a:buFont typeface="Arial" panose="020B0604020202020204" pitchFamily="34" charset="0"/>
              <a:buChar char="•"/>
              <a:tabLst>
                <a:tab pos="303555" algn="l"/>
              </a:tabLst>
            </a:pPr>
            <a:endParaRPr lang="en-US" sz="1125" b="1" dirty="0">
              <a:latin typeface="Microsoft Sans Serif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77831" y="7299636"/>
            <a:ext cx="3538748" cy="202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8880" lvl="2" indent="-228600" algn="r" rtl="1">
              <a:lnSpc>
                <a:spcPct val="120000"/>
              </a:lnSpc>
              <a:spcBef>
                <a:spcPts val="844"/>
              </a:spcBef>
              <a:spcAft>
                <a:spcPts val="211"/>
              </a:spcAft>
              <a:buFont typeface="+mj-lt"/>
              <a:buAutoNum type="alphaLcPeriod" startAt="2"/>
              <a:tabLst>
                <a:tab pos="379891" algn="l"/>
                <a:tab pos="886114" algn="l"/>
              </a:tabLst>
            </a:pPr>
            <a:r>
              <a:rPr lang="ar-LB" sz="1200" b="1" i="1" dirty="0">
                <a:latin typeface="Microsoft Sans Serif" panose="020B0604020202020204" pitchFamily="34" charset="0"/>
              </a:rPr>
              <a:t>دائرة الشؤون الوظيفية والمالية </a:t>
            </a:r>
            <a:r>
              <a:rPr lang="ar-LB" sz="1200" b="1" i="1" dirty="0">
                <a:latin typeface="Microsoft Sans Serif" panose="020B0604020202020204" pitchFamily="34" charset="0"/>
              </a:rPr>
              <a:t>واللوازم</a:t>
            </a:r>
          </a:p>
          <a:p>
            <a:pPr marL="200882" indent="-200882" algn="r" rtl="1">
              <a:buFont typeface="Arial" panose="020B0604020202020204" pitchFamily="34" charset="0"/>
              <a:buChar char="•"/>
            </a:pPr>
            <a:r>
              <a:rPr lang="ar-LB" sz="1125" dirty="0"/>
              <a:t>1 متخصص ادارة و تنظيم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في الادارة و التنظيم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خبرة 3 سنوات في تنظيم شؤون الموظفين و تنظيم البطاقات و مراقبة دوام الموظفين</a:t>
            </a:r>
            <a:endParaRPr lang="en-US" sz="1125" dirty="0"/>
          </a:p>
          <a:p>
            <a:pPr marL="200882" indent="-200882" algn="r" rtl="1">
              <a:buFont typeface="Arial" panose="020B0604020202020204" pitchFamily="34" charset="0"/>
              <a:buChar char="•"/>
            </a:pPr>
            <a:r>
              <a:rPr lang="ar-LB" sz="1125" dirty="0"/>
              <a:t>1 متخصص مالي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محاسبة او ادارة مالية او ما شابه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خبرة سنتين في دراسة الحسابات و الأموال الصادرة و الواردة للمؤسسة</a:t>
            </a:r>
            <a:endParaRPr lang="en-US" sz="1125" dirty="0"/>
          </a:p>
          <a:p>
            <a:pPr marL="1165117" lvl="3" indent="-200882" algn="r" rtl="1">
              <a:lnSpc>
                <a:spcPct val="120000"/>
              </a:lnSpc>
              <a:spcBef>
                <a:spcPts val="844"/>
              </a:spcBef>
              <a:spcAft>
                <a:spcPts val="211"/>
              </a:spcAft>
              <a:buFont typeface="Arial" panose="020B0604020202020204" pitchFamily="34" charset="0"/>
              <a:buChar char="•"/>
              <a:tabLst>
                <a:tab pos="379891" algn="l"/>
                <a:tab pos="886114" algn="l"/>
              </a:tabLst>
            </a:pPr>
            <a:endParaRPr lang="en-US" sz="1125" b="1" dirty="0">
              <a:latin typeface="Microsoft Sans Serif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31677" y="8909552"/>
            <a:ext cx="3167431" cy="1501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8880" lvl="2" indent="-228600" algn="r" rtl="1">
              <a:lnSpc>
                <a:spcPct val="120000"/>
              </a:lnSpc>
              <a:spcBef>
                <a:spcPts val="844"/>
              </a:spcBef>
              <a:spcAft>
                <a:spcPts val="211"/>
              </a:spcAft>
              <a:buFont typeface="+mj-lt"/>
              <a:buAutoNum type="alphaLcPeriod" startAt="3"/>
              <a:tabLst>
                <a:tab pos="379891" algn="l"/>
                <a:tab pos="886114" algn="l"/>
              </a:tabLst>
            </a:pPr>
            <a:r>
              <a:rPr lang="ar-LB" sz="1200" b="1" i="1" dirty="0">
                <a:latin typeface="Microsoft Sans Serif" panose="020B0604020202020204" pitchFamily="34" charset="0"/>
              </a:rPr>
              <a:t>دائرة </a:t>
            </a:r>
            <a:r>
              <a:rPr lang="ar-LB" sz="1200" b="1" i="1" dirty="0">
                <a:latin typeface="Microsoft Sans Serif" panose="020B0604020202020204" pitchFamily="34" charset="0"/>
              </a:rPr>
              <a:t>الشؤون </a:t>
            </a:r>
            <a:r>
              <a:rPr lang="ar-LB" sz="1200" b="1" i="1" dirty="0">
                <a:latin typeface="Microsoft Sans Serif" panose="020B0604020202020204" pitchFamily="34" charset="0"/>
              </a:rPr>
              <a:t>القانونية</a:t>
            </a:r>
          </a:p>
          <a:p>
            <a:pPr marL="200882" indent="-200882" algn="r" rtl="1">
              <a:buFont typeface="Arial" panose="020B0604020202020204" pitchFamily="34" charset="0"/>
              <a:buChar char="•"/>
            </a:pPr>
            <a:r>
              <a:rPr lang="ar-LB" sz="1125" dirty="0"/>
              <a:t> </a:t>
            </a:r>
            <a:r>
              <a:rPr lang="ar-LB" sz="1125" dirty="0"/>
              <a:t>2 متخصصين </a:t>
            </a:r>
            <a:r>
              <a:rPr lang="ar-LB" sz="1125" dirty="0"/>
              <a:t>في القانون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ليسانس في الحقوق او السياسة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خبرة 3 سنوات في القاء الدعاوى وعقود المصالحة وإبداء الرأي فيها وإعداد مشاريع القوانين والأنظمة المتعلقة بأمور الوزارة التنظيمية وسلامة البيئة واستدامة مواردها الطبيعية</a:t>
            </a:r>
            <a:endParaRPr lang="en-US" sz="1125" dirty="0"/>
          </a:p>
          <a:p>
            <a:pPr marL="1124941" lvl="3" indent="-160706" algn="r" rtl="1">
              <a:lnSpc>
                <a:spcPct val="120000"/>
              </a:lnSpc>
              <a:spcBef>
                <a:spcPts val="844"/>
              </a:spcBef>
              <a:spcAft>
                <a:spcPts val="211"/>
              </a:spcAft>
              <a:buFont typeface="+mj-lt"/>
              <a:buAutoNum type="arabicPeriod"/>
              <a:tabLst>
                <a:tab pos="379891" algn="l"/>
                <a:tab pos="886114" algn="l"/>
              </a:tabLst>
            </a:pPr>
            <a:endParaRPr lang="en-US" sz="1125" b="1" dirty="0">
              <a:latin typeface="Microsoft Sans Serif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68037" y="10027829"/>
            <a:ext cx="3828757" cy="202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8880" lvl="2" indent="-228600" algn="r" rtl="1">
              <a:lnSpc>
                <a:spcPct val="120000"/>
              </a:lnSpc>
              <a:spcBef>
                <a:spcPts val="844"/>
              </a:spcBef>
              <a:spcAft>
                <a:spcPts val="211"/>
              </a:spcAft>
              <a:buFont typeface="+mj-lt"/>
              <a:buAutoNum type="alphaLcPeriod" startAt="4"/>
              <a:tabLst>
                <a:tab pos="379891" algn="l"/>
                <a:tab pos="886114" algn="l"/>
              </a:tabLst>
            </a:pPr>
            <a:r>
              <a:rPr lang="ar-LB" sz="1200" b="1" i="1" dirty="0">
                <a:latin typeface="Microsoft Sans Serif" panose="020B0604020202020204" pitchFamily="34" charset="0"/>
              </a:rPr>
              <a:t>دائرة الشؤون الخارجية والعلاقات </a:t>
            </a:r>
            <a:r>
              <a:rPr lang="ar-LB" sz="1200" b="1" i="1" dirty="0">
                <a:latin typeface="Microsoft Sans Serif" panose="020B0604020202020204" pitchFamily="34" charset="0"/>
              </a:rPr>
              <a:t>العامة</a:t>
            </a:r>
          </a:p>
          <a:p>
            <a:pPr marL="200882" indent="-200882" algn="r" rtl="1">
              <a:buFont typeface="Arial" panose="020B0604020202020204" pitchFamily="34" charset="0"/>
              <a:buChar char="•"/>
            </a:pPr>
            <a:r>
              <a:rPr lang="ar-LB" sz="1125" dirty="0"/>
              <a:t>2 متخصصين في الشؤون الادارية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في الادارة والتنظيم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خبرة سنتين في إعداد وتوثيق ومتابعة المعاملات المتعلقة بتنظيم العلاقات بين الوزارة والهيئات المحلية والإقليمية والدولية</a:t>
            </a:r>
            <a:endParaRPr lang="en-US" sz="1125" dirty="0"/>
          </a:p>
          <a:p>
            <a:pPr marL="200882" indent="-200882" algn="r" rtl="1">
              <a:buFont typeface="Arial" panose="020B0604020202020204" pitchFamily="34" charset="0"/>
              <a:buChar char="•"/>
            </a:pPr>
            <a:r>
              <a:rPr lang="ar-LB" sz="1125" dirty="0"/>
              <a:t>1 متخصص في الشؤون القانونية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حقوق او قانون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خبرة سنتين على الاقل في إعداد مشاريع القوانين المتعلقة بإبرام المعاهدات والاتفاقيات والبروتوكولات المتعلقة بالبيئة وبروتوكولات التعاون</a:t>
            </a:r>
            <a:endParaRPr lang="en-US" sz="1125" dirty="0"/>
          </a:p>
          <a:p>
            <a:pPr marL="1124941" lvl="3" indent="-160706" algn="r" rtl="1">
              <a:lnSpc>
                <a:spcPct val="120000"/>
              </a:lnSpc>
              <a:spcBef>
                <a:spcPts val="844"/>
              </a:spcBef>
              <a:spcAft>
                <a:spcPts val="211"/>
              </a:spcAft>
              <a:buFont typeface="+mj-lt"/>
              <a:buAutoNum type="arabicPeriod"/>
              <a:tabLst>
                <a:tab pos="379891" algn="l"/>
                <a:tab pos="886114" algn="l"/>
              </a:tabLst>
            </a:pPr>
            <a:endParaRPr lang="en-US" sz="1125" b="1" dirty="0">
              <a:latin typeface="Microsoft Sans Serif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25186" y="11676860"/>
            <a:ext cx="36320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3" indent="-228600" algn="just" rtl="1">
              <a:buFont typeface="+mj-lt"/>
              <a:buAutoNum type="alphaLcPeriod" startAt="5"/>
            </a:pPr>
            <a:r>
              <a:rPr lang="ar-LB" sz="1200" b="1" i="1" dirty="0"/>
              <a:t>دائرة الإرشاد والتوعية</a:t>
            </a:r>
            <a:endParaRPr lang="en-US" sz="1200" b="1" i="1" dirty="0"/>
          </a:p>
          <a:p>
            <a:pPr marL="200882" indent="-200882" algn="r" rtl="1">
              <a:buFont typeface="Arial" panose="020B0604020202020204" pitchFamily="34" charset="0"/>
              <a:buChar char="•"/>
            </a:pPr>
            <a:r>
              <a:rPr lang="ar-LB" sz="1125" dirty="0"/>
              <a:t>1 متخصص بالجلسات التوعية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في علم الاجتماع او حائز على شهادة تدريب معتمد عن مفهوم البيئة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خبرة 3 سنوات في تخطيط وبرمجة أعمال المكتبة العامة للبيئة من خلال تنظيم وتبويب الوثائق والمستندات والمعلومات كافة في مختلف حقول البيئة ووضعها بتصرف القطاعين العام والخاص.</a:t>
            </a:r>
            <a:endParaRPr lang="en-US" sz="1125" dirty="0"/>
          </a:p>
          <a:p>
            <a:pPr algn="r"/>
            <a:endParaRPr lang="en-US" sz="1125" dirty="0"/>
          </a:p>
        </p:txBody>
      </p:sp>
      <p:sp>
        <p:nvSpPr>
          <p:cNvPr id="39" name="TextBox 38"/>
          <p:cNvSpPr txBox="1"/>
          <p:nvPr/>
        </p:nvSpPr>
        <p:spPr>
          <a:xfrm>
            <a:off x="4632000" y="12925009"/>
            <a:ext cx="363205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r" rtl="1">
              <a:buFont typeface="+mj-lt"/>
              <a:buAutoNum type="alphaLcPeriod" startAt="6"/>
            </a:pPr>
            <a:r>
              <a:rPr lang="ar-LB" sz="1200" b="1" i="1" dirty="0"/>
              <a:t>دائرة القطاع الخاص</a:t>
            </a:r>
            <a:endParaRPr lang="en-US" sz="1200" b="1" i="1" dirty="0"/>
          </a:p>
          <a:p>
            <a:pPr marL="200882" indent="-200882" algn="r" rtl="1">
              <a:buFont typeface="Arial" panose="020B0604020202020204" pitchFamily="34" charset="0"/>
              <a:buChar char="•"/>
            </a:pPr>
            <a:r>
              <a:rPr lang="ar-LB" sz="1125" dirty="0"/>
              <a:t>1 متخصص في الادارة و التنظيم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ادارة و تنظيم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خبرة سنتين في  تنظيم شؤون المتطوعين و ادارة البرامج</a:t>
            </a:r>
            <a:endParaRPr lang="en-US" sz="1125" dirty="0"/>
          </a:p>
          <a:p>
            <a:pPr algn="r"/>
            <a:endParaRPr lang="en-US" sz="1125" dirty="0"/>
          </a:p>
        </p:txBody>
      </p:sp>
      <p:sp>
        <p:nvSpPr>
          <p:cNvPr id="40" name="TextBox 39"/>
          <p:cNvSpPr txBox="1"/>
          <p:nvPr/>
        </p:nvSpPr>
        <p:spPr>
          <a:xfrm>
            <a:off x="4619632" y="13664376"/>
            <a:ext cx="3632053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r" rtl="1">
              <a:buFont typeface="+mj-lt"/>
              <a:buAutoNum type="alphaLcPeriod" startAt="7"/>
            </a:pPr>
            <a:r>
              <a:rPr lang="ar-LB" sz="1200" b="1" i="1" dirty="0"/>
              <a:t>دائرة الإعلام البيئي</a:t>
            </a:r>
            <a:endParaRPr lang="en-US" sz="1200" b="1" i="1" dirty="0"/>
          </a:p>
          <a:p>
            <a:pPr marL="200882" indent="-200882" algn="r" rtl="1">
              <a:buFont typeface="Arial" panose="020B0604020202020204" pitchFamily="34" charset="0"/>
              <a:buChar char="•"/>
            </a:pPr>
            <a:r>
              <a:rPr lang="ar-LB" sz="1125" dirty="0"/>
              <a:t>1 متخصص في الاعلام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اعلام او ما شابه 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خبرة 4 سنوات في إصدار نشرة دورية تغطي نشاطات قطاع البيئة والتنسيق مع الإعلام المرئي والمكتوب والمسموع والالكتروني</a:t>
            </a:r>
            <a:endParaRPr lang="en-US" sz="1125" dirty="0"/>
          </a:p>
          <a:p>
            <a:pPr algn="r"/>
            <a:endParaRPr lang="en-US" sz="1125" dirty="0"/>
          </a:p>
        </p:txBody>
      </p:sp>
      <p:sp>
        <p:nvSpPr>
          <p:cNvPr id="41" name="TextBox 40"/>
          <p:cNvSpPr txBox="1"/>
          <p:nvPr/>
        </p:nvSpPr>
        <p:spPr>
          <a:xfrm>
            <a:off x="633206" y="6084325"/>
            <a:ext cx="36320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r" rtl="1">
              <a:buFont typeface="+mj-lt"/>
              <a:buAutoNum type="alphaLcPeriod" startAt="9"/>
            </a:pPr>
            <a:r>
              <a:rPr lang="ar-LB" sz="1200" b="1" i="1" dirty="0"/>
              <a:t>دائرة مكافحة تلوث البيئة السكنية</a:t>
            </a:r>
            <a:endParaRPr lang="en-US" sz="1200" b="1" i="1" dirty="0"/>
          </a:p>
          <a:p>
            <a:pPr marL="200882" indent="-200882" algn="r" rtl="1">
              <a:buFont typeface="Arial" panose="020B0604020202020204" pitchFamily="34" charset="0"/>
              <a:buChar char="•"/>
            </a:pPr>
            <a:r>
              <a:rPr lang="ar-LB" sz="1125" dirty="0"/>
              <a:t>3 متخصصين في البيئة </a:t>
            </a:r>
            <a:endParaRPr lang="en-US" sz="1125" dirty="0"/>
          </a:p>
          <a:p>
            <a:pPr marL="241059" indent="-241059" algn="r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صحة و بيئة او فيزياء الطاقة او هندسة طاقة</a:t>
            </a:r>
            <a:endParaRPr lang="en-US" sz="1125" dirty="0"/>
          </a:p>
          <a:p>
            <a:pPr marL="241059" indent="-241059" algn="r" rtl="1">
              <a:buFont typeface="Courier New" panose="02070309020205020404" pitchFamily="49" charset="0"/>
              <a:buChar char="o"/>
            </a:pPr>
            <a:r>
              <a:rPr lang="ar-LB" sz="1125" dirty="0"/>
              <a:t>خبرة 4 سنوات في تحديد الشروط البيئية الملزمة والمعايير والقيم الحدية المسموح بها و وضع القيم الحدية المتعلقة بالنفايات الصلبة والسائلة غير الخطرة المصرفة في المياه و/أو التربة</a:t>
            </a:r>
            <a:endParaRPr lang="en-US" sz="1125" dirty="0"/>
          </a:p>
          <a:p>
            <a:pPr algn="r"/>
            <a:endParaRPr lang="en-US" sz="1125" dirty="0"/>
          </a:p>
        </p:txBody>
      </p:sp>
      <p:sp>
        <p:nvSpPr>
          <p:cNvPr id="42" name="TextBox 41"/>
          <p:cNvSpPr txBox="1"/>
          <p:nvPr/>
        </p:nvSpPr>
        <p:spPr>
          <a:xfrm>
            <a:off x="560026" y="4460602"/>
            <a:ext cx="363205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r" rtl="1">
              <a:buFont typeface="+mj-lt"/>
              <a:buAutoNum type="alphaLcPeriod" startAt="8"/>
            </a:pPr>
            <a:r>
              <a:rPr lang="ar-LB" sz="1200" b="1" i="1" dirty="0"/>
              <a:t>دائرة حماية البيئة السكنية</a:t>
            </a:r>
            <a:endParaRPr lang="en-US" sz="1200" b="1" i="1" dirty="0"/>
          </a:p>
          <a:p>
            <a:pPr marL="200882" indent="-200882" algn="r" rtl="1">
              <a:buFont typeface="Arial" panose="020B0604020202020204" pitchFamily="34" charset="0"/>
              <a:buChar char="•"/>
            </a:pPr>
            <a:r>
              <a:rPr lang="ar-LB" sz="1125" dirty="0"/>
              <a:t>1 متخصص في البيئة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هندسة زراعية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خبرة 3 سنوات في إعداد مشاريع الاستراتيجيات والخطط والبرامج والمشاريع التنفيذية والنشاطات والدراسات لجعل البيئة السكنية أكثر انسجاما مع الموارد الطبيعية</a:t>
            </a:r>
            <a:endParaRPr lang="en-US" sz="1125" dirty="0"/>
          </a:p>
          <a:p>
            <a:pPr marL="200882" indent="-200882" algn="r" rtl="1">
              <a:buFont typeface="Arial" panose="020B0604020202020204" pitchFamily="34" charset="0"/>
              <a:buChar char="•"/>
            </a:pPr>
            <a:r>
              <a:rPr lang="ar-LB" sz="1125" dirty="0"/>
              <a:t>1 متخصص في الشؤون القانونية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في القانون او الحقوق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خبرة سنة تحديد آلية منح التراخيص </a:t>
            </a:r>
            <a:r>
              <a:rPr lang="ar-LB" sz="1125" dirty="0" smtClean="0"/>
              <a:t>البيئية</a:t>
            </a:r>
            <a:endParaRPr lang="en-US" sz="1125" dirty="0"/>
          </a:p>
        </p:txBody>
      </p:sp>
      <p:sp>
        <p:nvSpPr>
          <p:cNvPr id="43" name="TextBox 42"/>
          <p:cNvSpPr txBox="1"/>
          <p:nvPr/>
        </p:nvSpPr>
        <p:spPr>
          <a:xfrm>
            <a:off x="616483" y="7185167"/>
            <a:ext cx="3632053" cy="234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r" rtl="1">
              <a:buFont typeface="+mj-lt"/>
              <a:buAutoNum type="alphaLcPeriod" startAt="10"/>
            </a:pPr>
            <a:r>
              <a:rPr lang="ar-LB" sz="1200" b="1" i="1" dirty="0"/>
              <a:t>دائرة حماية الموارد الطبيعية و الأنظمة الايكولوجية</a:t>
            </a:r>
            <a:r>
              <a:rPr lang="fr-FR" sz="1200" b="1" i="1" dirty="0"/>
              <a:t>:</a:t>
            </a:r>
            <a:endParaRPr lang="en-US" sz="1200" b="1" i="1" dirty="0"/>
          </a:p>
          <a:p>
            <a:pPr marL="200882" indent="-200882" algn="r" rtl="1">
              <a:buFont typeface="Arial" panose="020B0604020202020204" pitchFamily="34" charset="0"/>
              <a:buChar char="•"/>
            </a:pPr>
            <a:r>
              <a:rPr lang="ar-LB" sz="1125" dirty="0"/>
              <a:t>2 متخصصين في البيئة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هندسة الطاقة او فيزياء الطاقة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خبرة 5 سنوات في إعداد مشاريع الاستراتيجيات والخطط والبرامج والمشاريع التنفيذية والنشاطات والدراسات للإدارة المستدامة للموارد الطبيعية الأرضية غير الحية (أي المياه والأرض) و وضع القيم الحدية المتعلقة بنوعية المياه، في الينابيع والبحيرات والمستنقعات والأدوية ومجاري الأنهر والشواطئ البحرية</a:t>
            </a:r>
            <a:endParaRPr lang="en-US" sz="1125" dirty="0"/>
          </a:p>
          <a:p>
            <a:pPr marL="200882" indent="-200882" algn="r" rtl="1">
              <a:buFont typeface="Arial" panose="020B0604020202020204" pitchFamily="34" charset="0"/>
              <a:buChar char="•"/>
            </a:pPr>
            <a:r>
              <a:rPr lang="ar-LB" sz="1125" dirty="0"/>
              <a:t>1 متخصص في البيئة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هندسة زراعية او جغرافيا 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خبرة 4 سنوات في وضع القيم الحدية المتعلقة بنوعية التربة والمحافظة على نوعية الأرض</a:t>
            </a:r>
            <a:endParaRPr lang="en-US" sz="1125" dirty="0"/>
          </a:p>
          <a:p>
            <a:pPr algn="r"/>
            <a:endParaRPr lang="en-US" sz="1125" dirty="0"/>
          </a:p>
        </p:txBody>
      </p:sp>
      <p:sp>
        <p:nvSpPr>
          <p:cNvPr id="44" name="TextBox 43"/>
          <p:cNvSpPr txBox="1"/>
          <p:nvPr/>
        </p:nvSpPr>
        <p:spPr>
          <a:xfrm>
            <a:off x="623446" y="9284343"/>
            <a:ext cx="36320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r" rtl="1">
              <a:buFont typeface="+mj-lt"/>
              <a:buAutoNum type="alphaLcPeriod" startAt="11"/>
            </a:pPr>
            <a:r>
              <a:rPr lang="ar-LB" sz="1200" b="1" i="1" dirty="0"/>
              <a:t>دائرة السلامة الكيميائية</a:t>
            </a:r>
            <a:endParaRPr lang="en-US" sz="1200" b="1" i="1" dirty="0"/>
          </a:p>
          <a:p>
            <a:pPr marL="200882" indent="-200882" algn="r" rtl="1">
              <a:buFont typeface="Arial" panose="020B0604020202020204" pitchFamily="34" charset="0"/>
              <a:buChar char="•"/>
            </a:pPr>
            <a:r>
              <a:rPr lang="ar-LB" sz="1125" dirty="0"/>
              <a:t>3 متخصصين في البيئة  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كيمياء او فيزياء الطاقة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خبرة </a:t>
            </a:r>
            <a:r>
              <a:rPr lang="ar-LB" sz="1125" dirty="0"/>
              <a:t>3 سنوات في تصنيف النفايات الخطرة على أنواعها و إدارة المواد الكيميائية إدارة متكاملة خلال جميع مراحل دورتها من استخراجها حتى التخلص منها و تصنيف المواد الكيميائية</a:t>
            </a:r>
            <a:endParaRPr lang="en-US" sz="1125" dirty="0"/>
          </a:p>
          <a:p>
            <a:pPr algn="r"/>
            <a:endParaRPr lang="en-US" sz="1125" dirty="0"/>
          </a:p>
        </p:txBody>
      </p:sp>
      <p:sp>
        <p:nvSpPr>
          <p:cNvPr id="45" name="TextBox 44"/>
          <p:cNvSpPr txBox="1"/>
          <p:nvPr/>
        </p:nvSpPr>
        <p:spPr>
          <a:xfrm>
            <a:off x="617312" y="10375937"/>
            <a:ext cx="3632053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r" rtl="1">
              <a:buFont typeface="+mj-lt"/>
              <a:buAutoNum type="alphaLcPeriod" startAt="12"/>
            </a:pPr>
            <a:r>
              <a:rPr lang="ar-LB" sz="1200" b="1" i="1" dirty="0"/>
              <a:t>دائرة نوعية الهواء</a:t>
            </a:r>
            <a:endParaRPr lang="en-US" sz="1200" b="1" i="1" dirty="0"/>
          </a:p>
          <a:p>
            <a:pPr marL="200882" indent="-200882" algn="r" rtl="1">
              <a:buFont typeface="Arial" panose="020B0604020202020204" pitchFamily="34" charset="0"/>
              <a:buChar char="•"/>
            </a:pPr>
            <a:r>
              <a:rPr lang="ar-LB" sz="1125" dirty="0"/>
              <a:t>3</a:t>
            </a:r>
            <a:r>
              <a:rPr lang="ar-LB" sz="1125" dirty="0"/>
              <a:t>1 مهندس مدني 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هندسة مدنية 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خبرة 5 سنوات في وضع القيم الحدية المتعلقة بنوعية الهواء المحيط وتلك المتعلقة بالانبعاثات الناتجة عن مصادر تلوث الهواء</a:t>
            </a:r>
            <a:endParaRPr lang="en-US" sz="1125" dirty="0"/>
          </a:p>
          <a:p>
            <a:pPr marL="200882" indent="-200882" algn="r" rtl="1">
              <a:buFont typeface="Arial" panose="020B0604020202020204" pitchFamily="34" charset="0"/>
              <a:buChar char="•"/>
            </a:pPr>
            <a:r>
              <a:rPr lang="ar-LB" sz="1125" dirty="0"/>
              <a:t>1 متخصص في البيئة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هندسة طاقة او فزياء الطاقة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خبرة 5 سنوات في وضع القيم الحدية المتعلقة بالنفايات الصلبة والسائلة الخطرة المصرفة في المياه و/أو التربة</a:t>
            </a:r>
            <a:endParaRPr lang="en-US" sz="1125" dirty="0"/>
          </a:p>
          <a:p>
            <a:pPr algn="r"/>
            <a:endParaRPr lang="en-US" sz="1125" dirty="0"/>
          </a:p>
        </p:txBody>
      </p:sp>
      <p:sp>
        <p:nvSpPr>
          <p:cNvPr id="46" name="TextBox 45"/>
          <p:cNvSpPr txBox="1"/>
          <p:nvPr/>
        </p:nvSpPr>
        <p:spPr>
          <a:xfrm>
            <a:off x="605763" y="11949692"/>
            <a:ext cx="3632053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r" rtl="1">
              <a:buFont typeface="+mj-lt"/>
              <a:buAutoNum type="alphaLcPeriod" startAt="13"/>
            </a:pPr>
            <a:r>
              <a:rPr lang="ar-LB" sz="1200" b="1" i="1" dirty="0"/>
              <a:t>دائرة الأنظمة البيئية المتكاملة</a:t>
            </a:r>
            <a:endParaRPr lang="en-US" sz="1200" b="1" i="1" dirty="0"/>
          </a:p>
          <a:p>
            <a:pPr marL="200882" indent="-200882" algn="r" rtl="1">
              <a:buFont typeface="Arial" panose="020B0604020202020204" pitchFamily="34" charset="0"/>
              <a:buChar char="•"/>
            </a:pPr>
            <a:r>
              <a:rPr lang="ar-LB" sz="1125" dirty="0"/>
              <a:t>1 متخصص في الصحة و البيئة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صحة و بيئة او هندسة بيئية 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خبرة سنتين في إدارة نظام تقييم الأثر البيئي والفحص البيئي المبدئي</a:t>
            </a:r>
            <a:endParaRPr lang="en-US" sz="1125" dirty="0"/>
          </a:p>
          <a:p>
            <a:pPr marL="200882" indent="-200882" algn="r" rtl="1">
              <a:buFont typeface="Arial" panose="020B0604020202020204" pitchFamily="34" charset="0"/>
              <a:buChar char="•"/>
            </a:pPr>
            <a:r>
              <a:rPr lang="ar-LB" sz="1125" dirty="0"/>
              <a:t>2 متخصصين في الطاقة البديلة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في فزياء الطاقة او هندسة الطاقة 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خبرة 4 سنوات في رصد ونقل أفضل التكنولوجيات المتاحة وتقييم ملاءمتها لسلامة البيئة و في اعتماد مصادر طاقة نظيفة متجددة والحد من استعمال مصادر الطاقة الملوثة غير المتجددة</a:t>
            </a:r>
            <a:r>
              <a:rPr lang="fr-FR" sz="1125" dirty="0"/>
              <a:t>.</a:t>
            </a:r>
            <a:endParaRPr lang="en-US" sz="1125" dirty="0"/>
          </a:p>
          <a:p>
            <a:pPr algn="r"/>
            <a:endParaRPr lang="en-US" sz="1125" dirty="0"/>
          </a:p>
        </p:txBody>
      </p:sp>
      <p:sp>
        <p:nvSpPr>
          <p:cNvPr id="47" name="TextBox 46"/>
          <p:cNvSpPr txBox="1"/>
          <p:nvPr/>
        </p:nvSpPr>
        <p:spPr>
          <a:xfrm>
            <a:off x="4259453" y="4741292"/>
            <a:ext cx="2918090" cy="1488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r" rtl="1">
              <a:buFont typeface="+mj-lt"/>
              <a:buAutoNum type="alphaLcPeriod"/>
            </a:pPr>
            <a:r>
              <a:rPr lang="ar-LB" sz="1200" b="1" i="1" dirty="0"/>
              <a:t>دائرة السياسات البيئية</a:t>
            </a:r>
            <a:endParaRPr lang="en-US" sz="1200" b="1" i="1" dirty="0"/>
          </a:p>
          <a:p>
            <a:pPr marL="200882" indent="-200882" algn="r" rtl="1">
              <a:buFont typeface="Arial" panose="020B0604020202020204" pitchFamily="34" charset="0"/>
              <a:buChar char="•"/>
            </a:pPr>
            <a:r>
              <a:rPr lang="ar-LB" sz="1125" dirty="0"/>
              <a:t>1 </a:t>
            </a:r>
            <a:r>
              <a:rPr lang="ar-LB" sz="1125" dirty="0"/>
              <a:t>مدير تنفيذي 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في الادارة العامة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خبرة سنتين في وضع تقارير دورية تقييمية و متابعة تصنيف الأداء البيئي</a:t>
            </a:r>
            <a:endParaRPr lang="en-US" sz="1125" dirty="0"/>
          </a:p>
          <a:p>
            <a:pPr marL="200882" indent="-200882" algn="r" rtl="1">
              <a:buFont typeface="Arial" panose="020B0604020202020204" pitchFamily="34" charset="0"/>
              <a:buChar char="•"/>
            </a:pPr>
            <a:r>
              <a:rPr lang="ar-LB" sz="1125" dirty="0"/>
              <a:t>1 متحصص في القانون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في الحقوق 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خبرة 3 سنوات في تحديد القوانين والأنظمة </a:t>
            </a:r>
            <a:r>
              <a:rPr lang="ar-LB" sz="1125" dirty="0" smtClean="0"/>
              <a:t>للموظفين</a:t>
            </a:r>
            <a:endParaRPr lang="en-US" sz="1125" dirty="0"/>
          </a:p>
        </p:txBody>
      </p:sp>
      <p:sp>
        <p:nvSpPr>
          <p:cNvPr id="48" name="TextBox 47"/>
          <p:cNvSpPr txBox="1"/>
          <p:nvPr/>
        </p:nvSpPr>
        <p:spPr>
          <a:xfrm>
            <a:off x="594214" y="13587470"/>
            <a:ext cx="36320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r" rtl="1">
              <a:buFont typeface="+mj-lt"/>
              <a:buAutoNum type="alphaLcPeriod" startAt="14"/>
            </a:pPr>
            <a:r>
              <a:rPr lang="ar-LB" sz="1200" b="1" i="1" dirty="0"/>
              <a:t>دائرة أنظمة المعلوماتية</a:t>
            </a:r>
            <a:endParaRPr lang="en-US" sz="1200" b="1" i="1" dirty="0"/>
          </a:p>
          <a:p>
            <a:pPr marL="200882" indent="-200882" algn="r" rtl="1">
              <a:buFont typeface="Arial" panose="020B0604020202020204" pitchFamily="34" charset="0"/>
              <a:buChar char="•"/>
            </a:pPr>
            <a:r>
              <a:rPr lang="ar-LB" sz="1125" dirty="0"/>
              <a:t>2 </a:t>
            </a:r>
            <a:r>
              <a:rPr lang="ar-LB" sz="1125" dirty="0"/>
              <a:t>متخصصين في المعلوماتية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حائز على شهادة ليسانس </a:t>
            </a:r>
            <a:endParaRPr lang="en-US" sz="1125" dirty="0"/>
          </a:p>
          <a:p>
            <a:pPr marL="200882" indent="-200882" algn="r" rtl="1">
              <a:buFont typeface="Courier New" panose="02070309020205020404" pitchFamily="49" charset="0"/>
              <a:buChar char="o"/>
            </a:pPr>
            <a:r>
              <a:rPr lang="ar-LB" sz="1125" dirty="0"/>
              <a:t>خبرة 4 سنوات في إعداد وتصميم وتنفيذ نظام للمعلوماتية، بما فيها صفحة الانترنت و في المعلوماتية وتأمين مكننة وتخزين ومعالجة جميع المعلومات المتعلقة بقطاع البيئة والتنمية</a:t>
            </a:r>
            <a:endParaRPr lang="en-US" sz="1125" dirty="0"/>
          </a:p>
          <a:p>
            <a:pPr algn="r"/>
            <a:endParaRPr lang="en-US" sz="1125" dirty="0"/>
          </a:p>
        </p:txBody>
      </p:sp>
      <p:sp>
        <p:nvSpPr>
          <p:cNvPr id="49" name="TextBox 48"/>
          <p:cNvSpPr txBox="1"/>
          <p:nvPr/>
        </p:nvSpPr>
        <p:spPr>
          <a:xfrm>
            <a:off x="4435850" y="2690059"/>
            <a:ext cx="3703269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 rtl="1">
              <a:buFont typeface="+mj-lt"/>
              <a:buAutoNum type="romanUcPeriod"/>
            </a:pPr>
            <a:r>
              <a:rPr lang="ar-LB" sz="1687" b="1" dirty="0"/>
              <a:t>الهيكل التنظيمي و أقسام الوزارة</a:t>
            </a:r>
            <a:endParaRPr lang="en-US" sz="1687" b="1" dirty="0"/>
          </a:p>
        </p:txBody>
      </p:sp>
      <p:grpSp>
        <p:nvGrpSpPr>
          <p:cNvPr id="59" name="Group 58"/>
          <p:cNvGrpSpPr/>
          <p:nvPr/>
        </p:nvGrpSpPr>
        <p:grpSpPr>
          <a:xfrm>
            <a:off x="11475083" y="15006242"/>
            <a:ext cx="9552961" cy="13945475"/>
            <a:chOff x="11540825" y="14726478"/>
            <a:chExt cx="9552961" cy="13945475"/>
          </a:xfrm>
        </p:grpSpPr>
        <p:grpSp>
          <p:nvGrpSpPr>
            <p:cNvPr id="6" name="Group 5"/>
            <p:cNvGrpSpPr/>
            <p:nvPr/>
          </p:nvGrpSpPr>
          <p:grpSpPr>
            <a:xfrm>
              <a:off x="11540825" y="14726478"/>
              <a:ext cx="9552961" cy="13945475"/>
              <a:chOff x="6863323" y="15784092"/>
              <a:chExt cx="9552961" cy="13945475"/>
            </a:xfrm>
          </p:grpSpPr>
          <p:pic>
            <p:nvPicPr>
              <p:cNvPr id="56" name="Picture 55"/>
              <p:cNvPicPr/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37"/>
              <a:stretch/>
            </p:blipFill>
            <p:spPr bwMode="auto">
              <a:xfrm>
                <a:off x="6863323" y="15784092"/>
                <a:ext cx="9510731" cy="325374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57" name="Picture 56"/>
              <p:cNvPicPr/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2538" y="19101515"/>
                <a:ext cx="8903746" cy="3599294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/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25"/>
              <a:stretch/>
            </p:blipFill>
            <p:spPr>
              <a:xfrm>
                <a:off x="7629242" y="22700809"/>
                <a:ext cx="2966121" cy="7028758"/>
              </a:xfrm>
              <a:prstGeom prst="rect">
                <a:avLst/>
              </a:prstGeom>
            </p:spPr>
          </p:pic>
        </p:grpSp>
        <p:sp>
          <p:nvSpPr>
            <p:cNvPr id="29" name="Rectangle 28"/>
            <p:cNvSpPr/>
            <p:nvPr/>
          </p:nvSpPr>
          <p:spPr>
            <a:xfrm>
              <a:off x="12261025" y="21643195"/>
              <a:ext cx="45719" cy="606659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17417065" y="20800974"/>
            <a:ext cx="3412700" cy="1513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314553" algn="r" rtl="1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ar-LB" sz="1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مسؤولي  </a:t>
            </a:r>
            <a:r>
              <a:rPr lang="ar-LB" sz="1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الديوان</a:t>
            </a: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ar-LB" sz="1200" dirty="0"/>
              <a:t>خبير في التنظيم الاداري</a:t>
            </a:r>
            <a:endParaRPr lang="en-US" sz="1200" dirty="0"/>
          </a:p>
          <a:p>
            <a:pPr marL="171450" indent="-171450" algn="r" rtl="1">
              <a:buFont typeface="Courier New" panose="02070309020205020404" pitchFamily="49" charset="0"/>
              <a:buChar char="o"/>
            </a:pPr>
            <a:r>
              <a:rPr lang="ar-LB" sz="1200" dirty="0"/>
              <a:t>حائز على شهادة ادارة و تنظيم</a:t>
            </a:r>
            <a:endParaRPr lang="en-US" sz="1200" dirty="0"/>
          </a:p>
          <a:p>
            <a:pPr marL="171450" indent="-171450" algn="r" rtl="1">
              <a:buFont typeface="Courier New" panose="02070309020205020404" pitchFamily="49" charset="0"/>
              <a:buChar char="o"/>
            </a:pPr>
            <a:r>
              <a:rPr lang="ar-LB" sz="1200" dirty="0"/>
              <a:t>خبرة سنتين في تحضير المعاملات الادارية المتعلقة بامتحانات الشهادات الرسمية واعداد وثائقها والافادات والمصدقات عنها وسائر الامتحانات التي تجريها وزارة التربية الوطنية</a:t>
            </a:r>
            <a:endParaRPr lang="en-US" sz="1200" dirty="0"/>
          </a:p>
          <a:p>
            <a:pPr marL="1143000" marR="0" lvl="2" indent="-2286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994912" y="22126558"/>
            <a:ext cx="6883616" cy="1144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-314553" algn="r" rtl="1">
              <a:lnSpc>
                <a:spcPct val="107000"/>
              </a:lnSpc>
              <a:spcAft>
                <a:spcPts val="800"/>
              </a:spcAft>
              <a:buFont typeface="+mj-lt"/>
              <a:buAutoNum type="alphaLcPeriod" startAt="2"/>
            </a:pPr>
            <a:r>
              <a:rPr lang="ar-LB" sz="1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رئيس دائرة المناطق التربوية</a:t>
            </a: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ar-LB" sz="1200" dirty="0" smtClean="0"/>
              <a:t>1 متخصص في الادارة</a:t>
            </a:r>
            <a:endParaRPr lang="en-US" sz="1200" dirty="0" smtClean="0"/>
          </a:p>
          <a:p>
            <a:pPr marL="171450" lvl="0" indent="-171450" algn="r" rtl="1">
              <a:buFont typeface="Courier New" panose="02070309020205020404" pitchFamily="49" charset="0"/>
              <a:buChar char="o"/>
            </a:pPr>
            <a:r>
              <a:rPr lang="ar-LB" sz="1200" dirty="0" smtClean="0"/>
              <a:t>حائز على شهادة ادارة و تنظيم</a:t>
            </a:r>
            <a:endParaRPr lang="en-US" sz="1200" dirty="0" smtClean="0"/>
          </a:p>
          <a:p>
            <a:pPr marL="171450" lvl="0" indent="-171450" algn="r" rtl="1">
              <a:buFont typeface="Courier New" panose="02070309020205020404" pitchFamily="49" charset="0"/>
              <a:buChar char="o"/>
            </a:pPr>
            <a:r>
              <a:rPr lang="ar-LB" sz="1200" dirty="0" smtClean="0"/>
              <a:t> خبرة لا تقل عن خمس سنوات في الإدارة العامة أو في نظم الجودة أو في إدارة الموارد البشرية أو في إدارة المشاريع والبرامج والعقود</a:t>
            </a:r>
            <a:endParaRPr lang="en-US" sz="1200" dirty="0" smtClean="0"/>
          </a:p>
          <a:p>
            <a:pPr marL="914400" marR="0" lvl="2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ar-LB" sz="1200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7199315" y="23117150"/>
            <a:ext cx="3679213" cy="1144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-314553" algn="r" rtl="1">
              <a:lnSpc>
                <a:spcPct val="107000"/>
              </a:lnSpc>
              <a:spcAft>
                <a:spcPts val="800"/>
              </a:spcAft>
              <a:buFont typeface="+mj-lt"/>
              <a:buAutoNum type="alphaLcPeriod" startAt="3"/>
            </a:pPr>
            <a:r>
              <a:rPr lang="ar-LB" sz="1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مدير التعليم </a:t>
            </a:r>
            <a:r>
              <a:rPr lang="ar-LB" sz="1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الثانوي</a:t>
            </a: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ar-LB" sz="1200" dirty="0"/>
              <a:t>1 متخصص في الادارة</a:t>
            </a:r>
            <a:endParaRPr lang="en-US" sz="1200" dirty="0"/>
          </a:p>
          <a:p>
            <a:pPr marL="171450" indent="-171450" algn="r" rtl="1">
              <a:buFont typeface="Courier New" panose="02070309020205020404" pitchFamily="49" charset="0"/>
              <a:buChar char="o"/>
            </a:pPr>
            <a:r>
              <a:rPr lang="ar-LB" sz="1200" dirty="0"/>
              <a:t>حائز على شهادة ادارة و تنظيم</a:t>
            </a:r>
            <a:endParaRPr lang="en-US" sz="1200" dirty="0"/>
          </a:p>
          <a:p>
            <a:pPr marL="171450" indent="-171450" algn="r" rtl="1">
              <a:buFont typeface="Courier New" panose="02070309020205020404" pitchFamily="49" charset="0"/>
              <a:buChar char="o"/>
            </a:pPr>
            <a:r>
              <a:rPr lang="ar-LB" sz="1200" dirty="0"/>
              <a:t>خبرة سنتين في مراقبة المعاهد و في الادارة العامة و القانون التربوي</a:t>
            </a:r>
            <a:endParaRPr lang="en-US" sz="1200" dirty="0"/>
          </a:p>
          <a:p>
            <a:pPr marL="914400" marR="0" lvl="2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7199316" y="24073402"/>
            <a:ext cx="3679212" cy="1144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-314553" algn="r" rtl="1">
              <a:lnSpc>
                <a:spcPct val="107000"/>
              </a:lnSpc>
              <a:spcAft>
                <a:spcPts val="800"/>
              </a:spcAft>
              <a:buFont typeface="+mj-lt"/>
              <a:buAutoNum type="alphaLcPeriod" startAt="4"/>
            </a:pPr>
            <a:r>
              <a:rPr lang="ar-LB" sz="1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مدير التعليم الابتدائي</a:t>
            </a: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ar-LB" sz="1200" dirty="0" smtClean="0"/>
              <a:t>1متخصص في القانون</a:t>
            </a:r>
            <a:endParaRPr lang="en-US" sz="1200" dirty="0" smtClean="0"/>
          </a:p>
          <a:p>
            <a:pPr marL="171450" indent="-171450" algn="r" rtl="1">
              <a:buFont typeface="Courier New" panose="02070309020205020404" pitchFamily="49" charset="0"/>
              <a:buChar char="o"/>
            </a:pPr>
            <a:r>
              <a:rPr lang="ar-LB" sz="1200" dirty="0" smtClean="0"/>
              <a:t>حائز على شهادة في القانون او الحقوق</a:t>
            </a:r>
            <a:endParaRPr lang="en-US" sz="1200" dirty="0" smtClean="0"/>
          </a:p>
          <a:p>
            <a:pPr marL="171450" indent="-171450" algn="r" rtl="1">
              <a:buFont typeface="Courier New" panose="02070309020205020404" pitchFamily="49" charset="0"/>
              <a:buChar char="o"/>
            </a:pPr>
            <a:r>
              <a:rPr lang="ar-LB" sz="1200" dirty="0" smtClean="0"/>
              <a:t>خبرة سنتين في مراقبة المعاهد و في الادارة العامة و القانون التربوي</a:t>
            </a:r>
            <a:endParaRPr lang="en-US" sz="1200" dirty="0" smtClean="0"/>
          </a:p>
          <a:p>
            <a:pPr marL="914400" marR="0" lvl="2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6066869" y="25099118"/>
            <a:ext cx="4823756" cy="1144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-314553" algn="r" rtl="1">
              <a:lnSpc>
                <a:spcPct val="107000"/>
              </a:lnSpc>
              <a:spcAft>
                <a:spcPts val="800"/>
              </a:spcAft>
              <a:buFont typeface="+mj-lt"/>
              <a:buAutoNum type="alphaLcPeriod" startAt="5"/>
            </a:pPr>
            <a:r>
              <a:rPr lang="ar-LB" sz="1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مدير مصلحة الشؤون </a:t>
            </a:r>
            <a:r>
              <a:rPr lang="ar-LB" sz="1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الثقافية</a:t>
            </a: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ar-LB" sz="1200" dirty="0"/>
              <a:t>1 مهندس فنون جميلة</a:t>
            </a:r>
            <a:endParaRPr lang="en-US" sz="1200" dirty="0"/>
          </a:p>
          <a:p>
            <a:pPr marL="171450" indent="-171450" algn="r" rtl="1">
              <a:buFont typeface="Courier New" panose="02070309020205020404" pitchFamily="49" charset="0"/>
              <a:buChar char="o"/>
            </a:pPr>
            <a:r>
              <a:rPr lang="ar-LB" sz="1200" dirty="0"/>
              <a:t>حائز على شهادة فنون جميلة او ما شابه</a:t>
            </a:r>
            <a:endParaRPr lang="en-US" sz="1200" dirty="0"/>
          </a:p>
          <a:p>
            <a:pPr marL="171450" indent="-171450" algn="r" rtl="1">
              <a:buFont typeface="Courier New" panose="02070309020205020404" pitchFamily="49" charset="0"/>
              <a:buChar char="o"/>
            </a:pPr>
            <a:r>
              <a:rPr lang="ar-LB" sz="1200" dirty="0"/>
              <a:t>خبرة في الفنون الجميلة لا تقل عن 3 سنوات في رعاية الحركة الفنية وتشجيع الفنون الجميلة</a:t>
            </a:r>
            <a:r>
              <a:rPr lang="fr-FR" sz="1200" dirty="0"/>
              <a:t>.</a:t>
            </a:r>
            <a:endParaRPr lang="en-US" sz="1200" dirty="0"/>
          </a:p>
          <a:p>
            <a:pPr marL="914400" marR="0" lvl="2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5345591" y="26169509"/>
            <a:ext cx="5505586" cy="1882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314553" algn="r" rtl="1">
              <a:lnSpc>
                <a:spcPct val="107000"/>
              </a:lnSpc>
              <a:spcAft>
                <a:spcPts val="800"/>
              </a:spcAft>
              <a:buFont typeface="+mj-lt"/>
              <a:buAutoNum type="alphaLcPeriod" startAt="6"/>
            </a:pPr>
            <a:r>
              <a:rPr lang="ar-LB" sz="1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مدير الارشاد و </a:t>
            </a:r>
            <a:r>
              <a:rPr lang="ar-LB" sz="1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التوجيه</a:t>
            </a: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ar-LB" sz="1200" dirty="0"/>
              <a:t>1 متخصص في علم النفس </a:t>
            </a:r>
            <a:endParaRPr lang="en-US" sz="1200" dirty="0"/>
          </a:p>
          <a:p>
            <a:pPr marL="171450" indent="-171450" algn="r" rtl="1">
              <a:buFont typeface="Courier New" panose="02070309020205020404" pitchFamily="49" charset="0"/>
              <a:buChar char="o"/>
            </a:pPr>
            <a:r>
              <a:rPr lang="ar-LB" sz="1200" dirty="0"/>
              <a:t>حائز على شهادة علم نفس او علوم اجتماعية</a:t>
            </a:r>
            <a:endParaRPr lang="en-US" sz="1200" dirty="0"/>
          </a:p>
          <a:p>
            <a:pPr marL="171450" indent="-171450" algn="r" rtl="1">
              <a:buFont typeface="Courier New" panose="02070309020205020404" pitchFamily="49" charset="0"/>
              <a:buChar char="o"/>
            </a:pPr>
            <a:r>
              <a:rPr lang="ar-LB" sz="1200" dirty="0"/>
              <a:t>خبرة 3 سنوات في اجراء الابحاث التجريبية في حقلي التربية وعلم النفس وتطبيق نتائجها في مدارس نموذجية ونشرها بواسطة حلقات دراسية وتربوية</a:t>
            </a:r>
            <a:r>
              <a:rPr lang="fr-FR" sz="1200" dirty="0"/>
              <a:t>.</a:t>
            </a:r>
            <a:endParaRPr lang="en-US" sz="1200" dirty="0"/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ar-LB" sz="1200" dirty="0"/>
              <a:t>1 خبير في الادارة</a:t>
            </a:r>
            <a:endParaRPr lang="en-US" sz="1200" dirty="0"/>
          </a:p>
          <a:p>
            <a:pPr marL="171450" indent="-171450" algn="r" rtl="1">
              <a:buFont typeface="Courier New" panose="02070309020205020404" pitchFamily="49" charset="0"/>
              <a:buChar char="o"/>
            </a:pPr>
            <a:r>
              <a:rPr lang="ar-LB" sz="1200" dirty="0"/>
              <a:t>حائز على شهادة في الادارة و التنظيم</a:t>
            </a:r>
            <a:endParaRPr lang="en-US" sz="1200" dirty="0"/>
          </a:p>
          <a:p>
            <a:pPr marL="171450" indent="-171450" algn="r" rtl="1">
              <a:buFont typeface="Courier New" panose="02070309020205020404" pitchFamily="49" charset="0"/>
              <a:buChar char="o"/>
            </a:pPr>
            <a:r>
              <a:rPr lang="ar-LB" sz="1200" dirty="0"/>
              <a:t>خبرة 3 سنوات في تنظيم المعارض التربوية وخدمات الانتفاء والتوجيه المسلكي</a:t>
            </a:r>
            <a:r>
              <a:rPr lang="fr-FR" sz="1200" dirty="0"/>
              <a:t>.</a:t>
            </a:r>
            <a:endParaRPr lang="en-US" sz="1200" dirty="0"/>
          </a:p>
          <a:p>
            <a:pPr marL="914400" marR="0" lvl="2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5976911" y="27939179"/>
            <a:ext cx="4852854" cy="113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314553" algn="r" rtl="1">
              <a:lnSpc>
                <a:spcPct val="107000"/>
              </a:lnSpc>
              <a:spcAft>
                <a:spcPts val="800"/>
              </a:spcAft>
              <a:buFont typeface="+mj-lt"/>
              <a:buAutoNum type="alphaLcPeriod" startAt="7"/>
            </a:pPr>
            <a:r>
              <a:rPr lang="ar-LB" sz="1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امين سر لجنة المعادلات</a:t>
            </a: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ar-LB" sz="1200" dirty="0" smtClean="0"/>
              <a:t>1 متخصص في الادارة</a:t>
            </a:r>
            <a:endParaRPr lang="en-US" sz="1200" dirty="0" smtClean="0"/>
          </a:p>
          <a:p>
            <a:pPr marL="171450" indent="-171450" algn="r" rtl="1">
              <a:buFont typeface="Courier New" panose="02070309020205020404" pitchFamily="49" charset="0"/>
              <a:buChar char="o"/>
            </a:pPr>
            <a:r>
              <a:rPr lang="ar-LB" sz="1200" dirty="0" smtClean="0"/>
              <a:t>حائز </a:t>
            </a:r>
            <a:r>
              <a:rPr lang="ar-LB" sz="1200" dirty="0"/>
              <a:t>على شهادة في الادارة و التنظيم</a:t>
            </a:r>
            <a:endParaRPr lang="en-US" sz="1200" dirty="0"/>
          </a:p>
          <a:p>
            <a:pPr marL="171450" indent="-171450" algn="r" rtl="1">
              <a:buFont typeface="Courier New" panose="02070309020205020404" pitchFamily="49" charset="0"/>
              <a:buChar char="o"/>
            </a:pPr>
            <a:r>
              <a:rPr lang="ar-LB" sz="1200" dirty="0"/>
              <a:t>خبرة 3 سنوات في اجراء امتحانات الكولوكيوم عن وزارة التربية الوطنية والشباب والرياضة وتلحق بوزارة الثقافة والتعليم العالي</a:t>
            </a:r>
            <a:r>
              <a:rPr lang="fr-FR" sz="1200" dirty="0" smtClean="0"/>
              <a:t>.</a:t>
            </a:r>
            <a:endParaRPr lang="en-US" sz="1200" dirty="0"/>
          </a:p>
        </p:txBody>
      </p:sp>
      <p:sp>
        <p:nvSpPr>
          <p:cNvPr id="69" name="Rectangle 68"/>
          <p:cNvSpPr/>
          <p:nvPr/>
        </p:nvSpPr>
        <p:spPr>
          <a:xfrm>
            <a:off x="6078542" y="22856446"/>
            <a:ext cx="4593773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314553" algn="just" rtl="1">
              <a:spcBef>
                <a:spcPts val="1200"/>
              </a:spcBef>
              <a:spcAft>
                <a:spcPts val="600"/>
              </a:spcAft>
              <a:buFont typeface="+mj-lt"/>
              <a:buAutoNum type="alphaLcPeriod"/>
              <a:tabLst>
                <a:tab pos="431800" algn="l"/>
              </a:tabLst>
            </a:pPr>
            <a:r>
              <a:rPr lang="ar-LB" sz="1200" b="1" i="1" dirty="0">
                <a:latin typeface="Microsoft Sans Serif" panose="020B0604020202020204" pitchFamily="34" charset="0"/>
              </a:rPr>
              <a:t>وحدة السوق </a:t>
            </a:r>
            <a:r>
              <a:rPr lang="ar-LB" sz="1200" b="1" i="1" dirty="0" smtClean="0">
                <a:latin typeface="Microsoft Sans Serif" panose="020B0604020202020204" pitchFamily="34" charset="0"/>
              </a:rPr>
              <a:t>والمنافسة</a:t>
            </a:r>
          </a:p>
          <a:p>
            <a:pPr marL="171450" lvl="0" indent="-171450" algn="just" rtl="1">
              <a:buFont typeface="Arial" panose="020B0604020202020204" pitchFamily="34" charset="0"/>
              <a:buChar char="•"/>
            </a:pPr>
            <a:r>
              <a:rPr lang="ar-SA" sz="1200" dirty="0"/>
              <a:t>1 مساعد تنفيذي</a:t>
            </a:r>
            <a:endParaRPr lang="en-US" sz="1200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حائز على شهادة في الاقتصاد و العلوم المالية</a:t>
            </a:r>
            <a:endParaRPr lang="en-US" sz="1200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 smtClean="0"/>
              <a:t>خبرة لا تقل عن 5 سنوات في مواقع إدارية عليا</a:t>
            </a:r>
            <a:endParaRPr lang="en-US" sz="1200" dirty="0" smtClean="0"/>
          </a:p>
          <a:p>
            <a:pPr marL="171450" lvl="0" indent="-171450" algn="just" rtl="1">
              <a:buFont typeface="Arial" panose="020B0604020202020204" pitchFamily="34" charset="0"/>
              <a:buChar char="•"/>
            </a:pPr>
            <a:r>
              <a:rPr lang="ar-SA" sz="1200" dirty="0" smtClean="0"/>
              <a:t>1 </a:t>
            </a:r>
            <a:r>
              <a:rPr lang="ar-SA" sz="1200" dirty="0"/>
              <a:t>أمين سر تنفيذي</a:t>
            </a:r>
            <a:endParaRPr lang="en-US" sz="1200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درجة ليسانس على الأقل في إدارة الأعمال أو اللغة العربية أو الإعلام وخبرة لا تقل عن 4 سنوات في مركز مماثل</a:t>
            </a:r>
            <a:endParaRPr lang="en-US" sz="1200" dirty="0"/>
          </a:p>
          <a:p>
            <a:pPr marL="171450" lvl="0" indent="-171450" algn="just" rtl="1">
              <a:buFont typeface="Arial" panose="020B0604020202020204" pitchFamily="34" charset="0"/>
              <a:buChar char="•"/>
            </a:pPr>
            <a:r>
              <a:rPr lang="ar-SA" sz="1200" dirty="0"/>
              <a:t>1 مساعد اداري</a:t>
            </a:r>
            <a:endParaRPr lang="en-US" sz="1200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حائز على ليسانس او ماجستير في ادارة الأعمال او أن تكون حاصل على شهادة الثانوية العامة بحد أدني.</a:t>
            </a:r>
            <a:endParaRPr lang="en-US" sz="1200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خبرة 3 سنوات في  تنظيم الملفات، وإنشاء المراسلات، وإعداد التقارير والمستندات، وإدارة التقويمات لجدولة المواعيد، وفرز البريد، وإعداد الفواتير وتقديم الدعم العام للموظفين.</a:t>
            </a:r>
            <a:endParaRPr lang="en-US" sz="1200" dirty="0"/>
          </a:p>
          <a:p>
            <a:pPr marL="171450" lvl="0" indent="-171450" algn="just" rtl="1">
              <a:buFont typeface="Arial" panose="020B0604020202020204" pitchFamily="34" charset="0"/>
              <a:buChar char="•"/>
            </a:pPr>
            <a:r>
              <a:rPr lang="ar-SA" sz="1200" dirty="0"/>
              <a:t>1 مدير محاسبة التكاليف</a:t>
            </a:r>
            <a:endParaRPr lang="en-US" sz="1200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الحصول على درجة البكالوريوس في المحاسبة أو المالية</a:t>
            </a:r>
            <a:r>
              <a:rPr lang="en-US" sz="1200" dirty="0"/>
              <a:t>.</a:t>
            </a:r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الحصول على شهادة خبرة كمحاسب تكاليف او محلل تكاليف او وظيفة محاسب</a:t>
            </a:r>
            <a:r>
              <a:rPr lang="en-US" sz="1200" dirty="0"/>
              <a:t>.</a:t>
            </a:r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المعرفة الجيدة الإجراءات المحاسبية</a:t>
            </a:r>
            <a:r>
              <a:rPr lang="en-US" sz="1200" dirty="0"/>
              <a:t>.</a:t>
            </a:r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الإجادة المتعمقة لمبادئ المحاسبة 1 مدير السياسة والخدمة الشاملة</a:t>
            </a:r>
            <a:endParaRPr lang="en-US" sz="1200" dirty="0"/>
          </a:p>
          <a:p>
            <a:pPr marL="171450" lvl="0" indent="-171450" algn="just" rtl="1">
              <a:buFont typeface="Arial" panose="020B0604020202020204" pitchFamily="34" charset="0"/>
              <a:buChar char="•"/>
            </a:pPr>
            <a:r>
              <a:rPr lang="ar-SA" sz="1200" dirty="0"/>
              <a:t>1 مديرتحليل السوق</a:t>
            </a:r>
            <a:endParaRPr lang="en-US" sz="1200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شهادة الليسانس في تخصص التسويق/ ادارة الأعمال و التجارة الالكترونية/ ادارة الأعمال</a:t>
            </a:r>
            <a:endParaRPr lang="en-US" sz="1200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خبرة 3 سنوات في تخطيط و التنظيم وتنفيذ استراتيجيات المبيعات و خبرة في بناء و ادارة العلاقات مع العملاء</a:t>
            </a:r>
            <a:endParaRPr lang="en-US" sz="1200" dirty="0"/>
          </a:p>
          <a:p>
            <a:pPr marL="914400" marR="0" lvl="2" algn="just" rtl="1">
              <a:spcBef>
                <a:spcPts val="1200"/>
              </a:spcBef>
              <a:spcAft>
                <a:spcPts val="600"/>
              </a:spcAft>
              <a:tabLst>
                <a:tab pos="431800" algn="l"/>
              </a:tabLst>
            </a:pPr>
            <a:endParaRPr lang="en-US" sz="1200" b="1" dirty="0">
              <a:effectLst/>
              <a:latin typeface="Microsoft Sans Serif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35785" y="22578964"/>
            <a:ext cx="467653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314553" algn="just" rtl="1">
              <a:spcBef>
                <a:spcPts val="1200"/>
              </a:spcBef>
              <a:spcAft>
                <a:spcPts val="600"/>
              </a:spcAft>
              <a:buFont typeface="+mj-lt"/>
              <a:buAutoNum type="alphaLcPeriod" startAt="3"/>
              <a:tabLst>
                <a:tab pos="431800" algn="l"/>
              </a:tabLst>
            </a:pPr>
            <a:r>
              <a:rPr lang="ar-SA" sz="1200" b="1" i="1" dirty="0">
                <a:latin typeface="Microsoft Sans Serif" panose="020B0604020202020204" pitchFamily="34" charset="0"/>
              </a:rPr>
              <a:t>وحدة الاعلام وشؤون </a:t>
            </a:r>
            <a:r>
              <a:rPr lang="ar-SA" sz="1200" b="1" i="1" dirty="0" smtClean="0">
                <a:latin typeface="Microsoft Sans Serif" panose="020B0604020202020204" pitchFamily="34" charset="0"/>
              </a:rPr>
              <a:t>المستهلكين</a:t>
            </a:r>
            <a:endParaRPr lang="ar-LB" sz="1200" b="1" i="1" dirty="0" smtClean="0">
              <a:latin typeface="Microsoft Sans Serif" panose="020B0604020202020204" pitchFamily="34" charset="0"/>
            </a:endParaRPr>
          </a:p>
          <a:p>
            <a:pPr marL="171450" lvl="0" indent="-171450" algn="just" rtl="1">
              <a:buFont typeface="Arial" panose="020B0604020202020204" pitchFamily="34" charset="0"/>
              <a:buChar char="•"/>
            </a:pPr>
            <a:r>
              <a:rPr lang="ar-SA" sz="1200" dirty="0"/>
              <a:t>1 مساعد تنفيذي</a:t>
            </a:r>
            <a:endParaRPr lang="en-US" sz="1200" dirty="0"/>
          </a:p>
          <a:p>
            <a:pPr marL="171450" lvl="0" indent="-171450" algn="just" rtl="1">
              <a:buFont typeface="Arial" panose="020B0604020202020204" pitchFamily="34" charset="0"/>
              <a:buChar char="•"/>
            </a:pPr>
            <a:r>
              <a:rPr lang="ar-SA" sz="1200" dirty="0"/>
              <a:t>1 أمين سر تنفيذي</a:t>
            </a:r>
            <a:endParaRPr lang="en-US" sz="1200" dirty="0"/>
          </a:p>
          <a:p>
            <a:pPr marL="171450" lvl="0" indent="-171450" algn="just" rtl="1">
              <a:buFont typeface="Arial" panose="020B0604020202020204" pitchFamily="34" charset="0"/>
              <a:buChar char="•"/>
            </a:pPr>
            <a:r>
              <a:rPr lang="ar-SA" sz="1200" dirty="0"/>
              <a:t>1 مساعد اداري</a:t>
            </a:r>
            <a:endParaRPr lang="en-US" sz="1200" dirty="0"/>
          </a:p>
          <a:p>
            <a:pPr marL="171450" lvl="0" indent="-171450" algn="just" rtl="1">
              <a:buFont typeface="Arial" panose="020B0604020202020204" pitchFamily="34" charset="0"/>
              <a:buChar char="•"/>
            </a:pPr>
            <a:r>
              <a:rPr lang="ar-SA" sz="1200" dirty="0"/>
              <a:t>1 هندسة كهربائية</a:t>
            </a:r>
            <a:endParaRPr lang="en-US" sz="1200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خبرة لا تقل عن 3 سنوات في المجالات التالية:</a:t>
            </a:r>
            <a:endParaRPr lang="en-US" sz="1200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اقتراح معايير وتشريعات محايدة لتوفير حماية للمستهلك ولقياس مؤشرات أداء الرضى</a:t>
            </a:r>
            <a:r>
              <a:rPr lang="en-US" sz="1200" dirty="0"/>
              <a:t>.</a:t>
            </a:r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تقديم تقارير عن مستوى التفاعل مع المستهلكين، وتحليل مستويات تقديم الخدمة</a:t>
            </a:r>
            <a:r>
              <a:rPr lang="en-US" sz="1200" dirty="0"/>
              <a:t>.</a:t>
            </a:r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البحث المستمر عن مجالات تحسين نظام معالجة الشكاوى</a:t>
            </a:r>
            <a:r>
              <a:rPr lang="en-US" sz="1200" dirty="0"/>
              <a:t>.</a:t>
            </a:r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متابعة تنفيذ برامج توعوية لحماية المستهلك</a:t>
            </a:r>
            <a:r>
              <a:rPr lang="en-US" sz="1200" dirty="0"/>
              <a:t>.</a:t>
            </a:r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تحليل نتائج قياس رضى المستهلك وجودة الخدمات المقدمة وسبل تطويرها، وتقديم تقارير عنها</a:t>
            </a:r>
            <a:r>
              <a:rPr lang="en-US" sz="1200" dirty="0"/>
              <a:t>.</a:t>
            </a:r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إعداد الأبحاث والدراسات المتعلقة بشؤون المستهلكين</a:t>
            </a:r>
            <a:r>
              <a:rPr lang="en-US" sz="1200" dirty="0"/>
              <a:t>.</a:t>
            </a:r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تحليل البيانات التي حصلتها عليها الإدارة من مقدمي الخدمة، والجهات الأخرى</a:t>
            </a:r>
            <a:endParaRPr lang="en-US" sz="1200" dirty="0"/>
          </a:p>
          <a:p>
            <a:pPr marL="171450" lvl="0" indent="-171450" algn="just" rtl="1">
              <a:buFont typeface="Arial" panose="020B0604020202020204" pitchFamily="34" charset="0"/>
              <a:buChar char="•"/>
            </a:pPr>
            <a:r>
              <a:rPr lang="ar-SA" sz="1200" dirty="0"/>
              <a:t>1 مدير التسويق</a:t>
            </a:r>
            <a:endParaRPr lang="en-US" sz="1200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شهادة الليسانس في تخصص التسويق/ ادارة الأعمال و التجارة الالكترونية/ ادارة الأعمال</a:t>
            </a:r>
            <a:endParaRPr lang="en-US" sz="1200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خبرة 3 سنوات في تخطيط و التنظيم وتنفيذ استراتيجيات المبيعات و خبرة في بناء و ادارة العلاقات مع العملاء</a:t>
            </a:r>
            <a:endParaRPr lang="en-US" sz="1200" dirty="0"/>
          </a:p>
          <a:p>
            <a:pPr marL="914400" marR="0" lvl="2" algn="just" rtl="1">
              <a:spcBef>
                <a:spcPts val="1200"/>
              </a:spcBef>
              <a:spcAft>
                <a:spcPts val="600"/>
              </a:spcAft>
              <a:tabLst>
                <a:tab pos="431800" algn="l"/>
              </a:tabLst>
            </a:pPr>
            <a:endParaRPr lang="en-US" sz="1200" b="1" dirty="0">
              <a:effectLst/>
              <a:latin typeface="Microsoft Sans Serif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870020" y="27346730"/>
            <a:ext cx="475145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314553" algn="just" rtl="1">
              <a:spcBef>
                <a:spcPts val="1200"/>
              </a:spcBef>
              <a:spcAft>
                <a:spcPts val="600"/>
              </a:spcAft>
              <a:buFont typeface="+mj-lt"/>
              <a:buAutoNum type="alphaLcPeriod" startAt="2"/>
              <a:tabLst>
                <a:tab pos="431800" algn="l"/>
              </a:tabLst>
            </a:pPr>
            <a:r>
              <a:rPr lang="ar-SA" sz="1200" b="1" i="1" dirty="0">
                <a:latin typeface="Microsoft Sans Serif" panose="020B0604020202020204" pitchFamily="34" charset="0"/>
              </a:rPr>
              <a:t>وحدة تقنيات </a:t>
            </a:r>
            <a:r>
              <a:rPr lang="ar-SA" sz="1200" b="1" i="1" dirty="0" smtClean="0">
                <a:latin typeface="Microsoft Sans Serif" panose="020B0604020202020204" pitchFamily="34" charset="0"/>
              </a:rPr>
              <a:t>الإتصالات</a:t>
            </a:r>
            <a:endParaRPr lang="ar-LB" sz="1200" b="1" i="1" dirty="0" smtClean="0">
              <a:latin typeface="Microsoft Sans Serif" panose="020B0604020202020204" pitchFamily="34" charset="0"/>
            </a:endParaRPr>
          </a:p>
          <a:p>
            <a:pPr marL="171450" lvl="0" indent="-171450" algn="just" rtl="1">
              <a:buFont typeface="Arial" panose="020B0604020202020204" pitchFamily="34" charset="0"/>
              <a:buChar char="•"/>
            </a:pPr>
            <a:r>
              <a:rPr lang="ar-SA" sz="1200" dirty="0"/>
              <a:t>1 مساعد تنفيذي</a:t>
            </a:r>
            <a:endParaRPr lang="en-US" sz="1200" dirty="0"/>
          </a:p>
          <a:p>
            <a:pPr marL="171450" lvl="0" indent="-171450" algn="just" rtl="1">
              <a:buFont typeface="Arial" panose="020B0604020202020204" pitchFamily="34" charset="0"/>
              <a:buChar char="•"/>
            </a:pPr>
            <a:r>
              <a:rPr lang="ar-SA" sz="1200" dirty="0"/>
              <a:t>1 أمين سر تنفيذي</a:t>
            </a:r>
            <a:endParaRPr lang="en-US" sz="1200" dirty="0"/>
          </a:p>
          <a:p>
            <a:pPr marL="171450" lvl="0" indent="-171450" algn="just" rtl="1">
              <a:buFont typeface="Arial" panose="020B0604020202020204" pitchFamily="34" charset="0"/>
              <a:buChar char="•"/>
            </a:pPr>
            <a:r>
              <a:rPr lang="ar-SA" sz="1200" dirty="0"/>
              <a:t>1 مساعد اداري</a:t>
            </a:r>
            <a:endParaRPr lang="en-US" sz="1200" dirty="0"/>
          </a:p>
          <a:p>
            <a:pPr marL="171450" lvl="0" indent="-171450" algn="just" rtl="1">
              <a:buFont typeface="Arial" panose="020B0604020202020204" pitchFamily="34" charset="0"/>
              <a:buChar char="•"/>
            </a:pPr>
            <a:r>
              <a:rPr lang="ar-SA" sz="1200" dirty="0"/>
              <a:t>1 مدير المقاييس و نوعية الخدمة</a:t>
            </a:r>
            <a:endParaRPr lang="en-US" sz="1200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حائز على ماجستير في هندسة الاتصالات</a:t>
            </a:r>
            <a:endParaRPr lang="en-US" sz="1200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 smtClean="0"/>
              <a:t>خبرة 5 سنوات في ادارة التصنيع والانتاج </a:t>
            </a:r>
            <a:endParaRPr lang="en-US" sz="1200" dirty="0" smtClean="0"/>
          </a:p>
          <a:p>
            <a:pPr marL="171450" lvl="0" indent="-171450" algn="just" rtl="1">
              <a:buFont typeface="Arial" panose="020B0604020202020204" pitchFamily="34" charset="0"/>
              <a:buChar char="•"/>
            </a:pPr>
            <a:r>
              <a:rPr lang="ar-SA" sz="1200" dirty="0" smtClean="0"/>
              <a:t>1 </a:t>
            </a:r>
            <a:r>
              <a:rPr lang="ar-SA" sz="1200" dirty="0"/>
              <a:t>مدير العمليات الفنية</a:t>
            </a:r>
            <a:endParaRPr lang="en-US" sz="1200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الحصول على درجة الليسانس في إدارة الأعمال أو المجال ذي الصلة</a:t>
            </a:r>
            <a:endParaRPr lang="en-US" sz="1200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خبرة سنتين  في وظيفة مدير عمليات والتخطيط ومراقبة سير العمل بشكل يومي لضمان العمل بشكل سهل وبدون معوقات.</a:t>
            </a:r>
            <a:endParaRPr lang="en-US" sz="1200" dirty="0"/>
          </a:p>
          <a:p>
            <a:pPr marL="171450" lvl="0" indent="-171450" algn="just" rtl="1">
              <a:buFont typeface="Arial" panose="020B0604020202020204" pitchFamily="34" charset="0"/>
              <a:buChar char="•"/>
            </a:pPr>
            <a:r>
              <a:rPr lang="ar-SA" sz="1200" dirty="0"/>
              <a:t>1 مدير الترددات اللاسلكية</a:t>
            </a:r>
            <a:endParaRPr lang="en-US" sz="1200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حائز على ليسانس او ماجستير في هندسة الاتصالات او الكترونيك</a:t>
            </a:r>
            <a:endParaRPr lang="en-US" sz="1200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خبرة 3 سنوات في تمديد الأسلاك و التقاط الترددات اللاسلكية</a:t>
            </a:r>
            <a:endParaRPr lang="en-US" sz="1200" dirty="0"/>
          </a:p>
          <a:p>
            <a:pPr marL="914400" marR="0" lvl="2" algn="just" rtl="1">
              <a:spcBef>
                <a:spcPts val="1200"/>
              </a:spcBef>
              <a:spcAft>
                <a:spcPts val="600"/>
              </a:spcAft>
              <a:tabLst>
                <a:tab pos="431800" algn="l"/>
              </a:tabLst>
            </a:pPr>
            <a:endParaRPr lang="en-US" sz="1200" b="1" dirty="0">
              <a:effectLst/>
              <a:latin typeface="Microsoft Sans Serif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-24522" y="26052540"/>
            <a:ext cx="5472972" cy="4201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-314553" algn="just" rtl="1">
              <a:spcBef>
                <a:spcPts val="1200"/>
              </a:spcBef>
              <a:spcAft>
                <a:spcPts val="600"/>
              </a:spcAft>
              <a:buFont typeface="+mj-lt"/>
              <a:buAutoNum type="alphaLcPeriod" startAt="4"/>
              <a:tabLst>
                <a:tab pos="431800" algn="l"/>
              </a:tabLst>
            </a:pPr>
            <a:r>
              <a:rPr lang="ar-SA" sz="1200" b="1" i="1" dirty="0">
                <a:latin typeface="Microsoft Sans Serif" panose="020B0604020202020204" pitchFamily="34" charset="0"/>
              </a:rPr>
              <a:t>وحدة الشؤون القانونية </a:t>
            </a:r>
            <a:r>
              <a:rPr lang="ar-SA" sz="1200" b="1" i="1" dirty="0" smtClean="0">
                <a:latin typeface="Microsoft Sans Serif" panose="020B0604020202020204" pitchFamily="34" charset="0"/>
              </a:rPr>
              <a:t>والترخيص</a:t>
            </a:r>
            <a:endParaRPr lang="ar-LB" sz="1200" b="1" i="1" dirty="0" smtClean="0">
              <a:latin typeface="Microsoft Sans Serif" panose="020B0604020202020204" pitchFamily="34" charset="0"/>
            </a:endParaRPr>
          </a:p>
          <a:p>
            <a:pPr marL="171450" lvl="0" indent="-171450" algn="just" rtl="1">
              <a:buFont typeface="Arial" panose="020B0604020202020204" pitchFamily="34" charset="0"/>
              <a:buChar char="•"/>
            </a:pPr>
            <a:r>
              <a:rPr lang="ar-SA" sz="1200" dirty="0"/>
              <a:t>1 مساعد تنفيذي</a:t>
            </a:r>
            <a:endParaRPr lang="en-US" sz="1200" dirty="0"/>
          </a:p>
          <a:p>
            <a:pPr marL="171450" lvl="0" indent="-171450" algn="just" rtl="1">
              <a:buFont typeface="Arial" panose="020B0604020202020204" pitchFamily="34" charset="0"/>
              <a:buChar char="•"/>
            </a:pPr>
            <a:r>
              <a:rPr lang="ar-SA" sz="1200" dirty="0"/>
              <a:t>1 أمين سر تنفيذي</a:t>
            </a:r>
            <a:endParaRPr lang="en-US" sz="1200" dirty="0"/>
          </a:p>
          <a:p>
            <a:pPr marL="171450" lvl="0" indent="-171450" algn="just" rtl="1">
              <a:buFont typeface="Arial" panose="020B0604020202020204" pitchFamily="34" charset="0"/>
              <a:buChar char="•"/>
            </a:pPr>
            <a:r>
              <a:rPr lang="ar-SA" sz="1200" dirty="0"/>
              <a:t>1 مساعد اداري</a:t>
            </a:r>
            <a:endParaRPr lang="en-US" sz="1200" dirty="0"/>
          </a:p>
          <a:p>
            <a:pPr marL="171450" lvl="0" indent="-171450" algn="just" rtl="1">
              <a:buFont typeface="Arial" panose="020B0604020202020204" pitchFamily="34" charset="0"/>
              <a:buChar char="•"/>
            </a:pPr>
            <a:r>
              <a:rPr lang="ar-SA" sz="1200" dirty="0"/>
              <a:t>1 مدير الترخيص</a:t>
            </a:r>
            <a:endParaRPr lang="en-US" sz="1200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درجة الليسانس أو ما يعادلها في الهندسة (درجة الماجستير في الهندسة أو إدارة الأعمال أمر مفضل)</a:t>
            </a:r>
            <a:r>
              <a:rPr lang="en-US" sz="1200" dirty="0"/>
              <a:t>.</a:t>
            </a:r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خبرة 10 سنوات كحد أدنى في مجال ذي الصلة</a:t>
            </a:r>
            <a:r>
              <a:rPr lang="en-US" sz="1200" dirty="0"/>
              <a:t>.</a:t>
            </a:r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خبرة 3 سنوات في دور إداري أو إشرافي</a:t>
            </a:r>
            <a:r>
              <a:rPr lang="en-US" sz="1200" dirty="0"/>
              <a:t>.</a:t>
            </a:r>
          </a:p>
          <a:p>
            <a:pPr marL="171450" lvl="0" indent="-171450" algn="just" rtl="1">
              <a:buFont typeface="Arial" panose="020B0604020202020204" pitchFamily="34" charset="0"/>
              <a:buChar char="•"/>
            </a:pPr>
            <a:r>
              <a:rPr lang="ar-SA" sz="1200" dirty="0"/>
              <a:t>1 مدير الشؤون القانونية</a:t>
            </a:r>
            <a:endParaRPr lang="en-US" sz="1200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حائز على شهادة ليسانس في القانون</a:t>
            </a:r>
            <a:endParaRPr lang="en-US" sz="1200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SA" sz="1200" dirty="0"/>
              <a:t>خبرة لا تقل عن سنتين في مواقع إدارية في مجال الشؤون القانونية .</a:t>
            </a:r>
            <a:endParaRPr lang="en-US" sz="1200" dirty="0"/>
          </a:p>
          <a:p>
            <a:pPr marL="171450" lvl="0" indent="-171450" algn="just" rtl="1">
              <a:buFont typeface="Arial" panose="020B0604020202020204" pitchFamily="34" charset="0"/>
              <a:buChar char="•"/>
            </a:pPr>
            <a:r>
              <a:rPr lang="ar-LB" sz="1200" dirty="0"/>
              <a:t>1 رئيس تنفيذي للشؤون الادارية</a:t>
            </a:r>
            <a:endParaRPr lang="en-US" sz="1200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LB" sz="1200" dirty="0"/>
              <a:t>حائز على ماجستير في الادارة العامة</a:t>
            </a:r>
            <a:endParaRPr lang="en-US" sz="1200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LB" sz="1200" dirty="0"/>
              <a:t>خبرة لا تقل عن 3 سنوات في تطبيق النظام الداخلي للهيئة، وإدارة الموارد البشرية وأمانة سر إدارة الهيئة.</a:t>
            </a:r>
            <a:endParaRPr lang="en-US" sz="1200" dirty="0"/>
          </a:p>
          <a:p>
            <a:pPr marL="171450" lvl="0" indent="-171450" algn="just" rtl="1">
              <a:buFont typeface="Arial" panose="020B0604020202020204" pitchFamily="34" charset="0"/>
              <a:buChar char="•"/>
            </a:pPr>
            <a:r>
              <a:rPr lang="ar-LB" sz="1200" dirty="0"/>
              <a:t>1 رئيس تنفيذي للشؤون المالية</a:t>
            </a:r>
            <a:endParaRPr lang="en-US" sz="1200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LB" sz="1200" dirty="0"/>
              <a:t>حائز على ماجستير في المؤوسسات المالية </a:t>
            </a:r>
            <a:endParaRPr lang="en-US" sz="1200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LB" sz="1200" dirty="0"/>
              <a:t>خبرة لا تقل عن سنتين في إعداد مشروع الموازنة ومراقبة حسن تنفيذها وتتولّي شؤون المحاسبة.</a:t>
            </a:r>
            <a:endParaRPr lang="en-US" sz="1200" dirty="0"/>
          </a:p>
          <a:p>
            <a:pPr marL="171450" lvl="0" indent="-171450" algn="just" rtl="1">
              <a:buFont typeface="Arial" panose="020B0604020202020204" pitchFamily="34" charset="0"/>
              <a:buChar char="•"/>
            </a:pPr>
            <a:r>
              <a:rPr lang="ar-LB" sz="1200" dirty="0"/>
              <a:t>1 رئيس تنفيذي للتدقيق الداخلي</a:t>
            </a:r>
            <a:endParaRPr lang="en-US" sz="1200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LB" sz="1200" dirty="0"/>
              <a:t>حائز على ليسانس في المحاسبة و التدقيق</a:t>
            </a:r>
            <a:endParaRPr lang="en-US" sz="1200" dirty="0"/>
          </a:p>
          <a:p>
            <a:pPr marL="171450" indent="-171450" algn="just" rtl="1">
              <a:buFont typeface="Courier New" panose="02070309020205020404" pitchFamily="49" charset="0"/>
              <a:buChar char="o"/>
            </a:pPr>
            <a:r>
              <a:rPr lang="ar-LB" sz="1200" dirty="0"/>
              <a:t>خبرة لا تقل عن 3 سنوات في التدقيق بالموازنة وبحسابات الهيئة وفقاُ لما تقرره إدارة الهيئة. </a:t>
            </a:r>
            <a:endParaRPr lang="en-US" sz="1200" dirty="0"/>
          </a:p>
          <a:p>
            <a:pPr marL="914400" marR="0" lvl="2" algn="just" rtl="1">
              <a:spcBef>
                <a:spcPts val="1200"/>
              </a:spcBef>
              <a:spcAft>
                <a:spcPts val="600"/>
              </a:spcAft>
              <a:tabLst>
                <a:tab pos="431800" algn="l"/>
              </a:tabLst>
            </a:pPr>
            <a:endParaRPr lang="en-US" sz="1200" b="1" dirty="0">
              <a:effectLst/>
              <a:latin typeface="Microsoft Sans Serif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293000" y="22578964"/>
            <a:ext cx="4676534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 rtl="1">
              <a:buFont typeface="+mj-lt"/>
              <a:buAutoNum type="romanUcPeriod" startAt="2"/>
            </a:pPr>
            <a:r>
              <a:rPr lang="ar-LB" sz="1687" b="1" dirty="0"/>
              <a:t>المسمى الوظيفي و الأشخاص المطلوبين </a:t>
            </a:r>
            <a:endParaRPr lang="en-US" sz="1687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16535401" y="20468254"/>
            <a:ext cx="4676534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 rtl="1">
              <a:buFont typeface="+mj-lt"/>
              <a:buAutoNum type="romanUcPeriod" startAt="2"/>
            </a:pPr>
            <a:r>
              <a:rPr lang="ar-LB" sz="1687" b="1" dirty="0"/>
              <a:t>المسمى الوظيفي و الأشخاص المطلوبين </a:t>
            </a:r>
            <a:endParaRPr lang="en-US" sz="1687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4023078" y="4148773"/>
            <a:ext cx="3214288" cy="611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 rtl="1">
              <a:buFont typeface="+mj-lt"/>
              <a:buAutoNum type="romanUcPeriod" startAt="2"/>
            </a:pPr>
            <a:r>
              <a:rPr lang="ar-LB" sz="1687" b="1" dirty="0"/>
              <a:t>المسمى الوظيفي و الأشخاص المطلوبين </a:t>
            </a:r>
            <a:endParaRPr lang="en-US" sz="1687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11590019" y="7544474"/>
            <a:ext cx="3545371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 rtl="1">
              <a:buFont typeface="+mj-lt"/>
              <a:buAutoNum type="romanUcPeriod" startAt="2"/>
            </a:pPr>
            <a:r>
              <a:rPr lang="ar-LB" sz="1687" b="1" dirty="0"/>
              <a:t>المسمى الوظيفي و الأشخاص المطلوبين </a:t>
            </a:r>
            <a:endParaRPr lang="en-US" sz="1687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17187356" y="15181637"/>
            <a:ext cx="3703269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 rtl="1">
              <a:buFont typeface="+mj-lt"/>
              <a:buAutoNum type="romanUcPeriod"/>
            </a:pPr>
            <a:r>
              <a:rPr lang="ar-LB" sz="1687" b="1" dirty="0"/>
              <a:t>الهيكل التنظيمي و أقسام الوزارة</a:t>
            </a:r>
            <a:endParaRPr lang="en-US" sz="1687" b="1" dirty="0"/>
          </a:p>
        </p:txBody>
      </p:sp>
      <p:grpSp>
        <p:nvGrpSpPr>
          <p:cNvPr id="81" name="Group 80"/>
          <p:cNvGrpSpPr/>
          <p:nvPr/>
        </p:nvGrpSpPr>
        <p:grpSpPr>
          <a:xfrm>
            <a:off x="686064" y="15636429"/>
            <a:ext cx="9949562" cy="6948240"/>
            <a:chOff x="686064" y="15636429"/>
            <a:chExt cx="9949562" cy="6948240"/>
          </a:xfrm>
        </p:grpSpPr>
        <p:pic>
          <p:nvPicPr>
            <p:cNvPr id="67" name="Picture 66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736681" y="15636429"/>
              <a:ext cx="9898945" cy="4878998"/>
            </a:xfrm>
            <a:prstGeom prst="rect">
              <a:avLst/>
            </a:prstGeom>
          </p:spPr>
        </p:pic>
        <p:pic>
          <p:nvPicPr>
            <p:cNvPr id="68" name="Picture 67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686064" y="20319195"/>
              <a:ext cx="9913507" cy="2265474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>
              <a:off x="8683278" y="15704147"/>
              <a:ext cx="1668958" cy="28507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336262" y="15653171"/>
            <a:ext cx="3703269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r" rtl="1">
              <a:buFont typeface="+mj-lt"/>
              <a:buAutoNum type="romanUcPeriod"/>
            </a:pPr>
            <a:r>
              <a:rPr lang="ar-LB" sz="1687" b="1" dirty="0"/>
              <a:t>الهيكل التنظيمي و أقسام الوزارة</a:t>
            </a:r>
            <a:endParaRPr lang="en-US" sz="1687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18478747" y="29755297"/>
            <a:ext cx="692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Siham Aisha August 2021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52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2304</Words>
  <Application>Microsoft Office PowerPoint</Application>
  <PresentationFormat>Custom</PresentationFormat>
  <Paragraphs>272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Microsoft Sans Serif</vt:lpstr>
      <vt:lpstr>Palatino Linotype</vt:lpstr>
      <vt:lpstr>Symbol</vt:lpstr>
      <vt:lpstr>Times New Roman</vt:lpstr>
      <vt:lpstr>Traditional Arabic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siham aisha</dc:creator>
  <cp:lastModifiedBy>siham aisha</cp:lastModifiedBy>
  <cp:revision>23</cp:revision>
  <dcterms:created xsi:type="dcterms:W3CDTF">2021-08-02T13:30:04Z</dcterms:created>
  <dcterms:modified xsi:type="dcterms:W3CDTF">2021-08-14T09:32:40Z</dcterms:modified>
</cp:coreProperties>
</file>