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72" r:id="rId4"/>
  </p:sldMasterIdLst>
  <p:notesMasterIdLst>
    <p:notesMasterId r:id="rId28"/>
  </p:notesMasterIdLst>
  <p:handoutMasterIdLst>
    <p:handoutMasterId r:id="rId29"/>
  </p:handoutMasterIdLst>
  <p:sldIdLst>
    <p:sldId id="257" r:id="rId5"/>
    <p:sldId id="274" r:id="rId6"/>
    <p:sldId id="276" r:id="rId7"/>
    <p:sldId id="277" r:id="rId8"/>
    <p:sldId id="278" r:id="rId9"/>
    <p:sldId id="279" r:id="rId10"/>
    <p:sldId id="281" r:id="rId11"/>
    <p:sldId id="280" r:id="rId12"/>
    <p:sldId id="282" r:id="rId13"/>
    <p:sldId id="286" r:id="rId14"/>
    <p:sldId id="294" r:id="rId15"/>
    <p:sldId id="284" r:id="rId16"/>
    <p:sldId id="287" r:id="rId17"/>
    <p:sldId id="295" r:id="rId18"/>
    <p:sldId id="296" r:id="rId19"/>
    <p:sldId id="297" r:id="rId20"/>
    <p:sldId id="298" r:id="rId21"/>
    <p:sldId id="299" r:id="rId22"/>
    <p:sldId id="291" r:id="rId23"/>
    <p:sldId id="292" r:id="rId24"/>
    <p:sldId id="303" r:id="rId25"/>
    <p:sldId id="304" r:id="rId26"/>
    <p:sldId id="26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CB3BE8-2BAD-40CB-A6E2-65346314727B}" v="47" dt="2020-04-23T09:13:02.083"/>
    <p1510:client id="{48E4EF07-EB62-456E-83E4-48BCBD63ADBD}" v="106" dt="2020-04-23T10:52:39.505"/>
    <p1510:client id="{BA352079-E5CF-479B-B7C0-567AAC899743}" v="6" dt="2020-04-23T11:05:04.0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18" autoAdjust="0"/>
    <p:restoredTop sz="77798" autoAdjust="0"/>
  </p:normalViewPr>
  <p:slideViewPr>
    <p:cSldViewPr snapToGrid="0" snapToObjects="1">
      <p:cViewPr>
        <p:scale>
          <a:sx n="60" d="100"/>
          <a:sy n="60" d="100"/>
        </p:scale>
        <p:origin x="-834" y="-72"/>
      </p:cViewPr>
      <p:guideLst>
        <p:guide orient="horz" pos="2160"/>
        <p:guide pos="3840"/>
      </p:guideLst>
    </p:cSldViewPr>
  </p:slideViewPr>
  <p:outlineViewPr>
    <p:cViewPr>
      <p:scale>
        <a:sx n="33" d="100"/>
        <a:sy n="33" d="100"/>
      </p:scale>
      <p:origin x="0" y="1878"/>
    </p:cViewPr>
  </p:outlineViewPr>
  <p:notesTextViewPr>
    <p:cViewPr>
      <p:scale>
        <a:sx n="1" d="1"/>
        <a:sy n="1" d="1"/>
      </p:scale>
      <p:origin x="0" y="0"/>
    </p:cViewPr>
  </p:notesTextViewPr>
  <p:sorterViewPr>
    <p:cViewPr>
      <p:scale>
        <a:sx n="100" d="100"/>
        <a:sy n="100" d="100"/>
      </p:scale>
      <p:origin x="0" y="5742"/>
    </p:cViewPr>
  </p:sorterViewPr>
  <p:notesViewPr>
    <p:cSldViewPr snapToGrid="0" snapToObjects="1">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7939FE9-0B2E-4997-BA24-44FF9669BA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D0AE1028-7A43-40A3-A2EC-124FFB073D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B3D3C9-ED3E-4430-A8CA-03711A676035}" type="datetimeFigureOut">
              <a:rPr lang="en-US" smtClean="0"/>
              <a:t>6/3/2020</a:t>
            </a:fld>
            <a:endParaRPr lang="en-US" dirty="0"/>
          </a:p>
        </p:txBody>
      </p:sp>
      <p:sp>
        <p:nvSpPr>
          <p:cNvPr id="4" name="Footer Placeholder 3">
            <a:extLst>
              <a:ext uri="{FF2B5EF4-FFF2-40B4-BE49-F238E27FC236}">
                <a16:creationId xmlns:a16="http://schemas.microsoft.com/office/drawing/2014/main" xmlns="" id="{8ACACB66-3B0A-415A-9449-9278044DA5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F9B7EC22-6F70-469D-B720-84BF796C51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4CC5C-2831-4FAC-8076-6410B257E0B7}" type="slidenum">
              <a:rPr lang="en-US" smtClean="0"/>
              <a:t>‹Nr.›</a:t>
            </a:fld>
            <a:endParaRPr lang="en-US" dirty="0"/>
          </a:p>
        </p:txBody>
      </p:sp>
    </p:spTree>
    <p:extLst>
      <p:ext uri="{BB962C8B-B14F-4D97-AF65-F5344CB8AC3E}">
        <p14:creationId xmlns:p14="http://schemas.microsoft.com/office/powerpoint/2010/main" val="9509838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E67E2B-6215-4DB6-B113-75ACD1123374}" type="datetimeFigureOut">
              <a:rPr lang="en-US" smtClean="0"/>
              <a:t>6/3/2020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C8106-034A-47C1-ADA6-0A1F9E0E7474}" type="slidenum">
              <a:rPr lang="en-US" smtClean="0"/>
              <a:t>‹Nr.›</a:t>
            </a:fld>
            <a:endParaRPr lang="en-US" dirty="0"/>
          </a:p>
        </p:txBody>
      </p:sp>
    </p:spTree>
    <p:extLst>
      <p:ext uri="{BB962C8B-B14F-4D97-AF65-F5344CB8AC3E}">
        <p14:creationId xmlns:p14="http://schemas.microsoft.com/office/powerpoint/2010/main" val="288078780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C8106-034A-47C1-ADA6-0A1F9E0E7474}" type="slidenum">
              <a:rPr lang="en-US" smtClean="0"/>
              <a:t>1</a:t>
            </a:fld>
            <a:endParaRPr lang="en-US" dirty="0"/>
          </a:p>
        </p:txBody>
      </p:sp>
    </p:spTree>
    <p:extLst>
      <p:ext uri="{BB962C8B-B14F-4D97-AF65-F5344CB8AC3E}">
        <p14:creationId xmlns:p14="http://schemas.microsoft.com/office/powerpoint/2010/main" val="3095859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نشأت الصلاحية الهيكلية للنموذج في البداية من النقل المباشر للرسم البياني للتأثير في النموذج.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يجب مراعاة القواعد الأساسية للنمذجة مع ديناميكيات النظام </a:t>
            </a:r>
            <a:r>
              <a:rPr lang="ar-LB" sz="1200" kern="1200" dirty="0" smtClean="0">
                <a:solidFill>
                  <a:schemeClr val="tx1"/>
                </a:solidFill>
                <a:effectLst/>
                <a:latin typeface="+mn-lt"/>
                <a:ea typeface="+mn-ea"/>
                <a:cs typeface="+mn-cs"/>
              </a:rPr>
              <a:t>.</a:t>
            </a: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تم توفير مؤشر آخر على الصلاحية الهيكلية بواسطة "التحقق من الوحدات" في </a:t>
            </a:r>
            <a:r>
              <a:rPr lang="en-US" sz="1200" kern="1200" dirty="0" smtClean="0">
                <a:solidFill>
                  <a:schemeClr val="tx1"/>
                </a:solidFill>
                <a:effectLst/>
                <a:latin typeface="+mn-lt"/>
                <a:ea typeface="+mn-ea"/>
                <a:cs typeface="+mn-cs"/>
              </a:rPr>
              <a:t>VENSIM</a:t>
            </a:r>
            <a:r>
              <a:rPr lang="ar-SA" sz="1200" kern="1200" dirty="0" smtClean="0">
                <a:solidFill>
                  <a:schemeClr val="tx1"/>
                </a:solidFill>
                <a:effectLst/>
                <a:latin typeface="+mn-lt"/>
                <a:ea typeface="+mn-ea"/>
                <a:cs typeface="+mn-cs"/>
              </a:rPr>
              <a:t> ، والذي يتحقق من الوحدات داخل المعادلات من أجل الاتساق. نظرًا لاحترام القواعد المذكورة ونجاح فحص الوحدات أيضًا ، تم افتراض الصحة الهيكلية للنموذج.</a:t>
            </a:r>
            <a:endParaRPr lang="en-US" sz="1200" kern="1200" dirty="0" smtClean="0">
              <a:solidFill>
                <a:schemeClr val="tx1"/>
              </a:solidFill>
              <a:effectLst/>
              <a:latin typeface="+mn-lt"/>
              <a:ea typeface="+mn-ea"/>
              <a:cs typeface="+mn-cs"/>
            </a:endParaRPr>
          </a:p>
          <a:p>
            <a:pPr algn="r" rtl="1"/>
            <a:endParaRPr lang="ar-LB" dirty="0" smtClean="0"/>
          </a:p>
          <a:p>
            <a:pPr algn="r" rtl="1"/>
            <a:r>
              <a:rPr lang="ar-SA" sz="1200" kern="1200" dirty="0" smtClean="0">
                <a:solidFill>
                  <a:schemeClr val="tx1"/>
                </a:solidFill>
                <a:effectLst/>
                <a:latin typeface="+mn-lt"/>
                <a:ea typeface="+mn-ea"/>
                <a:cs typeface="+mn-cs"/>
              </a:rPr>
              <a:t>عند التحقق من الصحة السلوكية ، كان هناك خطأ أساسي في النموذج واضح بالفعل: منذ أن تم حساب الشيخوخة 1</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الشيخوخة 1: = السكان</a:t>
            </a:r>
            <a:r>
              <a:rPr lang="ar-LB"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 00إلى 14</a:t>
            </a:r>
            <a:r>
              <a:rPr lang="ar-LB" sz="1200" kern="1200" dirty="0" smtClean="0">
                <a:solidFill>
                  <a:schemeClr val="tx1"/>
                </a:solidFill>
                <a:effectLst/>
                <a:latin typeface="+mn-lt"/>
                <a:ea typeface="+mn-ea"/>
                <a:cs typeface="+mn-cs"/>
              </a:rPr>
              <a:t>)</a:t>
            </a:r>
            <a:r>
              <a:rPr lang="ar-SA" sz="1200" kern="120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زمن</a:t>
            </a:r>
            <a:r>
              <a:rPr lang="ar-LB" sz="1200" kern="1200" baseline="0" dirty="0" smtClean="0">
                <a:solidFill>
                  <a:schemeClr val="tx1"/>
                </a:solidFill>
                <a:effectLst/>
                <a:latin typeface="+mn-lt"/>
                <a:ea typeface="+mn-ea"/>
                <a:cs typeface="+mn-cs"/>
              </a:rPr>
              <a:t> الوقت</a:t>
            </a:r>
            <a:r>
              <a:rPr lang="ar-LB" sz="1200" kern="1200" dirty="0" smtClean="0">
                <a:solidFill>
                  <a:schemeClr val="tx1"/>
                </a:solidFill>
                <a:effectLst/>
                <a:latin typeface="+mn-lt"/>
                <a:ea typeface="+mn-ea"/>
                <a:cs typeface="+mn-cs"/>
              </a:rPr>
              <a:t>(</a:t>
            </a:r>
            <a:r>
              <a:rPr lang="ar-SA" sz="1200" kern="1200" dirty="0" smtClean="0">
                <a:solidFill>
                  <a:schemeClr val="tx1"/>
                </a:solidFill>
                <a:effectLst/>
                <a:latin typeface="+mn-lt"/>
                <a:ea typeface="+mn-ea"/>
                <a:cs typeface="+mn-cs"/>
              </a:rPr>
              <a:t> 00 إلى 14</a:t>
            </a:r>
            <a:r>
              <a:rPr lang="ar-LB"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على سبيل المثال ، "طفرة الولادة" في الوقت الذي تؤدي فيه </a:t>
            </a:r>
            <a:r>
              <a:rPr lang="en-US" sz="1200" kern="1200" dirty="0" smtClean="0">
                <a:solidFill>
                  <a:schemeClr val="tx1"/>
                </a:solidFill>
                <a:effectLst/>
                <a:latin typeface="+mn-lt"/>
                <a:ea typeface="+mn-ea"/>
                <a:cs typeface="+mn-cs"/>
              </a:rPr>
              <a:t>t</a:t>
            </a:r>
            <a:r>
              <a:rPr lang="ar-SA" sz="1200" kern="1200" dirty="0" smtClean="0">
                <a:solidFill>
                  <a:schemeClr val="tx1"/>
                </a:solidFill>
                <a:effectLst/>
                <a:latin typeface="+mn-lt"/>
                <a:ea typeface="+mn-ea"/>
                <a:cs typeface="+mn-cs"/>
              </a:rPr>
              <a:t> بالفعل إلى زيادة قيمة الشيخوخة 1 في </a:t>
            </a:r>
            <a:r>
              <a:rPr lang="en-US" sz="1200" kern="1200" dirty="0" smtClean="0">
                <a:solidFill>
                  <a:schemeClr val="tx1"/>
                </a:solidFill>
                <a:effectLst/>
                <a:latin typeface="+mn-lt"/>
                <a:ea typeface="+mn-ea"/>
                <a:cs typeface="+mn-cs"/>
              </a:rPr>
              <a:t>t + 1</a:t>
            </a:r>
            <a:r>
              <a:rPr lang="ar-SA" sz="1200" kern="1200" dirty="0" smtClean="0">
                <a:solidFill>
                  <a:schemeClr val="tx1"/>
                </a:solidFill>
                <a:effectLst/>
                <a:latin typeface="+mn-lt"/>
                <a:ea typeface="+mn-ea"/>
                <a:cs typeface="+mn-cs"/>
              </a:rPr>
              <a:t> ، ولكن هذا ليس صحيحًا. بدلا من ذلك ، من المرجح أن تحدث زيادة في الشيخوخة 1 فقط في الوقت </a:t>
            </a:r>
            <a:r>
              <a:rPr lang="en-US" sz="1200" kern="1200" dirty="0" smtClean="0">
                <a:solidFill>
                  <a:schemeClr val="tx1"/>
                </a:solidFill>
                <a:effectLst/>
                <a:latin typeface="+mn-lt"/>
                <a:ea typeface="+mn-ea"/>
                <a:cs typeface="+mn-cs"/>
              </a:rPr>
              <a:t>t</a:t>
            </a:r>
            <a:r>
              <a:rPr lang="ar-SA" sz="1200" kern="1200" dirty="0" smtClean="0">
                <a:solidFill>
                  <a:schemeClr val="tx1"/>
                </a:solidFill>
                <a:effectLst/>
                <a:latin typeface="+mn-lt"/>
                <a:ea typeface="+mn-ea"/>
                <a:cs typeface="+mn-cs"/>
              </a:rPr>
              <a:t> + </a:t>
            </a:r>
            <a:r>
              <a:rPr lang="ar-LB" sz="1200" kern="1200" dirty="0" smtClean="0">
                <a:solidFill>
                  <a:schemeClr val="tx1"/>
                </a:solidFill>
                <a:effectLst/>
                <a:latin typeface="+mn-lt"/>
                <a:ea typeface="+mn-ea"/>
                <a:cs typeface="+mn-cs"/>
              </a:rPr>
              <a:t>زمن</a:t>
            </a:r>
            <a:r>
              <a:rPr lang="ar-LB" sz="1200" kern="1200" baseline="0" dirty="0" smtClean="0">
                <a:solidFill>
                  <a:schemeClr val="tx1"/>
                </a:solidFill>
                <a:effectLst/>
                <a:latin typeface="+mn-lt"/>
                <a:ea typeface="+mn-ea"/>
                <a:cs typeface="+mn-cs"/>
              </a:rPr>
              <a:t> البقاء</a:t>
            </a:r>
            <a:r>
              <a:rPr lang="ar-SA" sz="1200" kern="120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(00</a:t>
            </a:r>
            <a:r>
              <a:rPr lang="ar-LB" sz="1200" kern="1200" baseline="0" dirty="0" smtClean="0">
                <a:solidFill>
                  <a:schemeClr val="tx1"/>
                </a:solidFill>
                <a:effectLst/>
                <a:latin typeface="+mn-lt"/>
                <a:ea typeface="+mn-ea"/>
                <a:cs typeface="+mn-cs"/>
              </a:rPr>
              <a:t> إلى 14)</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 ولذلك يجب أن يظل هذا التأخير الزمني محددًا في النموذج.</a:t>
            </a:r>
            <a:endParaRPr lang="en-US" sz="1200" kern="1200" dirty="0" smtClean="0">
              <a:solidFill>
                <a:schemeClr val="tx1"/>
              </a:solidFill>
              <a:effectLst/>
              <a:latin typeface="+mn-lt"/>
              <a:ea typeface="+mn-ea"/>
              <a:cs typeface="+mn-cs"/>
            </a:endParaRPr>
          </a:p>
          <a:p>
            <a:pPr algn="r" rtl="1"/>
            <a:endParaRPr lang="ar-LB" dirty="0" smtClean="0"/>
          </a:p>
          <a:p>
            <a:pPr algn="r" rtl="1"/>
            <a:r>
              <a:rPr lang="ar-SA" sz="1200" kern="1200" dirty="0" smtClean="0">
                <a:solidFill>
                  <a:schemeClr val="tx1"/>
                </a:solidFill>
                <a:effectLst/>
                <a:latin typeface="+mn-lt"/>
                <a:ea typeface="+mn-ea"/>
                <a:cs typeface="+mn-cs"/>
              </a:rPr>
              <a:t>نظرًا لأن الأشخاص من فئة عمرية واحدة يعتبرون متجانسين في النموذج ، فإن الخطأ الموصوف يعتمد في المقام الأول على نطاق الفئة العمرية (حسب التعريف ، يقابل </a:t>
            </a:r>
            <a:r>
              <a:rPr lang="ar-LB" sz="1200" kern="1200" dirty="0" smtClean="0">
                <a:solidFill>
                  <a:schemeClr val="tx1"/>
                </a:solidFill>
                <a:effectLst/>
                <a:latin typeface="+mn-lt"/>
                <a:ea typeface="+mn-ea"/>
                <a:cs typeface="+mn-cs"/>
              </a:rPr>
              <a:t>زمن</a:t>
            </a:r>
            <a:r>
              <a:rPr lang="ar-LB" sz="1200" kern="1200" baseline="0" dirty="0" smtClean="0">
                <a:solidFill>
                  <a:schemeClr val="tx1"/>
                </a:solidFill>
                <a:effectLst/>
                <a:latin typeface="+mn-lt"/>
                <a:ea typeface="+mn-ea"/>
                <a:cs typeface="+mn-cs"/>
              </a:rPr>
              <a:t> البقاء</a:t>
            </a:r>
            <a:r>
              <a:rPr lang="ar-SA" sz="1200" kern="1200" dirty="0" smtClean="0">
                <a:solidFill>
                  <a:schemeClr val="tx1"/>
                </a:solidFill>
                <a:effectLst/>
                <a:latin typeface="+mn-lt"/>
                <a:ea typeface="+mn-ea"/>
                <a:cs typeface="+mn-cs"/>
              </a:rPr>
              <a:t> هذا النطاق).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من أجل تقليل الخطأ ، يجب بالتالي تكوين فئات عمرية أصغر. </a:t>
            </a:r>
            <a:endParaRPr lang="ar-LB"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في هذه الحالة ، تم إعطاء فترة التكامل على أنها </a:t>
            </a:r>
            <a:r>
              <a:rPr lang="en-US" sz="1200" kern="1200" dirty="0" err="1" smtClean="0">
                <a:solidFill>
                  <a:schemeClr val="tx1"/>
                </a:solidFill>
                <a:effectLst/>
                <a:latin typeface="+mn-lt"/>
                <a:ea typeface="+mn-ea"/>
                <a:cs typeface="+mn-cs"/>
              </a:rPr>
              <a:t>dt</a:t>
            </a:r>
            <a:r>
              <a:rPr lang="en-US" sz="1200" kern="1200" dirty="0" smtClean="0">
                <a:solidFill>
                  <a:schemeClr val="tx1"/>
                </a:solidFill>
                <a:effectLst/>
                <a:latin typeface="+mn-lt"/>
                <a:ea typeface="+mn-ea"/>
                <a:cs typeface="+mn-cs"/>
              </a:rPr>
              <a:t> = 0.25 </a:t>
            </a:r>
            <a:r>
              <a:rPr lang="ar-LB"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سنة.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كانت الفئة العمرية الأخيرة "75 فما فوق".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وينتج عن ذلك ما مجموعه 301 فئة عمرية أو "مجموعات ربع ولادة". </a:t>
            </a:r>
            <a:endParaRPr lang="ar-LB"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t>10</a:t>
            </a:fld>
            <a:endParaRPr lang="en-US" dirty="0"/>
          </a:p>
        </p:txBody>
      </p:sp>
    </p:spTree>
    <p:extLst>
      <p:ext uri="{BB962C8B-B14F-4D97-AF65-F5344CB8AC3E}">
        <p14:creationId xmlns:p14="http://schemas.microsoft.com/office/powerpoint/2010/main" val="980895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من حيث المبدأ ، يمكن تمثيلها في نفس الشكل كما في النموذج مع ثلاث فئات عمرية ، ولكن هذا لا ينبغي أن يكون عمليًا.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بدلاً من ذلك ، يوفر </a:t>
            </a:r>
            <a:r>
              <a:rPr lang="en-US" sz="1200" kern="1200" dirty="0" smtClean="0">
                <a:solidFill>
                  <a:schemeClr val="tx1"/>
                </a:solidFill>
                <a:effectLst/>
                <a:latin typeface="+mn-lt"/>
                <a:ea typeface="+mn-ea"/>
                <a:cs typeface="+mn-cs"/>
              </a:rPr>
              <a:t>VENSIM </a:t>
            </a:r>
            <a:r>
              <a:rPr lang="ar-SA" sz="1200" kern="1200" dirty="0" smtClean="0">
                <a:solidFill>
                  <a:schemeClr val="tx1"/>
                </a:solidFill>
                <a:effectLst/>
                <a:latin typeface="+mn-lt"/>
                <a:ea typeface="+mn-ea"/>
                <a:cs typeface="+mn-cs"/>
              </a:rPr>
              <a:t>خيار تعريف متغير كصفيف باستخدام ما يسمى بالبرامج النصية ،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بحيث يمكنه الاحتفاظ بعدة قيم.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تتم معالجة القيم الفردية بواسطة ثوابت منخفض. </a:t>
            </a:r>
            <a:endParaRPr lang="ar-LB" sz="1200" kern="1200" dirty="0" smtClean="0">
              <a:solidFill>
                <a:schemeClr val="tx1"/>
              </a:solidFill>
              <a:effectLst/>
              <a:latin typeface="+mn-lt"/>
              <a:ea typeface="+mn-ea"/>
              <a:cs typeface="+mn-cs"/>
            </a:endParaRPr>
          </a:p>
          <a:p>
            <a:pPr algn="r" rtl="1"/>
            <a:r>
              <a:rPr lang="en-US" sz="1200" kern="1200" dirty="0" err="1" smtClean="0">
                <a:solidFill>
                  <a:schemeClr val="tx1"/>
                </a:solidFill>
                <a:effectLst/>
                <a:latin typeface="+mn-lt"/>
                <a:ea typeface="+mn-ea"/>
                <a:cs typeface="+mn-cs"/>
              </a:rPr>
              <a:t>باستخدام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هذه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الموارد</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يمكن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نمذجة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عملية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الشيخوخة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بجهد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قليل</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نسبيًا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تم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الجمع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بين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الفئات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العمرية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الثلاث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للنموذج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الأساسي</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في</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متغير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سكانية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واحد</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ناقل</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السكان</a:t>
            </a:r>
            <a:r>
              <a:rPr lang="en-US" sz="1200" kern="1200" dirty="0" smtClean="0">
                <a:solidFill>
                  <a:schemeClr val="tx1"/>
                </a:solidFill>
                <a:effectLst/>
                <a:latin typeface="+mn-lt"/>
                <a:ea typeface="+mn-ea"/>
                <a:cs typeface="+mn-cs"/>
              </a:rPr>
              <a:t> </a:t>
            </a:r>
            <a:r>
              <a:rPr lang="ar-LB" sz="1200" kern="1200" baseline="0" dirty="0" smtClean="0">
                <a:solidFill>
                  <a:schemeClr val="tx1"/>
                </a:solidFill>
                <a:effectLst/>
                <a:latin typeface="+mn-lt"/>
                <a:ea typeface="+mn-ea"/>
                <a:cs typeface="+mn-cs"/>
              </a:rPr>
              <a:t> (انظر الشكل) </a:t>
            </a:r>
            <a:r>
              <a:rPr lang="en-US" sz="1200" kern="1200" dirty="0" err="1" smtClean="0">
                <a:solidFill>
                  <a:schemeClr val="tx1"/>
                </a:solidFill>
                <a:effectLst/>
                <a:latin typeface="+mn-lt"/>
                <a:ea typeface="+mn-ea"/>
                <a:cs typeface="+mn-cs"/>
              </a:rPr>
              <a:t>وتم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تعريفه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على</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أنه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مجموعة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الأتراب</a:t>
            </a:r>
            <a:r>
              <a:rPr lang="fr-FR" sz="1200" kern="1200" dirty="0" smtClean="0">
                <a:solidFill>
                  <a:schemeClr val="tx1"/>
                </a:solidFill>
                <a:effectLst/>
                <a:latin typeface="+mn-lt"/>
                <a:ea typeface="+mn-ea"/>
                <a:cs typeface="+mn-cs"/>
              </a:rPr>
              <a:t>.</a:t>
            </a:r>
            <a:endParaRPr lang="ar-LB" sz="1200" kern="1200" dirty="0" smtClean="0">
              <a:solidFill>
                <a:schemeClr val="tx1"/>
              </a:solidFill>
              <a:effectLst/>
              <a:latin typeface="+mn-lt"/>
              <a:ea typeface="+mn-ea"/>
              <a:cs typeface="+mn-cs"/>
            </a:endParaRPr>
          </a:p>
          <a:p>
            <a:pPr algn="r" rtl="1"/>
            <a:endParaRPr lang="en-US" sz="1200" kern="1200" dirty="0" smtClean="0">
              <a:solidFill>
                <a:schemeClr val="tx1"/>
              </a:solidFill>
              <a:effectLst/>
              <a:latin typeface="+mn-lt"/>
              <a:ea typeface="+mn-ea"/>
              <a:cs typeface="+mn-cs"/>
            </a:endParaRPr>
          </a:p>
          <a:p>
            <a:pPr algn="r" rtl="1"/>
            <a:r>
              <a:rPr lang="en-US" sz="1200" kern="1200" dirty="0" err="1" smtClean="0">
                <a:solidFill>
                  <a:schemeClr val="tx1"/>
                </a:solidFill>
                <a:effectLst/>
                <a:latin typeface="+mn-lt"/>
                <a:ea typeface="+mn-ea"/>
                <a:cs typeface="+mn-cs"/>
              </a:rPr>
              <a:t>تنطبق</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معادلتان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مختلفتان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الآن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على</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عدد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الأشخاص</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ضمن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مجموعة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نموذجية</a:t>
            </a:r>
            <a:r>
              <a:rPr lang="fr-FR" sz="1200" kern="120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 </a:t>
            </a:r>
          </a:p>
          <a:p>
            <a:pPr marL="171450" indent="-171450" algn="r" rtl="1">
              <a:buFont typeface="Arial" panose="020B0604020202020204" pitchFamily="34" charset="0"/>
              <a:buChar char="•"/>
            </a:pPr>
            <a:r>
              <a:rPr lang="en-US" sz="1200" kern="1200" dirty="0" err="1" smtClean="0">
                <a:solidFill>
                  <a:schemeClr val="tx1"/>
                </a:solidFill>
                <a:effectLst/>
                <a:latin typeface="+mn-lt"/>
                <a:ea typeface="+mn-ea"/>
                <a:cs typeface="+mn-cs"/>
              </a:rPr>
              <a:t>في</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المجموعة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الأولى</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تتدفق</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الولادات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وتتقدم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في</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العمر</a:t>
            </a:r>
            <a:r>
              <a:rPr lang="en-US" sz="1200" kern="120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تؤخذ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وفيات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الأطفال</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بالفعل</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في</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الاعتبار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عند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الولادة</a:t>
            </a:r>
            <a:r>
              <a:rPr lang="ar-LB" sz="1200" kern="1200" dirty="0" smtClean="0">
                <a:solidFill>
                  <a:schemeClr val="tx1"/>
                </a:solidFill>
                <a:effectLst/>
                <a:latin typeface="+mn-lt"/>
                <a:ea typeface="+mn-ea"/>
                <a:cs typeface="+mn-cs"/>
              </a:rPr>
              <a:t>)</a:t>
            </a:r>
          </a:p>
          <a:p>
            <a:pPr marL="0" indent="0" algn="ctr" rtl="1">
              <a:buFont typeface="Arial" panose="020B0604020202020204" pitchFamily="34" charset="0"/>
              <a:buNone/>
            </a:pPr>
            <a:r>
              <a:rPr lang="en-US" sz="1200" kern="1200" dirty="0" err="1" smtClean="0">
                <a:solidFill>
                  <a:schemeClr val="tx1"/>
                </a:solidFill>
                <a:effectLst/>
                <a:latin typeface="+mn-lt"/>
                <a:ea typeface="+mn-ea"/>
                <a:cs typeface="+mn-cs"/>
              </a:rPr>
              <a:t>ناقل</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السكان</a:t>
            </a:r>
            <a:r>
              <a:rPr lang="fr-FR" sz="1200" kern="1200" dirty="0" smtClean="0">
                <a:solidFill>
                  <a:schemeClr val="tx1"/>
                </a:solidFill>
                <a:effectLst/>
                <a:latin typeface="+mn-lt"/>
                <a:ea typeface="+mn-ea"/>
                <a:cs typeface="+mn-cs"/>
              </a:rPr>
              <a:t> [KO] = ʃ </a:t>
            </a:r>
            <a:r>
              <a:rPr lang="en-US" sz="1200" kern="1200" dirty="0" err="1" smtClean="0">
                <a:solidFill>
                  <a:schemeClr val="tx1"/>
                </a:solidFill>
                <a:effectLst/>
                <a:latin typeface="+mn-lt"/>
                <a:ea typeface="+mn-ea"/>
                <a:cs typeface="+mn-cs"/>
              </a:rPr>
              <a:t>الولادات</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الشيخوخة</a:t>
            </a:r>
            <a:r>
              <a:rPr lang="fr-FR" sz="1200" kern="1200" dirty="0" smtClean="0">
                <a:solidFill>
                  <a:schemeClr val="tx1"/>
                </a:solidFill>
                <a:effectLst/>
                <a:latin typeface="+mn-lt"/>
                <a:ea typeface="+mn-ea"/>
                <a:cs typeface="+mn-cs"/>
              </a:rPr>
              <a:t> [KO]</a:t>
            </a:r>
            <a:endParaRPr lang="ar-LB" sz="1200" kern="1200" dirty="0" smtClean="0">
              <a:solidFill>
                <a:schemeClr val="tx1"/>
              </a:solidFill>
              <a:effectLst/>
              <a:latin typeface="+mn-lt"/>
              <a:ea typeface="+mn-ea"/>
              <a:cs typeface="+mn-cs"/>
            </a:endParaRPr>
          </a:p>
          <a:p>
            <a:pPr marL="171450" indent="-171450" algn="r" rtl="1">
              <a:buFont typeface="Arial" panose="020B0604020202020204" pitchFamily="34" charset="0"/>
              <a:buChar char="•"/>
            </a:pPr>
            <a:r>
              <a:rPr lang="en-US" sz="1200" kern="1200" dirty="0" err="1" smtClean="0">
                <a:solidFill>
                  <a:schemeClr val="tx1"/>
                </a:solidFill>
                <a:effectLst/>
                <a:latin typeface="+mn-lt"/>
                <a:ea typeface="+mn-ea"/>
                <a:cs typeface="+mn-cs"/>
              </a:rPr>
              <a:t>في</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جميع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المجموعات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النموذجية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الأخرى</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يتقدم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الشيخوخة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ناقص</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وفيات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المجموعة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السابقة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ويتدفق</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شيخوخة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ووفيات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المجموعة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النموذجية</a:t>
            </a:r>
            <a:r>
              <a:rPr lang="fr-FR" sz="1200" kern="1200" dirty="0" smtClean="0">
                <a:solidFill>
                  <a:schemeClr val="tx1"/>
                </a:solidFill>
                <a:effectLst/>
                <a:latin typeface="+mn-lt"/>
                <a:ea typeface="+mn-ea"/>
                <a:cs typeface="+mn-cs"/>
              </a:rPr>
              <a:t>:</a:t>
            </a:r>
            <a:endParaRPr lang="ar-LB" sz="1200" kern="1200" dirty="0" smtClean="0">
              <a:solidFill>
                <a:schemeClr val="tx1"/>
              </a:solidFill>
              <a:effectLst/>
              <a:latin typeface="+mn-lt"/>
              <a:ea typeface="+mn-ea"/>
              <a:cs typeface="+mn-cs"/>
            </a:endParaRPr>
          </a:p>
          <a:p>
            <a:pPr marL="0" indent="0" algn="r" rtl="1">
              <a:buFont typeface="Arial" panose="020B0604020202020204" pitchFamily="34" charset="0"/>
              <a:buNone/>
            </a:pPr>
            <a:r>
              <a:rPr lang="en-US" sz="1200" b="1" kern="1200" dirty="0" err="1" smtClean="0">
                <a:solidFill>
                  <a:schemeClr val="tx1"/>
                </a:solidFill>
                <a:effectLst/>
                <a:latin typeface="+mn-lt"/>
                <a:ea typeface="+mn-ea"/>
                <a:cs typeface="+mn-cs"/>
              </a:rPr>
              <a:t>ناقلة</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السكان</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الأتراب</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التاليون</a:t>
            </a:r>
            <a:r>
              <a:rPr lang="fr-FR" sz="1200" b="1" kern="1200" dirty="0" smtClean="0">
                <a:solidFill>
                  <a:schemeClr val="tx1"/>
                </a:solidFill>
                <a:effectLst/>
                <a:latin typeface="+mn-lt"/>
                <a:ea typeface="+mn-ea"/>
                <a:cs typeface="+mn-cs"/>
              </a:rPr>
              <a:t>ʃ = [</a:t>
            </a:r>
            <a:r>
              <a:rPr lang="en-US" sz="1200" b="1" kern="1200" dirty="0" err="1" smtClean="0">
                <a:solidFill>
                  <a:schemeClr val="tx1"/>
                </a:solidFill>
                <a:effectLst/>
                <a:latin typeface="+mn-lt"/>
                <a:ea typeface="+mn-ea"/>
                <a:cs typeface="+mn-cs"/>
              </a:rPr>
              <a:t>الشيخوخة</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الأتراب</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السابقون</a:t>
            </a:r>
            <a:r>
              <a:rPr lang="fr-FR"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الوفيات</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الأتراب</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السابقون</a:t>
            </a:r>
            <a:r>
              <a:rPr lang="fr-FR"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الشيخوخة</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المجموعات</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اللاحقة</a:t>
            </a:r>
            <a:r>
              <a:rPr lang="fr-FR" sz="1200" b="1" kern="1200" dirty="0" smtClean="0">
                <a:solidFill>
                  <a:schemeClr val="tx1"/>
                </a:solidFill>
                <a:effectLst/>
                <a:latin typeface="+mn-lt"/>
                <a:ea typeface="+mn-ea"/>
                <a:cs typeface="+mn-cs"/>
              </a:rPr>
              <a:t>-[</a:t>
            </a:r>
            <a:r>
              <a:rPr lang="ar-LB"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الوفيات</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جماعات</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لاحقة</a:t>
            </a:r>
            <a:r>
              <a:rPr lang="en-US" sz="1200" b="1" kern="1200" dirty="0" smtClean="0">
                <a:solidFill>
                  <a:schemeClr val="tx1"/>
                </a:solidFill>
                <a:effectLst/>
                <a:latin typeface="+mn-lt"/>
                <a:ea typeface="+mn-ea"/>
                <a:cs typeface="+mn-cs"/>
              </a:rPr>
              <a:t>[</a:t>
            </a:r>
            <a:endParaRPr lang="ar-LB" b="1" dirty="0" smtClean="0"/>
          </a:p>
          <a:p>
            <a:pPr marL="0" indent="0" algn="r" rtl="1">
              <a:buFont typeface="Arial" panose="020B0604020202020204" pitchFamily="34" charset="0"/>
              <a:buNone/>
            </a:pPr>
            <a:endParaRPr lang="ar-LB" dirty="0" smtClean="0"/>
          </a:p>
          <a:p>
            <a:pPr marL="0" indent="0" algn="r" rtl="1">
              <a:buFont typeface="Arial" panose="020B0604020202020204" pitchFamily="34" charset="0"/>
              <a:buNone/>
            </a:pPr>
            <a:endParaRPr lang="ar-LB" dirty="0" smtClean="0"/>
          </a:p>
        </p:txBody>
      </p:sp>
      <p:sp>
        <p:nvSpPr>
          <p:cNvPr id="4" name="Slide Number Placeholder 3"/>
          <p:cNvSpPr>
            <a:spLocks noGrp="1"/>
          </p:cNvSpPr>
          <p:nvPr>
            <p:ph type="sldNum" sz="quarter" idx="10"/>
          </p:nvPr>
        </p:nvSpPr>
        <p:spPr/>
        <p:txBody>
          <a:bodyPr/>
          <a:lstStyle/>
          <a:p>
            <a:fld id="{46BC8106-034A-47C1-ADA6-0A1F9E0E7474}" type="slidenum">
              <a:rPr lang="en-US" smtClean="0"/>
              <a:t>11</a:t>
            </a:fld>
            <a:endParaRPr lang="en-US" dirty="0"/>
          </a:p>
        </p:txBody>
      </p:sp>
    </p:spTree>
    <p:extLst>
      <p:ext uri="{BB962C8B-B14F-4D97-AF65-F5344CB8AC3E}">
        <p14:creationId xmlns:p14="http://schemas.microsoft.com/office/powerpoint/2010/main" val="775815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sz="1200" kern="1200" dirty="0" err="1" smtClean="0">
                <a:solidFill>
                  <a:schemeClr val="tx1"/>
                </a:solidFill>
                <a:effectLst/>
                <a:latin typeface="+mn-lt"/>
                <a:ea typeface="+mn-ea"/>
                <a:cs typeface="+mn-cs"/>
              </a:rPr>
              <a:t>كما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هو</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معروف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النموذج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الأساسي</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يتم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حساب</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الشيخوخة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لجميع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الأتراب</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باستثناء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الأخير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عدد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الأشخاص</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في</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الفوج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ومدة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الإقامة</a:t>
            </a:r>
            <a:r>
              <a:rPr lang="fr-FR"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ctr" rtl="1"/>
            <a:r>
              <a:rPr lang="ar-SA" sz="1200" kern="1200" dirty="0" smtClean="0">
                <a:solidFill>
                  <a:schemeClr val="tx1"/>
                </a:solidFill>
                <a:effectLst/>
                <a:latin typeface="+mn-lt"/>
                <a:ea typeface="+mn-ea"/>
                <a:cs typeface="+mn-cs"/>
              </a:rPr>
              <a:t>شيخوخة [الأفواج السابقة]= ناقل السكان [الأفواج السابقة] / مدة الإقامة</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بالنسبة للفوج الأخير ، فإن الشيخوخة هي صفر ، لأن الناس يتركون هذه الفئة العمرية فقط من خلال الموت ، ولكن ليس من خلال الانتقال إلى فئة عمرية أعلى.</a:t>
            </a:r>
            <a:r>
              <a:rPr lang="ar-LB" sz="1200" kern="1200" baseline="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الشيخوخة [</a:t>
            </a:r>
            <a:r>
              <a:rPr lang="en-US" sz="1200" kern="1200" dirty="0" smtClean="0">
                <a:solidFill>
                  <a:schemeClr val="tx1"/>
                </a:solidFill>
                <a:effectLst/>
                <a:latin typeface="+mn-lt"/>
                <a:ea typeface="+mn-ea"/>
                <a:cs typeface="+mn-cs"/>
              </a:rPr>
              <a:t>K300plus] = 0</a:t>
            </a:r>
            <a:r>
              <a:rPr lang="ar-SA"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يوضح الجدول</a:t>
            </a:r>
            <a:r>
              <a:rPr lang="ar-LB" sz="1200" kern="1200" baseline="0" dirty="0" smtClean="0">
                <a:solidFill>
                  <a:schemeClr val="tx1"/>
                </a:solidFill>
                <a:effectLst/>
                <a:latin typeface="+mn-lt"/>
                <a:ea typeface="+mn-ea"/>
                <a:cs typeface="+mn-cs"/>
              </a:rPr>
              <a:t> أعلاه</a:t>
            </a:r>
            <a:r>
              <a:rPr lang="ar-SA" sz="1200" kern="1200" dirty="0" smtClean="0">
                <a:solidFill>
                  <a:schemeClr val="tx1"/>
                </a:solidFill>
                <a:effectLst/>
                <a:latin typeface="+mn-lt"/>
                <a:ea typeface="+mn-ea"/>
                <a:cs typeface="+mn-cs"/>
              </a:rPr>
              <a:t> كيف تطورت الفوج العشرون الأول بين عامي 1990 و 1995. من السهل أن نرى كيف ، بناء على قيم التهيئة ، تشكل أعداد المواليد المحسوبة الأفواج الفردية وتتقدم بأربع فئات عمرية كل عام. في هذا الصدد ، يمكن الآن افتراض الصحة السلوكية للنموذج.</a:t>
            </a:r>
            <a:endParaRPr lang="ar-LB"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r>
              <a:rPr lang="ar-SA" sz="1200" b="1" kern="1200" dirty="0" smtClean="0">
                <a:solidFill>
                  <a:schemeClr val="tx1"/>
                </a:solidFill>
                <a:effectLst/>
                <a:latin typeface="+mn-lt"/>
                <a:ea typeface="+mn-ea"/>
                <a:cs typeface="+mn-cs"/>
              </a:rPr>
              <a:t>تعديل العوامل المؤثرة التي تعتمد على الوقت</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من أجل أن تكون قادراً على التحقق من صحة النموذج التجريبي ، يجب أن تتم تهيئته بالقيم الحقيقية.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لهذا الغرض ، تم تعريف ما يسمى متغير الظل الأولي ناقل السكان الأولي ، والذي يحتوي أيضًا على الأفواج كخط منخفض ويتضمن قيم عام 1990 وفقًا للجدول </a:t>
            </a:r>
            <a:r>
              <a:rPr lang="ar-LB" sz="1200" kern="1200" dirty="0" smtClean="0">
                <a:solidFill>
                  <a:schemeClr val="tx1"/>
                </a:solidFill>
                <a:effectLst/>
                <a:latin typeface="+mn-lt"/>
                <a:ea typeface="+mn-ea"/>
                <a:cs typeface="+mn-cs"/>
              </a:rPr>
              <a:t>ادناه</a:t>
            </a:r>
            <a:r>
              <a:rPr lang="ar-LB" sz="1200" kern="1200" baseline="0" dirty="0" smtClean="0">
                <a:solidFill>
                  <a:schemeClr val="tx1"/>
                </a:solidFill>
                <a:effectLst/>
                <a:latin typeface="+mn-lt"/>
                <a:ea typeface="+mn-ea"/>
                <a:cs typeface="+mn-cs"/>
              </a:rPr>
              <a:t> , </a:t>
            </a:r>
            <a:r>
              <a:rPr lang="ar-SA" sz="1200" kern="1200" dirty="0" smtClean="0">
                <a:solidFill>
                  <a:schemeClr val="tx1"/>
                </a:solidFill>
                <a:effectLst/>
                <a:latin typeface="+mn-lt"/>
                <a:ea typeface="+mn-ea"/>
                <a:cs typeface="+mn-cs"/>
              </a:rPr>
              <a:t>وكان من المفترض أن يتم توزيع السكان بالتساوي في الفئات العمرية من خمس سنوات متوفر هناك.</a:t>
            </a:r>
            <a:endParaRPr lang="en-US"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endParaRPr lang="en-US" sz="1200" kern="1200" dirty="0" smtClean="0">
              <a:solidFill>
                <a:schemeClr val="tx1"/>
              </a:solidFill>
              <a:effectLst/>
              <a:latin typeface="+mn-lt"/>
              <a:ea typeface="+mn-ea"/>
              <a:cs typeface="+mn-cs"/>
            </a:endParaRPr>
          </a:p>
          <a:p>
            <a:pPr algn="r" rtl="1"/>
            <a:endParaRPr lang="en-US" dirty="0" smtClean="0"/>
          </a:p>
          <a:p>
            <a:pPr algn="r" rtl="1"/>
            <a:endParaRPr lang="ar-LB" dirty="0" smtClean="0"/>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t>12</a:t>
            </a:fld>
            <a:endParaRPr lang="en-US" dirty="0"/>
          </a:p>
        </p:txBody>
      </p:sp>
    </p:spTree>
    <p:extLst>
      <p:ext uri="{BB962C8B-B14F-4D97-AF65-F5344CB8AC3E}">
        <p14:creationId xmlns:p14="http://schemas.microsoft.com/office/powerpoint/2010/main" val="385187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بالإضافة إلى ذلك ، كان لا بد من مراعاة تغير العوامل الخارجية بمرور الوقت. في النموذج الحالي على وجه الخصوص تطور معدل المواليد 12 ووفيات الأطفال ومعدل الوفيات.</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حققت إندونيسيا نجاحًا كبيرًا في الحد من النمو السكاني في السنوات الأخيرة.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على سبيل المثال ، انخفض معدل المواليد إلى النصف من 5.6 في عام 1971 إلى 2.85 في عام 1994 (انظر الجدول ).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وتشمل الأسباب بالتأكيد مستوى معيشياً محسناً ، والتعليم العالي والتقدم الصحي. </a:t>
            </a:r>
            <a:endParaRPr lang="ar-LB"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أخيرًا وليس آخرًا ، يساهم بشكل كبير في حقيقة أن المزيد والمزيد من الناس في إندونيسيا يخططون بنشاط للعائلات.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وهذا يشمل كلاً من زيادة سن الزواج وزيادة انتشار وكفاءة وسائل منع الحمل الحديثة. بينما استخدمت حوالي 10٪ فقط من النساء المتزوجات اللواتي تتراوح أعمارهن بين 15 و 49 عامًا وسائل منع الحمل في عام 1971 ، ارتفعت هذه النسبة إلى 49.7٪ في عام 1991 و 57٪ في عام 1998. </a:t>
            </a:r>
            <a:endParaRPr lang="ar-LB"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t>13</a:t>
            </a:fld>
            <a:endParaRPr lang="en-US" dirty="0"/>
          </a:p>
        </p:txBody>
      </p:sp>
    </p:spTree>
    <p:extLst>
      <p:ext uri="{BB962C8B-B14F-4D97-AF65-F5344CB8AC3E}">
        <p14:creationId xmlns:p14="http://schemas.microsoft.com/office/powerpoint/2010/main" val="2180456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ويرجع هذا التطور إلى حد كبير إلى برنامج الأمم المتحدة للتنمية السكانية ، الذي تم تنفيذه في إندونيسيا مع نجاح مثالي وحصلت إندونيسيا على "جائزة السكان" في عام 1989.</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لذلك يبدو من الواقعي تمامًا أن يستمر هذا الاتجاه.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سلسلة زمنية متوقعة متوقعة لمعدل المواليد هي من مكتب الولايات المتحدة للتعداد المتاح. هو مبين في الشكل </a:t>
            </a:r>
            <a:r>
              <a:rPr lang="ar-LB" sz="1200" kern="1200" dirty="0" smtClean="0">
                <a:solidFill>
                  <a:schemeClr val="tx1"/>
                </a:solidFill>
                <a:effectLst/>
                <a:latin typeface="+mn-lt"/>
                <a:ea typeface="+mn-ea"/>
                <a:cs typeface="+mn-cs"/>
              </a:rPr>
              <a:t>أعلاه</a:t>
            </a:r>
            <a:r>
              <a:rPr lang="ar-SA" sz="1200" kern="1200" dirty="0" smtClean="0">
                <a:solidFill>
                  <a:schemeClr val="tx1"/>
                </a:solidFill>
                <a:effectLst/>
                <a:latin typeface="+mn-lt"/>
                <a:ea typeface="+mn-ea"/>
                <a:cs typeface="+mn-cs"/>
              </a:rPr>
              <a:t> وكان أساس النموذج.</a:t>
            </a:r>
            <a:endParaRPr lang="en-US" sz="1200" kern="1200" dirty="0" smtClean="0">
              <a:solidFill>
                <a:schemeClr val="tx1"/>
              </a:solidFill>
              <a:effectLst/>
              <a:latin typeface="+mn-lt"/>
              <a:ea typeface="+mn-ea"/>
              <a:cs typeface="+mn-cs"/>
            </a:endParaRPr>
          </a:p>
          <a:p>
            <a:pPr algn="r" rtl="1"/>
            <a:endParaRPr lang="ar-LB"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أصبح التقدم في وفيات الأطفال أكثر وضوحا في إندونيسيا.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انخفض هذا من 145 حالة وفاة لكل 1000 مولود في عام 1971 إلى 43.7 في عام 1999.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ومع ذلك ، نظرًا لأن هذه القيمة لا تزال أعلى بكثير من الدول الغربية (للمقارنة: </a:t>
            </a:r>
            <a:r>
              <a:rPr lang="en-US" sz="1200" kern="1200" dirty="0" smtClean="0">
                <a:solidFill>
                  <a:schemeClr val="tx1"/>
                </a:solidFill>
                <a:effectLst/>
                <a:latin typeface="+mn-lt"/>
                <a:ea typeface="+mn-ea"/>
                <a:cs typeface="+mn-cs"/>
              </a:rPr>
              <a:t>FRG 1999: 5</a:t>
            </a:r>
            <a:r>
              <a:rPr lang="ar-SA" sz="1200" kern="1200" dirty="0" smtClean="0">
                <a:solidFill>
                  <a:schemeClr val="tx1"/>
                </a:solidFill>
                <a:effectLst/>
                <a:latin typeface="+mn-lt"/>
                <a:ea typeface="+mn-ea"/>
                <a:cs typeface="+mn-cs"/>
              </a:rPr>
              <a:t>) ، فمن المتوقع حدوث انخفاض آخر. مرة أخرى ، استخدم مكتب توقعات الولايات المتحدة للتعداد ، وهو موضح في الشكل </a:t>
            </a:r>
            <a:r>
              <a:rPr lang="ar-LB" sz="1200" kern="1200" dirty="0" smtClean="0">
                <a:solidFill>
                  <a:schemeClr val="tx1"/>
                </a:solidFill>
                <a:effectLst/>
                <a:latin typeface="+mn-lt"/>
                <a:ea typeface="+mn-ea"/>
                <a:cs typeface="+mn-cs"/>
              </a:rPr>
              <a:t>أدناه</a:t>
            </a:r>
          </a:p>
          <a:p>
            <a:pPr marL="0" marR="0" indent="0" algn="r" defTabSz="914400" rtl="1" eaLnBrk="1" fontAlgn="auto" latinLnBrk="0" hangingPunct="1">
              <a:lnSpc>
                <a:spcPct val="100000"/>
              </a:lnSpc>
              <a:spcBef>
                <a:spcPts val="0"/>
              </a:spcBef>
              <a:spcAft>
                <a:spcPts val="0"/>
              </a:spcAft>
              <a:buClrTx/>
              <a:buSzTx/>
              <a:buFontTx/>
              <a:buNone/>
              <a:tabLst/>
              <a:defRPr/>
            </a:pP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نظرًا لعدم إمكانية الحصول على بيانات قابلة للاستخدام لمعدلات الوفيات ، تم افتراض القيم التالية في البداية:</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الفئة العمرية 55 إلى 69 سنة: 2٪</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الفئة العمرية 70 إلى 74 سنة: 2٪</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الفئة العمرية فوق 75 سنة: 5٪</a:t>
            </a:r>
            <a:endParaRPr lang="en-US"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algn="r" rtl="1"/>
            <a:endParaRPr lang="ar-LB" dirty="0" smtClean="0"/>
          </a:p>
          <a:p>
            <a:pPr algn="r" rtl="1"/>
            <a:endParaRPr lang="ar-LB" dirty="0" smtClean="0"/>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t>14</a:t>
            </a:fld>
            <a:endParaRPr lang="en-US" dirty="0"/>
          </a:p>
        </p:txBody>
      </p:sp>
    </p:spTree>
    <p:extLst>
      <p:ext uri="{BB962C8B-B14F-4D97-AF65-F5344CB8AC3E}">
        <p14:creationId xmlns:p14="http://schemas.microsoft.com/office/powerpoint/2010/main" val="2180456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بناءً على ما سبق ، يجب على النموذج الآن معايرة البيانات والافتراضات. يتم فحصها على أساس القيم التجريبية. كانت الأرقام السكانية لكل فئة عمرية للأعوام 1995 إلى 2000 متاحة كقيم مقارنة. تستند قيم عام 1995 إلى المسح الجزئي الذي تم إجراؤه في ذلك الوقت في إندونيسيا ، وقيم الفترة من 1996 إلى 2000 هي تحديثات لهذا المسح.</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جلبت أول عمليات المحاكاة بالفعل نتيجة مرضية بأن النموذج يلبي الواقع بالنسبة للفئات العمرية حتى 54 عامًا بشكل جيد نسبيًا.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كانت الانحرافات في هذه الفئات العمرية دائمًا تقريبًا أقل من +/- 5٪ ، في المتوسط ​​حوالي 1٪. كما تم تحقيق قيم جيدة للغاية لجميع السكان.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كان الانحراف 0.36٪ لعام 1995 و 1.68٪ لعام 2000. ولم تحدث الانحرافات الأكبر إلا في الفئات العمرية المذكورة </a:t>
            </a:r>
            <a:r>
              <a:rPr lang="ar-LB" sz="1200" kern="1200" dirty="0" smtClean="0">
                <a:solidFill>
                  <a:schemeClr val="tx1"/>
                </a:solidFill>
                <a:effectLst/>
                <a:latin typeface="+mn-lt"/>
                <a:ea typeface="+mn-ea"/>
                <a:cs typeface="+mn-cs"/>
              </a:rPr>
              <a:t>سابقاً</a:t>
            </a:r>
            <a:r>
              <a:rPr lang="ar-SA" sz="1200" kern="1200" dirty="0" smtClean="0">
                <a:solidFill>
                  <a:schemeClr val="tx1"/>
                </a:solidFill>
                <a:effectLst/>
                <a:latin typeface="+mn-lt"/>
                <a:ea typeface="+mn-ea"/>
                <a:cs typeface="+mn-cs"/>
              </a:rPr>
              <a:t> ، حيث تم تعديل معدلات الوفيات تدريجياً على النحو التالي:</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الفئة العمرية 55 إلى 69 سنة: 1٪</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الفئة العمرية 70 إلى 74 سنة: 5٪</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الفئة العمرية فوق 75 سنة: 10٪</a:t>
            </a:r>
            <a:endParaRPr lang="ar-LB" sz="1200" kern="1200" dirty="0" smtClean="0">
              <a:solidFill>
                <a:schemeClr val="tx1"/>
              </a:solidFill>
              <a:effectLst/>
              <a:latin typeface="+mn-lt"/>
              <a:ea typeface="+mn-ea"/>
              <a:cs typeface="+mn-cs"/>
            </a:endParaRPr>
          </a:p>
          <a:p>
            <a:pPr algn="r" rtl="1"/>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مع هذه القيم ، يمكن تقليل الانحرافات في هذه الفئات العمرية بشكل ملحوظ ، لكنها لا تزال فوق تلك الفئات العمرية الأخرى. قد يكون أحد الأسباب هو التوزيع المتساوي المفترض للسكان ضمن هذه الفئات العمرية. ومع ذلك ، هناك سببان لقبول الانحرافات بهذه الطريقة: </a:t>
            </a:r>
            <a:endParaRPr lang="ar-LB" sz="1200" kern="1200" dirty="0" smtClean="0">
              <a:solidFill>
                <a:schemeClr val="tx1"/>
              </a:solidFill>
              <a:effectLst/>
              <a:latin typeface="+mn-lt"/>
              <a:ea typeface="+mn-ea"/>
              <a:cs typeface="+mn-cs"/>
            </a:endParaRPr>
          </a:p>
          <a:p>
            <a:pPr marL="171450" indent="-171450" algn="r" rtl="1">
              <a:buFontTx/>
              <a:buChar char="-"/>
            </a:pPr>
            <a:r>
              <a:rPr lang="ar-SA" sz="1200" kern="1200" dirty="0" smtClean="0">
                <a:solidFill>
                  <a:schemeClr val="tx1"/>
                </a:solidFill>
                <a:effectLst/>
                <a:latin typeface="+mn-lt"/>
                <a:ea typeface="+mn-ea"/>
                <a:cs typeface="+mn-cs"/>
              </a:rPr>
              <a:t>أولاً: إذا قمت بدمج أكبر خمس فئات عمرية في واحدة ، والتي يمكن قبولها بالتأكيد لغرض النموذج ، يتم التخلص من الاختلافات تقريبًا. </a:t>
            </a:r>
            <a:endParaRPr lang="ar-LB" sz="1200" kern="1200" dirty="0" smtClean="0">
              <a:solidFill>
                <a:schemeClr val="tx1"/>
              </a:solidFill>
              <a:effectLst/>
              <a:latin typeface="+mn-lt"/>
              <a:ea typeface="+mn-ea"/>
              <a:cs typeface="+mn-cs"/>
            </a:endParaRPr>
          </a:p>
          <a:p>
            <a:pPr marL="171450" indent="-171450" algn="r" rtl="1">
              <a:buFontTx/>
              <a:buChar char="-"/>
            </a:pPr>
            <a:r>
              <a:rPr lang="ar-SA" sz="1200" kern="1200" dirty="0" smtClean="0">
                <a:solidFill>
                  <a:schemeClr val="tx1"/>
                </a:solidFill>
                <a:effectLst/>
                <a:latin typeface="+mn-lt"/>
                <a:ea typeface="+mn-ea"/>
                <a:cs typeface="+mn-cs"/>
              </a:rPr>
              <a:t>ثانيًا ، تمتلك الفئتان العمريتان الأعلى انحرافًا أكبر نسبة صغيرة من إجمالي السكان في الفترة قيد الاستعراض بحيث يمكن تجاهل الانحراف المطلق. </a:t>
            </a:r>
            <a:endParaRPr lang="ar-LB" sz="1200" kern="1200" dirty="0" smtClean="0">
              <a:solidFill>
                <a:schemeClr val="tx1"/>
              </a:solidFill>
              <a:effectLst/>
              <a:latin typeface="+mn-lt"/>
              <a:ea typeface="+mn-ea"/>
              <a:cs typeface="+mn-cs"/>
            </a:endParaRPr>
          </a:p>
          <a:p>
            <a:pPr marL="0" indent="0" algn="r" rtl="1">
              <a:buFontTx/>
              <a:buNone/>
            </a:pPr>
            <a:endParaRPr lang="ar-LB" sz="1200" kern="1200" dirty="0" smtClean="0">
              <a:solidFill>
                <a:schemeClr val="tx1"/>
              </a:solidFill>
              <a:effectLst/>
              <a:latin typeface="+mn-lt"/>
              <a:ea typeface="+mn-ea"/>
              <a:cs typeface="+mn-cs"/>
            </a:endParaRPr>
          </a:p>
          <a:p>
            <a:pPr marL="0" indent="0" algn="r" rtl="1">
              <a:buFontTx/>
              <a:buNone/>
            </a:pPr>
            <a:r>
              <a:rPr lang="ar-SA" sz="1200" kern="1200" dirty="0" smtClean="0">
                <a:solidFill>
                  <a:schemeClr val="tx1"/>
                </a:solidFill>
                <a:effectLst/>
                <a:latin typeface="+mn-lt"/>
                <a:ea typeface="+mn-ea"/>
                <a:cs typeface="+mn-cs"/>
              </a:rPr>
              <a:t>بسبب توطين النموذج الذي تم تنفيذه لاحقًا ، تم تغيير الانحرافات في الفئات العمرية. يتم عرض القيم النهائية في</a:t>
            </a:r>
            <a:r>
              <a:rPr lang="ar-LB" sz="1200" kern="1200" dirty="0" smtClean="0">
                <a:solidFill>
                  <a:schemeClr val="tx1"/>
                </a:solidFill>
                <a:effectLst/>
                <a:latin typeface="+mn-lt"/>
                <a:ea typeface="+mn-ea"/>
                <a:cs typeface="+mn-cs"/>
              </a:rPr>
              <a:t> هذاين</a:t>
            </a:r>
            <a:r>
              <a:rPr lang="ar-SA" sz="1200" kern="1200" dirty="0" smtClean="0">
                <a:solidFill>
                  <a:schemeClr val="tx1"/>
                </a:solidFill>
                <a:effectLst/>
                <a:latin typeface="+mn-lt"/>
                <a:ea typeface="+mn-ea"/>
                <a:cs typeface="+mn-cs"/>
              </a:rPr>
              <a:t> الجدول</a:t>
            </a:r>
            <a:r>
              <a:rPr lang="ar-LB" sz="1200" kern="1200" dirty="0" smtClean="0">
                <a:solidFill>
                  <a:schemeClr val="tx1"/>
                </a:solidFill>
                <a:effectLst/>
                <a:latin typeface="+mn-lt"/>
                <a:ea typeface="+mn-ea"/>
                <a:cs typeface="+mn-cs"/>
              </a:rPr>
              <a:t>ين</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وبذلك تم الانتهاء من المعايرة الأولى للنموذج بنجاح ويمكن افتراض الصلاحية التجريبية. كانت الهيكلة الإقليمية المذكورة في المقدمة ورسم خرائط لأنواع الأسر لا تزال مفقودة للتطبيق. في ما يلي ، تم توسيع النموذج ليشمل هذين الجانبين.</a:t>
            </a:r>
            <a:endParaRPr lang="en-US"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t>15</a:t>
            </a:fld>
            <a:endParaRPr lang="en-US" dirty="0"/>
          </a:p>
        </p:txBody>
      </p:sp>
    </p:spTree>
    <p:extLst>
      <p:ext uri="{BB962C8B-B14F-4D97-AF65-F5344CB8AC3E}">
        <p14:creationId xmlns:p14="http://schemas.microsoft.com/office/powerpoint/2010/main" val="2180456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smtClean="0">
                <a:solidFill>
                  <a:schemeClr val="tx1"/>
                </a:solidFill>
                <a:effectLst/>
                <a:latin typeface="+mn-lt"/>
                <a:ea typeface="+mn-ea"/>
                <a:cs typeface="+mn-cs"/>
              </a:rPr>
              <a:t>تعريف المحافظات على أنها اشتراكات</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نظرًا لأن الأداء الأساسي للنموذج هو نفسه بالطبع بالنسبة لجميع المقاطعات ، فقد كان من المنطقي استخدام تقنية المنخفض للتوطين الإقليمي .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لأن التعريف الموحد للرموز في جميع النماذج الفرعية على وجه الخصوص مهم بشكل خاص ، تم إنشاء قالب نموذجي من قبل المشرف على هذا العمل واستخدمه جميع المشاركين.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يحتوي الخط على أسماء المقاطعات الـ 26 ، وقد تم حذف تيمور الشرقية بسبب الاستقلال الذي حصل عليه مؤخرًا.</a:t>
            </a:r>
            <a:endParaRPr lang="en-US" sz="1200" kern="1200" dirty="0" smtClean="0">
              <a:solidFill>
                <a:schemeClr val="tx1"/>
              </a:solidFill>
              <a:effectLst/>
              <a:latin typeface="+mn-lt"/>
              <a:ea typeface="+mn-ea"/>
              <a:cs typeface="+mn-cs"/>
            </a:endParaRPr>
          </a:p>
          <a:p>
            <a:pPr algn="r" rtl="1"/>
            <a:r>
              <a:rPr lang="en-US" sz="1200" kern="1200" dirty="0" smtClean="0">
                <a:solidFill>
                  <a:schemeClr val="tx1"/>
                </a:solidFill>
                <a:effectLst/>
                <a:latin typeface="+mn-lt"/>
                <a:ea typeface="+mn-ea"/>
                <a:cs typeface="+mn-cs"/>
              </a:rPr>
              <a:t> </a:t>
            </a:r>
          </a:p>
          <a:p>
            <a:pPr algn="r" rtl="1"/>
            <a:r>
              <a:rPr lang="ar-SA" sz="1200" b="1" kern="1200" dirty="0" smtClean="0">
                <a:solidFill>
                  <a:schemeClr val="tx1"/>
                </a:solidFill>
                <a:effectLst/>
                <a:latin typeface="+mn-lt"/>
                <a:ea typeface="+mn-ea"/>
                <a:cs typeface="+mn-cs"/>
              </a:rPr>
              <a:t>2.3.3. توافر البيانات والافتراضات لفرادى المحافظات</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في الخطوة الثانية ، تم تعيين هذا المنخفض لجميع المتغيرات ، والتي تختلف خصائصها وفقًا للمحافظات.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بالإضافة إلى المستوى المتغير للناقل السكاني والولادات في حجم النهر ، والشيخوخة والوفيات ، فهي على وجه الخصوص العوامل الخارجية لمعدل المواليد ، ونسبة النساء ووفيات الأطفال ، والتي كانت البيانات متاحة على مستوى المقاطعات (انظر الجدول) . </a:t>
            </a:r>
            <a:endParaRPr lang="ar-LB" sz="8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لمزيد من التطوير ، افترض أن معدلات المواليد في المقاطعات الفردية تطورت بنفس الطريقة كما في إندونيسيا بأكملها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حيث تم اختيار 1995 كسنة مرجعية.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نظرًا لعدم إمكانية الحصول على بيانات حول معدلات الوفيات على مستوى المقاطعات أيضًا ، تم اعتماد القيم التي تم تجميعها لجميع المقاطعات وافترض أنها ثابتة بمرور الوقت.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كما تم منح نسبة النساء في المحافظات الفردية لعدة سنوات ؛ وقد استخدمت قيم عام 1995 وافترضت أيضا أنها ثابتة بمرور الوقت.</a:t>
            </a:r>
            <a:endParaRPr lang="en-US"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t>16</a:t>
            </a:fld>
            <a:endParaRPr lang="en-US" dirty="0"/>
          </a:p>
        </p:txBody>
      </p:sp>
    </p:spTree>
    <p:extLst>
      <p:ext uri="{BB962C8B-B14F-4D97-AF65-F5344CB8AC3E}">
        <p14:creationId xmlns:p14="http://schemas.microsoft.com/office/powerpoint/2010/main" val="2180456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buClrTx/>
              <a:buFont typeface="Wingdings" panose="05000000000000000000" pitchFamily="2" charset="2"/>
              <a:buChar char="§"/>
            </a:pPr>
            <a:r>
              <a:rPr lang="ar-SA" sz="1900" b="1" dirty="0" smtClean="0">
                <a:solidFill>
                  <a:schemeClr val="tx1">
                    <a:lumMod val="95000"/>
                    <a:lumOff val="5000"/>
                  </a:schemeClr>
                </a:solidFill>
              </a:rPr>
              <a:t>المعايرة الثانية للنموذج الكلي</a:t>
            </a:r>
            <a:endParaRPr lang="en-US" sz="1900" dirty="0" smtClean="0">
              <a:solidFill>
                <a:schemeClr val="tx1">
                  <a:lumMod val="95000"/>
                  <a:lumOff val="5000"/>
                </a:schemeClr>
              </a:solidFill>
            </a:endParaRPr>
          </a:p>
          <a:p>
            <a:pPr algn="r" rtl="1"/>
            <a:r>
              <a:rPr lang="ar-SA" sz="1700" dirty="0" smtClean="0">
                <a:solidFill>
                  <a:schemeClr val="tx1">
                    <a:lumMod val="95000"/>
                    <a:lumOff val="5000"/>
                  </a:schemeClr>
                </a:solidFill>
              </a:rPr>
              <a:t>أظهرت المحاولات الأولى للمعايرة مع القيم والافتراضات المذكورة </a:t>
            </a:r>
            <a:r>
              <a:rPr lang="ar-LB" sz="1700" dirty="0" smtClean="0">
                <a:solidFill>
                  <a:schemeClr val="tx1">
                    <a:lumMod val="95000"/>
                    <a:lumOff val="5000"/>
                  </a:schemeClr>
                </a:solidFill>
              </a:rPr>
              <a:t>سابقاً</a:t>
            </a:r>
            <a:r>
              <a:rPr lang="ar-SA" sz="1700" dirty="0" smtClean="0">
                <a:solidFill>
                  <a:schemeClr val="tx1">
                    <a:lumMod val="95000"/>
                    <a:lumOff val="5000"/>
                  </a:schemeClr>
                </a:solidFill>
              </a:rPr>
              <a:t> اتجاهين في سلوك النموذج: </a:t>
            </a:r>
            <a:endParaRPr lang="ar-LB" sz="1700" dirty="0" smtClean="0">
              <a:solidFill>
                <a:schemeClr val="tx1">
                  <a:lumMod val="95000"/>
                  <a:lumOff val="5000"/>
                </a:schemeClr>
              </a:solidFill>
            </a:endParaRPr>
          </a:p>
          <a:p>
            <a:pPr lvl="1" algn="r" rtl="1"/>
            <a:r>
              <a:rPr lang="ar-SA" sz="1700" dirty="0" smtClean="0">
                <a:solidFill>
                  <a:schemeClr val="tx1">
                    <a:lumMod val="95000"/>
                    <a:lumOff val="5000"/>
                  </a:schemeClr>
                </a:solidFill>
              </a:rPr>
              <a:t>المناطق الضعيفة هيكليًا (مقاطعات ذات كثافة سكانية منخفضة بشكل رئيسي) نمت بشكل أبطأ مما كانت عليه في الواقع</a:t>
            </a:r>
            <a:endParaRPr lang="ar-LB" sz="1700" dirty="0" smtClean="0">
              <a:solidFill>
                <a:schemeClr val="tx1">
                  <a:lumMod val="95000"/>
                  <a:lumOff val="5000"/>
                </a:schemeClr>
              </a:solidFill>
            </a:endParaRPr>
          </a:p>
          <a:p>
            <a:pPr lvl="1" algn="r" rtl="1"/>
            <a:r>
              <a:rPr lang="ar-SA" sz="1700" dirty="0" smtClean="0">
                <a:solidFill>
                  <a:schemeClr val="tx1">
                    <a:lumMod val="95000"/>
                    <a:lumOff val="5000"/>
                  </a:schemeClr>
                </a:solidFill>
              </a:rPr>
              <a:t>المحافظات المتقدمة (بشكل أساسي مقاطعات ذات كثافة سكانية عالية ) نمت بشكل أسرع مما كانت عليه في الواقع</a:t>
            </a:r>
            <a:endParaRPr lang="ar-LB" sz="1700" dirty="0" smtClean="0">
              <a:solidFill>
                <a:schemeClr val="tx1">
                  <a:lumMod val="95000"/>
                  <a:lumOff val="5000"/>
                </a:schemeClr>
              </a:solidFill>
            </a:endParaRPr>
          </a:p>
          <a:p>
            <a:pPr algn="r" rtl="1"/>
            <a:r>
              <a:rPr lang="ar-SA" sz="1800" dirty="0" smtClean="0">
                <a:solidFill>
                  <a:schemeClr val="tx1">
                    <a:lumMod val="95000"/>
                    <a:lumOff val="5000"/>
                  </a:schemeClr>
                </a:solidFill>
              </a:rPr>
              <a:t> لهذا السبب ، تم تشكيل ثلاث فئات من المقاطعات ، لكل منها افتراضات مختلفة حول الهيكل العمري للسكان في عام 1990 وفترة خصوبة النساء</a:t>
            </a:r>
            <a:r>
              <a:rPr lang="ar-LB" sz="1800" dirty="0" smtClean="0">
                <a:solidFill>
                  <a:schemeClr val="tx1">
                    <a:lumMod val="95000"/>
                    <a:lumOff val="5000"/>
                  </a:schemeClr>
                </a:solidFill>
              </a:rPr>
              <a:t> (انظر الشكل الذي على اليسار)</a:t>
            </a:r>
          </a:p>
          <a:p>
            <a:pPr algn="r" rtl="1"/>
            <a:endParaRPr lang="ar-LB" sz="1800" dirty="0" smtClean="0">
              <a:solidFill>
                <a:schemeClr val="tx1">
                  <a:lumMod val="95000"/>
                  <a:lumOff val="5000"/>
                </a:schemeClr>
              </a:solidFill>
            </a:endParaRPr>
          </a:p>
          <a:p>
            <a:pPr algn="r" rtl="1"/>
            <a:r>
              <a:rPr lang="ar-LB" sz="1800" dirty="0" smtClean="0">
                <a:solidFill>
                  <a:schemeClr val="tx1">
                    <a:lumMod val="95000"/>
                    <a:lumOff val="5000"/>
                  </a:schemeClr>
                </a:solidFill>
              </a:rPr>
              <a:t>كذلك افترض أن النساء:</a:t>
            </a:r>
          </a:p>
          <a:p>
            <a:pPr lvl="1" algn="r" rtl="1">
              <a:buClrTx/>
            </a:pPr>
            <a:r>
              <a:rPr lang="ar-LB" sz="1600" dirty="0" smtClean="0">
                <a:solidFill>
                  <a:schemeClr val="tx1">
                    <a:lumMod val="95000"/>
                    <a:lumOff val="5000"/>
                  </a:schemeClr>
                </a:solidFill>
              </a:rPr>
              <a:t>في </a:t>
            </a:r>
            <a:r>
              <a:rPr lang="ar-SA" sz="1600" dirty="0" smtClean="0">
                <a:solidFill>
                  <a:schemeClr val="tx1">
                    <a:lumMod val="95000"/>
                    <a:lumOff val="5000"/>
                  </a:schemeClr>
                </a:solidFill>
              </a:rPr>
              <a:t>المقاطعات الضعيفة هيكليًا لديهن أطفال تتراوح أعمارهن من 15 إلى 30 عامًا </a:t>
            </a:r>
            <a:endParaRPr lang="ar-LB" sz="1600" dirty="0" smtClean="0">
              <a:solidFill>
                <a:schemeClr val="tx1">
                  <a:lumMod val="95000"/>
                  <a:lumOff val="5000"/>
                </a:schemeClr>
              </a:solidFill>
            </a:endParaRPr>
          </a:p>
          <a:p>
            <a:pPr lvl="1" algn="r" rtl="1">
              <a:buClrTx/>
            </a:pPr>
            <a:r>
              <a:rPr lang="ar-SA" sz="1600" dirty="0" smtClean="0">
                <a:solidFill>
                  <a:schemeClr val="tx1">
                    <a:lumMod val="95000"/>
                    <a:lumOff val="5000"/>
                  </a:schemeClr>
                </a:solidFill>
              </a:rPr>
              <a:t>في المناطق المتوسطة من 15 إلى 44 عامًا </a:t>
            </a:r>
            <a:endParaRPr lang="ar-LB" sz="1600" dirty="0" smtClean="0">
              <a:solidFill>
                <a:schemeClr val="tx1">
                  <a:lumMod val="95000"/>
                  <a:lumOff val="5000"/>
                </a:schemeClr>
              </a:solidFill>
            </a:endParaRPr>
          </a:p>
          <a:p>
            <a:pPr lvl="1" algn="r" rtl="1">
              <a:buClrTx/>
            </a:pPr>
            <a:r>
              <a:rPr lang="ar-SA" sz="1600" dirty="0" smtClean="0">
                <a:solidFill>
                  <a:schemeClr val="tx1">
                    <a:lumMod val="95000"/>
                    <a:lumOff val="5000"/>
                  </a:schemeClr>
                </a:solidFill>
              </a:rPr>
              <a:t>في المقاطعات المتقدمة الذين تتراوح أعمارهم بين 20 و 44 عامًا </a:t>
            </a:r>
            <a:endParaRPr lang="ar-LB" sz="1600" dirty="0" smtClean="0">
              <a:solidFill>
                <a:schemeClr val="tx1">
                  <a:lumMod val="95000"/>
                  <a:lumOff val="5000"/>
                </a:schemeClr>
              </a:solidFill>
            </a:endParaRPr>
          </a:p>
          <a:p>
            <a:pPr algn="r" rtl="1">
              <a:buClrTx/>
            </a:pPr>
            <a:r>
              <a:rPr lang="ar-SA" sz="1800" dirty="0" smtClean="0">
                <a:solidFill>
                  <a:schemeClr val="tx1">
                    <a:lumMod val="95000"/>
                    <a:lumOff val="5000"/>
                  </a:schemeClr>
                </a:solidFill>
              </a:rPr>
              <a:t>مع هذه الافتراضات ، فإن انحرافات النموذج عن القيم التجريبية يتم تخفيضها دائمًا تقريبًا إلى أقل من +/- 2٪ في عام 1995. على وجه الخصوص ، فإن الاتجاه المذكور هو أن المقاطعات الضعيفة هيكليًا تنمو ببطء شديد وأن الأقاليم التقدمية تنمو بسرعة كبيرة تقريبًا يتم التخلص منها تمامًا</a:t>
            </a:r>
            <a:endParaRPr lang="ar-LB" sz="1800" dirty="0" smtClean="0">
              <a:solidFill>
                <a:schemeClr val="tx1">
                  <a:lumMod val="95000"/>
                  <a:lumOff val="5000"/>
                </a:schemeClr>
              </a:solidFill>
            </a:endParaRPr>
          </a:p>
          <a:p>
            <a:pPr algn="r" rtl="1">
              <a:buClrTx/>
            </a:pPr>
            <a:r>
              <a:rPr lang="ar-SA" sz="1800" dirty="0" smtClean="0">
                <a:solidFill>
                  <a:schemeClr val="tx1">
                    <a:lumMod val="95000"/>
                    <a:lumOff val="5000"/>
                  </a:schemeClr>
                </a:solidFill>
              </a:rPr>
              <a:t>بالنسبة للنموذج العام ، كان الانحراف بعد هذه التعديلات 1.2٪ في عام 2000. ويظهر ذلك مرة أخرى بشكل رسومي في الشكل </a:t>
            </a:r>
            <a:r>
              <a:rPr lang="ar-LB" sz="1800" dirty="0" smtClean="0">
                <a:solidFill>
                  <a:schemeClr val="tx1">
                    <a:lumMod val="95000"/>
                    <a:lumOff val="5000"/>
                  </a:schemeClr>
                </a:solidFill>
              </a:rPr>
              <a:t>الأيمن</a:t>
            </a:r>
            <a:endParaRPr lang="ar-LB" sz="1800" kern="1200" dirty="0" smtClean="0">
              <a:solidFill>
                <a:schemeClr val="tx1">
                  <a:lumMod val="95000"/>
                  <a:lumOff val="5000"/>
                </a:schemeClr>
              </a:solidFill>
              <a:effectLst/>
              <a:latin typeface="+mn-lt"/>
              <a:ea typeface="+mn-ea"/>
              <a:cs typeface="+mn-cs"/>
            </a:endParaRPr>
          </a:p>
          <a:p>
            <a:pPr algn="r" rtl="1"/>
            <a:endParaRPr lang="ar-LB" sz="1800" kern="1200" dirty="0" smtClean="0">
              <a:solidFill>
                <a:schemeClr val="tx1">
                  <a:lumMod val="95000"/>
                  <a:lumOff val="5000"/>
                </a:schemeClr>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t>17</a:t>
            </a:fld>
            <a:endParaRPr lang="en-US" dirty="0"/>
          </a:p>
        </p:txBody>
      </p:sp>
    </p:spTree>
    <p:extLst>
      <p:ext uri="{BB962C8B-B14F-4D97-AF65-F5344CB8AC3E}">
        <p14:creationId xmlns:p14="http://schemas.microsoft.com/office/powerpoint/2010/main" val="2180456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smtClean="0">
                <a:solidFill>
                  <a:schemeClr val="tx1"/>
                </a:solidFill>
                <a:effectLst/>
                <a:latin typeface="+mn-lt"/>
                <a:ea typeface="+mn-ea"/>
                <a:cs typeface="+mn-cs"/>
              </a:rPr>
              <a:t>توسيع النموذج ليشمل أنواع الأسرة</a:t>
            </a:r>
            <a:endParaRPr lang="en-US" sz="1200" kern="1200" dirty="0" smtClean="0">
              <a:solidFill>
                <a:schemeClr val="tx1"/>
              </a:solidFill>
              <a:effectLst/>
              <a:latin typeface="+mn-lt"/>
              <a:ea typeface="+mn-ea"/>
              <a:cs typeface="+mn-cs"/>
            </a:endParaRPr>
          </a:p>
          <a:p>
            <a:pPr algn="r" rtl="1"/>
            <a:r>
              <a:rPr lang="ar-LB" sz="1200" b="1" kern="1200" dirty="0" smtClean="0">
                <a:solidFill>
                  <a:schemeClr val="tx1"/>
                </a:solidFill>
                <a:effectLst/>
                <a:latin typeface="+mn-lt"/>
                <a:ea typeface="+mn-ea"/>
                <a:cs typeface="+mn-cs"/>
              </a:rPr>
              <a:t>.</a:t>
            </a:r>
            <a:r>
              <a:rPr lang="ar-SA" sz="1200" b="1" kern="1200" dirty="0" smtClean="0">
                <a:solidFill>
                  <a:schemeClr val="tx1"/>
                </a:solidFill>
                <a:effectLst/>
                <a:latin typeface="+mn-lt"/>
                <a:ea typeface="+mn-ea"/>
                <a:cs typeface="+mn-cs"/>
              </a:rPr>
              <a:t> تطوير أحجام الأسرة</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بما أن المعلومات حول عدد الأسر وحجم الأسر المعيشية كانت متاحة فقط إلى حد محدود للغاية ، خاصة على مستوى المقاطعات وكسلسلة زمنية ، بالكاد يمكن الحصول على أي بيانات ، </a:t>
            </a:r>
            <a:endParaRPr lang="ar-LB" sz="1200" kern="1200" dirty="0" smtClean="0">
              <a:solidFill>
                <a:schemeClr val="tx1"/>
              </a:solidFill>
              <a:effectLst/>
              <a:latin typeface="+mn-lt"/>
              <a:ea typeface="+mn-ea"/>
              <a:cs typeface="+mn-cs"/>
            </a:endParaRPr>
          </a:p>
          <a:p>
            <a:pPr algn="r" rtl="1"/>
            <a:r>
              <a:rPr lang="ar-SA" sz="1200" strike="noStrike" kern="1200" dirty="0" smtClean="0">
                <a:solidFill>
                  <a:schemeClr val="tx1"/>
                </a:solidFill>
                <a:effectLst/>
                <a:latin typeface="+mn-lt"/>
                <a:ea typeface="+mn-ea"/>
                <a:cs typeface="+mn-cs"/>
              </a:rPr>
              <a:t>تم استخدام الطريقة المسماة لتحديد عدد الأسر </a:t>
            </a:r>
            <a:endParaRPr lang="ar-LB" sz="1200" strike="noStrike" kern="1200" dirty="0" smtClean="0">
              <a:solidFill>
                <a:schemeClr val="tx1"/>
              </a:solidFill>
              <a:effectLst/>
              <a:latin typeface="+mn-lt"/>
              <a:ea typeface="+mn-ea"/>
              <a:cs typeface="+mn-cs"/>
            </a:endParaRPr>
          </a:p>
          <a:p>
            <a:pPr algn="r" rtl="1"/>
            <a:r>
              <a:rPr lang="ar-SA" sz="1200" strike="noStrike" kern="1200" dirty="0" smtClean="0">
                <a:solidFill>
                  <a:schemeClr val="tx1"/>
                </a:solidFill>
                <a:effectLst/>
                <a:latin typeface="+mn-lt"/>
                <a:ea typeface="+mn-ea"/>
                <a:cs typeface="+mn-cs"/>
              </a:rPr>
              <a:t>كان من المفترض</a:t>
            </a:r>
            <a:r>
              <a:rPr lang="ar-LB" sz="1200" strike="noStrike" kern="1200" baseline="0" dirty="0" smtClean="0">
                <a:solidFill>
                  <a:schemeClr val="tx1"/>
                </a:solidFill>
                <a:effectLst/>
                <a:latin typeface="+mn-lt"/>
                <a:ea typeface="+mn-ea"/>
                <a:cs typeface="+mn-cs"/>
              </a:rPr>
              <a:t> </a:t>
            </a:r>
            <a:r>
              <a:rPr lang="ar-SA" sz="1200" strike="noStrike" kern="1200" dirty="0" smtClean="0">
                <a:solidFill>
                  <a:schemeClr val="tx1"/>
                </a:solidFill>
                <a:effectLst/>
                <a:latin typeface="+mn-lt"/>
                <a:ea typeface="+mn-ea"/>
                <a:cs typeface="+mn-cs"/>
              </a:rPr>
              <a:t>إذا </a:t>
            </a:r>
            <a:r>
              <a:rPr lang="ar-SA" sz="1200" kern="1200" dirty="0" smtClean="0">
                <a:solidFill>
                  <a:schemeClr val="tx1"/>
                </a:solidFill>
                <a:effectLst/>
                <a:latin typeface="+mn-lt"/>
                <a:ea typeface="+mn-ea"/>
                <a:cs typeface="+mn-cs"/>
              </a:rPr>
              <a:t>قسمت إجمالي عدد السكان على عدد الأسر ، فستحصل على متوسط ​​حجم الأسرة </a:t>
            </a:r>
            <a:endParaRPr lang="ar-LB"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لكن</a:t>
            </a:r>
            <a:r>
              <a:rPr lang="ar-SA" sz="1200" kern="1200" dirty="0" smtClean="0">
                <a:solidFill>
                  <a:schemeClr val="tx1"/>
                </a:solidFill>
                <a:effectLst/>
                <a:latin typeface="+mn-lt"/>
                <a:ea typeface="+mn-ea"/>
                <a:cs typeface="+mn-cs"/>
              </a:rPr>
              <a:t> تطبيق نفس الإجراء على المحافظات الفردية ، </a:t>
            </a:r>
            <a:r>
              <a:rPr lang="ar-LB" sz="1200" kern="1200" dirty="0" smtClean="0">
                <a:solidFill>
                  <a:schemeClr val="tx1"/>
                </a:solidFill>
                <a:effectLst/>
                <a:latin typeface="+mn-lt"/>
                <a:ea typeface="+mn-ea"/>
                <a:cs typeface="+mn-cs"/>
              </a:rPr>
              <a:t>يعطي</a:t>
            </a:r>
            <a:r>
              <a:rPr lang="ar-SA" sz="1200" kern="1200" dirty="0" smtClean="0">
                <a:solidFill>
                  <a:schemeClr val="tx1"/>
                </a:solidFill>
                <a:effectLst/>
                <a:latin typeface="+mn-lt"/>
                <a:ea typeface="+mn-ea"/>
                <a:cs typeface="+mn-cs"/>
              </a:rPr>
              <a:t> انحرافات كبيرة في الحالات الفردية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لهذا السبب ، استند حساب عدد الأسر في المقاطعات الفردية إلى حجم الأسرة النسبية ،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والذي يتم الحصول عليه من خلال قسمة حجم الأسرة المرصود تجريبيًا على مقاطعة على متوسط ​​حجم الأسرة المتوقع لإجمالي إندونيسيا.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ويلخص الجدول </a:t>
            </a:r>
            <a:r>
              <a:rPr lang="ar-LB" sz="1200" kern="1200" dirty="0" smtClean="0">
                <a:solidFill>
                  <a:schemeClr val="tx1"/>
                </a:solidFill>
                <a:effectLst/>
                <a:latin typeface="+mn-lt"/>
                <a:ea typeface="+mn-ea"/>
                <a:cs typeface="+mn-cs"/>
              </a:rPr>
              <a:t>اعلاه</a:t>
            </a:r>
            <a:r>
              <a:rPr lang="ar-LB" sz="1200" kern="1200" baseline="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البيانات المتاحة عن أحجام الأسرة وأحجام الأسرة النسبية المستمدة منها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بالنسبة للمقاطعات التي لم تتوفر عنها معلومات ، تم اعتماد قيمة المقاطعة التي ظهرت أكثر تشابهًا من حيث السمات الجغرافية والهيكلية.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يتم سرد أحجام الأسرة النسبية المستخدمة مرة أخرى بشكل صريح في الجدول </a:t>
            </a:r>
            <a:r>
              <a:rPr lang="ar-LB" sz="1200" kern="1200" dirty="0" smtClean="0">
                <a:solidFill>
                  <a:schemeClr val="tx1"/>
                </a:solidFill>
                <a:effectLst/>
                <a:latin typeface="+mn-lt"/>
                <a:ea typeface="+mn-ea"/>
                <a:cs typeface="+mn-cs"/>
              </a:rPr>
              <a:t>ادناه</a:t>
            </a:r>
            <a:endParaRPr lang="en-US"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t>18</a:t>
            </a:fld>
            <a:endParaRPr lang="en-US" dirty="0"/>
          </a:p>
        </p:txBody>
      </p:sp>
    </p:spTree>
    <p:extLst>
      <p:ext uri="{BB962C8B-B14F-4D97-AF65-F5344CB8AC3E}">
        <p14:creationId xmlns:p14="http://schemas.microsoft.com/office/powerpoint/2010/main" val="2180456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buClrTx/>
              <a:buFont typeface="Wingdings" panose="05000000000000000000" pitchFamily="2" charset="2"/>
              <a:buChar char="§"/>
            </a:pPr>
            <a:r>
              <a:rPr lang="ar-SA" sz="2000" b="1" dirty="0" smtClean="0">
                <a:solidFill>
                  <a:schemeClr val="tx1">
                    <a:lumMod val="95000"/>
                    <a:lumOff val="5000"/>
                  </a:schemeClr>
                </a:solidFill>
              </a:rPr>
              <a:t>اشتقاق دخل الأسرة</a:t>
            </a:r>
            <a:endParaRPr lang="en-US" sz="2000" b="1" dirty="0" smtClean="0">
              <a:solidFill>
                <a:schemeClr val="tx1">
                  <a:lumMod val="95000"/>
                  <a:lumOff val="5000"/>
                </a:schemeClr>
              </a:solidFill>
            </a:endParaRPr>
          </a:p>
          <a:p>
            <a:pPr algn="r" rtl="1"/>
            <a:r>
              <a:rPr lang="ar-SA" sz="1800" dirty="0" smtClean="0">
                <a:solidFill>
                  <a:schemeClr val="tx1">
                    <a:lumMod val="95000"/>
                    <a:lumOff val="5000"/>
                  </a:schemeClr>
                </a:solidFill>
              </a:rPr>
              <a:t>لكي تتمكن من تصنيف الأسر بشكل أكبر ، يجب أن يتم اشتقاق دخل الأسرة أولاً </a:t>
            </a:r>
            <a:endParaRPr lang="ar-LB" sz="1800" dirty="0" smtClean="0">
              <a:solidFill>
                <a:schemeClr val="tx1">
                  <a:lumMod val="95000"/>
                  <a:lumOff val="5000"/>
                </a:schemeClr>
              </a:solidFill>
            </a:endParaRPr>
          </a:p>
          <a:p>
            <a:pPr lvl="1" algn="r" rtl="1"/>
            <a:r>
              <a:rPr lang="ar-SA" sz="1600" dirty="0" smtClean="0">
                <a:solidFill>
                  <a:schemeClr val="tx1">
                    <a:lumMod val="95000"/>
                    <a:lumOff val="5000"/>
                  </a:schemeClr>
                </a:solidFill>
              </a:rPr>
              <a:t>كان من المفترض أن الدخل الفردي المتغير المتاح سيتم إعطاؤه من نموذج فرعي آخر </a:t>
            </a:r>
            <a:endParaRPr lang="ar-LB" sz="1600" dirty="0" smtClean="0">
              <a:solidFill>
                <a:schemeClr val="tx1">
                  <a:lumMod val="95000"/>
                  <a:lumOff val="5000"/>
                </a:schemeClr>
              </a:solidFill>
            </a:endParaRPr>
          </a:p>
          <a:p>
            <a:pPr lvl="1" algn="r" rtl="1"/>
            <a:r>
              <a:rPr lang="ar-SA" sz="1600" dirty="0" smtClean="0">
                <a:solidFill>
                  <a:schemeClr val="tx1">
                    <a:lumMod val="95000"/>
                    <a:lumOff val="5000"/>
                  </a:schemeClr>
                </a:solidFill>
              </a:rPr>
              <a:t>كان من المفترض أيضًا أن حصة القوى العاملة كانت 70٪ من السكان الذين تتراوح أعمارهم بين 15 و 64 عامًا (ينطبق ما يلي على إندونيسيا:</a:t>
            </a:r>
            <a:r>
              <a:rPr lang="ar-LB" sz="1600" dirty="0" smtClean="0">
                <a:solidFill>
                  <a:schemeClr val="tx1">
                    <a:lumMod val="95000"/>
                    <a:lumOff val="5000"/>
                  </a:schemeClr>
                </a:solidFill>
              </a:rPr>
              <a:t> </a:t>
            </a:r>
            <a:r>
              <a:rPr lang="ar-SA" sz="1600" dirty="0" smtClean="0">
                <a:solidFill>
                  <a:schemeClr val="tx1">
                    <a:lumMod val="95000"/>
                    <a:lumOff val="5000"/>
                  </a:schemeClr>
                </a:solidFill>
              </a:rPr>
              <a:t> 1980: 69٪، 1998: 74٪. للمقارنة: </a:t>
            </a:r>
            <a:r>
              <a:rPr lang="en-US" sz="1600" dirty="0" smtClean="0">
                <a:solidFill>
                  <a:schemeClr val="tx1">
                    <a:lumMod val="95000"/>
                    <a:lumOff val="5000"/>
                  </a:schemeClr>
                </a:solidFill>
                <a:latin typeface="Adobe Fan Heiti Std B" pitchFamily="34" charset="-128"/>
                <a:ea typeface="Adobe Fan Heiti Std B" pitchFamily="34" charset="-128"/>
              </a:rPr>
              <a:t>FRG 1980 </a:t>
            </a:r>
            <a:r>
              <a:rPr lang="ar-LB" sz="1600" dirty="0" smtClean="0">
                <a:solidFill>
                  <a:schemeClr val="tx1">
                    <a:lumMod val="95000"/>
                    <a:lumOff val="5000"/>
                  </a:schemeClr>
                </a:solidFill>
                <a:latin typeface="Adobe Fan Heiti Std B" pitchFamily="34" charset="-128"/>
                <a:ea typeface="Adobe Fan Heiti Std B" pitchFamily="34" charset="-128"/>
              </a:rPr>
              <a:t> </a:t>
            </a:r>
            <a:r>
              <a:rPr lang="ar-SA" sz="1600" dirty="0" smtClean="0">
                <a:solidFill>
                  <a:schemeClr val="tx1">
                    <a:lumMod val="95000"/>
                    <a:lumOff val="5000"/>
                  </a:schemeClr>
                </a:solidFill>
              </a:rPr>
              <a:t>و</a:t>
            </a:r>
            <a:r>
              <a:rPr lang="ar-LB" sz="1600" dirty="0" smtClean="0">
                <a:solidFill>
                  <a:schemeClr val="tx1">
                    <a:lumMod val="95000"/>
                    <a:lumOff val="5000"/>
                  </a:schemeClr>
                </a:solidFill>
              </a:rPr>
              <a:t> </a:t>
            </a:r>
            <a:r>
              <a:rPr lang="ar-SA" sz="1600" dirty="0" smtClean="0">
                <a:solidFill>
                  <a:schemeClr val="tx1">
                    <a:lumMod val="95000"/>
                    <a:lumOff val="5000"/>
                  </a:schemeClr>
                </a:solidFill>
              </a:rPr>
              <a:t> </a:t>
            </a:r>
            <a:r>
              <a:rPr lang="ar-SA" sz="1600" dirty="0" smtClean="0">
                <a:solidFill>
                  <a:schemeClr val="tx1">
                    <a:lumMod val="95000"/>
                    <a:lumOff val="5000"/>
                  </a:schemeClr>
                </a:solidFill>
                <a:latin typeface="Adobe Fan Heiti Std B" pitchFamily="34" charset="-128"/>
                <a:ea typeface="Adobe Fan Heiti Std B" pitchFamily="34" charset="-128"/>
              </a:rPr>
              <a:t>1998: 73</a:t>
            </a:r>
            <a:r>
              <a:rPr lang="ar-SA" sz="1600" dirty="0" smtClean="0">
                <a:solidFill>
                  <a:schemeClr val="tx1">
                    <a:lumMod val="95000"/>
                    <a:lumOff val="5000"/>
                  </a:schemeClr>
                </a:solidFill>
              </a:rPr>
              <a:t>٪) </a:t>
            </a:r>
            <a:endParaRPr lang="ar-LB" sz="1600" dirty="0" smtClean="0">
              <a:solidFill>
                <a:schemeClr val="tx1">
                  <a:lumMod val="95000"/>
                  <a:lumOff val="5000"/>
                </a:schemeClr>
              </a:solidFill>
            </a:endParaRPr>
          </a:p>
          <a:p>
            <a:pPr algn="r" rtl="1"/>
            <a:r>
              <a:rPr lang="ar-SA" sz="1800" dirty="0" smtClean="0">
                <a:solidFill>
                  <a:schemeClr val="tx1">
                    <a:lumMod val="95000"/>
                    <a:lumOff val="5000"/>
                  </a:schemeClr>
                </a:solidFill>
              </a:rPr>
              <a:t>من الضروري التحقق فيما إذا كان من الممكن اشتقاق نسبة العاملين من النماذج الفرعية الأخرى</a:t>
            </a:r>
            <a:r>
              <a:rPr lang="ar-LB" sz="1800" dirty="0" smtClean="0">
                <a:solidFill>
                  <a:schemeClr val="tx1">
                    <a:lumMod val="95000"/>
                    <a:lumOff val="5000"/>
                  </a:schemeClr>
                </a:solidFill>
              </a:rPr>
              <a:t>, </a:t>
            </a:r>
            <a:r>
              <a:rPr lang="ar-SA" sz="1800" dirty="0" smtClean="0">
                <a:solidFill>
                  <a:schemeClr val="tx1">
                    <a:lumMod val="95000"/>
                    <a:lumOff val="5000"/>
                  </a:schemeClr>
                </a:solidFill>
              </a:rPr>
              <a:t>ونتيجة لذلك دخل الأسرة</a:t>
            </a:r>
            <a:endParaRPr lang="en-US" sz="1800" dirty="0" smtClean="0">
              <a:solidFill>
                <a:schemeClr val="tx1">
                  <a:lumMod val="95000"/>
                  <a:lumOff val="5000"/>
                </a:schemeClr>
              </a:solidFill>
            </a:endParaRPr>
          </a:p>
          <a:p>
            <a:pPr marL="0" indent="0" algn="r" rtl="1">
              <a:buNone/>
            </a:pPr>
            <a:r>
              <a:rPr lang="ar-LB" sz="1800" dirty="0" smtClean="0">
                <a:solidFill>
                  <a:schemeClr val="tx1">
                    <a:lumMod val="95000"/>
                    <a:lumOff val="5000"/>
                  </a:schemeClr>
                </a:solidFill>
                <a:effectLst>
                  <a:outerShdw blurRad="38100" dist="38100" dir="2700000" algn="tl">
                    <a:srgbClr val="000000">
                      <a:alpha val="43137"/>
                    </a:srgbClr>
                  </a:outerShdw>
                </a:effectLst>
              </a:rPr>
              <a:t>      </a:t>
            </a:r>
            <a:r>
              <a:rPr lang="ar-SA" sz="1800" dirty="0" smtClean="0">
                <a:solidFill>
                  <a:schemeClr val="tx1">
                    <a:lumMod val="95000"/>
                    <a:lumOff val="5000"/>
                  </a:schemeClr>
                </a:solidFill>
                <a:effectLst>
                  <a:outerShdw blurRad="38100" dist="38100" dir="2700000" algn="tl">
                    <a:srgbClr val="000000">
                      <a:alpha val="43137"/>
                    </a:srgbClr>
                  </a:outerShdw>
                </a:effectLst>
              </a:rPr>
              <a:t>دخل الأسرة = الأشخاص العاملين / الأسر المعيشية </a:t>
            </a:r>
            <a:r>
              <a:rPr lang="en-US" sz="1800" b="1" dirty="0" smtClean="0">
                <a:solidFill>
                  <a:schemeClr val="tx1">
                    <a:lumMod val="95000"/>
                    <a:lumOff val="5000"/>
                  </a:schemeClr>
                </a:solidFill>
                <a:effectLst>
                  <a:outerShdw blurRad="38100" dist="38100" dir="2700000" algn="tl">
                    <a:srgbClr val="000000">
                      <a:alpha val="43137"/>
                    </a:srgbClr>
                  </a:outerShdw>
                </a:effectLst>
                <a:latin typeface="Adobe Fan Heiti Std B" pitchFamily="34" charset="-128"/>
                <a:ea typeface="Adobe Fan Heiti Std B" pitchFamily="34" charset="-128"/>
              </a:rPr>
              <a:t>x</a:t>
            </a:r>
            <a:r>
              <a:rPr lang="en-US" sz="1800" dirty="0" smtClean="0">
                <a:solidFill>
                  <a:schemeClr val="tx1">
                    <a:lumMod val="95000"/>
                    <a:lumOff val="5000"/>
                  </a:schemeClr>
                </a:solidFill>
                <a:effectLst>
                  <a:outerShdw blurRad="38100" dist="38100" dir="2700000" algn="tl">
                    <a:srgbClr val="000000">
                      <a:alpha val="43137"/>
                    </a:srgbClr>
                  </a:outerShdw>
                </a:effectLst>
              </a:rPr>
              <a:t> </a:t>
            </a:r>
            <a:r>
              <a:rPr lang="ar-LB" sz="1800" dirty="0" smtClean="0">
                <a:solidFill>
                  <a:schemeClr val="tx1">
                    <a:lumMod val="95000"/>
                    <a:lumOff val="5000"/>
                  </a:schemeClr>
                </a:solidFill>
                <a:effectLst>
                  <a:outerShdw blurRad="38100" dist="38100" dir="2700000" algn="tl">
                    <a:srgbClr val="000000">
                      <a:alpha val="43137"/>
                    </a:srgbClr>
                  </a:outerShdw>
                </a:effectLst>
              </a:rPr>
              <a:t> </a:t>
            </a:r>
            <a:r>
              <a:rPr lang="ar-SA" sz="1800" dirty="0" smtClean="0">
                <a:solidFill>
                  <a:schemeClr val="tx1">
                    <a:lumMod val="95000"/>
                    <a:lumOff val="5000"/>
                  </a:schemeClr>
                </a:solidFill>
                <a:effectLst>
                  <a:outerShdw blurRad="38100" dist="38100" dir="2700000" algn="tl">
                    <a:srgbClr val="000000">
                      <a:alpha val="43137"/>
                    </a:srgbClr>
                  </a:outerShdw>
                </a:effectLst>
              </a:rPr>
              <a:t>دخل الفرد</a:t>
            </a:r>
            <a:endParaRPr lang="en-US" sz="1800" dirty="0" smtClean="0">
              <a:solidFill>
                <a:schemeClr val="tx1">
                  <a:lumMod val="95000"/>
                  <a:lumOff val="5000"/>
                </a:schemeClr>
              </a:solidFill>
              <a:effectLst>
                <a:outerShdw blurRad="38100" dist="38100" dir="2700000" algn="tl">
                  <a:srgbClr val="000000">
                    <a:alpha val="43137"/>
                  </a:srgbClr>
                </a:outerShdw>
              </a:effectLst>
            </a:endParaRPr>
          </a:p>
          <a:p>
            <a:pPr algn="r" rtl="1"/>
            <a:r>
              <a:rPr lang="ar-SA" sz="1800" dirty="0" smtClean="0">
                <a:solidFill>
                  <a:schemeClr val="tx1">
                    <a:lumMod val="95000"/>
                    <a:lumOff val="5000"/>
                  </a:schemeClr>
                </a:solidFill>
              </a:rPr>
              <a:t>يتم حساب هذه القيمة على مستوى المقاطعات</a:t>
            </a:r>
            <a:r>
              <a:rPr lang="ar-LB" sz="1800" dirty="0" smtClean="0">
                <a:solidFill>
                  <a:schemeClr val="tx1">
                    <a:lumMod val="95000"/>
                    <a:lumOff val="5000"/>
                  </a:schemeClr>
                </a:solidFill>
              </a:rPr>
              <a:t> </a:t>
            </a:r>
          </a:p>
          <a:p>
            <a:pPr marL="0" marR="0" indent="0" algn="r" defTabSz="914400" rtl="1" eaLnBrk="1" fontAlgn="auto" latinLnBrk="0" hangingPunct="1">
              <a:lnSpc>
                <a:spcPct val="100000"/>
              </a:lnSpc>
              <a:spcBef>
                <a:spcPts val="0"/>
              </a:spcBef>
              <a:spcAft>
                <a:spcPts val="0"/>
              </a:spcAft>
              <a:buClrTx/>
              <a:buSzTx/>
              <a:buFontTx/>
              <a:buNone/>
              <a:tabLst/>
              <a:defRPr/>
            </a:pPr>
            <a:endParaRPr lang="ar-LB" sz="1200" b="1" dirty="0" smtClean="0">
              <a:solidFill>
                <a:schemeClr val="tx1">
                  <a:lumMod val="95000"/>
                  <a:lumOff val="5000"/>
                </a:schemeClr>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b="1" dirty="0" smtClean="0">
                <a:solidFill>
                  <a:schemeClr val="tx1">
                    <a:lumMod val="95000"/>
                    <a:lumOff val="5000"/>
                  </a:schemeClr>
                </a:solidFill>
              </a:rPr>
              <a:t>التفريق بين أنواع الأسرة</a:t>
            </a:r>
            <a:r>
              <a:rPr lang="ar-LB" sz="1200" dirty="0" smtClean="0">
                <a:solidFill>
                  <a:schemeClr val="tx1">
                    <a:lumMod val="95000"/>
                    <a:lumOff val="5000"/>
                  </a:schemeClr>
                </a:solidFill>
              </a:rPr>
              <a:t>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من أجل التمييز بين أنواع الأسر المعيشية ، كان لا بد من استخدام ال</a:t>
            </a:r>
            <a:r>
              <a:rPr lang="ar-LB" sz="1200" kern="1200" dirty="0" smtClean="0">
                <a:solidFill>
                  <a:schemeClr val="tx1"/>
                </a:solidFill>
                <a:effectLst/>
                <a:latin typeface="+mn-lt"/>
                <a:ea typeface="+mn-ea"/>
                <a:cs typeface="+mn-cs"/>
              </a:rPr>
              <a:t>بيانات </a:t>
            </a:r>
            <a:r>
              <a:rPr lang="en-US" sz="1200" kern="1200" dirty="0" smtClean="0">
                <a:solidFill>
                  <a:schemeClr val="tx1"/>
                </a:solidFill>
                <a:effectLst/>
                <a:latin typeface="+mn-lt"/>
                <a:ea typeface="+mn-ea"/>
                <a:cs typeface="+mn-cs"/>
              </a:rPr>
              <a:t>Java</a:t>
            </a:r>
            <a:r>
              <a:rPr lang="ar-LB" sz="1200" kern="1200" dirty="0" smtClean="0">
                <a:solidFill>
                  <a:schemeClr val="tx1"/>
                </a:solidFill>
                <a:effectLst/>
                <a:latin typeface="+mn-lt"/>
                <a:ea typeface="+mn-ea"/>
                <a:cs typeface="+mn-cs"/>
              </a:rPr>
              <a:t> المتعلقة</a:t>
            </a:r>
            <a:r>
              <a:rPr lang="ar-LB" sz="1200" kern="1200" baseline="0" dirty="0" smtClean="0">
                <a:solidFill>
                  <a:schemeClr val="tx1"/>
                </a:solidFill>
                <a:effectLst/>
                <a:latin typeface="+mn-lt"/>
                <a:ea typeface="+mn-ea"/>
                <a:cs typeface="+mn-cs"/>
              </a:rPr>
              <a:t> ب</a:t>
            </a:r>
            <a:r>
              <a:rPr lang="ar-LB" sz="1200" kern="1200" dirty="0" smtClean="0">
                <a:solidFill>
                  <a:schemeClr val="tx1"/>
                </a:solidFill>
                <a:effectLst/>
                <a:latin typeface="+mn-lt"/>
                <a:ea typeface="+mn-ea"/>
                <a:cs typeface="+mn-cs"/>
              </a:rPr>
              <a:t>توزيع الدخل باستخدام المركزية لعام 1995 بشكل حصري تقريبًا</a:t>
            </a:r>
            <a:r>
              <a:rPr lang="ar-SA"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ويظهر ذلك في الشكل </a:t>
            </a:r>
            <a:endParaRPr lang="en-US"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وقد أدى ذلك إلى متوسط ​​دخل الفرد بحوالي 150.000 روبية. </a:t>
            </a:r>
            <a:endParaRPr lang="en-US"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إذا تم اختيار الحدود بشكل مناسب ، يمكن تحويل التوزيع الموضح إلى دخل الأسرة والأنواع الثلاثة "الأسر ذات الدخل المنخفض" و"الأسر ذات الدخل المتوسط" و"التمييز بين الأسر ذات الدخل المرتفع".</a:t>
            </a:r>
            <a:endParaRPr lang="en-US"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sz="1200" b="0" dirty="0" smtClean="0">
                <a:solidFill>
                  <a:schemeClr val="tx1">
                    <a:lumMod val="95000"/>
                    <a:lumOff val="5000"/>
                  </a:schemeClr>
                </a:solidFill>
              </a:rPr>
              <a:t>تم استخدام </a:t>
            </a:r>
            <a:r>
              <a:rPr lang="en-US" sz="1200" b="0" dirty="0" smtClean="0">
                <a:solidFill>
                  <a:schemeClr val="tx1">
                    <a:lumMod val="95000"/>
                    <a:lumOff val="5000"/>
                  </a:schemeClr>
                </a:solidFill>
              </a:rPr>
              <a:t>VENSIM</a:t>
            </a:r>
            <a:r>
              <a:rPr lang="ar-LB" sz="1200" b="0" baseline="0" dirty="0" smtClean="0">
                <a:solidFill>
                  <a:schemeClr val="tx1">
                    <a:lumMod val="95000"/>
                    <a:lumOff val="5000"/>
                  </a:schemeClr>
                </a:solidFill>
              </a:rPr>
              <a:t> لهذا الغرض</a:t>
            </a:r>
            <a:endParaRPr lang="ar-LB" sz="1000" b="0" dirty="0" smtClean="0">
              <a:solidFill>
                <a:schemeClr val="tx1">
                  <a:lumMod val="95000"/>
                  <a:lumOff val="5000"/>
                </a:schemeClr>
              </a:solidFill>
            </a:endParaRPr>
          </a:p>
          <a:p>
            <a:pPr algn="r" rtl="1"/>
            <a:endParaRPr lang="ar-LB" dirty="0" smtClean="0"/>
          </a:p>
          <a:p>
            <a:pPr algn="r" rtl="1"/>
            <a:endParaRPr lang="ar-LB" dirty="0" smtClean="0"/>
          </a:p>
          <a:p>
            <a:pPr algn="r" rtl="1"/>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t>19</a:t>
            </a:fld>
            <a:endParaRPr lang="en-US" dirty="0"/>
          </a:p>
        </p:txBody>
      </p:sp>
    </p:spTree>
    <p:extLst>
      <p:ext uri="{BB962C8B-B14F-4D97-AF65-F5344CB8AC3E}">
        <p14:creationId xmlns:p14="http://schemas.microsoft.com/office/powerpoint/2010/main" val="4277061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kern="1200" dirty="0" smtClean="0">
                <a:solidFill>
                  <a:schemeClr val="tx1"/>
                </a:solidFill>
                <a:effectLst/>
                <a:latin typeface="+mn-lt"/>
                <a:ea typeface="+mn-ea"/>
                <a:cs typeface="+mn-cs"/>
              </a:rPr>
              <a:t>نشأ هذا العمل من ندوة "تقييم استراتيجيات سياسة الطاقة لإندونيسيا" في معهد السياسة الاقتصادية والبحوث الاقتصادية في جامعة كارلسروه .</a:t>
            </a:r>
            <a:r>
              <a:rPr lang="ar-LB" sz="1200" kern="1200" baseline="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كان الهدف من الندوة هو إنشاء نموذج "ديناميكيات النظام" الذي يصور صناعة الطاقة في إندونيسيا ويمكّن من تقييم مختلف استراتيجيات سياسة الطاقة. إنشاء نموذج فرعي للمحاكاة. كان الهدف من هذا العمل هو التنمية السكانية كعامل مؤثر أساسي في الطلب على الطاقة.</a:t>
            </a:r>
            <a:endParaRPr lang="en-US" sz="1200" kern="1200" dirty="0" smtClean="0">
              <a:solidFill>
                <a:schemeClr val="tx1"/>
              </a:solidFill>
              <a:effectLst/>
              <a:latin typeface="+mn-lt"/>
              <a:ea typeface="+mn-ea"/>
              <a:cs typeface="+mn-cs"/>
            </a:endParaRPr>
          </a:p>
          <a:p>
            <a:pPr algn="r" rtl="1"/>
            <a:r>
              <a:rPr lang="en-US" sz="1200" kern="1200" dirty="0" smtClean="0">
                <a:solidFill>
                  <a:schemeClr val="tx1"/>
                </a:solidFill>
                <a:effectLst/>
                <a:latin typeface="+mn-lt"/>
                <a:ea typeface="+mn-ea"/>
                <a:cs typeface="+mn-cs"/>
              </a:rPr>
              <a:t> </a:t>
            </a:r>
          </a:p>
          <a:p>
            <a:pPr algn="r" rtl="1"/>
            <a:r>
              <a:rPr lang="ar-LB" sz="1200" kern="1200" dirty="0" smtClean="0">
                <a:solidFill>
                  <a:schemeClr val="tx1"/>
                </a:solidFill>
                <a:effectLst/>
                <a:latin typeface="+mn-lt"/>
                <a:ea typeface="+mn-ea"/>
                <a:cs typeface="+mn-cs"/>
              </a:rPr>
              <a:t>يحتوي الفصل الأول على بعض المعلومات الأساسية عن إندونيسيا ، ومواصفات المشكلة وهدف النموذج. يتم وصف إنشاء النموذج في الفصل الثاني. على وجه الخصوص ، تمت مناقشة التوسع التدريجي للنموذج. يعرض الفصل الثالث إجراءات ونتائج محاكاة التطورات السكانية المختلفة. الملاحظات الأخيرة في الفصل 4 تلخص النتائج الرئيسية.</a:t>
            </a:r>
            <a:endParaRPr lang="en-US" sz="1200" kern="1200" dirty="0" smtClean="0">
              <a:solidFill>
                <a:schemeClr val="tx1"/>
              </a:solidFill>
              <a:effectLst/>
              <a:latin typeface="+mn-lt"/>
              <a:ea typeface="+mn-ea"/>
              <a:cs typeface="+mn-cs"/>
            </a:endParaRPr>
          </a:p>
          <a:p>
            <a:pPr algn="r" rtl="1"/>
            <a:endParaRPr lang="ar-LB" dirty="0" smtClean="0"/>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t>2</a:t>
            </a:fld>
            <a:endParaRPr lang="en-US" dirty="0"/>
          </a:p>
        </p:txBody>
      </p:sp>
    </p:spTree>
    <p:extLst>
      <p:ext uri="{BB962C8B-B14F-4D97-AF65-F5344CB8AC3E}">
        <p14:creationId xmlns:p14="http://schemas.microsoft.com/office/powerpoint/2010/main" val="1938104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1600" b="1" kern="1200" dirty="0" smtClean="0">
                <a:solidFill>
                  <a:schemeClr val="tx1"/>
                </a:solidFill>
                <a:effectLst/>
                <a:latin typeface="+mn-lt"/>
                <a:ea typeface="+mn-ea"/>
                <a:cs typeface="+mn-cs"/>
              </a:rPr>
              <a:t>المحاكاة</a:t>
            </a:r>
          </a:p>
          <a:p>
            <a:pPr marL="0" marR="0" indent="0" algn="r" defTabSz="914400" rtl="1" eaLnBrk="1" fontAlgn="auto" latinLnBrk="0" hangingPunct="1">
              <a:lnSpc>
                <a:spcPct val="100000"/>
              </a:lnSpc>
              <a:spcBef>
                <a:spcPts val="0"/>
              </a:spcBef>
              <a:spcAft>
                <a:spcPts val="0"/>
              </a:spcAft>
              <a:buClrTx/>
              <a:buSzTx/>
              <a:buFontTx/>
              <a:buNone/>
              <a:tabLst/>
              <a:defRPr/>
            </a:pPr>
            <a:r>
              <a:rPr lang="ar-LB" sz="1600" b="1" kern="1200" dirty="0" smtClean="0">
                <a:solidFill>
                  <a:schemeClr val="tx1"/>
                </a:solidFill>
                <a:effectLst/>
                <a:latin typeface="+mn-lt"/>
                <a:ea typeface="+mn-ea"/>
                <a:cs typeface="+mn-cs"/>
              </a:rPr>
              <a:t>.</a:t>
            </a:r>
            <a:r>
              <a:rPr lang="ar-LB" sz="1600" b="1" kern="1200" baseline="0" dirty="0" smtClean="0">
                <a:solidFill>
                  <a:schemeClr val="tx1"/>
                </a:solidFill>
                <a:effectLst/>
                <a:latin typeface="+mn-lt"/>
                <a:ea typeface="+mn-ea"/>
                <a:cs typeface="+mn-cs"/>
              </a:rPr>
              <a:t> </a:t>
            </a:r>
            <a:r>
              <a:rPr lang="ar-SA" sz="1200" b="1" kern="1200" dirty="0" smtClean="0">
                <a:solidFill>
                  <a:schemeClr val="tx1"/>
                </a:solidFill>
                <a:effectLst/>
                <a:latin typeface="+mn-lt"/>
                <a:ea typeface="+mn-ea"/>
                <a:cs typeface="+mn-cs"/>
              </a:rPr>
              <a:t>التنبؤ بالتنمية السكانية على أساس الافتراضات</a:t>
            </a:r>
            <a:endParaRPr lang="ar-LB" sz="1600" b="1"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بعد</a:t>
            </a:r>
            <a:r>
              <a:rPr lang="ar-LB" sz="1200" kern="1200" baseline="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مقارنة قيم النموذج مع القيم التجريبية القليلة المتاحة، يمكن افتراض الصلاحية التجريبية. نظرًا لأن النموذج يحسب جميع البيانات المذكورة في المقدمة بعد إجراء الإضافات وبالتالي فهو متاح للنماذج الفرعية الأخرى ، فقد كان التطبيق صالحًا أيضًا.</a:t>
            </a:r>
            <a:endParaRPr lang="ar-LB" sz="1200" kern="1200" dirty="0" smtClean="0">
              <a:solidFill>
                <a:schemeClr val="tx1"/>
              </a:solidFill>
              <a:effectLst/>
              <a:latin typeface="+mn-lt"/>
              <a:ea typeface="+mn-ea"/>
              <a:cs typeface="+mn-cs"/>
            </a:endParaRPr>
          </a:p>
          <a:p>
            <a:pPr algn="r" rtl="1">
              <a:buClrTx/>
            </a:pPr>
            <a:r>
              <a:rPr lang="ar-SA" sz="1800" dirty="0" smtClean="0">
                <a:solidFill>
                  <a:schemeClr val="tx1">
                    <a:lumMod val="95000"/>
                    <a:lumOff val="5000"/>
                  </a:schemeClr>
                </a:solidFill>
              </a:rPr>
              <a:t>في التشغيل الأول للمحاكاة ، تم التنبؤ بالتنمية السكانية باستخدام القيم والافتراضات المذكورة </a:t>
            </a:r>
            <a:r>
              <a:rPr lang="ar-LB" sz="1800" dirty="0" smtClean="0">
                <a:solidFill>
                  <a:schemeClr val="tx1">
                    <a:lumMod val="95000"/>
                    <a:lumOff val="5000"/>
                  </a:schemeClr>
                </a:solidFill>
              </a:rPr>
              <a:t>سابقاً</a:t>
            </a:r>
            <a:r>
              <a:rPr lang="ar-SA" sz="1800" dirty="0" smtClean="0">
                <a:solidFill>
                  <a:schemeClr val="tx1">
                    <a:lumMod val="95000"/>
                    <a:lumOff val="5000"/>
                  </a:schemeClr>
                </a:solidFill>
              </a:rPr>
              <a:t> </a:t>
            </a:r>
            <a:endParaRPr lang="ar-LB" sz="1800" dirty="0" smtClean="0">
              <a:solidFill>
                <a:schemeClr val="tx1">
                  <a:lumMod val="95000"/>
                  <a:lumOff val="5000"/>
                </a:schemeClr>
              </a:solidFill>
            </a:endParaRPr>
          </a:p>
          <a:p>
            <a:pPr lvl="1" algn="r" rtl="1">
              <a:buClrTx/>
            </a:pPr>
            <a:r>
              <a:rPr lang="ar-SA" sz="1600" dirty="0" smtClean="0">
                <a:solidFill>
                  <a:schemeClr val="tx1">
                    <a:lumMod val="95000"/>
                    <a:lumOff val="5000"/>
                  </a:schemeClr>
                </a:solidFill>
              </a:rPr>
              <a:t>في ظل هذه الظروف ، سيزداد عدد السكان من 212 مليون في عام 2000 إلى 309 مليون في عام 2040 </a:t>
            </a:r>
            <a:endParaRPr lang="ar-LB" sz="1600" dirty="0" smtClean="0">
              <a:solidFill>
                <a:schemeClr val="tx1">
                  <a:lumMod val="95000"/>
                  <a:lumOff val="5000"/>
                </a:schemeClr>
              </a:solidFill>
            </a:endParaRPr>
          </a:p>
          <a:p>
            <a:pPr lvl="1" algn="r" rtl="1">
              <a:buClrTx/>
            </a:pPr>
            <a:r>
              <a:rPr lang="ar-SA" sz="1600" dirty="0" smtClean="0">
                <a:solidFill>
                  <a:schemeClr val="tx1">
                    <a:lumMod val="95000"/>
                    <a:lumOff val="5000"/>
                  </a:schemeClr>
                </a:solidFill>
              </a:rPr>
              <a:t>سيتضاعف عدد الأسر تقريبًا من 55 مليون في عام 2000 إلى 109 مليون في عام 2040 </a:t>
            </a:r>
            <a:endParaRPr lang="ar-LB" sz="1600" dirty="0" smtClean="0">
              <a:solidFill>
                <a:schemeClr val="tx1">
                  <a:lumMod val="95000"/>
                  <a:lumOff val="5000"/>
                </a:schemeClr>
              </a:solidFill>
            </a:endParaRPr>
          </a:p>
          <a:p>
            <a:pPr algn="r" rtl="1">
              <a:buClrTx/>
              <a:buFontTx/>
              <a:buChar char="⇚"/>
            </a:pPr>
            <a:r>
              <a:rPr lang="ar-SA" sz="1800" dirty="0" smtClean="0">
                <a:solidFill>
                  <a:schemeClr val="tx1">
                    <a:lumMod val="95000"/>
                    <a:lumOff val="5000"/>
                  </a:schemeClr>
                </a:solidFill>
              </a:rPr>
              <a:t>وهذا من شأنه أن يقلل متوسط ​​حجم الأسرة من 3.8 أشخاص في عام 2000 إلى 2.8 شخص في عام 2040 </a:t>
            </a:r>
            <a:endParaRPr lang="ar-LB" sz="1800" dirty="0" smtClean="0">
              <a:solidFill>
                <a:schemeClr val="tx1">
                  <a:lumMod val="95000"/>
                  <a:lumOff val="5000"/>
                </a:schemeClr>
              </a:solidFill>
            </a:endParaRPr>
          </a:p>
          <a:p>
            <a:pPr algn="r" rtl="1">
              <a:buClrTx/>
            </a:pPr>
            <a:r>
              <a:rPr lang="ar-SA" sz="1800" dirty="0" smtClean="0">
                <a:solidFill>
                  <a:schemeClr val="tx1">
                    <a:lumMod val="95000"/>
                    <a:lumOff val="5000"/>
                  </a:schemeClr>
                </a:solidFill>
              </a:rPr>
              <a:t>كما هو متوقع ، ستكون هناك أيضًا اختلافات إقليمية كبيرة. بينما يوجد متوسط ​​نمو يقارب</a:t>
            </a:r>
            <a:r>
              <a:rPr lang="ar-LB" sz="1800" dirty="0" smtClean="0">
                <a:solidFill>
                  <a:schemeClr val="tx1">
                    <a:lumMod val="95000"/>
                    <a:lumOff val="5000"/>
                  </a:schemeClr>
                </a:solidFill>
              </a:rPr>
              <a:t>:</a:t>
            </a:r>
          </a:p>
          <a:p>
            <a:pPr lvl="1" algn="r" rtl="1">
              <a:buClrTx/>
            </a:pPr>
            <a:r>
              <a:rPr lang="ar-SA" sz="1600" dirty="0" smtClean="0">
                <a:solidFill>
                  <a:schemeClr val="tx1">
                    <a:lumMod val="95000"/>
                    <a:lumOff val="5000"/>
                  </a:schemeClr>
                </a:solidFill>
              </a:rPr>
              <a:t> 1٪ سنويًا لكل إندونيسيا  </a:t>
            </a:r>
            <a:endParaRPr lang="ar-LB" sz="1600" dirty="0" smtClean="0">
              <a:solidFill>
                <a:schemeClr val="tx1">
                  <a:lumMod val="95000"/>
                  <a:lumOff val="5000"/>
                </a:schemeClr>
              </a:solidFill>
            </a:endParaRPr>
          </a:p>
          <a:p>
            <a:pPr lvl="1" algn="r" rtl="1">
              <a:buClrTx/>
            </a:pPr>
            <a:r>
              <a:rPr lang="ar-SA" sz="1600" dirty="0" smtClean="0">
                <a:solidFill>
                  <a:schemeClr val="tx1">
                    <a:lumMod val="95000"/>
                    <a:lumOff val="5000"/>
                  </a:schemeClr>
                </a:solidFill>
              </a:rPr>
              <a:t>إيريان جايا بمتوسط ​​نمو 1.6٪ </a:t>
            </a:r>
            <a:endParaRPr lang="ar-LB" sz="1600" dirty="0" smtClean="0">
              <a:solidFill>
                <a:schemeClr val="tx1">
                  <a:lumMod val="95000"/>
                  <a:lumOff val="5000"/>
                </a:schemeClr>
              </a:solidFill>
            </a:endParaRPr>
          </a:p>
          <a:p>
            <a:pPr lvl="1" algn="r" rtl="1"/>
            <a:r>
              <a:rPr lang="ar-SA" sz="1600" dirty="0" smtClean="0">
                <a:solidFill>
                  <a:schemeClr val="tx1">
                    <a:lumMod val="95000"/>
                    <a:lumOff val="5000"/>
                  </a:schemeClr>
                </a:solidFill>
              </a:rPr>
              <a:t>جاكرتا بنسبة 0.6٪ </a:t>
            </a:r>
            <a:r>
              <a:rPr lang="ar-LB" sz="1600" dirty="0" smtClean="0">
                <a:solidFill>
                  <a:schemeClr val="tx1">
                    <a:lumMod val="95000"/>
                    <a:lumOff val="5000"/>
                  </a:schemeClr>
                </a:solidFill>
              </a:rPr>
              <a:t>تقريباً</a:t>
            </a:r>
          </a:p>
          <a:p>
            <a:pPr marL="0" marR="0" indent="0" algn="r" defTabSz="914400" rtl="1" eaLnBrk="1" fontAlgn="auto" latinLnBrk="0" hangingPunct="1">
              <a:lnSpc>
                <a:spcPct val="100000"/>
              </a:lnSpc>
              <a:spcBef>
                <a:spcPts val="0"/>
              </a:spcBef>
              <a:spcAft>
                <a:spcPts val="0"/>
              </a:spcAft>
              <a:buClrTx/>
              <a:buSzTx/>
              <a:buFontTx/>
              <a:buNone/>
              <a:tabLst/>
              <a:defRPr/>
            </a:pPr>
            <a:endParaRPr lang="ar-LB" sz="1200" kern="1200" dirty="0" smtClean="0">
              <a:solidFill>
                <a:schemeClr val="tx1"/>
              </a:solidFill>
              <a:effectLst/>
              <a:latin typeface="+mn-lt"/>
              <a:ea typeface="+mn-ea"/>
              <a:cs typeface="+mn-cs"/>
            </a:endParaRPr>
          </a:p>
          <a:p>
            <a:pPr algn="r" rtl="1"/>
            <a:r>
              <a:rPr lang="ar-SA" sz="1200" b="1" kern="1200" dirty="0" smtClean="0">
                <a:solidFill>
                  <a:schemeClr val="tx1"/>
                </a:solidFill>
                <a:effectLst/>
                <a:latin typeface="+mn-lt"/>
                <a:ea typeface="+mn-ea"/>
                <a:cs typeface="+mn-cs"/>
              </a:rPr>
              <a:t>مقارنة بتوقعات أخرى</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من أجل الحصول على انطباع عما إذا كان مثل هذا التطور واقعيًا ، تمت مقارنة توقعات النموذج مع توقعات من مؤسسات أخرى. </a:t>
            </a:r>
            <a:endParaRPr lang="ar-LB" sz="1200" kern="1200" dirty="0" smtClean="0">
              <a:solidFill>
                <a:schemeClr val="tx1"/>
              </a:solidFill>
              <a:effectLst/>
              <a:latin typeface="+mn-lt"/>
              <a:ea typeface="+mn-ea"/>
              <a:cs typeface="+mn-cs"/>
            </a:endParaRPr>
          </a:p>
          <a:p>
            <a:pPr lvl="1" algn="r" rtl="1"/>
            <a:r>
              <a:rPr lang="ar-SA" sz="1200" kern="1200" dirty="0" smtClean="0">
                <a:solidFill>
                  <a:schemeClr val="tx1"/>
                </a:solidFill>
                <a:effectLst/>
                <a:latin typeface="+mn-lt"/>
                <a:ea typeface="+mn-ea"/>
                <a:cs typeface="+mn-cs"/>
              </a:rPr>
              <a:t>تقدير مكتب الولايات المتحدة للتعداد وتقدير الأمم المتحدة</a:t>
            </a:r>
            <a:r>
              <a:rPr lang="ar-LB" sz="1200" kern="1200" dirty="0" smtClean="0">
                <a:solidFill>
                  <a:schemeClr val="tx1"/>
                </a:solidFill>
                <a:effectLst/>
                <a:latin typeface="+mn-lt"/>
                <a:ea typeface="+mn-ea"/>
                <a:cs typeface="+mn-cs"/>
              </a:rPr>
              <a:t>,</a:t>
            </a:r>
            <a:r>
              <a:rPr lang="ar-SA" sz="1200" kern="1200" dirty="0" smtClean="0">
                <a:solidFill>
                  <a:schemeClr val="tx1"/>
                </a:solidFill>
                <a:effectLst/>
                <a:latin typeface="+mn-lt"/>
                <a:ea typeface="+mn-ea"/>
                <a:cs typeface="+mn-cs"/>
              </a:rPr>
              <a:t> يتوقع مكتب التعداد السكاني في الولايات المتحدة أن يبلغ عدد السكان 329 مليون نسمة في عام 2040. </a:t>
            </a:r>
            <a:endParaRPr lang="ar-LB" sz="1200" kern="1200" dirty="0" smtClean="0">
              <a:solidFill>
                <a:schemeClr val="tx1"/>
              </a:solidFill>
              <a:effectLst/>
              <a:latin typeface="+mn-lt"/>
              <a:ea typeface="+mn-ea"/>
              <a:cs typeface="+mn-cs"/>
            </a:endParaRPr>
          </a:p>
          <a:p>
            <a:pPr lvl="1" algn="r" rtl="1"/>
            <a:r>
              <a:rPr lang="ar-SA" sz="1200" kern="1200" dirty="0" smtClean="0">
                <a:solidFill>
                  <a:schemeClr val="tx1"/>
                </a:solidFill>
                <a:effectLst/>
                <a:latin typeface="+mn-lt"/>
                <a:ea typeface="+mn-ea"/>
                <a:cs typeface="+mn-cs"/>
              </a:rPr>
              <a:t>تفترض الأمم المتحدة متغيرًا متوسطًا يبلغ 275 مليونًا في عام 2025 و 318 مليونًا في عام 2050. </a:t>
            </a:r>
            <a:endParaRPr lang="ar-LB" sz="1200" kern="1200" dirty="0" smtClean="0">
              <a:solidFill>
                <a:schemeClr val="tx1"/>
              </a:solidFill>
              <a:effectLst/>
              <a:latin typeface="+mn-lt"/>
              <a:ea typeface="+mn-ea"/>
              <a:cs typeface="+mn-cs"/>
            </a:endParaRPr>
          </a:p>
          <a:p>
            <a:pPr lvl="0" algn="r" rtl="1"/>
            <a:r>
              <a:rPr lang="ar-SA" sz="1200" kern="1200" dirty="0" smtClean="0">
                <a:solidFill>
                  <a:schemeClr val="tx1"/>
                </a:solidFill>
                <a:effectLst/>
                <a:latin typeface="+mn-lt"/>
                <a:ea typeface="+mn-ea"/>
                <a:cs typeface="+mn-cs"/>
              </a:rPr>
              <a:t>مع الاستيفاء الخطي ، ينتج عن هذا قيمة 301 مليون نسمة لعام 2040 وهذا يعني أن توقعات النموذج الذي تم إنشاؤه تقع بالضبط بين قيم المؤسسات الأخرى ، والتي يمكن أن تكون على الأقل مؤشرا على جودة التوقعات. يوضح الشكل التوقعات المختلفة بمرور الوقت.</a:t>
            </a:r>
            <a:endParaRPr lang="en-US"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algn="r" rtl="1"/>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t>20</a:t>
            </a:fld>
            <a:endParaRPr lang="en-US" dirty="0"/>
          </a:p>
        </p:txBody>
      </p:sp>
    </p:spTree>
    <p:extLst>
      <p:ext uri="{BB962C8B-B14F-4D97-AF65-F5344CB8AC3E}">
        <p14:creationId xmlns:p14="http://schemas.microsoft.com/office/powerpoint/2010/main" val="2278700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b="1" dirty="0" smtClean="0">
                <a:solidFill>
                  <a:schemeClr val="tx1">
                    <a:lumMod val="95000"/>
                    <a:lumOff val="5000"/>
                  </a:schemeClr>
                </a:solidFill>
              </a:rPr>
              <a:t>التنبؤ في سيناريوهات مختلفة</a:t>
            </a:r>
            <a:endParaRPr lang="en-US" sz="1200" dirty="0" smtClean="0">
              <a:solidFill>
                <a:schemeClr val="tx1">
                  <a:lumMod val="95000"/>
                  <a:lumOff val="5000"/>
                </a:schemeClr>
              </a:solidFill>
            </a:endParaRPr>
          </a:p>
          <a:p>
            <a:pPr algn="r" rtl="1">
              <a:buFont typeface="Wingdings" panose="05000000000000000000" pitchFamily="2" charset="2"/>
              <a:buChar char="§"/>
            </a:pPr>
            <a:r>
              <a:rPr lang="ar-SA" sz="1400" b="1" dirty="0" smtClean="0">
                <a:solidFill>
                  <a:schemeClr val="tx1">
                    <a:lumMod val="95000"/>
                    <a:lumOff val="5000"/>
                  </a:schemeClr>
                </a:solidFill>
              </a:rPr>
              <a:t>السيناريو 1: "التباطؤ قيد التقدم"</a:t>
            </a:r>
            <a:endParaRPr lang="ar-LB" sz="1400" dirty="0" smtClean="0">
              <a:solidFill>
                <a:schemeClr val="tx1">
                  <a:lumMod val="95000"/>
                  <a:lumOff val="5000"/>
                </a:schemeClr>
              </a:solidFill>
            </a:endParaRPr>
          </a:p>
          <a:p>
            <a:pPr algn="r" rtl="1"/>
            <a:r>
              <a:rPr lang="ar-SA" sz="1200" dirty="0" smtClean="0">
                <a:solidFill>
                  <a:schemeClr val="tx1">
                    <a:lumMod val="95000"/>
                    <a:lumOff val="5000"/>
                  </a:schemeClr>
                </a:solidFill>
              </a:rPr>
              <a:t>في السيناريو الأول ، المشار إليه باسم "التقدم البطيء" ، يجب فحص التطور الذي سيحدث إذا كان الانخفاض المتوقع في معدل المواليد أبطأ مما كان متوقعًا في البداية</a:t>
            </a:r>
            <a:endParaRPr lang="ar-LB" sz="1200" dirty="0" smtClean="0">
              <a:solidFill>
                <a:schemeClr val="tx1">
                  <a:lumMod val="95000"/>
                  <a:lumOff val="5000"/>
                </a:schemeClr>
              </a:solidFill>
            </a:endParaRPr>
          </a:p>
          <a:p>
            <a:pPr algn="r" rtl="1"/>
            <a:r>
              <a:rPr lang="ar-SA" sz="1200" dirty="0" smtClean="0">
                <a:solidFill>
                  <a:schemeClr val="tx1">
                    <a:lumMod val="95000"/>
                    <a:lumOff val="5000"/>
                  </a:schemeClr>
                </a:solidFill>
              </a:rPr>
              <a:t>لهذا الغرض ، تم زيادة معدلات ال</a:t>
            </a:r>
            <a:r>
              <a:rPr lang="ar-LB" sz="1200" dirty="0" smtClean="0">
                <a:solidFill>
                  <a:schemeClr val="tx1">
                    <a:lumMod val="95000"/>
                    <a:lumOff val="5000"/>
                  </a:schemeClr>
                </a:solidFill>
              </a:rPr>
              <a:t>ولادات</a:t>
            </a:r>
            <a:r>
              <a:rPr lang="ar-SA" sz="1200" dirty="0" smtClean="0">
                <a:solidFill>
                  <a:schemeClr val="tx1">
                    <a:lumMod val="95000"/>
                    <a:lumOff val="5000"/>
                  </a:schemeClr>
                </a:solidFill>
              </a:rPr>
              <a:t> الأصلية بنسبة 1 ٪ كل عام</a:t>
            </a:r>
            <a:endParaRPr lang="ar-LB" sz="1200" dirty="0" smtClean="0">
              <a:solidFill>
                <a:schemeClr val="tx1">
                  <a:lumMod val="95000"/>
                  <a:lumOff val="5000"/>
                </a:schemeClr>
              </a:solidFill>
            </a:endParaRPr>
          </a:p>
          <a:p>
            <a:pPr algn="r" rtl="1"/>
            <a:r>
              <a:rPr lang="ar-SA" sz="1200" dirty="0" smtClean="0">
                <a:solidFill>
                  <a:schemeClr val="tx1">
                    <a:lumMod val="95000"/>
                    <a:lumOff val="5000"/>
                  </a:schemeClr>
                </a:solidFill>
              </a:rPr>
              <a:t>في ظل هذه الظروف الجديدة ، ستكون هناك زيادة خطية تقريبًا في عدد السكان وقيمة ما يقرب من 376 مليون نسمة في عام 2040</a:t>
            </a:r>
            <a:endParaRPr lang="en-US" sz="1200" dirty="0" smtClean="0">
              <a:solidFill>
                <a:schemeClr val="tx1">
                  <a:lumMod val="95000"/>
                  <a:lumOff val="5000"/>
                </a:schemeClr>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ar-LB" sz="1200" kern="1200" dirty="0" smtClean="0">
              <a:solidFill>
                <a:schemeClr val="tx1"/>
              </a:solidFill>
              <a:effectLst/>
              <a:latin typeface="+mn-lt"/>
              <a:ea typeface="+mn-ea"/>
              <a:cs typeface="+mn-cs"/>
            </a:endParaRPr>
          </a:p>
          <a:p>
            <a:pPr algn="r" rtl="1">
              <a:buClrTx/>
              <a:buFont typeface="Wingdings" panose="05000000000000000000" pitchFamily="2" charset="2"/>
              <a:buChar char="§"/>
            </a:pPr>
            <a:r>
              <a:rPr lang="ar-SA" sz="2000" b="1" dirty="0" smtClean="0">
                <a:solidFill>
                  <a:schemeClr val="tx1">
                    <a:lumMod val="95000"/>
                    <a:lumOff val="5000"/>
                  </a:schemeClr>
                </a:solidFill>
              </a:rPr>
              <a:t>السيناريو 2: "إندونيسيا تلحق بالركب"</a:t>
            </a:r>
            <a:endParaRPr lang="en-US" sz="2000" dirty="0" smtClean="0">
              <a:solidFill>
                <a:schemeClr val="tx1">
                  <a:lumMod val="95000"/>
                  <a:lumOff val="5000"/>
                </a:schemeClr>
              </a:solidFill>
            </a:endParaRPr>
          </a:p>
          <a:p>
            <a:pPr algn="r" rtl="1"/>
            <a:r>
              <a:rPr lang="ar-SA" sz="1800" dirty="0" smtClean="0">
                <a:solidFill>
                  <a:schemeClr val="tx1">
                    <a:lumMod val="95000"/>
                    <a:lumOff val="5000"/>
                  </a:schemeClr>
                </a:solidFill>
              </a:rPr>
              <a:t>في الحالة المعاكسة ، يجب التحقق مما يحدث عندما يتسارع انخفاض معدلات ال</a:t>
            </a:r>
            <a:r>
              <a:rPr lang="ar-LB" sz="1800" dirty="0" smtClean="0">
                <a:solidFill>
                  <a:schemeClr val="tx1">
                    <a:lumMod val="95000"/>
                    <a:lumOff val="5000"/>
                  </a:schemeClr>
                </a:solidFill>
              </a:rPr>
              <a:t>ولادات</a:t>
            </a:r>
            <a:r>
              <a:rPr lang="ar-SA" sz="1800" dirty="0" smtClean="0">
                <a:solidFill>
                  <a:schemeClr val="tx1">
                    <a:lumMod val="95000"/>
                    <a:lumOff val="5000"/>
                  </a:schemeClr>
                </a:solidFill>
              </a:rPr>
              <a:t> </a:t>
            </a:r>
            <a:endParaRPr lang="ar-LB" sz="1800" dirty="0" smtClean="0">
              <a:solidFill>
                <a:schemeClr val="tx1">
                  <a:lumMod val="95000"/>
                  <a:lumOff val="5000"/>
                </a:schemeClr>
              </a:solidFill>
            </a:endParaRPr>
          </a:p>
          <a:p>
            <a:pPr algn="r" rtl="1"/>
            <a:r>
              <a:rPr lang="ar-SA" sz="1800" dirty="0" smtClean="0">
                <a:solidFill>
                  <a:schemeClr val="tx1">
                    <a:lumMod val="95000"/>
                    <a:lumOff val="5000"/>
                  </a:schemeClr>
                </a:solidFill>
              </a:rPr>
              <a:t>ك</a:t>
            </a:r>
            <a:r>
              <a:rPr lang="ar-LB" sz="1800" dirty="0" smtClean="0">
                <a:solidFill>
                  <a:schemeClr val="tx1">
                    <a:lumMod val="95000"/>
                    <a:lumOff val="5000"/>
                  </a:schemeClr>
                </a:solidFill>
              </a:rPr>
              <a:t>ذلك </a:t>
            </a:r>
            <a:r>
              <a:rPr lang="ar-SA" sz="1800" dirty="0" smtClean="0">
                <a:solidFill>
                  <a:schemeClr val="tx1">
                    <a:lumMod val="95000"/>
                    <a:lumOff val="5000"/>
                  </a:schemeClr>
                </a:solidFill>
              </a:rPr>
              <a:t>تم افتراض انحراف بنسبة 1٪ سنويًا بناءً على القيمة الأصلية </a:t>
            </a:r>
            <a:endParaRPr lang="ar-LB" sz="1800" dirty="0" smtClean="0">
              <a:solidFill>
                <a:schemeClr val="tx1">
                  <a:lumMod val="95000"/>
                  <a:lumOff val="5000"/>
                </a:schemeClr>
              </a:solidFill>
            </a:endParaRPr>
          </a:p>
          <a:p>
            <a:pPr algn="r" rtl="1"/>
            <a:r>
              <a:rPr lang="ar-SA" sz="1800" dirty="0" smtClean="0">
                <a:solidFill>
                  <a:schemeClr val="tx1">
                    <a:lumMod val="95000"/>
                    <a:lumOff val="5000"/>
                  </a:schemeClr>
                </a:solidFill>
              </a:rPr>
              <a:t>في هذه الحالة اتضح أن الزيادة في عدد السكان ست</a:t>
            </a:r>
            <a:r>
              <a:rPr lang="ar-LB" sz="1800" dirty="0" smtClean="0">
                <a:solidFill>
                  <a:schemeClr val="tx1">
                    <a:lumMod val="95000"/>
                    <a:lumOff val="5000"/>
                  </a:schemeClr>
                </a:solidFill>
              </a:rPr>
              <a:t>كون</a:t>
            </a:r>
            <a:r>
              <a:rPr lang="ar-SA" sz="1800" dirty="0" smtClean="0">
                <a:solidFill>
                  <a:schemeClr val="tx1">
                    <a:lumMod val="95000"/>
                    <a:lumOff val="5000"/>
                  </a:schemeClr>
                </a:solidFill>
              </a:rPr>
              <a:t> في وقت مبكر للغاية </a:t>
            </a:r>
            <a:endParaRPr lang="ar-LB" sz="1800" dirty="0" smtClean="0">
              <a:solidFill>
                <a:schemeClr val="tx1">
                  <a:lumMod val="95000"/>
                  <a:lumOff val="5000"/>
                </a:schemeClr>
              </a:solidFill>
            </a:endParaRPr>
          </a:p>
          <a:p>
            <a:pPr lvl="1" algn="r" rtl="1"/>
            <a:r>
              <a:rPr lang="ar-SA" sz="1600" dirty="0" smtClean="0">
                <a:solidFill>
                  <a:schemeClr val="tx1">
                    <a:lumMod val="95000"/>
                    <a:lumOff val="5000"/>
                  </a:schemeClr>
                </a:solidFill>
              </a:rPr>
              <a:t>بحلول عام 2028 ، سيكون إجمالي عدد السكان قد نما إلى 260 مليونًا ، وبعد ذلك سينخفض ​​إلى 251 مليونًا في عام 2040</a:t>
            </a:r>
            <a:endParaRPr lang="en-US" sz="1500" dirty="0" smtClean="0">
              <a:solidFill>
                <a:schemeClr val="tx1">
                  <a:lumMod val="95000"/>
                  <a:lumOff val="5000"/>
                </a:schemeClr>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يقارن الشكل بين التوقعات الأصلية والسيناريوهين</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algn="r" rtl="1">
              <a:buFont typeface="Wingdings" panose="05000000000000000000" pitchFamily="2" charset="2"/>
              <a:buChar char="§"/>
            </a:pPr>
            <a:r>
              <a:rPr lang="ar-SA" sz="2000" b="1" dirty="0" smtClean="0">
                <a:solidFill>
                  <a:schemeClr val="tx1">
                    <a:lumMod val="95000"/>
                    <a:lumOff val="5000"/>
                  </a:schemeClr>
                </a:solidFill>
              </a:rPr>
              <a:t>تفسير النتائج</a:t>
            </a:r>
            <a:endParaRPr lang="en-US" sz="2000" dirty="0" smtClean="0">
              <a:solidFill>
                <a:schemeClr val="tx1">
                  <a:lumMod val="95000"/>
                  <a:lumOff val="5000"/>
                </a:schemeClr>
              </a:solidFill>
            </a:endParaRPr>
          </a:p>
          <a:p>
            <a:pPr algn="r" rtl="1"/>
            <a:r>
              <a:rPr lang="ar-SA" sz="1800" dirty="0" smtClean="0">
                <a:solidFill>
                  <a:schemeClr val="tx1">
                    <a:lumMod val="95000"/>
                    <a:lumOff val="5000"/>
                  </a:schemeClr>
                </a:solidFill>
              </a:rPr>
              <a:t>أظهرت الاختلافات الكبيرة بين السيناريوهات الثلاثة أن تطور معدلات ال</a:t>
            </a:r>
            <a:r>
              <a:rPr lang="ar-LB" sz="1800" dirty="0" smtClean="0">
                <a:solidFill>
                  <a:schemeClr val="tx1">
                    <a:lumMod val="95000"/>
                    <a:lumOff val="5000"/>
                  </a:schemeClr>
                </a:solidFill>
              </a:rPr>
              <a:t>ولادات</a:t>
            </a:r>
            <a:r>
              <a:rPr lang="ar-SA" sz="1800" dirty="0" smtClean="0">
                <a:solidFill>
                  <a:schemeClr val="tx1">
                    <a:lumMod val="95000"/>
                    <a:lumOff val="5000"/>
                  </a:schemeClr>
                </a:solidFill>
              </a:rPr>
              <a:t> له أهمية حاسمة للتطور طويل الأجل للسكان </a:t>
            </a:r>
            <a:endParaRPr lang="ar-LB" sz="1800" dirty="0" smtClean="0">
              <a:solidFill>
                <a:schemeClr val="tx1">
                  <a:lumMod val="95000"/>
                  <a:lumOff val="5000"/>
                </a:schemeClr>
              </a:solidFill>
            </a:endParaRPr>
          </a:p>
          <a:p>
            <a:pPr algn="r" rtl="1"/>
            <a:r>
              <a:rPr lang="ar-SA" sz="1800" dirty="0" smtClean="0">
                <a:solidFill>
                  <a:schemeClr val="tx1">
                    <a:lumMod val="95000"/>
                    <a:lumOff val="5000"/>
                  </a:schemeClr>
                </a:solidFill>
              </a:rPr>
              <a:t>حتى التغييرات الصغيرة جدًا تؤدي إلى تغيير سلوك النموذج تمامًا. </a:t>
            </a:r>
            <a:endParaRPr lang="ar-LB" sz="1800" dirty="0" smtClean="0">
              <a:solidFill>
                <a:schemeClr val="tx1">
                  <a:lumMod val="95000"/>
                  <a:lumOff val="5000"/>
                </a:schemeClr>
              </a:solidFill>
            </a:endParaRPr>
          </a:p>
          <a:p>
            <a:pPr algn="r" rtl="1"/>
            <a:r>
              <a:rPr lang="ar-SA" sz="1800" dirty="0" smtClean="0">
                <a:solidFill>
                  <a:schemeClr val="tx1">
                    <a:lumMod val="95000"/>
                    <a:lumOff val="5000"/>
                  </a:schemeClr>
                </a:solidFill>
              </a:rPr>
              <a:t>إن "فن التكهن" هو بالتحديد التنبؤ بمعدلات ال</a:t>
            </a:r>
            <a:r>
              <a:rPr lang="ar-LB" sz="1800" dirty="0" smtClean="0">
                <a:solidFill>
                  <a:schemeClr val="tx1">
                    <a:lumMod val="95000"/>
                    <a:lumOff val="5000"/>
                  </a:schemeClr>
                </a:solidFill>
              </a:rPr>
              <a:t>ولادات</a:t>
            </a:r>
            <a:r>
              <a:rPr lang="ar-SA" sz="1800" dirty="0" smtClean="0">
                <a:solidFill>
                  <a:schemeClr val="tx1">
                    <a:lumMod val="95000"/>
                    <a:lumOff val="5000"/>
                  </a:schemeClr>
                </a:solidFill>
              </a:rPr>
              <a:t> بدقة قدر الإمكان. </a:t>
            </a:r>
            <a:endParaRPr lang="ar-LB" sz="1800" dirty="0" smtClean="0">
              <a:solidFill>
                <a:schemeClr val="tx1">
                  <a:lumMod val="95000"/>
                  <a:lumOff val="5000"/>
                </a:schemeClr>
              </a:solidFill>
            </a:endParaRPr>
          </a:p>
          <a:p>
            <a:pPr algn="r" rtl="1"/>
            <a:endParaRPr lang="ar-LB" sz="1800" dirty="0" smtClean="0">
              <a:solidFill>
                <a:schemeClr val="tx1">
                  <a:lumMod val="95000"/>
                  <a:lumOff val="5000"/>
                </a:schemeClr>
              </a:solidFill>
            </a:endParaRPr>
          </a:p>
          <a:p>
            <a:pPr algn="r" rtl="1"/>
            <a:r>
              <a:rPr lang="ar-SA" sz="1800" dirty="0" smtClean="0">
                <a:solidFill>
                  <a:schemeClr val="tx1">
                    <a:lumMod val="95000"/>
                    <a:lumOff val="5000"/>
                  </a:schemeClr>
                </a:solidFill>
              </a:rPr>
              <a:t>في النموذج الذي تم تطويره هنا ، تم افتراض أن معدل ال</a:t>
            </a:r>
            <a:r>
              <a:rPr lang="ar-LB" sz="1800" dirty="0" smtClean="0">
                <a:solidFill>
                  <a:schemeClr val="tx1">
                    <a:lumMod val="95000"/>
                    <a:lumOff val="5000"/>
                  </a:schemeClr>
                </a:solidFill>
              </a:rPr>
              <a:t>ولادات</a:t>
            </a:r>
            <a:r>
              <a:rPr lang="ar-SA" sz="1800" dirty="0" smtClean="0">
                <a:solidFill>
                  <a:schemeClr val="tx1">
                    <a:lumMod val="95000"/>
                    <a:lumOff val="5000"/>
                  </a:schemeClr>
                </a:solidFill>
              </a:rPr>
              <a:t> خارجي وتم استخدام التوقعات المتاحة. </a:t>
            </a:r>
            <a:endParaRPr lang="ar-LB" sz="1800" dirty="0" smtClean="0">
              <a:solidFill>
                <a:schemeClr val="tx1">
                  <a:lumMod val="95000"/>
                  <a:lumOff val="5000"/>
                </a:schemeClr>
              </a:solidFill>
            </a:endParaRPr>
          </a:p>
          <a:p>
            <a:pPr algn="r" rtl="1"/>
            <a:r>
              <a:rPr lang="ar-SA" sz="1800" dirty="0" smtClean="0">
                <a:solidFill>
                  <a:schemeClr val="tx1">
                    <a:lumMod val="95000"/>
                    <a:lumOff val="5000"/>
                  </a:schemeClr>
                </a:solidFill>
              </a:rPr>
              <a:t>في الواقع ، سيكون هناك أيضًا تبعيات على الأحجام الأخرى لمعدل ال</a:t>
            </a:r>
            <a:r>
              <a:rPr lang="ar-LB" sz="1800" dirty="0" smtClean="0">
                <a:solidFill>
                  <a:schemeClr val="tx1">
                    <a:lumMod val="95000"/>
                    <a:lumOff val="5000"/>
                  </a:schemeClr>
                </a:solidFill>
              </a:rPr>
              <a:t>ولادات</a:t>
            </a:r>
            <a:r>
              <a:rPr lang="ar-SA" sz="1800" dirty="0" smtClean="0">
                <a:solidFill>
                  <a:schemeClr val="tx1">
                    <a:lumMod val="95000"/>
                    <a:lumOff val="5000"/>
                  </a:schemeClr>
                </a:solidFill>
              </a:rPr>
              <a:t>. </a:t>
            </a:r>
            <a:endParaRPr lang="ar-LB" sz="1800" dirty="0" smtClean="0">
              <a:solidFill>
                <a:schemeClr val="tx1">
                  <a:lumMod val="95000"/>
                  <a:lumOff val="5000"/>
                </a:schemeClr>
              </a:solidFill>
            </a:endParaRPr>
          </a:p>
          <a:p>
            <a:pPr lvl="1" algn="r" rtl="1"/>
            <a:r>
              <a:rPr lang="ar-SA" sz="1600" dirty="0" smtClean="0">
                <a:solidFill>
                  <a:schemeClr val="tx1">
                    <a:lumMod val="95000"/>
                    <a:lumOff val="5000"/>
                  </a:schemeClr>
                </a:solidFill>
              </a:rPr>
              <a:t>على سبيل المثال ، حقيقة أن معدل المواليد في الدول الغربية الغنية أقل بكثير يمكن أن يشير إلى أن معدل المواليد سينخفض ​​مع زيادة الدخل و / أو التقدم التكنولوجي. </a:t>
            </a:r>
            <a:endParaRPr lang="ar-LB" sz="1600" dirty="0" smtClean="0">
              <a:solidFill>
                <a:schemeClr val="tx1">
                  <a:lumMod val="95000"/>
                  <a:lumOff val="5000"/>
                </a:schemeClr>
              </a:solidFill>
            </a:endParaRPr>
          </a:p>
          <a:p>
            <a:pPr algn="r" rtl="1"/>
            <a:r>
              <a:rPr lang="ar-SA" sz="1800" dirty="0" smtClean="0">
                <a:solidFill>
                  <a:schemeClr val="tx1">
                    <a:lumMod val="95000"/>
                    <a:lumOff val="5000"/>
                  </a:schemeClr>
                </a:solidFill>
              </a:rPr>
              <a:t>كجزء من تكامل النموذج ،</a:t>
            </a:r>
            <a:r>
              <a:rPr lang="ar-LB" sz="1800" dirty="0" smtClean="0">
                <a:solidFill>
                  <a:schemeClr val="tx1">
                    <a:lumMod val="95000"/>
                    <a:lumOff val="5000"/>
                  </a:schemeClr>
                </a:solidFill>
              </a:rPr>
              <a:t> </a:t>
            </a:r>
            <a:r>
              <a:rPr lang="ar-SA" sz="1800" dirty="0" smtClean="0">
                <a:solidFill>
                  <a:schemeClr val="tx1">
                    <a:lumMod val="95000"/>
                    <a:lumOff val="5000"/>
                  </a:schemeClr>
                </a:solidFill>
              </a:rPr>
              <a:t>لذلك ينبغي النظر في تضمين هذه التبعيات في النموذج العام</a:t>
            </a:r>
            <a:endParaRPr lang="en-US" sz="1800" dirty="0" smtClean="0">
              <a:solidFill>
                <a:schemeClr val="tx1">
                  <a:lumMod val="95000"/>
                  <a:lumOff val="5000"/>
                </a:schemeClr>
              </a:solidFill>
            </a:endParaRPr>
          </a:p>
          <a:p>
            <a:pPr algn="r" rtl="1"/>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t>21</a:t>
            </a:fld>
            <a:endParaRPr lang="en-US" dirty="0"/>
          </a:p>
        </p:txBody>
      </p:sp>
    </p:spTree>
    <p:extLst>
      <p:ext uri="{BB962C8B-B14F-4D97-AF65-F5344CB8AC3E}">
        <p14:creationId xmlns:p14="http://schemas.microsoft.com/office/powerpoint/2010/main" val="2278700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None/>
            </a:pPr>
            <a:r>
              <a:rPr lang="ar-LB" sz="2000" b="1" dirty="0" smtClean="0">
                <a:solidFill>
                  <a:schemeClr val="tx1">
                    <a:lumMod val="95000"/>
                    <a:lumOff val="5000"/>
                  </a:schemeClr>
                </a:solidFill>
              </a:rPr>
              <a:t>الملاحظة النهائية</a:t>
            </a:r>
          </a:p>
          <a:p>
            <a:pPr marL="0" indent="0" algn="r" rtl="1">
              <a:buNone/>
            </a:pPr>
            <a:r>
              <a:rPr lang="ar-SA" sz="2000" dirty="0" smtClean="0">
                <a:solidFill>
                  <a:schemeClr val="tx1">
                    <a:lumMod val="95000"/>
                    <a:lumOff val="5000"/>
                  </a:schemeClr>
                </a:solidFill>
              </a:rPr>
              <a:t>يمكن تلخيص النتائج الرئيسية لهذا العمل على النحو التالي:</a:t>
            </a:r>
            <a:endParaRPr lang="en-US" sz="2000" dirty="0" smtClean="0">
              <a:solidFill>
                <a:schemeClr val="tx1">
                  <a:lumMod val="95000"/>
                  <a:lumOff val="5000"/>
                </a:schemeClr>
              </a:solidFill>
            </a:endParaRPr>
          </a:p>
          <a:p>
            <a:pPr algn="r" rtl="1"/>
            <a:r>
              <a:rPr lang="ar-SA" sz="2000" dirty="0" smtClean="0">
                <a:solidFill>
                  <a:schemeClr val="tx1">
                    <a:lumMod val="95000"/>
                    <a:lumOff val="5000"/>
                  </a:schemeClr>
                </a:solidFill>
              </a:rPr>
              <a:t>النموذج الذي تم إنشاؤه بشكل جيد يتطابق مع التطور الحقيقي للسكان في فترة المعايرة </a:t>
            </a:r>
            <a:endParaRPr lang="ar-LB" sz="2000" dirty="0" smtClean="0">
              <a:solidFill>
                <a:schemeClr val="tx1">
                  <a:lumMod val="95000"/>
                  <a:lumOff val="5000"/>
                </a:schemeClr>
              </a:solidFill>
            </a:endParaRPr>
          </a:p>
          <a:p>
            <a:pPr lvl="1" algn="r" rtl="1"/>
            <a:r>
              <a:rPr lang="ar-SA" sz="2000" dirty="0" smtClean="0">
                <a:solidFill>
                  <a:schemeClr val="tx1">
                    <a:lumMod val="95000"/>
                    <a:lumOff val="5000"/>
                  </a:schemeClr>
                </a:solidFill>
              </a:rPr>
              <a:t>تبلغ الانحرافات عن إجمالي إندونيسيا حوالي 1 ٪ في عام 2000 ، على مستوى المقاطعات في الغالب أقل من +/- 2 ٪ في عام 1995</a:t>
            </a:r>
            <a:endParaRPr lang="en-US" sz="2000" dirty="0" smtClean="0">
              <a:solidFill>
                <a:schemeClr val="tx1">
                  <a:lumMod val="95000"/>
                  <a:lumOff val="5000"/>
                </a:schemeClr>
              </a:solidFill>
            </a:endParaRPr>
          </a:p>
          <a:p>
            <a:pPr algn="r" rtl="1"/>
            <a:r>
              <a:rPr lang="ar-SA" sz="2000" dirty="0" smtClean="0">
                <a:solidFill>
                  <a:schemeClr val="tx1">
                    <a:lumMod val="95000"/>
                    <a:lumOff val="5000"/>
                  </a:schemeClr>
                </a:solidFill>
              </a:rPr>
              <a:t>تبدو القيمة المتوقعة لـ 309 مليون نسمة في عام 2040 واقعية بالنظر إلى النجاح الكبير الذي حققته إندونيسيا في الحد من النمو السكاني وبالمقارنة مع التوقعات الأخرى </a:t>
            </a:r>
            <a:endParaRPr lang="ar-LB" sz="2000" dirty="0" smtClean="0">
              <a:solidFill>
                <a:schemeClr val="tx1">
                  <a:lumMod val="95000"/>
                  <a:lumOff val="5000"/>
                </a:schemeClr>
              </a:solidFill>
            </a:endParaRPr>
          </a:p>
          <a:p>
            <a:pPr lvl="1" algn="r" rtl="1"/>
            <a:r>
              <a:rPr lang="ar-SA" sz="2000" dirty="0" smtClean="0">
                <a:solidFill>
                  <a:schemeClr val="tx1">
                    <a:lumMod val="95000"/>
                    <a:lumOff val="5000"/>
                  </a:schemeClr>
                </a:solidFill>
              </a:rPr>
              <a:t>وهو يقابل متوسط ​​نمو سنوي يقارب. 1٪ بين عامي 2000 و 2040</a:t>
            </a:r>
            <a:endParaRPr lang="en-US" sz="2000" dirty="0" smtClean="0">
              <a:solidFill>
                <a:schemeClr val="tx1">
                  <a:lumMod val="95000"/>
                  <a:lumOff val="5000"/>
                </a:schemeClr>
              </a:solidFill>
            </a:endParaRPr>
          </a:p>
          <a:p>
            <a:pPr algn="r" rtl="1"/>
            <a:r>
              <a:rPr lang="ar-SA" sz="2000" dirty="0" smtClean="0">
                <a:solidFill>
                  <a:schemeClr val="tx1">
                    <a:lumMod val="95000"/>
                    <a:lumOff val="5000"/>
                  </a:schemeClr>
                </a:solidFill>
              </a:rPr>
              <a:t>بالنسبة للفترة المتوقعة ، يضاعف النموذج تقريبًا عدد الأسر وبالتالي انخفاض متوسط ​​حجم الأسرة من 3.8 فردًا حاليًا إلى 2.8 فردًا في عام 2040 </a:t>
            </a:r>
            <a:endParaRPr lang="ar-LB" sz="2000" dirty="0" smtClean="0">
              <a:solidFill>
                <a:schemeClr val="tx1">
                  <a:lumMod val="95000"/>
                  <a:lumOff val="5000"/>
                </a:schemeClr>
              </a:solidFill>
            </a:endParaRPr>
          </a:p>
          <a:p>
            <a:pPr lvl="1" algn="r" rtl="1"/>
            <a:r>
              <a:rPr lang="ar-SA" sz="2000" dirty="0" smtClean="0">
                <a:solidFill>
                  <a:schemeClr val="tx1">
                    <a:lumMod val="95000"/>
                    <a:lumOff val="5000"/>
                  </a:schemeClr>
                </a:solidFill>
              </a:rPr>
              <a:t>يعتمد تطوير الأسر حسب فئة الدخل بشكل كبير على النماذج الفرعية الأخرى ويجب أن يكون ضمن النطاق يتم فحص تكامل النموذج مرة أخرى</a:t>
            </a:r>
            <a:endParaRPr lang="en-US" sz="2000" dirty="0" smtClean="0">
              <a:solidFill>
                <a:schemeClr val="tx1">
                  <a:lumMod val="95000"/>
                  <a:lumOff val="5000"/>
                </a:schemeClr>
              </a:solidFill>
            </a:endParaRPr>
          </a:p>
          <a:p>
            <a:pPr algn="r" rtl="1"/>
            <a:r>
              <a:rPr lang="ar-SA" sz="2000" dirty="0" smtClean="0">
                <a:solidFill>
                  <a:schemeClr val="tx1">
                    <a:lumMod val="95000"/>
                    <a:lumOff val="5000"/>
                  </a:schemeClr>
                </a:solidFill>
              </a:rPr>
              <a:t>تم تحديد معدل ال</a:t>
            </a:r>
            <a:r>
              <a:rPr lang="ar-LB" sz="2000" dirty="0" smtClean="0">
                <a:solidFill>
                  <a:schemeClr val="tx1">
                    <a:lumMod val="95000"/>
                    <a:lumOff val="5000"/>
                  </a:schemeClr>
                </a:solidFill>
              </a:rPr>
              <a:t>ولادات</a:t>
            </a:r>
            <a:r>
              <a:rPr lang="ar-SA" sz="2000" dirty="0" smtClean="0">
                <a:solidFill>
                  <a:schemeClr val="tx1">
                    <a:lumMod val="95000"/>
                    <a:lumOff val="5000"/>
                  </a:schemeClr>
                </a:solidFill>
              </a:rPr>
              <a:t> باعتباره المحدد الحاسم للتنمية السكانية. </a:t>
            </a:r>
            <a:endParaRPr lang="ar-LB" sz="2000" dirty="0" smtClean="0">
              <a:solidFill>
                <a:schemeClr val="tx1">
                  <a:lumMod val="95000"/>
                  <a:lumOff val="5000"/>
                </a:schemeClr>
              </a:solidFill>
            </a:endParaRPr>
          </a:p>
          <a:p>
            <a:pPr lvl="1" algn="r" rtl="1">
              <a:buClrTx/>
              <a:buFont typeface="CommercialPi BT" panose="05020102010206080802" pitchFamily="18" charset="2"/>
              <a:buChar char="Ü"/>
            </a:pPr>
            <a:r>
              <a:rPr lang="ar-SA" sz="2000" dirty="0" smtClean="0">
                <a:solidFill>
                  <a:schemeClr val="tx1">
                    <a:lumMod val="95000"/>
                    <a:lumOff val="5000"/>
                  </a:schemeClr>
                </a:solidFill>
              </a:rPr>
              <a:t>هنا ، يجب أيضًا التحقق من التبعيات على النماذج الفرعية الأخرى كجزء من تكامل النموذج</a:t>
            </a:r>
            <a:endParaRPr lang="en-US" sz="2000" dirty="0" smtClean="0">
              <a:solidFill>
                <a:schemeClr val="tx1">
                  <a:lumMod val="95000"/>
                  <a:lumOff val="5000"/>
                </a:schemeClr>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algn="r" rtl="1"/>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t>22</a:t>
            </a:fld>
            <a:endParaRPr lang="en-US" dirty="0"/>
          </a:p>
        </p:txBody>
      </p:sp>
    </p:spTree>
    <p:extLst>
      <p:ext uri="{BB962C8B-B14F-4D97-AF65-F5344CB8AC3E}">
        <p14:creationId xmlns:p14="http://schemas.microsoft.com/office/powerpoint/2010/main" val="2278700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C8106-034A-47C1-ADA6-0A1F9E0E7474}" type="slidenum">
              <a:rPr lang="en-US" smtClean="0"/>
              <a:t>23</a:t>
            </a:fld>
            <a:endParaRPr lang="en-US" dirty="0"/>
          </a:p>
        </p:txBody>
      </p:sp>
    </p:spTree>
    <p:extLst>
      <p:ext uri="{BB962C8B-B14F-4D97-AF65-F5344CB8AC3E}">
        <p14:creationId xmlns:p14="http://schemas.microsoft.com/office/powerpoint/2010/main" val="332982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تبلغ مساحة إندونيسيا حوالي 2 مليون كيلومتر مربع ، وهي أكبر دولة في جنوب شرق آسيا من حيث المساحة (المرتبة العالمية 15), ويبلغ عدد سكانها تقريبًا 200 مليون شخص هي رابع أكبر دولة في العالم. </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تنتشر مساحة الأراضي الإندونيسية على أكثر من 13000 جزيرة ، منها أقل من 1000 جزيرة مأهولة.</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 إن تمزيق البلاد والتوسع الإقليمي الكبير يؤدي إلى عدم تناسق كبير في توزيع السكان. </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جافا على سبيل المثال مكتظة بشكل كبير:</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 يعيش تقريبًا  60 ٪ من السكان هناك على أقل من 7 ٪ من مساحة الأرض. </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يتراوح نطاق الكثافة السكانية من أقل من 10 سكان / كيلومتر مربع في إيريان جايا إلى أكثر من 13000 نسمة / كيلومتر مربع في المراكز الحضرية مثل جاكرتا . على هذه الخلفية ، من الواضح بالفعل أن النموذج السكاني الهادف يجب أن يسمح برؤية متباينة للمناطق المختلفة.</a:t>
            </a:r>
            <a:endParaRPr lang="en-US" sz="1200" kern="1200" dirty="0" smtClean="0">
              <a:solidFill>
                <a:schemeClr val="tx1"/>
              </a:solidFill>
              <a:effectLst/>
              <a:latin typeface="+mn-lt"/>
              <a:ea typeface="+mn-ea"/>
              <a:cs typeface="+mn-cs"/>
            </a:endParaRPr>
          </a:p>
          <a:p>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t>3</a:t>
            </a:fld>
            <a:endParaRPr lang="en-US" dirty="0"/>
          </a:p>
        </p:txBody>
      </p:sp>
    </p:spTree>
    <p:extLst>
      <p:ext uri="{BB962C8B-B14F-4D97-AF65-F5344CB8AC3E}">
        <p14:creationId xmlns:p14="http://schemas.microsoft.com/office/powerpoint/2010/main" val="1692797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kern="1200" dirty="0" smtClean="0">
                <a:solidFill>
                  <a:schemeClr val="tx1"/>
                </a:solidFill>
                <a:effectLst/>
                <a:latin typeface="+mn-lt"/>
                <a:ea typeface="+mn-ea"/>
                <a:cs typeface="+mn-cs"/>
              </a:rPr>
              <a:t>مشكلة</a:t>
            </a:r>
            <a:endParaRPr lang="en-US"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يجب أن يسمح النموذج الذي سيتم إنشاؤه بتوقع طويل المدى للتطور السكاني لمناطق معينة. بالإضافة إلى ذلك ، يجب أن يقدم النموذج بيانات حول أنواع الأسر المعيشية. كانت الميزات ذات الصلة بالطلب على الطاقة ذات أهمية خاصة. تم تحديد عدد وحجم الأسر ودخل الأسرة على هذا النحو. تم تحديد الفترة من 1990 إلى 1999 على أنها فترة المعايرة للنموذج. يجب أن تكون الفترة المتوقعة من 2000 إلى 2040 تشمل.</a:t>
            </a:r>
            <a:endParaRPr lang="en-US" sz="1200" kern="1200" dirty="0" smtClean="0">
              <a:solidFill>
                <a:schemeClr val="tx1"/>
              </a:solidFill>
              <a:effectLst/>
              <a:latin typeface="+mn-lt"/>
              <a:ea typeface="+mn-ea"/>
              <a:cs typeface="+mn-cs"/>
            </a:endParaRPr>
          </a:p>
          <a:p>
            <a:pPr algn="r" rtl="1"/>
            <a:endParaRPr lang="ar-LB" sz="1200" b="1" kern="1200" dirty="0" smtClean="0">
              <a:solidFill>
                <a:schemeClr val="tx1"/>
              </a:solidFill>
              <a:effectLst/>
              <a:latin typeface="+mn-lt"/>
              <a:ea typeface="+mn-ea"/>
              <a:cs typeface="+mn-cs"/>
            </a:endParaRPr>
          </a:p>
          <a:p>
            <a:pPr algn="r" rtl="1"/>
            <a:r>
              <a:rPr lang="ar-LB" sz="1200" b="1" kern="1200" dirty="0" smtClean="0">
                <a:solidFill>
                  <a:schemeClr val="tx1"/>
                </a:solidFill>
                <a:effectLst/>
                <a:latin typeface="+mn-lt"/>
                <a:ea typeface="+mn-ea"/>
                <a:cs typeface="+mn-cs"/>
              </a:rPr>
              <a:t>تحديد الأهداف</a:t>
            </a:r>
            <a:r>
              <a:rPr lang="ar-LB" sz="1200" kern="1200" dirty="0" smtClean="0">
                <a:solidFill>
                  <a:schemeClr val="tx1"/>
                </a:solidFill>
                <a:effectLst/>
                <a:latin typeface="+mn-lt"/>
                <a:ea typeface="+mn-ea"/>
                <a:cs typeface="+mn-cs"/>
              </a:rPr>
              <a:t/>
            </a:r>
            <a:br>
              <a:rPr lang="ar-LB" sz="1200" kern="1200" dirty="0" smtClean="0">
                <a:solidFill>
                  <a:schemeClr val="tx1"/>
                </a:solidFill>
                <a:effectLst/>
                <a:latin typeface="+mn-lt"/>
                <a:ea typeface="+mn-ea"/>
                <a:cs typeface="+mn-cs"/>
              </a:rPr>
            </a:br>
            <a:r>
              <a:rPr lang="ar-LB" sz="1200" kern="1200" dirty="0" smtClean="0">
                <a:solidFill>
                  <a:schemeClr val="tx1"/>
                </a:solidFill>
                <a:effectLst/>
                <a:latin typeface="+mn-lt"/>
                <a:ea typeface="+mn-ea"/>
                <a:cs typeface="+mn-cs"/>
              </a:rPr>
              <a:t>وكان الهدف من النموذج هو تزويد المشاركين في الحلقة الدراسية بالبيانات ذات الصلة بنماذجهم الفرعية حول التنمية السكانية والأسر. كان الاندماج في النموذج العام موضوع ورقة دراسية منفصلة.</a:t>
            </a:r>
            <a:endParaRPr lang="en-US" sz="1200" kern="1200" dirty="0" smtClean="0">
              <a:solidFill>
                <a:schemeClr val="tx1"/>
              </a:solidFill>
              <a:effectLst/>
              <a:latin typeface="+mn-lt"/>
              <a:ea typeface="+mn-ea"/>
              <a:cs typeface="+mn-cs"/>
            </a:endParaRPr>
          </a:p>
          <a:p>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t>4</a:t>
            </a:fld>
            <a:endParaRPr lang="en-US" dirty="0"/>
          </a:p>
        </p:txBody>
      </p:sp>
    </p:spTree>
    <p:extLst>
      <p:ext uri="{BB962C8B-B14F-4D97-AF65-F5344CB8AC3E}">
        <p14:creationId xmlns:p14="http://schemas.microsoft.com/office/powerpoint/2010/main" val="2479764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LB" sz="1200" b="1" i="0" u="none" strike="noStrike" kern="1200" cap="none" spc="0" normalizeH="0" baseline="0" noProof="0" dirty="0" smtClean="0">
                <a:ln>
                  <a:noFill/>
                </a:ln>
                <a:solidFill>
                  <a:schemeClr val="tx1"/>
                </a:solidFill>
                <a:effectLst/>
                <a:uLnTx/>
                <a:uFillTx/>
                <a:latin typeface="Candara"/>
                <a:ea typeface="+mn-ea"/>
                <a:cs typeface="+mn-cs"/>
              </a:rPr>
              <a:t>الحصول على البيانات</a:t>
            </a:r>
            <a:endParaRPr lang="ar-LB"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أثبت الإنترنت أنه مصدر غني بالمعلومات بشكل مدهش عندما يتعلق الأمر بجمع البيانات. </a:t>
            </a:r>
          </a:p>
          <a:p>
            <a:pPr algn="r" rtl="1"/>
            <a:r>
              <a:rPr lang="ar-LB" sz="1200" kern="1200" dirty="0" smtClean="0">
                <a:solidFill>
                  <a:schemeClr val="tx1"/>
                </a:solidFill>
                <a:effectLst/>
                <a:latin typeface="+mn-lt"/>
                <a:ea typeface="+mn-ea"/>
                <a:cs typeface="+mn-cs"/>
              </a:rPr>
              <a:t>يقدم المكتب الإحصائي لجمهورية إندونيسيا معلومات مفصلة عن مجموعة واسعة من المواضيع الإحصائية على موقعه على الإنترنت. </a:t>
            </a:r>
          </a:p>
          <a:p>
            <a:pPr algn="r" rtl="1"/>
            <a:r>
              <a:rPr lang="ar-LB" sz="1200" kern="1200" dirty="0" smtClean="0">
                <a:solidFill>
                  <a:schemeClr val="tx1"/>
                </a:solidFill>
                <a:effectLst/>
                <a:latin typeface="+mn-lt"/>
                <a:ea typeface="+mn-ea"/>
                <a:cs typeface="+mn-cs"/>
              </a:rPr>
              <a:t>تقدم العديد من المنظمات الدولية مثل الأمم المتحدة أو البنك الدولي بيانات ديموغرافية عبر الإنترنت. </a:t>
            </a:r>
          </a:p>
          <a:p>
            <a:pPr algn="r" rtl="1"/>
            <a:r>
              <a:rPr lang="ar-LB" sz="1200" kern="1200" dirty="0" smtClean="0">
                <a:solidFill>
                  <a:schemeClr val="tx1"/>
                </a:solidFill>
                <a:effectLst/>
                <a:latin typeface="+mn-lt"/>
                <a:ea typeface="+mn-ea"/>
                <a:cs typeface="+mn-cs"/>
              </a:rPr>
              <a:t>تم جمع البيانات المتاحة على الإنترنت من خلال الحولية الإحصائية للدول الأجنبية من مكتب الإحصاء الفيدرالي وتقارير التنمية العالمية للبنك الدولي المضافة.</a:t>
            </a:r>
          </a:p>
          <a:p>
            <a:pPr algn="r" rtl="1"/>
            <a:r>
              <a:rPr lang="ar-LB" sz="1200" kern="1200" dirty="0" smtClean="0">
                <a:solidFill>
                  <a:schemeClr val="tx1"/>
                </a:solidFill>
                <a:effectLst/>
                <a:latin typeface="+mn-lt"/>
                <a:ea typeface="+mn-ea"/>
                <a:cs typeface="+mn-cs"/>
              </a:rPr>
              <a:t>يتم جدولة أهم البيانات المستخدمة في النموذج في الملحق.</a:t>
            </a:r>
            <a:endParaRPr lang="en-US"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إذا تعذر الحصول على البيانات ذات الصلة ، تم عمل افتراضات . </a:t>
            </a:r>
          </a:p>
          <a:p>
            <a:pPr algn="r" rtl="1"/>
            <a:r>
              <a:rPr lang="ar-LB" sz="1200" kern="1200" dirty="0" smtClean="0">
                <a:solidFill>
                  <a:schemeClr val="tx1"/>
                </a:solidFill>
                <a:effectLst/>
                <a:latin typeface="+mn-lt"/>
                <a:ea typeface="+mn-ea"/>
                <a:cs typeface="+mn-cs"/>
              </a:rPr>
              <a:t>جرت محاولة لاستخدام التنبؤات الدولية للتطوير المستقبلي للمتغيرات الخارجية. المكتب الأمريكي على سبيل المثال ، يوفر التعداد قاعدة بيانات للتنزيل تحتوي على مؤشرات متوقعة للتنمية السكانية حتى عام 2050 لمعظم البلدان.</a:t>
            </a:r>
            <a:endParaRPr lang="en-US" sz="1200" kern="1200" dirty="0" smtClean="0">
              <a:solidFill>
                <a:schemeClr val="tx1"/>
              </a:solidFill>
              <a:effectLst/>
              <a:latin typeface="+mn-lt"/>
              <a:ea typeface="+mn-ea"/>
              <a:cs typeface="+mn-cs"/>
            </a:endParaRPr>
          </a:p>
          <a:p>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t>5</a:t>
            </a:fld>
            <a:endParaRPr lang="en-US" dirty="0"/>
          </a:p>
        </p:txBody>
      </p:sp>
    </p:spTree>
    <p:extLst>
      <p:ext uri="{BB962C8B-B14F-4D97-AF65-F5344CB8AC3E}">
        <p14:creationId xmlns:p14="http://schemas.microsoft.com/office/powerpoint/2010/main" val="3873184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smtClean="0">
                <a:solidFill>
                  <a:schemeClr val="tx1"/>
                </a:solidFill>
                <a:effectLst/>
                <a:latin typeface="+mn-lt"/>
                <a:ea typeface="+mn-ea"/>
                <a:cs typeface="+mn-cs"/>
              </a:rPr>
              <a:t>النمذجة</a:t>
            </a:r>
            <a:r>
              <a:rPr lang="ar-LB" sz="1200" b="1" kern="1200" dirty="0" smtClean="0">
                <a:solidFill>
                  <a:schemeClr val="tx1"/>
                </a:solidFill>
                <a:effectLst/>
                <a:latin typeface="+mn-lt"/>
                <a:ea typeface="+mn-ea"/>
                <a:cs typeface="+mn-cs"/>
              </a:rPr>
              <a:t> </a:t>
            </a:r>
            <a:r>
              <a:rPr lang="ar-LB" sz="1200" b="0" kern="1200" dirty="0" smtClean="0">
                <a:solidFill>
                  <a:schemeClr val="tx1"/>
                </a:solidFill>
                <a:effectLst/>
                <a:latin typeface="+mn-lt"/>
                <a:ea typeface="+mn-ea"/>
                <a:cs typeface="+mn-cs"/>
              </a:rPr>
              <a:t>-</a:t>
            </a:r>
            <a:r>
              <a:rPr lang="ar-LB" sz="1200" b="0" kern="1200" baseline="0" dirty="0" smtClean="0">
                <a:solidFill>
                  <a:schemeClr val="tx1"/>
                </a:solidFill>
                <a:effectLst/>
                <a:latin typeface="+mn-lt"/>
                <a:ea typeface="+mn-ea"/>
                <a:cs typeface="+mn-cs"/>
              </a:rPr>
              <a:t> </a:t>
            </a:r>
            <a:r>
              <a:rPr lang="ar-SA" sz="1200" b="1" kern="1200" dirty="0" smtClean="0">
                <a:solidFill>
                  <a:schemeClr val="tx1"/>
                </a:solidFill>
                <a:effectLst/>
                <a:latin typeface="+mn-lt"/>
                <a:ea typeface="+mn-ea"/>
                <a:cs typeface="+mn-cs"/>
              </a:rPr>
              <a:t>إنشاء نموذج أساسي بسيط</a:t>
            </a:r>
            <a:endParaRPr lang="en-US" sz="1200" kern="1200" dirty="0" smtClean="0">
              <a:solidFill>
                <a:schemeClr val="tx1"/>
              </a:solidFill>
              <a:effectLst/>
              <a:latin typeface="+mn-lt"/>
              <a:ea typeface="+mn-ea"/>
              <a:cs typeface="+mn-cs"/>
            </a:endParaRPr>
          </a:p>
          <a:p>
            <a:pPr algn="r" rtl="1"/>
            <a:r>
              <a:rPr lang="ar-SA" sz="1200" b="1" kern="1200" dirty="0" smtClean="0">
                <a:solidFill>
                  <a:schemeClr val="tx1"/>
                </a:solidFill>
                <a:effectLst/>
                <a:latin typeface="+mn-lt"/>
                <a:ea typeface="+mn-ea"/>
                <a:cs typeface="+mn-cs"/>
              </a:rPr>
              <a:t>نموذج الفوج للتنمية السكانية</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من السمات المميزة لتطور السكان حقيقة أن كلا من عدد الولادات السنوية وعدد الوفيات يعتمد في المقام الأول على السكان أنفسهم</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عند الفحص الدقيق ، يعتمد معدل الو</a:t>
            </a:r>
            <a:r>
              <a:rPr lang="ar-LB" sz="1200" kern="1200" dirty="0" smtClean="0">
                <a:solidFill>
                  <a:schemeClr val="tx1"/>
                </a:solidFill>
                <a:effectLst/>
                <a:latin typeface="+mn-lt"/>
                <a:ea typeface="+mn-ea"/>
                <a:cs typeface="+mn-cs"/>
              </a:rPr>
              <a:t>لا</a:t>
            </a:r>
            <a:r>
              <a:rPr lang="ar-SA" sz="1200" kern="1200" dirty="0" smtClean="0">
                <a:solidFill>
                  <a:schemeClr val="tx1"/>
                </a:solidFill>
                <a:effectLst/>
                <a:latin typeface="+mn-lt"/>
                <a:ea typeface="+mn-ea"/>
                <a:cs typeface="+mn-cs"/>
              </a:rPr>
              <a:t>د</a:t>
            </a:r>
            <a:r>
              <a:rPr lang="ar-LB" sz="1200" kern="1200" dirty="0" smtClean="0">
                <a:solidFill>
                  <a:schemeClr val="tx1"/>
                </a:solidFill>
                <a:effectLst/>
                <a:latin typeface="+mn-lt"/>
                <a:ea typeface="+mn-ea"/>
                <a:cs typeface="+mn-cs"/>
              </a:rPr>
              <a:t>ات</a:t>
            </a:r>
            <a:r>
              <a:rPr lang="ar-SA" sz="1200" kern="1200" dirty="0" smtClean="0">
                <a:solidFill>
                  <a:schemeClr val="tx1"/>
                </a:solidFill>
                <a:effectLst/>
                <a:latin typeface="+mn-lt"/>
                <a:ea typeface="+mn-ea"/>
                <a:cs typeface="+mn-cs"/>
              </a:rPr>
              <a:t> السنوي على خصوبة النساء حسب العمر وعدد النساء في سن الإنجاب.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يعتمد معدل الوفيات أيضًا على العمر. </a:t>
            </a:r>
            <a:endParaRPr lang="ar-LB" sz="1200" kern="1200" dirty="0" smtClean="0">
              <a:solidFill>
                <a:schemeClr val="tx1"/>
              </a:solidFill>
              <a:effectLst/>
              <a:latin typeface="+mn-lt"/>
              <a:ea typeface="+mn-ea"/>
              <a:cs typeface="+mn-cs"/>
            </a:endParaRPr>
          </a:p>
          <a:p>
            <a:pPr algn="r" rtl="1"/>
            <a:r>
              <a:rPr lang="en-US" sz="1200" kern="1200" dirty="0" smtClean="0">
                <a:solidFill>
                  <a:schemeClr val="tx1"/>
                </a:solidFill>
                <a:effectLst/>
                <a:latin typeface="+mn-lt"/>
                <a:ea typeface="+mn-ea"/>
                <a:cs typeface="+mn-cs"/>
              </a:rPr>
              <a:t> </a:t>
            </a:r>
          </a:p>
          <a:p>
            <a:pPr algn="r" rtl="1"/>
            <a:r>
              <a:rPr lang="ar-SA" sz="1200" kern="1200" dirty="0" smtClean="0">
                <a:solidFill>
                  <a:schemeClr val="tx1"/>
                </a:solidFill>
                <a:effectLst/>
                <a:latin typeface="+mn-lt"/>
                <a:ea typeface="+mn-ea"/>
                <a:cs typeface="+mn-cs"/>
              </a:rPr>
              <a:t>إذا بدأ المرء من حالة بسيطة مع ثلاث فئات عمرية هي "الأطفال" و "الكبار" و "كبار السن" ، فإن الرسم البياني </a:t>
            </a:r>
            <a:r>
              <a:rPr lang="ar-LB" sz="1200" kern="1200" dirty="0" smtClean="0">
                <a:solidFill>
                  <a:schemeClr val="tx1"/>
                </a:solidFill>
                <a:effectLst/>
                <a:latin typeface="+mn-lt"/>
                <a:ea typeface="+mn-ea"/>
                <a:cs typeface="+mn-cs"/>
              </a:rPr>
              <a:t>ل</a:t>
            </a:r>
            <a:r>
              <a:rPr lang="ar-SA" sz="1200" kern="1200" dirty="0" smtClean="0">
                <a:solidFill>
                  <a:schemeClr val="tx1"/>
                </a:solidFill>
                <a:effectLst/>
                <a:latin typeface="+mn-lt"/>
                <a:ea typeface="+mn-ea"/>
                <a:cs typeface="+mn-cs"/>
              </a:rPr>
              <a:t>تأثير </a:t>
            </a:r>
            <a:r>
              <a:rPr lang="ar-LB" sz="1200" kern="1200" dirty="0" smtClean="0">
                <a:solidFill>
                  <a:schemeClr val="tx1"/>
                </a:solidFill>
                <a:effectLst/>
                <a:latin typeface="+mn-lt"/>
                <a:ea typeface="+mn-ea"/>
                <a:cs typeface="+mn-cs"/>
              </a:rPr>
              <a:t>ا</a:t>
            </a:r>
            <a:r>
              <a:rPr lang="ar-SA" sz="1200" kern="1200" dirty="0" smtClean="0">
                <a:solidFill>
                  <a:schemeClr val="tx1"/>
                </a:solidFill>
                <a:effectLst/>
                <a:latin typeface="+mn-lt"/>
                <a:ea typeface="+mn-ea"/>
                <a:cs typeface="+mn-cs"/>
              </a:rPr>
              <a:t>لتوسع </a:t>
            </a:r>
            <a:r>
              <a:rPr lang="ar-LB" sz="1200" kern="1200" dirty="0" smtClean="0">
                <a:solidFill>
                  <a:schemeClr val="tx1"/>
                </a:solidFill>
                <a:effectLst/>
                <a:latin typeface="+mn-lt"/>
                <a:ea typeface="+mn-ea"/>
                <a:cs typeface="+mn-cs"/>
              </a:rPr>
              <a:t>على الشكل التالي:</a:t>
            </a:r>
          </a:p>
          <a:p>
            <a:pPr algn="r" rtl="1"/>
            <a:r>
              <a:rPr lang="ar-SA" sz="1200" kern="1200" dirty="0" smtClean="0">
                <a:solidFill>
                  <a:schemeClr val="tx1"/>
                </a:solidFill>
                <a:effectLst/>
                <a:latin typeface="+mn-lt"/>
                <a:ea typeface="+mn-ea"/>
                <a:cs typeface="+mn-cs"/>
              </a:rPr>
              <a:t> إن السهام غير الموجودة من "الأطفال" إلى "ال</a:t>
            </a:r>
            <a:r>
              <a:rPr lang="ar-LB" sz="1200" kern="1200" dirty="0" smtClean="0">
                <a:solidFill>
                  <a:schemeClr val="tx1"/>
                </a:solidFill>
                <a:effectLst/>
                <a:latin typeface="+mn-lt"/>
                <a:ea typeface="+mn-ea"/>
                <a:cs typeface="+mn-cs"/>
              </a:rPr>
              <a:t>ولادات</a:t>
            </a:r>
            <a:r>
              <a:rPr lang="ar-SA" sz="1200" kern="1200" dirty="0" smtClean="0">
                <a:solidFill>
                  <a:schemeClr val="tx1"/>
                </a:solidFill>
                <a:effectLst/>
                <a:latin typeface="+mn-lt"/>
                <a:ea typeface="+mn-ea"/>
                <a:cs typeface="+mn-cs"/>
              </a:rPr>
              <a:t>" ومن "كبار السن" إلى المواليد تعني بالفعل معدلات ولادة خاصة بالعمر تبلغ صفر ، وهو أمر صحيح إذا تم اختيار حدود العمر بشكل مناسب.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تصف الأسهم من "الأطفال" إلى "البالغين" ومن "الكبار" إلى "كبار السن" عملية الشيخوخة ، التي يجب أن تؤخذ في الاعتبار الآن بشكل صريح.</a:t>
            </a:r>
            <a:endParaRPr lang="en-US" sz="1200" kern="1200" dirty="0" smtClean="0">
              <a:solidFill>
                <a:schemeClr val="tx1"/>
              </a:solidFill>
              <a:effectLst/>
              <a:latin typeface="+mn-lt"/>
              <a:ea typeface="+mn-ea"/>
              <a:cs typeface="+mn-cs"/>
            </a:endParaRPr>
          </a:p>
          <a:p>
            <a:pPr algn="r" rtl="1"/>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t>6</a:t>
            </a:fld>
            <a:endParaRPr lang="en-US" dirty="0"/>
          </a:p>
        </p:txBody>
      </p:sp>
    </p:spTree>
    <p:extLst>
      <p:ext uri="{BB962C8B-B14F-4D97-AF65-F5344CB8AC3E}">
        <p14:creationId xmlns:p14="http://schemas.microsoft.com/office/powerpoint/2010/main" val="3576532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smtClean="0">
                <a:solidFill>
                  <a:schemeClr val="tx1"/>
                </a:solidFill>
                <a:effectLst/>
                <a:latin typeface="+mn-lt"/>
                <a:ea typeface="+mn-ea"/>
                <a:cs typeface="+mn-cs"/>
              </a:rPr>
              <a:t>"ديناميات النظام" و </a:t>
            </a:r>
            <a:r>
              <a:rPr lang="en-US" sz="1200" b="1" kern="1200" dirty="0" smtClean="0">
                <a:solidFill>
                  <a:schemeClr val="tx1"/>
                </a:solidFill>
                <a:effectLst/>
                <a:latin typeface="+mn-lt"/>
                <a:ea typeface="+mn-ea"/>
                <a:cs typeface="+mn-cs"/>
              </a:rPr>
              <a:t>VENSIM</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يعتمد برنامج </a:t>
            </a:r>
            <a:r>
              <a:rPr lang="en-US" sz="1200" kern="1200" dirty="0" smtClean="0">
                <a:solidFill>
                  <a:schemeClr val="tx1"/>
                </a:solidFill>
                <a:effectLst/>
                <a:latin typeface="+mn-lt"/>
                <a:ea typeface="+mn-ea"/>
                <a:cs typeface="+mn-cs"/>
              </a:rPr>
              <a:t>VENSIM</a:t>
            </a:r>
            <a:r>
              <a:rPr lang="ar-SA" sz="1200" kern="1200" dirty="0" smtClean="0">
                <a:solidFill>
                  <a:schemeClr val="tx1"/>
                </a:solidFill>
                <a:effectLst/>
                <a:latin typeface="+mn-lt"/>
                <a:ea typeface="+mn-ea"/>
                <a:cs typeface="+mn-cs"/>
              </a:rPr>
              <a:t> المستخدم على نهج "ديناميكيات النظام" الذي طوره </a:t>
            </a:r>
            <a:r>
              <a:rPr lang="en-US" sz="1200" kern="1200" dirty="0" smtClean="0">
                <a:solidFill>
                  <a:schemeClr val="tx1"/>
                </a:solidFill>
                <a:effectLst/>
                <a:latin typeface="+mn-lt"/>
                <a:ea typeface="+mn-ea"/>
                <a:cs typeface="+mn-cs"/>
              </a:rPr>
              <a:t>Forrester7</a:t>
            </a:r>
            <a:r>
              <a:rPr lang="ar-SA" sz="1200" kern="120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و</a:t>
            </a:r>
            <a:r>
              <a:rPr lang="ar-SA" sz="1200" kern="1200" dirty="0" smtClean="0">
                <a:solidFill>
                  <a:schemeClr val="tx1"/>
                </a:solidFill>
                <a:effectLst/>
                <a:latin typeface="+mn-lt"/>
                <a:ea typeface="+mn-ea"/>
                <a:cs typeface="+mn-cs"/>
              </a:rPr>
              <a:t>ه</a:t>
            </a:r>
            <a:r>
              <a:rPr lang="ar-LB" sz="1200" kern="1200" dirty="0" smtClean="0">
                <a:solidFill>
                  <a:schemeClr val="tx1"/>
                </a:solidFill>
                <a:effectLst/>
                <a:latin typeface="+mn-lt"/>
                <a:ea typeface="+mn-ea"/>
                <a:cs typeface="+mn-cs"/>
              </a:rPr>
              <a:t>و</a:t>
            </a:r>
            <a:r>
              <a:rPr lang="ar-SA" sz="1200" kern="1200" dirty="0" smtClean="0">
                <a:solidFill>
                  <a:schemeClr val="tx1"/>
                </a:solidFill>
                <a:effectLst/>
                <a:latin typeface="+mn-lt"/>
                <a:ea typeface="+mn-ea"/>
                <a:cs typeface="+mn-cs"/>
              </a:rPr>
              <a:t> مبني على الفرضية الأساسية. </a:t>
            </a:r>
            <a:endParaRPr lang="ar-LB"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إ</a:t>
            </a:r>
            <a:r>
              <a:rPr lang="ar-SA" sz="1200" kern="1200" dirty="0" smtClean="0">
                <a:solidFill>
                  <a:schemeClr val="tx1"/>
                </a:solidFill>
                <a:effectLst/>
                <a:latin typeface="+mn-lt"/>
                <a:ea typeface="+mn-ea"/>
                <a:cs typeface="+mn-cs"/>
              </a:rPr>
              <a:t>ن سلوك النظام يعتمد في المقام الأول على حلقات التغذية المرتدة الخاصة به </a:t>
            </a:r>
            <a:r>
              <a:rPr lang="ar-LB" sz="1200" kern="1200" dirty="0" smtClean="0">
                <a:solidFill>
                  <a:schemeClr val="tx1"/>
                </a:solidFill>
                <a:effectLst/>
                <a:latin typeface="+mn-lt"/>
                <a:ea typeface="+mn-ea"/>
                <a:cs typeface="+mn-cs"/>
              </a:rPr>
              <a:t>.</a:t>
            </a:r>
            <a:r>
              <a:rPr lang="ar-SA" sz="1200" kern="1200" dirty="0" smtClean="0">
                <a:solidFill>
                  <a:schemeClr val="tx1"/>
                </a:solidFill>
                <a:effectLst/>
                <a:latin typeface="+mn-lt"/>
                <a:ea typeface="+mn-ea"/>
                <a:cs typeface="+mn-cs"/>
              </a:rPr>
              <a:t>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يتم تحديد آليات التغذية الراجعة بين مكونات النظام الفردية. لذا فهو أقل حول تمثيل المدخلات والمخرجات للنظام ، بل حول طريقة عمل العلاقات الداخلية.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عند إنشاء نموذج "ديناميكيات النظام" ، يجب تحديد حدود النظام دائمًا في الخطوة الأولى.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بعد ذلك ، يجب تحديد حلقات التغذية المرتدة المستمدة من النظام الحقيقي ورسم خرائط لها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في نظام </a:t>
            </a:r>
            <a:r>
              <a:rPr lang="en-US" sz="1200" kern="1200" dirty="0" smtClean="0">
                <a:solidFill>
                  <a:schemeClr val="tx1"/>
                </a:solidFill>
                <a:effectLst/>
                <a:latin typeface="+mn-lt"/>
                <a:ea typeface="+mn-ea"/>
                <a:cs typeface="+mn-cs"/>
              </a:rPr>
              <a:t>VENSIM</a:t>
            </a:r>
            <a:r>
              <a:rPr lang="ar-SA" sz="1200" kern="1200" dirty="0" smtClean="0">
                <a:solidFill>
                  <a:schemeClr val="tx1"/>
                </a:solidFill>
                <a:effectLst/>
                <a:latin typeface="+mn-lt"/>
                <a:ea typeface="+mn-ea"/>
                <a:cs typeface="+mn-cs"/>
              </a:rPr>
              <a:t> ، يتم إنشاء هذه الحلقات باستخدام متغيرات الحالة (المستويات) ومتغيرات التدفق (المعدلات والتدفقات) والمتغيرات المساعدة (المتغيرات والثوابت). تستخدم الأسهم أيضًا لتوضيح العلاقات المتبادلة بيانيًا</a:t>
            </a:r>
            <a:r>
              <a:rPr lang="ar-LB" sz="1200" kern="1200" dirty="0" smtClean="0">
                <a:solidFill>
                  <a:schemeClr val="tx1"/>
                </a:solidFill>
                <a:effectLst/>
                <a:latin typeface="+mn-lt"/>
                <a:ea typeface="+mn-ea"/>
                <a:cs typeface="+mn-cs"/>
              </a:rPr>
              <a:t> (انظر الشكل)</a:t>
            </a:r>
            <a:endParaRPr lang="en-US" sz="1200" kern="1200" dirty="0" smtClean="0">
              <a:solidFill>
                <a:schemeClr val="tx1"/>
              </a:solidFill>
              <a:effectLst/>
              <a:latin typeface="+mn-lt"/>
              <a:ea typeface="+mn-ea"/>
              <a:cs typeface="+mn-cs"/>
            </a:endParaRPr>
          </a:p>
          <a:p>
            <a:pPr algn="r" rtl="1"/>
            <a:endParaRPr lang="ar-LB" dirty="0" smtClean="0"/>
          </a:p>
          <a:p>
            <a:pPr algn="r" rtl="1"/>
            <a:r>
              <a:rPr lang="ar-SA" sz="1200" b="1" kern="1200" dirty="0" smtClean="0">
                <a:solidFill>
                  <a:schemeClr val="tx1"/>
                </a:solidFill>
                <a:effectLst/>
                <a:latin typeface="+mn-lt"/>
                <a:ea typeface="+mn-ea"/>
                <a:cs typeface="+mn-cs"/>
              </a:rPr>
              <a:t>حدود النظام</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تحديد حدود النظام المراد تصميمه يعني بشكل أساسي تحديد المتغيرات الخارجية.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وتتميز هذه بحقيقة أنها تعمل على النظام من الخارج ، ولكنها لا تتأثر نفسها بالنظام.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بناءً على الرسم البياني لتأثير الموضح</a:t>
            </a:r>
            <a:r>
              <a:rPr lang="ar-LB" sz="1200" kern="1200" baseline="0" dirty="0" smtClean="0">
                <a:solidFill>
                  <a:schemeClr val="tx1"/>
                </a:solidFill>
                <a:effectLst/>
                <a:latin typeface="+mn-lt"/>
                <a:ea typeface="+mn-ea"/>
                <a:cs typeface="+mn-cs"/>
              </a:rPr>
              <a:t> في الشكل السابق</a:t>
            </a:r>
            <a:r>
              <a:rPr lang="ar-SA" sz="1200" kern="1200" dirty="0" smtClean="0">
                <a:solidFill>
                  <a:schemeClr val="tx1"/>
                </a:solidFill>
                <a:effectLst/>
                <a:latin typeface="+mn-lt"/>
                <a:ea typeface="+mn-ea"/>
                <a:cs typeface="+mn-cs"/>
              </a:rPr>
              <a:t> ، تم تحديد ما يلي كمتغيرات خارجية: معدلات المواليد الخاصة بالعمر ، ومعدلات الوفيات الخاصة بالعمر ونسبة النساء في إجمالي السكان.</a:t>
            </a:r>
            <a:endParaRPr lang="en-US" sz="1200" kern="1200" dirty="0" smtClean="0">
              <a:solidFill>
                <a:schemeClr val="tx1"/>
              </a:solidFill>
              <a:effectLst/>
              <a:latin typeface="+mn-lt"/>
              <a:ea typeface="+mn-ea"/>
              <a:cs typeface="+mn-cs"/>
            </a:endParaRPr>
          </a:p>
          <a:p>
            <a:endParaRPr lang="ar-LB" dirty="0" smtClean="0"/>
          </a:p>
          <a:p>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t>7</a:t>
            </a:fld>
            <a:endParaRPr lang="en-US" dirty="0"/>
          </a:p>
        </p:txBody>
      </p:sp>
    </p:spTree>
    <p:extLst>
      <p:ext uri="{BB962C8B-B14F-4D97-AF65-F5344CB8AC3E}">
        <p14:creationId xmlns:p14="http://schemas.microsoft.com/office/powerpoint/2010/main" val="1199494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b="1" kern="1200" dirty="0" smtClean="0">
                <a:solidFill>
                  <a:schemeClr val="tx1"/>
                </a:solidFill>
                <a:effectLst/>
                <a:latin typeface="+mn-lt"/>
                <a:ea typeface="+mn-ea"/>
                <a:cs typeface="+mn-cs"/>
              </a:rPr>
              <a:t>نمذجة حلقات التغذية الراجعة</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يمكن اشتقاق متغيرات "الأطفال" و "البالغين" و "كبار السن" من الرسم البياني للتأثير كمتغيرات الحالة.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تم تحديد حدود العمر على النحو التالي: </a:t>
            </a:r>
            <a:endParaRPr lang="ar-LB" sz="1200" kern="1200" dirty="0" smtClean="0">
              <a:solidFill>
                <a:schemeClr val="tx1"/>
              </a:solidFill>
              <a:effectLst/>
              <a:latin typeface="+mn-lt"/>
              <a:ea typeface="+mn-ea"/>
              <a:cs typeface="+mn-cs"/>
            </a:endParaRPr>
          </a:p>
          <a:p>
            <a:pPr marL="457200" marR="0" lvl="1"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الأطفال: من 0 إلى 14 عامًا ،</a:t>
            </a:r>
            <a:endParaRPr lang="ar-LB" sz="1200" kern="1200" dirty="0" smtClean="0">
              <a:solidFill>
                <a:schemeClr val="tx1"/>
              </a:solidFill>
              <a:effectLst/>
              <a:latin typeface="+mn-lt"/>
              <a:ea typeface="+mn-ea"/>
              <a:cs typeface="+mn-cs"/>
            </a:endParaRPr>
          </a:p>
          <a:p>
            <a:pPr marL="457200" marR="0" lvl="1"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والبالغين: من 15 إلى 44 عامًا </a:t>
            </a:r>
            <a:endParaRPr lang="ar-LB" sz="1200" kern="1200" dirty="0" smtClean="0">
              <a:solidFill>
                <a:schemeClr val="tx1"/>
              </a:solidFill>
              <a:effectLst/>
              <a:latin typeface="+mn-lt"/>
              <a:ea typeface="+mn-ea"/>
              <a:cs typeface="+mn-cs"/>
            </a:endParaRPr>
          </a:p>
          <a:p>
            <a:pPr marL="457200" marR="0" lvl="1"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وكبار السن: 45 سنة وما فوق.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قد لا يتوافق هذا الترسيم تمامًا مع الاستخدام العام ، ولهذا السبب تم تعديل التخصيص في النموذج وفقًا لذلك ، ولكنه يبرر افتراض معدلات ال</a:t>
            </a:r>
            <a:r>
              <a:rPr lang="ar-LB" sz="1200" kern="1200" dirty="0" smtClean="0">
                <a:solidFill>
                  <a:schemeClr val="tx1"/>
                </a:solidFill>
                <a:effectLst/>
                <a:latin typeface="+mn-lt"/>
                <a:ea typeface="+mn-ea"/>
                <a:cs typeface="+mn-cs"/>
              </a:rPr>
              <a:t>ولادات</a:t>
            </a:r>
            <a:r>
              <a:rPr lang="ar-SA" sz="1200" kern="1200" dirty="0" smtClean="0">
                <a:solidFill>
                  <a:schemeClr val="tx1"/>
                </a:solidFill>
                <a:effectLst/>
                <a:latin typeface="+mn-lt"/>
                <a:ea typeface="+mn-ea"/>
                <a:cs typeface="+mn-cs"/>
              </a:rPr>
              <a:t> الصفرية للفئتين الأولى والثالثة.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يظهر النموذج الأساسي الذي تم إنشاؤه</a:t>
            </a:r>
            <a:r>
              <a:rPr lang="ar-LB" sz="1200" kern="1200" baseline="0" dirty="0" smtClean="0">
                <a:solidFill>
                  <a:schemeClr val="tx1"/>
                </a:solidFill>
                <a:effectLst/>
                <a:latin typeface="+mn-lt"/>
                <a:ea typeface="+mn-ea"/>
                <a:cs typeface="+mn-cs"/>
              </a:rPr>
              <a:t> في هذا الشكل:</a:t>
            </a:r>
            <a:endParaRPr lang="en-US"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تم نمذجة عمليات الولادة والوفيات والشيخوخة كمتغيرات تدفق. تمت إضافة المتغيرات "النساء من إمكانات الإنجاب" و "إجمالي السكان" بالإضافة إلى "أوقات البقاء" للأشخاص في الفئتين العمريتين الأدنى كمتغيرات مساعدة.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لتبسيط الأمور ، كان من المفترض في البداية أن الناس إما يموتون قبل نهاية السنة الأولى من حياتهم (وفيات الأطفال) أو فقط بعد بلوغهم سن 45. على عكس الرسم البياني الأصلي للتأثير ، فإن وفيات الأطفال لا تعتمد على الفئة العمرية ، ولكنها مدرجة بالفعل في عدد الولادات.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وبالتالي ، سيكون المصطلح الأدق عبارة "الأطفال حديثي الولادة على قيد الحياة". تم اشتقاق معدل وفيات كبار السن من متوسط ​​العمر المتوقع لمجموع السكان. </a:t>
            </a:r>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t>8</a:t>
            </a:fld>
            <a:endParaRPr lang="en-US" dirty="0"/>
          </a:p>
        </p:txBody>
      </p:sp>
    </p:spTree>
    <p:extLst>
      <p:ext uri="{BB962C8B-B14F-4D97-AF65-F5344CB8AC3E}">
        <p14:creationId xmlns:p14="http://schemas.microsoft.com/office/powerpoint/2010/main" val="598483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smtClean="0">
                <a:solidFill>
                  <a:schemeClr val="tx1"/>
                </a:solidFill>
                <a:effectLst/>
                <a:latin typeface="+mn-lt"/>
                <a:ea typeface="+mn-ea"/>
                <a:cs typeface="+mn-cs"/>
              </a:rPr>
              <a:t>التحقق من صحة النموذج الأول</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مشكلة عامة في النمذجة هي أنه لا يمكن إظهار "صحة" النموذج بشكل عام. لا يمكن تحديده بوضوح إلا إذا كان النموذج خاطئًا ، حيث سيختلف الواقع والمحاكاة. لذلك لا يتحدث المرء عن "الصواب" ، ولكن عن صحة الغرض النموذجي. يجب التحقق من ذلك عن طريق التحقق من أربعة جوانب مختلفة:</a:t>
            </a:r>
            <a:endParaRPr lang="en-US" sz="1200" kern="1200" dirty="0" smtClean="0">
              <a:solidFill>
                <a:schemeClr val="tx1"/>
              </a:solidFill>
              <a:effectLst/>
              <a:latin typeface="+mn-lt"/>
              <a:ea typeface="+mn-ea"/>
              <a:cs typeface="+mn-cs"/>
            </a:endParaRPr>
          </a:p>
          <a:p>
            <a:pPr algn="r" rtl="1"/>
            <a:r>
              <a:rPr lang="en-US" sz="1200" kern="1200" dirty="0" smtClean="0">
                <a:solidFill>
                  <a:schemeClr val="tx1"/>
                </a:solidFill>
                <a:effectLst/>
                <a:latin typeface="+mn-lt"/>
                <a:ea typeface="+mn-ea"/>
                <a:cs typeface="+mn-cs"/>
              </a:rPr>
              <a:t> </a:t>
            </a:r>
          </a:p>
          <a:p>
            <a:pPr algn="r" rtl="1"/>
            <a:r>
              <a:rPr lang="ar-SA" sz="1200" b="1" kern="1200" dirty="0" smtClean="0">
                <a:solidFill>
                  <a:schemeClr val="tx1"/>
                </a:solidFill>
                <a:effectLst/>
                <a:latin typeface="+mn-lt"/>
                <a:ea typeface="+mn-ea"/>
                <a:cs typeface="+mn-cs"/>
              </a:rPr>
              <a:t>الصلاحية الهيكلية</a:t>
            </a:r>
            <a:r>
              <a:rPr lang="ar-SA" sz="1200" kern="1200" dirty="0" smtClean="0">
                <a:solidFill>
                  <a:schemeClr val="tx1"/>
                </a:solidFill>
                <a:effectLst/>
                <a:latin typeface="+mn-lt"/>
                <a:ea typeface="+mn-ea"/>
                <a:cs typeface="+mn-cs"/>
              </a:rPr>
              <a:t>: هنا يجب إثبات أن هيكل النموذج يتوافق مع هيكل النظام الحقيقي.</a:t>
            </a:r>
            <a:endParaRPr lang="en-US" sz="1200" kern="1200" dirty="0" smtClean="0">
              <a:solidFill>
                <a:schemeClr val="tx1"/>
              </a:solidFill>
              <a:effectLst/>
              <a:latin typeface="+mn-lt"/>
              <a:ea typeface="+mn-ea"/>
              <a:cs typeface="+mn-cs"/>
            </a:endParaRPr>
          </a:p>
          <a:p>
            <a:pPr algn="r" rtl="1"/>
            <a:r>
              <a:rPr lang="ar-SA" sz="1200" b="1" kern="1200" dirty="0" smtClean="0">
                <a:solidFill>
                  <a:schemeClr val="tx1"/>
                </a:solidFill>
                <a:effectLst/>
                <a:latin typeface="+mn-lt"/>
                <a:ea typeface="+mn-ea"/>
                <a:cs typeface="+mn-cs"/>
              </a:rPr>
              <a:t>الصلاحية السلوكية</a:t>
            </a:r>
            <a:r>
              <a:rPr lang="ar-SA" sz="1200" kern="1200" dirty="0" smtClean="0">
                <a:solidFill>
                  <a:schemeClr val="tx1"/>
                </a:solidFill>
                <a:effectLst/>
                <a:latin typeface="+mn-lt"/>
                <a:ea typeface="+mn-ea"/>
                <a:cs typeface="+mn-cs"/>
              </a:rPr>
              <a:t>: هنا يجب أن يثبت أن النموذج والأصل نوعي للظروف الأولية والتأثيرات البيئية التي تقع في نطاق النموذج تظهر نفس السلوك الديناميكي.</a:t>
            </a:r>
            <a:endParaRPr lang="en-US" sz="1200" kern="1200" dirty="0" smtClean="0">
              <a:solidFill>
                <a:schemeClr val="tx1"/>
              </a:solidFill>
              <a:effectLst/>
              <a:latin typeface="+mn-lt"/>
              <a:ea typeface="+mn-ea"/>
              <a:cs typeface="+mn-cs"/>
            </a:endParaRPr>
          </a:p>
          <a:p>
            <a:pPr algn="r" rtl="1"/>
            <a:r>
              <a:rPr lang="ar-SA" sz="1200" b="1" kern="1200" dirty="0" smtClean="0">
                <a:solidFill>
                  <a:schemeClr val="tx1"/>
                </a:solidFill>
                <a:effectLst/>
                <a:latin typeface="+mn-lt"/>
                <a:ea typeface="+mn-ea"/>
                <a:cs typeface="+mn-cs"/>
              </a:rPr>
              <a:t>الصلاحية التجريبية</a:t>
            </a:r>
            <a:r>
              <a:rPr lang="ar-SA" sz="1200" kern="1200" dirty="0" smtClean="0">
                <a:solidFill>
                  <a:schemeClr val="tx1"/>
                </a:solidFill>
                <a:effectLst/>
                <a:latin typeface="+mn-lt"/>
                <a:ea typeface="+mn-ea"/>
                <a:cs typeface="+mn-cs"/>
              </a:rPr>
              <a:t>: يجب أن يظهر هنا أنه في مجال الغرض النموذجي ، تتوافق النتائج الكمية لنظام النموذج مع الملاحظات التجريبية أو ، إذا لم تكن متاحة ، تكون متسقة ومعقولة.</a:t>
            </a:r>
            <a:endParaRPr lang="en-US" sz="1200" kern="1200" dirty="0" smtClean="0">
              <a:solidFill>
                <a:schemeClr val="tx1"/>
              </a:solidFill>
              <a:effectLst/>
              <a:latin typeface="+mn-lt"/>
              <a:ea typeface="+mn-ea"/>
              <a:cs typeface="+mn-cs"/>
            </a:endParaRPr>
          </a:p>
          <a:p>
            <a:pPr algn="r" rtl="1"/>
            <a:r>
              <a:rPr lang="ar-SA" sz="1200" b="1" kern="1200" dirty="0" smtClean="0">
                <a:solidFill>
                  <a:schemeClr val="tx1"/>
                </a:solidFill>
                <a:effectLst/>
                <a:latin typeface="+mn-lt"/>
                <a:ea typeface="+mn-ea"/>
                <a:cs typeface="+mn-cs"/>
              </a:rPr>
              <a:t>قابلية التطبيق</a:t>
            </a:r>
            <a:r>
              <a:rPr lang="ar-SA" sz="1200" kern="1200" dirty="0" smtClean="0">
                <a:solidFill>
                  <a:schemeClr val="tx1"/>
                </a:solidFill>
                <a:effectLst/>
                <a:latin typeface="+mn-lt"/>
                <a:ea typeface="+mn-ea"/>
                <a:cs typeface="+mn-cs"/>
              </a:rPr>
              <a:t>: يجب أن يظهر هنا أن خيارات النموذج والمحاكاة تلبي مشكلات المستخدم .</a:t>
            </a:r>
            <a:endParaRPr lang="ar-LB" sz="1200" kern="1200" dirty="0" smtClean="0">
              <a:solidFill>
                <a:schemeClr val="tx1"/>
              </a:solidFill>
              <a:effectLst/>
              <a:latin typeface="+mn-lt"/>
              <a:ea typeface="+mn-ea"/>
              <a:cs typeface="+mn-cs"/>
            </a:endParaRPr>
          </a:p>
          <a:p>
            <a:pPr algn="r" rtl="1"/>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t>9</a:t>
            </a:fld>
            <a:endParaRPr lang="en-US" dirty="0"/>
          </a:p>
        </p:txBody>
      </p:sp>
    </p:spTree>
    <p:extLst>
      <p:ext uri="{BB962C8B-B14F-4D97-AF65-F5344CB8AC3E}">
        <p14:creationId xmlns:p14="http://schemas.microsoft.com/office/powerpoint/2010/main" val="2881688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dirty="0"/>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38DA69A3-310E-40C5-9069-9D3EC948342B}" type="datetime1">
              <a:rPr lang="en-US" smtClean="0"/>
              <a:t>6/3/2020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9792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Date Placeholder 2"/>
          <p:cNvSpPr>
            <a:spLocks noGrp="1"/>
          </p:cNvSpPr>
          <p:nvPr>
            <p:ph type="dt" sz="half" idx="10"/>
          </p:nvPr>
        </p:nvSpPr>
        <p:spPr/>
        <p:txBody>
          <a:bodyPr/>
          <a:lstStyle/>
          <a:p>
            <a:fld id="{A9482F30-C311-4123-889C-0F1F7551D14C}" type="datetime1">
              <a:rPr lang="en-US" smtClean="0"/>
              <a:t>6/3/2020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2162875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71B8A0AB-E192-4EE6-83F0-68125BAB3090}" type="datetime1">
              <a:rPr lang="en-US" smtClean="0"/>
              <a:t>6/3/2020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2964471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3CCF3B6-6C2E-4B6B-8628-CF3B4269078F}" type="datetime1">
              <a:rPr lang="en-US" smtClean="0"/>
              <a:t>6/3/2020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084957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E4A0CD3A-8F2C-4979-81A2-9B25E5F72A4E}" type="datetime1">
              <a:rPr lang="en-US" smtClean="0"/>
              <a:t>6/3/2020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527766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308263D-3337-4EA1-88E0-C37BC412309E}" type="datetime1">
              <a:rPr lang="en-US" smtClean="0"/>
              <a:t>6/3/2020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027653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5FF106F-C945-4FE6-A08E-5800B8EC69E7}" type="datetime1">
              <a:rPr lang="en-US" smtClean="0"/>
              <a:t>6/3/2020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2805846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731B0B3-79EF-44F3-A7D4-FED5365BCC38}" type="datetime1">
              <a:rPr lang="en-US" smtClean="0"/>
              <a:t>6/3/2020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701439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E85AFCB-3E96-4364-AC8D-13BB46BDB111}" type="datetime1">
              <a:rPr lang="en-US" smtClean="0"/>
              <a:t>6/3/2020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28027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C3AF1FF-58C6-4B7A-8F64-E34F573F5E08}" type="datetime1">
              <a:rPr lang="en-US" smtClean="0"/>
              <a:t>6/3/2020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166954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dirty="0"/>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CE57B11-CE5A-4CCC-9300-5B99B14153EF}" type="datetime1">
              <a:rPr lang="en-US" smtClean="0"/>
              <a:t>6/3/2020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2688487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F815D03-E8F2-4789-A34A-1761923390D8}" type="datetime1">
              <a:rPr lang="en-US" smtClean="0"/>
              <a:t>6/3/2020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834083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4BF3B56-E67C-46E1-A186-27FE3D5A107F}" type="datetime1">
              <a:rPr lang="en-US" smtClean="0"/>
              <a:t>6/3/2020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661362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D0FD0D42-54EA-4F2B-9286-FF3DB97CC8DC}" type="datetime1">
              <a:rPr lang="en-US" smtClean="0"/>
              <a:t>6/3/2020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256689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E5D4CC-5210-415C-9FEE-FA3A66CFE1C2}" type="datetime1">
              <a:rPr lang="en-US" smtClean="0"/>
              <a:t>6/3/2020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61083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74C12CB-CA4D-40F9-A5CC-C7012D4446AA}" type="datetime1">
              <a:rPr lang="en-US" smtClean="0"/>
              <a:t>6/3/2020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4181165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dirty="0"/>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1B31C5B-BCB5-4418-A3BF-CAF361849AC3}" type="datetime1">
              <a:rPr lang="en-US" smtClean="0"/>
              <a:t>6/3/2020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2528269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795767A-9996-49D6-B65A-B91984F476C2}" type="datetime1">
              <a:rPr lang="en-US" smtClean="0"/>
              <a:t>6/3/2020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198236999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xmlns="" id="{1511F85B-5967-428B-BE8B-819A79813D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erson standing on top of a snow covered mountain&#10;&#10;Description generated with very high confidence">
            <a:extLst>
              <a:ext uri="{FF2B5EF4-FFF2-40B4-BE49-F238E27FC236}">
                <a16:creationId xmlns:a16="http://schemas.microsoft.com/office/drawing/2014/main" xmlns="" id="{0461DC49-1338-C24E-A3BB-5919AD12F596}"/>
              </a:ext>
            </a:extLst>
          </p:cNvPr>
          <p:cNvPicPr>
            <a:picLocks noChangeAspect="1"/>
          </p:cNvPicPr>
          <p:nvPr/>
        </p:nvPicPr>
        <p:blipFill rotWithShape="1">
          <a:blip r:embed="rId3" cstate="hqprint">
            <a:grayscl/>
            <a:extLst>
              <a:ext uri="{28A0092B-C50C-407E-A947-70E740481C1C}">
                <a14:useLocalDpi xmlns:a14="http://schemas.microsoft.com/office/drawing/2010/main"/>
              </a:ext>
            </a:extLst>
          </a:blip>
          <a:srcRect/>
          <a:stretch/>
        </p:blipFill>
        <p:spPr>
          <a:xfrm>
            <a:off x="0" y="10"/>
            <a:ext cx="12191999" cy="6859300"/>
          </a:xfrm>
          <a:prstGeom prst="rect">
            <a:avLst/>
          </a:prstGeom>
        </p:spPr>
      </p:pic>
      <p:sp>
        <p:nvSpPr>
          <p:cNvPr id="60" name="Snip Diagonal Corner Rectangle 6">
            <a:extLst>
              <a:ext uri="{FF2B5EF4-FFF2-40B4-BE49-F238E27FC236}">
                <a16:creationId xmlns:a16="http://schemas.microsoft.com/office/drawing/2014/main" xmlns="" id="{28DA8D05-CF65-4382-8BF4-2A08754DB5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12191075" cy="6857998"/>
          </a:xfrm>
          <a:prstGeom prst="snip2DiagRect">
            <a:avLst>
              <a:gd name="adj1" fmla="val 0"/>
              <a:gd name="adj2" fmla="val 42414"/>
            </a:avLst>
          </a:prstGeom>
          <a:gradFill>
            <a:gsLst>
              <a:gs pos="2000">
                <a:schemeClr val="dk2">
                  <a:tint val="97000"/>
                  <a:hueMod val="92000"/>
                  <a:satMod val="169000"/>
                  <a:lumMod val="164000"/>
                  <a:alpha val="79000"/>
                </a:schemeClr>
              </a:gs>
              <a:gs pos="100000">
                <a:schemeClr val="dk2">
                  <a:shade val="96000"/>
                  <a:satMod val="120000"/>
                  <a:lumMod val="90000"/>
                  <a:alpha val="88000"/>
                </a:schemeClr>
              </a:gs>
            </a:gsLst>
          </a:gradFill>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A5C93519-6B29-1346-9FCB-0835B80531A4}"/>
              </a:ext>
            </a:extLst>
          </p:cNvPr>
          <p:cNvSpPr>
            <a:spLocks noGrp="1"/>
          </p:cNvSpPr>
          <p:nvPr>
            <p:ph type="ctrTitle"/>
          </p:nvPr>
        </p:nvSpPr>
        <p:spPr>
          <a:xfrm>
            <a:off x="2001572" y="2459682"/>
            <a:ext cx="7315200" cy="2486049"/>
          </a:xfrm>
        </p:spPr>
        <p:txBody>
          <a:bodyPr vert="horz" lIns="91440" tIns="45720" rIns="91440" bIns="45720" rtlCol="0" anchor="b">
            <a:noAutofit/>
          </a:bodyPr>
          <a:lstStyle/>
          <a:p>
            <a:pPr algn="ctr" rtl="1"/>
            <a:r>
              <a:rPr lang="ar-LB" sz="5400" b="1" kern="1200" dirty="0">
                <a:solidFill>
                  <a:srgbClr val="FFFFFF"/>
                </a:solidFill>
                <a:latin typeface="Candara"/>
                <a:cs typeface="Arial"/>
              </a:rPr>
              <a:t>نمذجة ومحاكاة التنمية السكانية في إندونيسيا مع </a:t>
            </a:r>
            <a:r>
              <a:rPr lang="fr-FR" sz="5400" b="1" kern="1200" dirty="0">
                <a:solidFill>
                  <a:srgbClr val="FFFFFF"/>
                </a:solidFill>
                <a:latin typeface="Candara"/>
              </a:rPr>
              <a:t>VENSIM</a:t>
            </a:r>
            <a:endParaRPr lang="en-US" sz="5400" b="1" dirty="0"/>
          </a:p>
        </p:txBody>
      </p:sp>
      <p:sp>
        <p:nvSpPr>
          <p:cNvPr id="4" name="Subtitle 3">
            <a:extLst>
              <a:ext uri="{FF2B5EF4-FFF2-40B4-BE49-F238E27FC236}">
                <a16:creationId xmlns:a16="http://schemas.microsoft.com/office/drawing/2014/main" xmlns="" id="{6E661E49-0788-40C2-A5B6-638ADED71159}"/>
              </a:ext>
            </a:extLst>
          </p:cNvPr>
          <p:cNvSpPr>
            <a:spLocks noGrp="1"/>
          </p:cNvSpPr>
          <p:nvPr>
            <p:ph type="subTitle" idx="1"/>
          </p:nvPr>
        </p:nvSpPr>
        <p:spPr>
          <a:xfrm>
            <a:off x="3831033" y="4970890"/>
            <a:ext cx="3720650" cy="569345"/>
          </a:xfrm>
        </p:spPr>
        <p:txBody>
          <a:bodyPr>
            <a:normAutofit/>
          </a:bodyPr>
          <a:lstStyle/>
          <a:p>
            <a:pPr algn="ctr">
              <a:lnSpc>
                <a:spcPct val="90000"/>
              </a:lnSpc>
            </a:pPr>
            <a:r>
              <a:rPr lang="en-US" sz="2000" dirty="0">
                <a:solidFill>
                  <a:schemeClr val="tx1"/>
                </a:solidFill>
              </a:rPr>
              <a:t>Prepared by </a:t>
            </a:r>
            <a:r>
              <a:rPr lang="en-US" sz="2000" b="1" dirty="0" smtClean="0">
                <a:solidFill>
                  <a:schemeClr val="tx1"/>
                </a:solidFill>
              </a:rPr>
              <a:t>Bilal MOURAD</a:t>
            </a:r>
            <a:endParaRPr lang="en-US" sz="2800" b="1" dirty="0">
              <a:solidFill>
                <a:schemeClr val="tx1"/>
              </a:solidFill>
            </a:endParaRPr>
          </a:p>
        </p:txBody>
      </p:sp>
      <p:grpSp>
        <p:nvGrpSpPr>
          <p:cNvPr id="62" name="Group 61">
            <a:extLst>
              <a:ext uri="{FF2B5EF4-FFF2-40B4-BE49-F238E27FC236}">
                <a16:creationId xmlns:a16="http://schemas.microsoft.com/office/drawing/2014/main" xmlns="" id="{E0C6252F-9468-4CFE-8A28-0DFE703FB7B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111344" y="9144"/>
            <a:ext cx="6080656" cy="6163733"/>
            <a:chOff x="6108170" y="8467"/>
            <a:chExt cx="6080656" cy="6163733"/>
          </a:xfrm>
        </p:grpSpPr>
        <p:cxnSp>
          <p:nvCxnSpPr>
            <p:cNvPr id="63" name="Straight Connector 62">
              <a:extLst>
                <a:ext uri="{FF2B5EF4-FFF2-40B4-BE49-F238E27FC236}">
                  <a16:creationId xmlns:a16="http://schemas.microsoft.com/office/drawing/2014/main" xmlns="" id="{F873F8F7-6FEE-4BB3-94A3-78B5C2FF1D8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xmlns="" id="{FF5B2264-1E71-4A5B-ABFC-2832FD78EC9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xmlns="" id="{C6E0A76D-9460-46B8-BD58-9E9BF9CEB3F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xmlns="" id="{47E3790F-67C5-42CD-B933-75C6F3250AA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xmlns="" id="{4EF3C2C4-F6BB-4D14-8577-3649162D077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Picture 6" descr="A picture containing screenshot&#10;&#10;Description generated with very high confidence">
            <a:extLst>
              <a:ext uri="{FF2B5EF4-FFF2-40B4-BE49-F238E27FC236}">
                <a16:creationId xmlns:a16="http://schemas.microsoft.com/office/drawing/2014/main" xmlns="" id="{A819D11A-27C3-49DC-A282-6E3855F6AD00}"/>
              </a:ext>
            </a:extLst>
          </p:cNvPr>
          <p:cNvPicPr>
            <a:picLocks noChangeAspect="1"/>
          </p:cNvPicPr>
          <p:nvPr/>
        </p:nvPicPr>
        <p:blipFill>
          <a:blip r:embed="rId4"/>
          <a:stretch>
            <a:fillRect/>
          </a:stretch>
        </p:blipFill>
        <p:spPr>
          <a:xfrm>
            <a:off x="-20129" y="-5164"/>
            <a:ext cx="5938995" cy="1297936"/>
          </a:xfrm>
          <a:prstGeom prst="rect">
            <a:avLst/>
          </a:prstGeom>
        </p:spPr>
      </p:pic>
      <p:pic>
        <p:nvPicPr>
          <p:cNvPr id="8" name="Picture 8" descr="A picture containing table, room&#10;&#10;Description generated with very high confidence">
            <a:extLst>
              <a:ext uri="{FF2B5EF4-FFF2-40B4-BE49-F238E27FC236}">
                <a16:creationId xmlns:a16="http://schemas.microsoft.com/office/drawing/2014/main" xmlns="" id="{EA55D72C-C811-4F2B-92D1-2FA7B6A05755}"/>
              </a:ext>
            </a:extLst>
          </p:cNvPr>
          <p:cNvPicPr>
            <a:picLocks noChangeAspect="1"/>
          </p:cNvPicPr>
          <p:nvPr/>
        </p:nvPicPr>
        <p:blipFill>
          <a:blip r:embed="rId5"/>
          <a:stretch>
            <a:fillRect/>
          </a:stretch>
        </p:blipFill>
        <p:spPr>
          <a:xfrm>
            <a:off x="9631303" y="-7189"/>
            <a:ext cx="2562225" cy="1524000"/>
          </a:xfrm>
          <a:prstGeom prst="rect">
            <a:avLst/>
          </a:prstGeom>
        </p:spPr>
      </p:pic>
    </p:spTree>
    <p:extLst>
      <p:ext uri="{BB962C8B-B14F-4D97-AF65-F5344CB8AC3E}">
        <p14:creationId xmlns:p14="http://schemas.microsoft.com/office/powerpoint/2010/main" val="15465803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p:cNvSpPr>
            <a:spLocks noGrp="1"/>
          </p:cNvSpPr>
          <p:nvPr>
            <p:ph type="sldNum" sz="quarter" idx="12"/>
          </p:nvPr>
        </p:nvSpPr>
        <p:spPr>
          <a:xfrm>
            <a:off x="10858500" y="6035675"/>
            <a:ext cx="1142245" cy="669925"/>
          </a:xfrm>
        </p:spPr>
        <p:txBody>
          <a:bodyPr/>
          <a:lstStyle/>
          <a:p>
            <a:fld id="{D57F1E4F-1CFF-5643-939E-217C01CDF565}" type="slidenum">
              <a:rPr lang="en-US" smtClean="0"/>
              <a:pPr/>
              <a:t>10</a:t>
            </a:fld>
            <a:endParaRPr lang="en-US" dirty="0"/>
          </a:p>
        </p:txBody>
      </p:sp>
      <p:sp>
        <p:nvSpPr>
          <p:cNvPr id="5" name="Title 1"/>
          <p:cNvSpPr txBox="1">
            <a:spLocks/>
          </p:cNvSpPr>
          <p:nvPr/>
        </p:nvSpPr>
        <p:spPr>
          <a:xfrm>
            <a:off x="609441" y="7910"/>
            <a:ext cx="10969943"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LB" sz="3200" b="1" i="0" u="none" strike="noStrike" kern="1200" cap="none" spc="0" normalizeH="0" baseline="0" noProof="0" dirty="0" smtClean="0">
                <a:ln>
                  <a:noFill/>
                </a:ln>
                <a:solidFill>
                  <a:schemeClr val="tx1"/>
                </a:solidFill>
                <a:effectLst/>
                <a:uLnTx/>
                <a:uFillTx/>
                <a:latin typeface="Candara"/>
                <a:ea typeface="+mj-ea"/>
                <a:cs typeface="+mn-cs"/>
              </a:rPr>
              <a:t>ال</a:t>
            </a:r>
            <a:r>
              <a:rPr kumimoji="0" lang="ar-SA" sz="3200" b="1" i="0" u="none" strike="noStrike" kern="1200" cap="none" spc="0" normalizeH="0" baseline="0" noProof="0" dirty="0" smtClean="0">
                <a:ln>
                  <a:noFill/>
                </a:ln>
                <a:solidFill>
                  <a:schemeClr val="tx1"/>
                </a:solidFill>
                <a:effectLst/>
                <a:uLnTx/>
                <a:uFillTx/>
                <a:latin typeface="Candara"/>
                <a:ea typeface="+mj-ea"/>
                <a:cs typeface="+mn-cs"/>
              </a:rPr>
              <a:t>نمذجة</a:t>
            </a:r>
            <a:r>
              <a:rPr kumimoji="0" lang="ar-LB" sz="3100" b="1" i="0" u="none" strike="noStrike" kern="1200" cap="none" spc="0" normalizeH="0" baseline="0" noProof="0" dirty="0" smtClean="0">
                <a:ln>
                  <a:noFill/>
                </a:ln>
                <a:solidFill>
                  <a:schemeClr val="tx1"/>
                </a:solidFill>
                <a:effectLst/>
                <a:uLnTx/>
                <a:uFillTx/>
                <a:latin typeface="Candara"/>
                <a:ea typeface="+mj-ea"/>
                <a:cs typeface="+mn-cs"/>
              </a:rPr>
              <a:t> _ </a:t>
            </a:r>
            <a:r>
              <a:rPr kumimoji="0" lang="ar-SA" sz="2800" b="1" i="0" u="none" strike="noStrike" kern="1200" cap="none" spc="0" normalizeH="0" baseline="0" noProof="0" dirty="0" smtClean="0">
                <a:ln>
                  <a:noFill/>
                </a:ln>
                <a:solidFill>
                  <a:schemeClr val="tx1"/>
                </a:solidFill>
                <a:effectLst/>
                <a:uLnTx/>
                <a:uFillTx/>
                <a:latin typeface="Candara"/>
                <a:ea typeface="+mj-ea"/>
                <a:cs typeface="+mn-cs"/>
              </a:rPr>
              <a:t>إنشاء نموذج أساسي بسيط</a:t>
            </a:r>
            <a:r>
              <a:rPr kumimoji="0" lang="ar-LB" sz="2800" b="1" i="0" u="none" strike="noStrike" kern="1200" cap="none" spc="0" normalizeH="0" baseline="0" noProof="0" dirty="0" smtClean="0">
                <a:ln>
                  <a:noFill/>
                </a:ln>
                <a:solidFill>
                  <a:schemeClr val="tx1"/>
                </a:solidFill>
                <a:effectLst/>
                <a:uLnTx/>
                <a:uFillTx/>
                <a:latin typeface="Candara"/>
                <a:ea typeface="+mj-ea"/>
                <a:cs typeface="+mn-cs"/>
              </a:rPr>
              <a:t> </a:t>
            </a:r>
            <a:endParaRPr kumimoji="0" lang="fr-FR" sz="4400" b="0" i="0" u="none" strike="noStrike" kern="1200" cap="none" spc="0" normalizeH="0" baseline="0" noProof="0" dirty="0">
              <a:ln>
                <a:noFill/>
              </a:ln>
              <a:solidFill>
                <a:schemeClr val="tx1"/>
              </a:solidFill>
              <a:effectLst/>
              <a:uLnTx/>
              <a:uFillTx/>
              <a:latin typeface="Candara"/>
              <a:ea typeface="+mj-ea"/>
              <a:cs typeface="+mn-cs"/>
            </a:endParaRPr>
          </a:p>
        </p:txBody>
      </p:sp>
      <p:sp>
        <p:nvSpPr>
          <p:cNvPr id="6" name="Content Placeholder 2"/>
          <p:cNvSpPr txBox="1">
            <a:spLocks/>
          </p:cNvSpPr>
          <p:nvPr/>
        </p:nvSpPr>
        <p:spPr>
          <a:xfrm>
            <a:off x="562143" y="1421794"/>
            <a:ext cx="11031196" cy="507454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R="0" lvl="0" algn="r" defTabSz="914400" rtl="1" eaLnBrk="1" fontAlgn="auto" latinLnBrk="0" hangingPunct="1">
              <a:lnSpc>
                <a:spcPct val="100000"/>
              </a:lnSpc>
              <a:spcBef>
                <a:spcPct val="20000"/>
              </a:spcBef>
              <a:spcAft>
                <a:spcPts val="0"/>
              </a:spcAft>
              <a:buClrTx/>
              <a:buSzPct val="100000"/>
              <a:buFont typeface="Wingdings" panose="05000000000000000000" pitchFamily="2" charset="2"/>
              <a:buChar char="§"/>
              <a:tabLst/>
              <a:defRPr/>
            </a:pPr>
            <a:r>
              <a:rPr lang="ar-SA" sz="2000" b="1" dirty="0" smtClean="0">
                <a:solidFill>
                  <a:schemeClr val="bg1">
                    <a:lumMod val="50000"/>
                  </a:schemeClr>
                </a:solidFill>
              </a:rPr>
              <a:t>التحقق </a:t>
            </a:r>
            <a:r>
              <a:rPr lang="ar-SA" sz="2000" b="1" dirty="0">
                <a:solidFill>
                  <a:schemeClr val="bg1">
                    <a:lumMod val="50000"/>
                  </a:schemeClr>
                </a:solidFill>
              </a:rPr>
              <a:t>من صحة النموذج </a:t>
            </a:r>
            <a:r>
              <a:rPr lang="ar-SA" sz="2000" b="1" dirty="0" smtClean="0">
                <a:solidFill>
                  <a:schemeClr val="bg1">
                    <a:lumMod val="50000"/>
                  </a:schemeClr>
                </a:solidFill>
              </a:rPr>
              <a:t>الأول</a:t>
            </a:r>
            <a:endParaRPr lang="en-US" sz="900" dirty="0">
              <a:solidFill>
                <a:schemeClr val="bg1">
                  <a:lumMod val="50000"/>
                </a:schemeClr>
              </a:solidFill>
            </a:endParaRPr>
          </a:p>
          <a:p>
            <a:pPr algn="r" rtl="1">
              <a:buClrTx/>
            </a:pPr>
            <a:r>
              <a:rPr lang="ar-SA" sz="1800" dirty="0">
                <a:solidFill>
                  <a:schemeClr val="tx1"/>
                </a:solidFill>
              </a:rPr>
              <a:t>نشأت الصلاحية الهيكلية للنموذج في البداية من النقل المباشر للرسم البياني للتأثير في </a:t>
            </a:r>
            <a:r>
              <a:rPr lang="ar-SA" sz="1800" dirty="0" smtClean="0">
                <a:solidFill>
                  <a:schemeClr val="tx1"/>
                </a:solidFill>
              </a:rPr>
              <a:t>النموذج</a:t>
            </a:r>
            <a:endParaRPr lang="ar-LB" sz="1800" dirty="0" smtClean="0">
              <a:solidFill>
                <a:schemeClr val="tx1"/>
              </a:solidFill>
            </a:endParaRPr>
          </a:p>
          <a:p>
            <a:pPr lvl="1" algn="r" rtl="1">
              <a:buClrTx/>
            </a:pPr>
            <a:r>
              <a:rPr lang="ar-SA" sz="1600" dirty="0" smtClean="0">
                <a:solidFill>
                  <a:schemeClr val="tx1"/>
                </a:solidFill>
              </a:rPr>
              <a:t>يجب </a:t>
            </a:r>
            <a:r>
              <a:rPr lang="ar-SA" sz="1600" dirty="0">
                <a:solidFill>
                  <a:schemeClr val="tx1"/>
                </a:solidFill>
              </a:rPr>
              <a:t>مراعاة القواعد الأساسية للنمذجة مع ديناميكيات </a:t>
            </a:r>
            <a:r>
              <a:rPr lang="ar-SA" sz="1600" dirty="0" smtClean="0">
                <a:solidFill>
                  <a:schemeClr val="tx1"/>
                </a:solidFill>
              </a:rPr>
              <a:t>النظام</a:t>
            </a:r>
            <a:endParaRPr lang="ar-LB" sz="1600" dirty="0" smtClean="0">
              <a:solidFill>
                <a:schemeClr val="tx1"/>
              </a:solidFill>
            </a:endParaRPr>
          </a:p>
          <a:p>
            <a:pPr lvl="1" algn="r" rtl="1">
              <a:buClrTx/>
            </a:pPr>
            <a:r>
              <a:rPr lang="ar-SA" sz="1600" dirty="0" smtClean="0">
                <a:solidFill>
                  <a:schemeClr val="tx1"/>
                </a:solidFill>
              </a:rPr>
              <a:t>تم </a:t>
            </a:r>
            <a:r>
              <a:rPr lang="ar-SA" sz="1600" dirty="0">
                <a:solidFill>
                  <a:schemeClr val="tx1"/>
                </a:solidFill>
              </a:rPr>
              <a:t>توفير مؤشر </a:t>
            </a:r>
            <a:r>
              <a:rPr lang="ar-SA" sz="1600" dirty="0" smtClean="0">
                <a:solidFill>
                  <a:schemeClr val="tx1"/>
                </a:solidFill>
              </a:rPr>
              <a:t>آخر</a:t>
            </a:r>
            <a:r>
              <a:rPr lang="ar-LB" sz="1600" dirty="0" smtClean="0">
                <a:solidFill>
                  <a:schemeClr val="tx1"/>
                </a:solidFill>
              </a:rPr>
              <a:t> </a:t>
            </a:r>
            <a:r>
              <a:rPr lang="ar-SA" sz="1600" dirty="0" smtClean="0">
                <a:solidFill>
                  <a:schemeClr val="tx1"/>
                </a:solidFill>
              </a:rPr>
              <a:t>بواسطة </a:t>
            </a:r>
            <a:r>
              <a:rPr lang="ar-SA" sz="1600" dirty="0">
                <a:solidFill>
                  <a:schemeClr val="tx1"/>
                </a:solidFill>
              </a:rPr>
              <a:t>"التحقق من الوحدات" في </a:t>
            </a:r>
            <a:r>
              <a:rPr lang="en-US" sz="1600" dirty="0">
                <a:solidFill>
                  <a:schemeClr val="tx1"/>
                </a:solidFill>
                <a:latin typeface="Comic Sans MS" panose="030F0702030302020204" pitchFamily="66" charset="0"/>
              </a:rPr>
              <a:t>VENSIM</a:t>
            </a:r>
            <a:r>
              <a:rPr lang="ar-SA" sz="1600" dirty="0">
                <a:solidFill>
                  <a:schemeClr val="tx1"/>
                </a:solidFill>
              </a:rPr>
              <a:t> </a:t>
            </a:r>
            <a:r>
              <a:rPr lang="ar-SA" sz="1600" dirty="0" smtClean="0">
                <a:solidFill>
                  <a:schemeClr val="tx1"/>
                </a:solidFill>
              </a:rPr>
              <a:t> </a:t>
            </a:r>
            <a:endParaRPr lang="ar-LB" sz="1600" dirty="0" smtClean="0">
              <a:solidFill>
                <a:schemeClr val="tx1"/>
              </a:solidFill>
            </a:endParaRPr>
          </a:p>
          <a:p>
            <a:pPr algn="r" rtl="1">
              <a:buClrTx/>
            </a:pPr>
            <a:r>
              <a:rPr lang="ar-SA" sz="1600" b="1" dirty="0" smtClean="0">
                <a:solidFill>
                  <a:schemeClr val="tx1"/>
                </a:solidFill>
              </a:rPr>
              <a:t>نظرًا </a:t>
            </a:r>
            <a:r>
              <a:rPr lang="ar-SA" sz="1600" b="1" dirty="0">
                <a:solidFill>
                  <a:schemeClr val="tx1"/>
                </a:solidFill>
              </a:rPr>
              <a:t>لاحترام القواعد </a:t>
            </a:r>
            <a:r>
              <a:rPr lang="ar-SA" sz="1600" b="1" dirty="0" smtClean="0">
                <a:solidFill>
                  <a:schemeClr val="tx1"/>
                </a:solidFill>
              </a:rPr>
              <a:t>المذكورة </a:t>
            </a:r>
            <a:r>
              <a:rPr lang="ar-SA" sz="1600" b="1" dirty="0">
                <a:solidFill>
                  <a:schemeClr val="tx1"/>
                </a:solidFill>
              </a:rPr>
              <a:t>ونجاح فحص </a:t>
            </a:r>
            <a:r>
              <a:rPr lang="ar-SA" sz="1600" b="1" dirty="0" smtClean="0">
                <a:solidFill>
                  <a:schemeClr val="tx1"/>
                </a:solidFill>
              </a:rPr>
              <a:t>الوحدات </a:t>
            </a:r>
            <a:r>
              <a:rPr lang="ar-SA" sz="1600" b="1" dirty="0">
                <a:solidFill>
                  <a:schemeClr val="tx1"/>
                </a:solidFill>
              </a:rPr>
              <a:t>، تم افتراض الصحة الهيكلية </a:t>
            </a:r>
            <a:r>
              <a:rPr lang="ar-SA" sz="1600" b="1" dirty="0" smtClean="0">
                <a:solidFill>
                  <a:schemeClr val="tx1"/>
                </a:solidFill>
              </a:rPr>
              <a:t>للنموذج</a:t>
            </a:r>
            <a:endParaRPr lang="en-US" sz="1600" b="1" dirty="0">
              <a:solidFill>
                <a:schemeClr val="tx1"/>
              </a:solidFill>
            </a:endParaRPr>
          </a:p>
          <a:p>
            <a:pPr marL="0" indent="0" algn="r" rtl="1">
              <a:buClrTx/>
              <a:buNone/>
            </a:pPr>
            <a:endParaRPr lang="ar-LB" sz="600" dirty="0" smtClean="0">
              <a:solidFill>
                <a:schemeClr val="tx1"/>
              </a:solidFill>
            </a:endParaRPr>
          </a:p>
          <a:p>
            <a:pPr algn="r" rtl="1">
              <a:buClrTx/>
            </a:pPr>
            <a:r>
              <a:rPr lang="ar-SA" sz="1600" b="1" dirty="0" smtClean="0">
                <a:solidFill>
                  <a:schemeClr val="tx1"/>
                </a:solidFill>
              </a:rPr>
              <a:t>عند </a:t>
            </a:r>
            <a:r>
              <a:rPr lang="ar-SA" sz="1600" b="1" dirty="0">
                <a:solidFill>
                  <a:schemeClr val="tx1"/>
                </a:solidFill>
              </a:rPr>
              <a:t>التحقق من الصحة السلوكية ، كان </a:t>
            </a:r>
            <a:r>
              <a:rPr lang="ar-SA" sz="1600" b="1" dirty="0" smtClean="0">
                <a:solidFill>
                  <a:schemeClr val="tx1"/>
                </a:solidFill>
              </a:rPr>
              <a:t>هناك خطأ أساسي في النموذج واضح</a:t>
            </a:r>
            <a:r>
              <a:rPr lang="ar-SA" sz="1600" dirty="0" smtClean="0">
                <a:solidFill>
                  <a:schemeClr val="tx1"/>
                </a:solidFill>
              </a:rPr>
              <a:t>:</a:t>
            </a:r>
            <a:endParaRPr lang="ar-LB" sz="1600" dirty="0" smtClean="0">
              <a:solidFill>
                <a:schemeClr val="tx1"/>
              </a:solidFill>
            </a:endParaRPr>
          </a:p>
          <a:p>
            <a:pPr marL="0" indent="0" algn="r" rtl="1">
              <a:lnSpc>
                <a:spcPct val="150000"/>
              </a:lnSpc>
              <a:buClrTx/>
              <a:buNone/>
            </a:pPr>
            <a:r>
              <a:rPr lang="ar-SA" sz="1800" dirty="0" smtClean="0">
                <a:solidFill>
                  <a:schemeClr val="tx1"/>
                </a:solidFill>
              </a:rPr>
              <a:t> </a:t>
            </a:r>
            <a:r>
              <a:rPr lang="ar-SA" sz="1600" dirty="0">
                <a:solidFill>
                  <a:schemeClr val="tx1"/>
                </a:solidFill>
              </a:rPr>
              <a:t>منذ أن تم حساب الشيخوخة </a:t>
            </a:r>
            <a:r>
              <a:rPr lang="ar-SA" sz="1600" dirty="0" smtClean="0">
                <a:solidFill>
                  <a:schemeClr val="tx1"/>
                </a:solidFill>
              </a:rPr>
              <a:t>1</a:t>
            </a:r>
            <a:r>
              <a:rPr lang="ar-LB" sz="1600" dirty="0" smtClean="0">
                <a:solidFill>
                  <a:schemeClr val="tx1"/>
                </a:solidFill>
              </a:rPr>
              <a:t>:</a:t>
            </a:r>
            <a:r>
              <a:rPr lang="ar-LB" sz="1600" dirty="0">
                <a:solidFill>
                  <a:schemeClr val="tx1"/>
                </a:solidFill>
              </a:rPr>
              <a:t> </a:t>
            </a:r>
            <a:r>
              <a:rPr lang="ar-LB" sz="1600" dirty="0" smtClean="0">
                <a:solidFill>
                  <a:schemeClr val="tx1"/>
                </a:solidFill>
              </a:rPr>
              <a:t>     </a:t>
            </a:r>
            <a:r>
              <a:rPr lang="en-US" sz="1800"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Aging 1= </a:t>
            </a:r>
            <a:r>
              <a:rPr lang="en-US" sz="1800" dirty="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population 00to14 / dwell time </a:t>
            </a:r>
            <a:r>
              <a:rPr lang="en-US" sz="1800"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00to14</a:t>
            </a:r>
            <a:endParaRPr lang="ar-LB" sz="1800"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endParaRPr>
          </a:p>
          <a:p>
            <a:pPr marL="0" indent="0" algn="r" rtl="1">
              <a:buClrTx/>
              <a:buNone/>
            </a:pPr>
            <a:r>
              <a:rPr lang="ar-LB" sz="800" dirty="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en-US" sz="800"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a:t>
            </a:r>
            <a:endParaRPr lang="en-US" sz="800" dirty="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endParaRPr>
          </a:p>
          <a:p>
            <a:pPr marL="301943" lvl="1" indent="0" algn="r" rtl="1">
              <a:buClrTx/>
              <a:buNone/>
            </a:pPr>
            <a:r>
              <a:rPr lang="ar-SA" sz="1600" dirty="0" smtClean="0">
                <a:solidFill>
                  <a:schemeClr val="tx1"/>
                </a:solidFill>
              </a:rPr>
              <a:t>مثال</a:t>
            </a:r>
            <a:r>
              <a:rPr lang="ar-LB" sz="1600" dirty="0" smtClean="0">
                <a:solidFill>
                  <a:schemeClr val="tx1"/>
                </a:solidFill>
              </a:rPr>
              <a:t>:</a:t>
            </a:r>
            <a:r>
              <a:rPr lang="ar-SA" sz="1600" dirty="0" smtClean="0">
                <a:solidFill>
                  <a:schemeClr val="tx1"/>
                </a:solidFill>
              </a:rPr>
              <a:t> </a:t>
            </a:r>
            <a:r>
              <a:rPr lang="ar-SA" sz="1600" dirty="0">
                <a:solidFill>
                  <a:schemeClr val="tx1"/>
                </a:solidFill>
              </a:rPr>
              <a:t>"طفرة الولادة" في الوقت الذي تؤدي فيه </a:t>
            </a:r>
            <a:r>
              <a:rPr lang="en-US" sz="1600" b="1" spc="600" dirty="0">
                <a:solidFill>
                  <a:schemeClr val="tx1"/>
                </a:solidFill>
                <a:latin typeface="Arial" panose="020B0604020202020204" pitchFamily="34" charset="0"/>
                <a:cs typeface="Arial" panose="020B0604020202020204" pitchFamily="34" charset="0"/>
              </a:rPr>
              <a:t>t</a:t>
            </a:r>
            <a:r>
              <a:rPr lang="ar-SA" sz="1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SA" sz="1600" dirty="0">
                <a:solidFill>
                  <a:schemeClr val="tx1"/>
                </a:solidFill>
              </a:rPr>
              <a:t>بالفعل إلى زيادة قيمة الشيخوخة 1 في </a:t>
            </a:r>
            <a:r>
              <a:rPr lang="ar-LB" sz="1600" dirty="0" smtClean="0">
                <a:solidFill>
                  <a:schemeClr val="tx1"/>
                </a:solidFill>
              </a:rPr>
              <a:t>(</a:t>
            </a:r>
            <a:r>
              <a:rPr lang="en-US" sz="1600" b="1" dirty="0" smtClean="0">
                <a:solidFill>
                  <a:schemeClr val="tx1"/>
                </a:solidFill>
                <a:latin typeface="Arial" panose="020B0604020202020204" pitchFamily="34" charset="0"/>
              </a:rPr>
              <a:t>t + 1</a:t>
            </a:r>
            <a:r>
              <a:rPr lang="ar-LB" sz="1600" b="1" dirty="0">
                <a:solidFill>
                  <a:schemeClr val="tx1"/>
                </a:solidFill>
                <a:latin typeface="Arial" panose="020B0604020202020204" pitchFamily="34" charset="0"/>
              </a:rPr>
              <a:t>)</a:t>
            </a:r>
            <a:r>
              <a:rPr lang="ar-SA" sz="1600" b="1" dirty="0" smtClean="0">
                <a:solidFill>
                  <a:schemeClr val="tx1"/>
                </a:solidFill>
                <a:latin typeface="Arial" panose="020B0604020202020204" pitchFamily="34" charset="0"/>
              </a:rPr>
              <a:t> </a:t>
            </a:r>
            <a:r>
              <a:rPr lang="ar-SA" sz="1600" dirty="0">
                <a:solidFill>
                  <a:schemeClr val="tx1"/>
                </a:solidFill>
              </a:rPr>
              <a:t>، ولكن هذا ليس صحيحًا. </a:t>
            </a:r>
            <a:r>
              <a:rPr lang="ar-SA" sz="1600" dirty="0" smtClean="0">
                <a:solidFill>
                  <a:schemeClr val="tx1"/>
                </a:solidFill>
              </a:rPr>
              <a:t>بدلا</a:t>
            </a:r>
            <a:r>
              <a:rPr lang="ar-LB" sz="1600" dirty="0" smtClean="0">
                <a:solidFill>
                  <a:schemeClr val="tx1"/>
                </a:solidFill>
              </a:rPr>
              <a:t>ً</a:t>
            </a:r>
            <a:r>
              <a:rPr lang="ar-SA" sz="1600" dirty="0" smtClean="0">
                <a:solidFill>
                  <a:schemeClr val="tx1"/>
                </a:solidFill>
              </a:rPr>
              <a:t> </a:t>
            </a:r>
            <a:r>
              <a:rPr lang="ar-SA" sz="1600" dirty="0">
                <a:solidFill>
                  <a:schemeClr val="tx1"/>
                </a:solidFill>
              </a:rPr>
              <a:t>من ذلك ، من المرجح أن تحدث زيادة في الشيخوخة 1 فقط في الوقت </a:t>
            </a:r>
            <a:r>
              <a:rPr lang="ar-LB" sz="1600" dirty="0" smtClean="0">
                <a:solidFill>
                  <a:schemeClr val="tx1"/>
                </a:solidFill>
              </a:rPr>
              <a:t>(</a:t>
            </a:r>
            <a:r>
              <a:rPr lang="fr-FR" sz="1600" b="1" dirty="0">
                <a:solidFill>
                  <a:schemeClr val="tx1"/>
                </a:solidFill>
                <a:latin typeface="Adobe Gothic Std B" pitchFamily="34" charset="-128"/>
                <a:ea typeface="Adobe Gothic Std B" pitchFamily="34" charset="-128"/>
              </a:rPr>
              <a:t>t + </a:t>
            </a:r>
            <a:r>
              <a:rPr lang="fr-FR" sz="1600" b="1" dirty="0" err="1">
                <a:solidFill>
                  <a:schemeClr val="tx1"/>
                </a:solidFill>
                <a:latin typeface="Adobe Gothic Std B" pitchFamily="34" charset="-128"/>
                <a:ea typeface="Adobe Gothic Std B" pitchFamily="34" charset="-128"/>
              </a:rPr>
              <a:t>dwell</a:t>
            </a:r>
            <a:r>
              <a:rPr lang="fr-FR" sz="1600" b="1" dirty="0">
                <a:solidFill>
                  <a:schemeClr val="tx1"/>
                </a:solidFill>
                <a:latin typeface="Adobe Gothic Std B" pitchFamily="34" charset="-128"/>
                <a:ea typeface="Adobe Gothic Std B" pitchFamily="34" charset="-128"/>
              </a:rPr>
              <a:t> time 00to14 </a:t>
            </a:r>
            <a:r>
              <a:rPr lang="ar-LB" sz="1600" dirty="0" smtClean="0">
                <a:solidFill>
                  <a:schemeClr val="tx1"/>
                </a:solidFill>
                <a:effectLst>
                  <a:outerShdw blurRad="38100" dist="38100" dir="2700000" algn="tl">
                    <a:srgbClr val="000000">
                      <a:alpha val="43137"/>
                    </a:srgbClr>
                  </a:outerShdw>
                </a:effectLst>
              </a:rPr>
              <a:t>)</a:t>
            </a:r>
            <a:endParaRPr lang="ar-LB" sz="1600" dirty="0" smtClean="0">
              <a:solidFill>
                <a:schemeClr val="tx1"/>
              </a:solidFill>
              <a:latin typeface="Courier New" panose="02070309020205020404" pitchFamily="49" charset="0"/>
              <a:cs typeface="Courier New" panose="02070309020205020404" pitchFamily="49" charset="0"/>
            </a:endParaRPr>
          </a:p>
          <a:p>
            <a:pPr marL="301943" lvl="1" indent="0" algn="r" rtl="1">
              <a:buClrTx/>
              <a:buNone/>
            </a:pPr>
            <a:r>
              <a:rPr lang="en-US" sz="1800" dirty="0" smtClean="0">
                <a:solidFill>
                  <a:schemeClr val="tx1"/>
                </a:solidFill>
                <a:effectLst>
                  <a:outerShdw blurRad="38100" dist="38100" dir="2700000" algn="tl">
                    <a:srgbClr val="000000">
                      <a:alpha val="43137"/>
                    </a:srgbClr>
                  </a:outerShdw>
                </a:effectLst>
              </a:rPr>
              <a:t> </a:t>
            </a:r>
            <a:r>
              <a:rPr lang="ar-SA" sz="1800" dirty="0" smtClean="0">
                <a:solidFill>
                  <a:schemeClr val="tx1"/>
                </a:solidFill>
                <a:effectLst>
                  <a:outerShdw blurRad="38100" dist="38100" dir="2700000" algn="tl">
                    <a:srgbClr val="000000">
                      <a:alpha val="43137"/>
                    </a:srgbClr>
                  </a:outerShdw>
                </a:effectLst>
              </a:rPr>
              <a:t>⇚ </a:t>
            </a:r>
            <a:r>
              <a:rPr lang="ar-SA" sz="1800" dirty="0">
                <a:solidFill>
                  <a:schemeClr val="tx1"/>
                </a:solidFill>
                <a:effectLst>
                  <a:outerShdw blurRad="38100" dist="38100" dir="2700000" algn="tl">
                    <a:srgbClr val="000000">
                      <a:alpha val="43137"/>
                    </a:srgbClr>
                  </a:outerShdw>
                </a:effectLst>
              </a:rPr>
              <a:t>يجب أن يظل هذا التأخير الزمني محددًا في </a:t>
            </a:r>
            <a:r>
              <a:rPr lang="ar-SA" sz="1800" dirty="0" smtClean="0">
                <a:solidFill>
                  <a:schemeClr val="tx1"/>
                </a:solidFill>
                <a:effectLst>
                  <a:outerShdw blurRad="38100" dist="38100" dir="2700000" algn="tl">
                    <a:srgbClr val="000000">
                      <a:alpha val="43137"/>
                    </a:srgbClr>
                  </a:outerShdw>
                </a:effectLst>
              </a:rPr>
              <a:t>النموذج</a:t>
            </a:r>
            <a:endParaRPr lang="ar-LB" sz="1800" dirty="0" smtClean="0">
              <a:solidFill>
                <a:schemeClr val="tx1"/>
              </a:solidFill>
              <a:effectLst>
                <a:outerShdw blurRad="38100" dist="38100" dir="2700000" algn="tl">
                  <a:srgbClr val="000000">
                    <a:alpha val="43137"/>
                  </a:srgbClr>
                </a:outerShdw>
              </a:effectLst>
            </a:endParaRPr>
          </a:p>
          <a:p>
            <a:pPr marL="0" indent="0" algn="r" rtl="1">
              <a:buClrTx/>
              <a:buNone/>
            </a:pPr>
            <a:r>
              <a:rPr lang="ar-LB" sz="800" dirty="0">
                <a:solidFill>
                  <a:schemeClr val="tx1"/>
                </a:solidFill>
                <a:effectLst>
                  <a:outerShdw blurRad="38100" dist="38100" dir="2700000" algn="tl">
                    <a:srgbClr val="000000">
                      <a:alpha val="43137"/>
                    </a:srgbClr>
                  </a:outerShdw>
                </a:effectLst>
              </a:rPr>
              <a:t> </a:t>
            </a:r>
            <a:r>
              <a:rPr lang="ar-LB" sz="800" dirty="0" smtClean="0">
                <a:solidFill>
                  <a:schemeClr val="tx1"/>
                </a:solidFill>
                <a:effectLst>
                  <a:outerShdw blurRad="38100" dist="38100" dir="2700000" algn="tl">
                    <a:srgbClr val="000000">
                      <a:alpha val="43137"/>
                    </a:srgbClr>
                  </a:outerShdw>
                </a:effectLst>
              </a:rPr>
              <a:t> </a:t>
            </a:r>
          </a:p>
          <a:p>
            <a:pPr algn="r" rtl="1">
              <a:buClrTx/>
            </a:pPr>
            <a:r>
              <a:rPr lang="ar-SA" sz="1600" dirty="0">
                <a:solidFill>
                  <a:schemeClr val="tx1"/>
                </a:solidFill>
              </a:rPr>
              <a:t>نظرًا لأن الأشخاص من فئة عمرية واحدة يعتبرون متجانسين في النموذج ، فإن الخطأ الموصوف يعتمد </a:t>
            </a:r>
            <a:r>
              <a:rPr lang="ar-SA" sz="1600" dirty="0" smtClean="0">
                <a:solidFill>
                  <a:schemeClr val="tx1"/>
                </a:solidFill>
              </a:rPr>
              <a:t>على </a:t>
            </a:r>
            <a:r>
              <a:rPr lang="ar-SA" sz="1600" dirty="0">
                <a:solidFill>
                  <a:schemeClr val="tx1"/>
                </a:solidFill>
              </a:rPr>
              <a:t>نطاق الفئة </a:t>
            </a:r>
            <a:r>
              <a:rPr lang="ar-SA" sz="1600" dirty="0" smtClean="0">
                <a:solidFill>
                  <a:schemeClr val="tx1"/>
                </a:solidFill>
              </a:rPr>
              <a:t>العمرية</a:t>
            </a:r>
            <a:endParaRPr lang="en-US" sz="1600" dirty="0">
              <a:solidFill>
                <a:schemeClr val="tx1"/>
              </a:solidFill>
            </a:endParaRPr>
          </a:p>
          <a:p>
            <a:pPr lvl="1" algn="r" rtl="1">
              <a:buClrTx/>
              <a:buFont typeface="Symbol" panose="05050102010706020507" pitchFamily="18" charset="2"/>
              <a:buChar char=""/>
            </a:pPr>
            <a:r>
              <a:rPr lang="ar-SA" sz="1600" dirty="0">
                <a:solidFill>
                  <a:schemeClr val="tx1"/>
                </a:solidFill>
              </a:rPr>
              <a:t>من أجل تقليل الخطأ ، يجب بالتالي تكوين فئات عمرية أصغر</a:t>
            </a:r>
            <a:endParaRPr lang="en-US" sz="1600" dirty="0">
              <a:solidFill>
                <a:schemeClr val="tx1"/>
              </a:solidFill>
            </a:endParaRPr>
          </a:p>
          <a:p>
            <a:pPr lvl="2" algn="r" rtl="1">
              <a:buClrTx/>
            </a:pPr>
            <a:r>
              <a:rPr lang="ar-SA" sz="1600" dirty="0">
                <a:solidFill>
                  <a:schemeClr val="tx1"/>
                </a:solidFill>
              </a:rPr>
              <a:t>في هذه الحالة ، تم إعطاء فترة التكامل على أنها </a:t>
            </a:r>
            <a:r>
              <a:rPr lang="en-US" sz="1600" dirty="0">
                <a:solidFill>
                  <a:schemeClr val="tx1"/>
                </a:solidFill>
              </a:rPr>
              <a:t> </a:t>
            </a:r>
            <a:r>
              <a:rPr lang="en-US" sz="1600" dirty="0" err="1">
                <a:solidFill>
                  <a:schemeClr val="tx1"/>
                </a:solidFill>
                <a:latin typeface="Adobe Gothic Std B" pitchFamily="34" charset="-128"/>
                <a:ea typeface="Adobe Gothic Std B" pitchFamily="34" charset="-128"/>
              </a:rPr>
              <a:t>dt</a:t>
            </a:r>
            <a:r>
              <a:rPr lang="en-US" sz="1600" dirty="0">
                <a:solidFill>
                  <a:schemeClr val="tx1"/>
                </a:solidFill>
                <a:latin typeface="Adobe Gothic Std B" pitchFamily="34" charset="-128"/>
                <a:ea typeface="Adobe Gothic Std B" pitchFamily="34" charset="-128"/>
              </a:rPr>
              <a:t> = 0.25 </a:t>
            </a:r>
            <a:r>
              <a:rPr lang="ar-SA" sz="1600" dirty="0">
                <a:solidFill>
                  <a:schemeClr val="tx1"/>
                </a:solidFill>
              </a:rPr>
              <a:t>سنة </a:t>
            </a:r>
            <a:endParaRPr lang="ar-LB" sz="1600" dirty="0">
              <a:solidFill>
                <a:schemeClr val="tx1"/>
              </a:solidFill>
            </a:endParaRPr>
          </a:p>
          <a:p>
            <a:pPr lvl="2" algn="r" rtl="1">
              <a:buClrTx/>
            </a:pPr>
            <a:r>
              <a:rPr lang="ar-SA" sz="1600" dirty="0">
                <a:solidFill>
                  <a:schemeClr val="tx1"/>
                </a:solidFill>
              </a:rPr>
              <a:t>كانت الفئة العمرية الأخيرة "75 فما فوق"</a:t>
            </a:r>
            <a:endParaRPr lang="ar-LB" sz="1600" dirty="0">
              <a:solidFill>
                <a:schemeClr val="tx1"/>
              </a:solidFill>
            </a:endParaRPr>
          </a:p>
          <a:p>
            <a:pPr lvl="1" algn="r" rtl="1">
              <a:buClrTx/>
              <a:buFont typeface="Symbol" panose="05050102010706020507" pitchFamily="18" charset="2"/>
              <a:buChar char="¿"/>
            </a:pPr>
            <a:r>
              <a:rPr lang="ar-SA" sz="1600" b="1" dirty="0">
                <a:solidFill>
                  <a:schemeClr val="tx1"/>
                </a:solidFill>
              </a:rPr>
              <a:t> ينتج عن ذلك ما مجموعه 301 فئة عمرية أو "مجموعات ربع ولادة" </a:t>
            </a:r>
          </a:p>
          <a:p>
            <a:pPr marL="0" indent="0" algn="r" rtl="1">
              <a:buClrTx/>
              <a:buNone/>
            </a:pPr>
            <a:endParaRPr lang="en-US" sz="18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596695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ar-LB" dirty="0"/>
          </a:p>
        </p:txBody>
      </p:sp>
      <p:sp>
        <p:nvSpPr>
          <p:cNvPr id="2" name="Slide Number Placeholder 1"/>
          <p:cNvSpPr>
            <a:spLocks noGrp="1"/>
          </p:cNvSpPr>
          <p:nvPr>
            <p:ph type="sldNum" sz="quarter" idx="12"/>
          </p:nvPr>
        </p:nvSpPr>
        <p:spPr>
          <a:xfrm>
            <a:off x="10954036" y="6117563"/>
            <a:ext cx="1142245" cy="669925"/>
          </a:xfrm>
        </p:spPr>
        <p:txBody>
          <a:bodyPr/>
          <a:lstStyle/>
          <a:p>
            <a:fld id="{D57F1E4F-1CFF-5643-939E-217C01CDF565}" type="slidenum">
              <a:rPr lang="en-US" smtClean="0"/>
              <a:pPr/>
              <a:t>11</a:t>
            </a:fld>
            <a:endParaRPr lang="en-US" dirty="0"/>
          </a:p>
        </p:txBody>
      </p:sp>
      <p:sp>
        <p:nvSpPr>
          <p:cNvPr id="5" name="Title 1"/>
          <p:cNvSpPr txBox="1">
            <a:spLocks/>
          </p:cNvSpPr>
          <p:nvPr/>
        </p:nvSpPr>
        <p:spPr>
          <a:xfrm>
            <a:off x="925" y="-101274"/>
            <a:ext cx="12187900"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kumimoji="0" lang="ar-LB" sz="3200" b="1" i="0" u="none" strike="noStrike" kern="1200" cap="none" spc="0" normalizeH="0" baseline="0" noProof="0" dirty="0" smtClean="0">
                <a:ln>
                  <a:noFill/>
                </a:ln>
                <a:solidFill>
                  <a:schemeClr val="tx1"/>
                </a:solidFill>
                <a:effectLst/>
                <a:uLnTx/>
                <a:uFillTx/>
                <a:latin typeface="Candara"/>
                <a:cs typeface="+mn-cs"/>
              </a:rPr>
              <a:t>ال</a:t>
            </a:r>
            <a:r>
              <a:rPr kumimoji="0" lang="ar-SA" sz="3200" b="1" i="0" u="none" strike="noStrike" kern="1200" cap="none" spc="0" normalizeH="0" baseline="0" noProof="0" dirty="0" smtClean="0">
                <a:ln>
                  <a:noFill/>
                </a:ln>
                <a:solidFill>
                  <a:schemeClr val="tx1"/>
                </a:solidFill>
                <a:effectLst/>
                <a:uLnTx/>
                <a:uFillTx/>
                <a:latin typeface="Candara"/>
                <a:cs typeface="+mn-cs"/>
              </a:rPr>
              <a:t>نمذجة</a:t>
            </a:r>
            <a:r>
              <a:rPr kumimoji="0" lang="ar-LB" sz="3200" b="1" i="0" u="none" strike="noStrike" kern="1200" cap="none" spc="0" normalizeH="0" baseline="0" noProof="0" dirty="0" smtClean="0">
                <a:ln>
                  <a:noFill/>
                </a:ln>
                <a:solidFill>
                  <a:schemeClr val="tx1"/>
                </a:solidFill>
                <a:effectLst/>
                <a:uLnTx/>
                <a:uFillTx/>
                <a:latin typeface="Candara"/>
                <a:cs typeface="+mn-cs"/>
              </a:rPr>
              <a:t> _ </a:t>
            </a:r>
            <a:r>
              <a:rPr lang="ar-SA" sz="2800" b="1" dirty="0" smtClean="0">
                <a:solidFill>
                  <a:schemeClr val="tx1"/>
                </a:solidFill>
              </a:rPr>
              <a:t>تمديد </a:t>
            </a:r>
            <a:r>
              <a:rPr lang="ar-SA" sz="2800" b="1" dirty="0">
                <a:solidFill>
                  <a:schemeClr val="tx1"/>
                </a:solidFill>
              </a:rPr>
              <a:t>النموذج الأساسي بالديناميكيات الزمنية</a:t>
            </a:r>
            <a:endParaRPr lang="en-US" sz="2800" dirty="0">
              <a:solidFill>
                <a:schemeClr val="tx1"/>
              </a:solidFill>
            </a:endParaRPr>
          </a:p>
        </p:txBody>
      </p:sp>
      <p:grpSp>
        <p:nvGrpSpPr>
          <p:cNvPr id="24" name="Group 23"/>
          <p:cNvGrpSpPr/>
          <p:nvPr/>
        </p:nvGrpSpPr>
        <p:grpSpPr>
          <a:xfrm>
            <a:off x="114874" y="2533907"/>
            <a:ext cx="6159773" cy="3258133"/>
            <a:chOff x="114874" y="2533907"/>
            <a:chExt cx="6159773" cy="3258133"/>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74" y="2533907"/>
              <a:ext cx="6132477" cy="3256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33179" y="2750187"/>
              <a:ext cx="1186925" cy="261610"/>
            </a:xfrm>
            <a:prstGeom prst="rect">
              <a:avLst/>
            </a:prstGeom>
            <a:solidFill>
              <a:schemeClr val="bg1"/>
            </a:solidFill>
          </p:spPr>
          <p:txBody>
            <a:bodyPr wrap="square" rtlCol="0">
              <a:spAutoFit/>
            </a:bodyPr>
            <a:lstStyle/>
            <a:p>
              <a:pPr algn="ctr"/>
              <a:r>
                <a:rPr lang="ar-LB" sz="1100" dirty="0" smtClean="0"/>
                <a:t>وفيات الأطفال</a:t>
              </a:r>
              <a:endParaRPr lang="fr-FR" sz="1100" dirty="0"/>
            </a:p>
          </p:txBody>
        </p:sp>
        <p:sp>
          <p:nvSpPr>
            <p:cNvPr id="4" name="TextBox 3"/>
            <p:cNvSpPr txBox="1"/>
            <p:nvPr/>
          </p:nvSpPr>
          <p:spPr>
            <a:xfrm>
              <a:off x="823601" y="3378406"/>
              <a:ext cx="978586" cy="261610"/>
            </a:xfrm>
            <a:prstGeom prst="rect">
              <a:avLst/>
            </a:prstGeom>
            <a:solidFill>
              <a:schemeClr val="bg1"/>
            </a:solidFill>
          </p:spPr>
          <p:txBody>
            <a:bodyPr wrap="square" rtlCol="0">
              <a:spAutoFit/>
            </a:bodyPr>
            <a:lstStyle/>
            <a:p>
              <a:pPr algn="ctr"/>
              <a:r>
                <a:rPr lang="ar-LB" sz="1100" dirty="0" smtClean="0"/>
                <a:t>معدل الولادات</a:t>
              </a:r>
              <a:endParaRPr lang="fr-FR" sz="1100" dirty="0"/>
            </a:p>
          </p:txBody>
        </p:sp>
        <p:sp>
          <p:nvSpPr>
            <p:cNvPr id="9" name="TextBox 8"/>
            <p:cNvSpPr txBox="1"/>
            <p:nvPr/>
          </p:nvSpPr>
          <p:spPr>
            <a:xfrm>
              <a:off x="1203525" y="3066179"/>
              <a:ext cx="1123116" cy="261610"/>
            </a:xfrm>
            <a:prstGeom prst="rect">
              <a:avLst/>
            </a:prstGeom>
            <a:solidFill>
              <a:schemeClr val="bg1"/>
            </a:solidFill>
          </p:spPr>
          <p:txBody>
            <a:bodyPr wrap="square" rtlCol="0">
              <a:spAutoFit/>
            </a:bodyPr>
            <a:lstStyle/>
            <a:p>
              <a:pPr algn="ctr"/>
              <a:r>
                <a:rPr lang="ar-LB" sz="1100" dirty="0" smtClean="0"/>
                <a:t>سنوات الإنجاب</a:t>
              </a:r>
              <a:endParaRPr lang="fr-FR" sz="1100" dirty="0"/>
            </a:p>
          </p:txBody>
        </p:sp>
        <p:sp>
          <p:nvSpPr>
            <p:cNvPr id="11" name="TextBox 10"/>
            <p:cNvSpPr txBox="1"/>
            <p:nvPr/>
          </p:nvSpPr>
          <p:spPr>
            <a:xfrm>
              <a:off x="142170" y="3720525"/>
              <a:ext cx="1395455" cy="430887"/>
            </a:xfrm>
            <a:prstGeom prst="rect">
              <a:avLst/>
            </a:prstGeom>
            <a:solidFill>
              <a:schemeClr val="bg1"/>
            </a:solidFill>
          </p:spPr>
          <p:txBody>
            <a:bodyPr wrap="square" rtlCol="0">
              <a:spAutoFit/>
            </a:bodyPr>
            <a:lstStyle/>
            <a:p>
              <a:pPr algn="ctr"/>
              <a:r>
                <a:rPr lang="ar-LB" sz="1100" dirty="0" smtClean="0"/>
                <a:t>المرأة القادرة على الإنجاب</a:t>
              </a:r>
              <a:endParaRPr lang="fr-FR" sz="1100" dirty="0"/>
            </a:p>
          </p:txBody>
        </p:sp>
        <p:sp>
          <p:nvSpPr>
            <p:cNvPr id="12" name="TextBox 11"/>
            <p:cNvSpPr txBox="1"/>
            <p:nvPr/>
          </p:nvSpPr>
          <p:spPr>
            <a:xfrm>
              <a:off x="114874" y="4708622"/>
              <a:ext cx="1353744" cy="261610"/>
            </a:xfrm>
            <a:prstGeom prst="rect">
              <a:avLst/>
            </a:prstGeom>
            <a:solidFill>
              <a:schemeClr val="bg1"/>
            </a:solidFill>
          </p:spPr>
          <p:txBody>
            <a:bodyPr wrap="square" rtlCol="0">
              <a:spAutoFit/>
            </a:bodyPr>
            <a:lstStyle/>
            <a:p>
              <a:pPr algn="ctr"/>
              <a:r>
                <a:rPr lang="ar-LB" sz="1100" dirty="0" smtClean="0"/>
                <a:t>حاصل الجنس</a:t>
              </a:r>
              <a:endParaRPr lang="fr-FR" sz="1100" dirty="0"/>
            </a:p>
          </p:txBody>
        </p:sp>
        <p:sp>
          <p:nvSpPr>
            <p:cNvPr id="13" name="TextBox 12"/>
            <p:cNvSpPr txBox="1"/>
            <p:nvPr/>
          </p:nvSpPr>
          <p:spPr>
            <a:xfrm>
              <a:off x="2368463" y="3956191"/>
              <a:ext cx="683813" cy="261610"/>
            </a:xfrm>
            <a:prstGeom prst="rect">
              <a:avLst/>
            </a:prstGeom>
            <a:solidFill>
              <a:schemeClr val="bg1"/>
            </a:solidFill>
          </p:spPr>
          <p:txBody>
            <a:bodyPr wrap="square" rtlCol="0">
              <a:spAutoFit/>
            </a:bodyPr>
            <a:lstStyle/>
            <a:p>
              <a:r>
                <a:rPr lang="ar-LB" sz="1100" dirty="0" smtClean="0"/>
                <a:t>الولادات</a:t>
              </a:r>
              <a:endParaRPr lang="fr-FR" sz="1100" dirty="0"/>
            </a:p>
          </p:txBody>
        </p:sp>
        <p:sp>
          <p:nvSpPr>
            <p:cNvPr id="14" name="TextBox 13"/>
            <p:cNvSpPr txBox="1"/>
            <p:nvPr/>
          </p:nvSpPr>
          <p:spPr>
            <a:xfrm>
              <a:off x="3052276" y="2541491"/>
              <a:ext cx="1601737" cy="246221"/>
            </a:xfrm>
            <a:prstGeom prst="rect">
              <a:avLst/>
            </a:prstGeom>
            <a:solidFill>
              <a:schemeClr val="bg1"/>
            </a:solidFill>
          </p:spPr>
          <p:txBody>
            <a:bodyPr wrap="square" rtlCol="0">
              <a:spAutoFit/>
            </a:bodyPr>
            <a:lstStyle/>
            <a:p>
              <a:pPr algn="ctr"/>
              <a:r>
                <a:rPr lang="en-US" sz="1000" b="1" dirty="0" smtClean="0">
                  <a:effectLst>
                    <a:outerShdw blurRad="38100" dist="38100" dir="2700000" algn="tl">
                      <a:srgbClr val="000000">
                        <a:alpha val="43137"/>
                      </a:srgbClr>
                    </a:outerShdw>
                  </a:effectLst>
                </a:rPr>
                <a:t>&lt;</a:t>
              </a:r>
              <a:r>
                <a:rPr lang="ar-LB" sz="1000" b="1" dirty="0">
                  <a:effectLst>
                    <a:outerShdw blurRad="38100" dist="38100" dir="2700000" algn="tl">
                      <a:srgbClr val="000000">
                        <a:alpha val="43137"/>
                      </a:srgbClr>
                    </a:outerShdw>
                  </a:effectLst>
                </a:rPr>
                <a:t> </a:t>
              </a:r>
              <a:r>
                <a:rPr lang="ar-LB" sz="1000" dirty="0">
                  <a:effectLst>
                    <a:outerShdw blurRad="38100" dist="38100" dir="2700000" algn="tl">
                      <a:srgbClr val="000000">
                        <a:alpha val="43137"/>
                      </a:srgbClr>
                    </a:outerShdw>
                  </a:effectLst>
                </a:rPr>
                <a:t>تعداد السكان </a:t>
              </a:r>
              <a:r>
                <a:rPr lang="en-US" sz="1000" b="1" dirty="0" smtClean="0">
                  <a:effectLst>
                    <a:outerShdw blurRad="38100" dist="38100" dir="2700000" algn="tl">
                      <a:srgbClr val="000000">
                        <a:alpha val="43137"/>
                      </a:srgbClr>
                    </a:outerShdw>
                  </a:effectLst>
                </a:rPr>
                <a:t>&gt;</a:t>
              </a:r>
              <a:endParaRPr lang="fr-FR" sz="1000" b="1" dirty="0">
                <a:effectLst>
                  <a:outerShdw blurRad="38100" dist="38100" dir="2700000" algn="tl">
                    <a:srgbClr val="000000">
                      <a:alpha val="43137"/>
                    </a:srgbClr>
                  </a:outerShdw>
                </a:effectLst>
              </a:endParaRPr>
            </a:p>
          </p:txBody>
        </p:sp>
        <p:sp>
          <p:nvSpPr>
            <p:cNvPr id="15" name="TextBox 14"/>
            <p:cNvSpPr txBox="1"/>
            <p:nvPr/>
          </p:nvSpPr>
          <p:spPr>
            <a:xfrm>
              <a:off x="3706037" y="3560967"/>
              <a:ext cx="714190" cy="230832"/>
            </a:xfrm>
            <a:prstGeom prst="rect">
              <a:avLst/>
            </a:prstGeom>
            <a:solidFill>
              <a:schemeClr val="bg1"/>
            </a:solidFill>
          </p:spPr>
          <p:txBody>
            <a:bodyPr wrap="square" rtlCol="0">
              <a:spAutoFit/>
            </a:bodyPr>
            <a:lstStyle/>
            <a:p>
              <a:pPr algn="ctr"/>
              <a:r>
                <a:rPr lang="ar-LB" sz="900" dirty="0" smtClean="0"/>
                <a:t>الشيخوخة</a:t>
              </a:r>
              <a:endParaRPr lang="fr-FR" sz="900" dirty="0"/>
            </a:p>
          </p:txBody>
        </p:sp>
        <p:sp>
          <p:nvSpPr>
            <p:cNvPr id="16" name="TextBox 15"/>
            <p:cNvSpPr txBox="1"/>
            <p:nvPr/>
          </p:nvSpPr>
          <p:spPr>
            <a:xfrm>
              <a:off x="4333966" y="3169692"/>
              <a:ext cx="1303459" cy="261610"/>
            </a:xfrm>
            <a:prstGeom prst="rect">
              <a:avLst/>
            </a:prstGeom>
            <a:solidFill>
              <a:schemeClr val="bg1"/>
            </a:solidFill>
          </p:spPr>
          <p:txBody>
            <a:bodyPr wrap="square" rtlCol="0">
              <a:spAutoFit/>
            </a:bodyPr>
            <a:lstStyle/>
            <a:p>
              <a:pPr algn="ctr"/>
              <a:r>
                <a:rPr lang="ar-LB" sz="1100" dirty="0" smtClean="0"/>
                <a:t>وقت سكن الفوج</a:t>
              </a:r>
              <a:endParaRPr lang="fr-FR" sz="1100" dirty="0"/>
            </a:p>
          </p:txBody>
        </p:sp>
        <p:sp>
          <p:nvSpPr>
            <p:cNvPr id="17" name="TextBox 16"/>
            <p:cNvSpPr txBox="1"/>
            <p:nvPr/>
          </p:nvSpPr>
          <p:spPr>
            <a:xfrm>
              <a:off x="5318249" y="3642671"/>
              <a:ext cx="956398" cy="261610"/>
            </a:xfrm>
            <a:prstGeom prst="rect">
              <a:avLst/>
            </a:prstGeom>
            <a:solidFill>
              <a:schemeClr val="bg1"/>
            </a:solidFill>
          </p:spPr>
          <p:txBody>
            <a:bodyPr wrap="square" rtlCol="0">
              <a:spAutoFit/>
            </a:bodyPr>
            <a:lstStyle/>
            <a:p>
              <a:pPr algn="ctr"/>
              <a:r>
                <a:rPr lang="ar-LB" sz="1100" dirty="0" smtClean="0"/>
                <a:t>معدل الوفيات</a:t>
              </a:r>
              <a:endParaRPr lang="fr-FR" sz="1100" dirty="0"/>
            </a:p>
          </p:txBody>
        </p:sp>
        <p:sp>
          <p:nvSpPr>
            <p:cNvPr id="18" name="TextBox 17"/>
            <p:cNvSpPr txBox="1"/>
            <p:nvPr/>
          </p:nvSpPr>
          <p:spPr>
            <a:xfrm>
              <a:off x="4792034" y="3973443"/>
              <a:ext cx="698740" cy="261610"/>
            </a:xfrm>
            <a:prstGeom prst="rect">
              <a:avLst/>
            </a:prstGeom>
            <a:solidFill>
              <a:schemeClr val="bg1"/>
            </a:solidFill>
          </p:spPr>
          <p:txBody>
            <a:bodyPr wrap="square" rtlCol="0">
              <a:spAutoFit/>
            </a:bodyPr>
            <a:lstStyle/>
            <a:p>
              <a:pPr algn="ctr"/>
              <a:r>
                <a:rPr lang="ar-LB" sz="1100" dirty="0" smtClean="0"/>
                <a:t>الوفيات</a:t>
              </a:r>
              <a:endParaRPr lang="fr-FR" sz="1100" dirty="0"/>
            </a:p>
          </p:txBody>
        </p:sp>
        <p:sp>
          <p:nvSpPr>
            <p:cNvPr id="19" name="TextBox 18"/>
            <p:cNvSpPr txBox="1"/>
            <p:nvPr/>
          </p:nvSpPr>
          <p:spPr>
            <a:xfrm>
              <a:off x="3206738" y="4235053"/>
              <a:ext cx="1240241" cy="261610"/>
            </a:xfrm>
            <a:prstGeom prst="rect">
              <a:avLst/>
            </a:prstGeom>
            <a:solidFill>
              <a:schemeClr val="bg1"/>
            </a:solidFill>
          </p:spPr>
          <p:txBody>
            <a:bodyPr wrap="square" rtlCol="0">
              <a:spAutoFit/>
            </a:bodyPr>
            <a:lstStyle/>
            <a:p>
              <a:pPr algn="ctr"/>
              <a:r>
                <a:rPr lang="ar-LB" sz="1100" dirty="0" smtClean="0"/>
                <a:t>ناقل السكان</a:t>
              </a:r>
              <a:endParaRPr lang="fr-FR" sz="1100" dirty="0"/>
            </a:p>
          </p:txBody>
        </p:sp>
        <p:sp>
          <p:nvSpPr>
            <p:cNvPr id="20" name="TextBox 19"/>
            <p:cNvSpPr txBox="1"/>
            <p:nvPr/>
          </p:nvSpPr>
          <p:spPr>
            <a:xfrm>
              <a:off x="3135764" y="4856679"/>
              <a:ext cx="1518249" cy="261610"/>
            </a:xfrm>
            <a:prstGeom prst="rect">
              <a:avLst/>
            </a:prstGeom>
            <a:solidFill>
              <a:schemeClr val="bg1"/>
            </a:solidFill>
          </p:spPr>
          <p:txBody>
            <a:bodyPr wrap="square" rtlCol="0">
              <a:spAutoFit/>
            </a:bodyPr>
            <a:lstStyle/>
            <a:p>
              <a:pPr algn="ctr"/>
              <a:r>
                <a:rPr lang="ar-LB" sz="1100" dirty="0" smtClean="0"/>
                <a:t>السكان حسب العمر</a:t>
              </a:r>
              <a:endParaRPr lang="fr-FR" sz="1100" dirty="0"/>
            </a:p>
          </p:txBody>
        </p:sp>
        <p:sp>
          <p:nvSpPr>
            <p:cNvPr id="21" name="TextBox 20"/>
            <p:cNvSpPr txBox="1"/>
            <p:nvPr/>
          </p:nvSpPr>
          <p:spPr>
            <a:xfrm>
              <a:off x="3206738" y="5530430"/>
              <a:ext cx="1327033" cy="261610"/>
            </a:xfrm>
            <a:prstGeom prst="rect">
              <a:avLst/>
            </a:prstGeom>
            <a:solidFill>
              <a:schemeClr val="bg1"/>
            </a:solidFill>
          </p:spPr>
          <p:txBody>
            <a:bodyPr wrap="square" rtlCol="0">
              <a:spAutoFit/>
            </a:bodyPr>
            <a:lstStyle/>
            <a:p>
              <a:pPr algn="ctr"/>
              <a:r>
                <a:rPr lang="ar-LB" sz="1100" dirty="0" smtClean="0"/>
                <a:t>مجموع السكان</a:t>
              </a:r>
              <a:endParaRPr lang="fr-FR" sz="1100" dirty="0"/>
            </a:p>
          </p:txBody>
        </p:sp>
      </p:grpSp>
      <p:sp>
        <p:nvSpPr>
          <p:cNvPr id="6" name="Content Placeholder 2"/>
          <p:cNvSpPr txBox="1">
            <a:spLocks/>
          </p:cNvSpPr>
          <p:nvPr/>
        </p:nvSpPr>
        <p:spPr>
          <a:xfrm>
            <a:off x="302605" y="1335516"/>
            <a:ext cx="11448229" cy="5370084"/>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lvl="0" algn="r" rtl="1">
              <a:buClrTx/>
              <a:buFont typeface="Wingdings" panose="05000000000000000000" pitchFamily="2" charset="2"/>
              <a:buChar char="§"/>
              <a:defRPr/>
            </a:pPr>
            <a:r>
              <a:rPr lang="ar-SA" sz="1800" b="1" dirty="0">
                <a:solidFill>
                  <a:schemeClr val="tx1"/>
                </a:solidFill>
              </a:rPr>
              <a:t>الناقل السكاني</a:t>
            </a:r>
            <a:endParaRPr lang="ar-LB" sz="200" dirty="0" smtClean="0">
              <a:solidFill>
                <a:schemeClr val="tx1"/>
              </a:solidFill>
            </a:endParaRPr>
          </a:p>
          <a:p>
            <a:pPr algn="r" rtl="1">
              <a:buClrTx/>
            </a:pPr>
            <a:r>
              <a:rPr lang="ar-SA" sz="1600" dirty="0" smtClean="0">
                <a:solidFill>
                  <a:schemeClr val="tx1"/>
                </a:solidFill>
              </a:rPr>
              <a:t>من حيث المبدأ ، يمكن تمثيلها في نفس الشكل كما في النموذج مع ثلاث فئات عمرية ، ولكن هذا لا ينبغي أن يكون عمليًا</a:t>
            </a:r>
            <a:endParaRPr lang="ar-LB" sz="1600" dirty="0" smtClean="0">
              <a:solidFill>
                <a:schemeClr val="tx1"/>
              </a:solidFill>
            </a:endParaRPr>
          </a:p>
          <a:p>
            <a:pPr algn="r" rtl="1">
              <a:buClrTx/>
            </a:pPr>
            <a:r>
              <a:rPr lang="ar-SA" sz="1600" dirty="0" smtClean="0">
                <a:solidFill>
                  <a:schemeClr val="tx1"/>
                </a:solidFill>
              </a:rPr>
              <a:t> بدلاً من ذلك ، يوفر </a:t>
            </a:r>
            <a:r>
              <a:rPr lang="en-US" sz="1600" dirty="0" smtClean="0">
                <a:solidFill>
                  <a:schemeClr val="tx1"/>
                </a:solidFill>
                <a:latin typeface="Adobe Gothic Std B" pitchFamily="34" charset="-128"/>
                <a:ea typeface="Adobe Gothic Std B" pitchFamily="34" charset="-128"/>
              </a:rPr>
              <a:t>VENSIM</a:t>
            </a:r>
            <a:r>
              <a:rPr lang="en-US" sz="1600" dirty="0" smtClean="0">
                <a:solidFill>
                  <a:schemeClr val="tx1"/>
                </a:solidFill>
              </a:rPr>
              <a:t> </a:t>
            </a:r>
            <a:r>
              <a:rPr lang="ar-LB" sz="1600" dirty="0" smtClean="0">
                <a:solidFill>
                  <a:schemeClr val="tx1"/>
                </a:solidFill>
              </a:rPr>
              <a:t> </a:t>
            </a:r>
            <a:r>
              <a:rPr lang="ar-SA" sz="1600" dirty="0" smtClean="0">
                <a:solidFill>
                  <a:schemeClr val="tx1"/>
                </a:solidFill>
              </a:rPr>
              <a:t>خيار تعريف متغير كصفيف باستخدام ما يسمى بالبرامج النصية ، </a:t>
            </a:r>
            <a:r>
              <a:rPr lang="ar-SA" sz="1500" dirty="0" smtClean="0">
                <a:solidFill>
                  <a:schemeClr val="tx1"/>
                </a:solidFill>
              </a:rPr>
              <a:t>بحيث يمكنه الاحتفاظ بعدة قيم </a:t>
            </a:r>
            <a:r>
              <a:rPr lang="ar-LB" sz="1500" dirty="0" smtClean="0">
                <a:solidFill>
                  <a:schemeClr val="tx1"/>
                </a:solidFill>
              </a:rPr>
              <a:t>. </a:t>
            </a:r>
            <a:r>
              <a:rPr lang="ar-SA" sz="1500" dirty="0" smtClean="0">
                <a:solidFill>
                  <a:schemeClr val="tx1"/>
                </a:solidFill>
              </a:rPr>
              <a:t>تتم معالجة القيم الفردية بواسطة ثوابت منخفض</a:t>
            </a:r>
          </a:p>
          <a:p>
            <a:pPr algn="r" rtl="1">
              <a:buClrTx/>
            </a:pP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باستخدام</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هذه</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الموارد</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يمكن</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نمذجة</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عملية</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الشيخوخة</a:t>
            </a:r>
            <a:r>
              <a:rPr lang="ar-LB"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بجهد</a:t>
            </a:r>
            <a:r>
              <a:rPr lang="ar-L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قليل</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نسبيًا</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ar-L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r" rtl="1">
              <a:buClrTx/>
            </a:pP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تم</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الجمع</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بين</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الفئات</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العمرية</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الثلاث</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للنموذج</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الأساسي</a:t>
            </a:r>
            <a:r>
              <a:rPr lang="ar-LB"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متغير</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ar-L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سكانية</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واحد</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ناقل</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السكان</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وتم</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تعريفه</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على</a:t>
            </a:r>
            <a:r>
              <a:rPr lang="ar-L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أنه</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مجموعة</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من</a:t>
            </a:r>
            <a:r>
              <a:rPr lang="ar-L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الأتراب</a:t>
            </a:r>
            <a:r>
              <a:rPr lang="ar-L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0" indent="0" algn="r" rtl="1">
              <a:buClrTx/>
              <a:buNone/>
            </a:pPr>
            <a:r>
              <a:rPr lang="ar-LB" sz="4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ar-LB" sz="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r" rtl="1">
              <a:buClrTx/>
            </a:pP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تنطبق</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معادلتان</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مختلفتان</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الآن</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على</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عدد</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الأشخاص</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ضمن</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ar-LB"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ar-L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مجموعة</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نموذجية</a:t>
            </a:r>
            <a:r>
              <a:rPr lang="ar-LB"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algn="r" rtl="1">
              <a:buClrTx/>
              <a:buFont typeface="Arial" panose="020B0604020202020204" pitchFamily="34" charset="0"/>
              <a:buChar char="•"/>
            </a:pP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في</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المجموعة</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الأولى</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تتدفق</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الولادات</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وتتقدم</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في</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العمر</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ar-L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تؤخذ</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وفيات</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الأطفال</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بالفعل</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في</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الاعتبار</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عند</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الولادة</a:t>
            </a:r>
            <a:r>
              <a:rPr lang="ar-LB"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ar-LB"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lvl="0" indent="0" algn="r" rtl="1">
              <a:buClrTx/>
              <a:buNone/>
              <a:defRPr/>
            </a:pPr>
            <a:r>
              <a:rPr lang="ar-LB" sz="15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ar-LB"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fr-FR" sz="1500"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Population </a:t>
            </a:r>
            <a:r>
              <a:rPr lang="fr-FR" sz="1500" dirty="0" err="1">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Conveyor</a:t>
            </a:r>
            <a:r>
              <a:rPr lang="fr-FR" sz="1500" dirty="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[KO] = ʃ </a:t>
            </a:r>
            <a:r>
              <a:rPr lang="fr-FR" sz="1500" dirty="0" err="1">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births-aging</a:t>
            </a:r>
            <a:r>
              <a:rPr lang="fr-FR" sz="1500" dirty="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[KO] </a:t>
            </a:r>
            <a:r>
              <a:rPr lang="ar-LB" sz="1500" dirty="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ar-LB" sz="1500"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a:t>
            </a:r>
            <a:endParaRPr lang="ar-LB" sz="1500" dirty="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endParaRPr>
          </a:p>
          <a:p>
            <a:pPr algn="r" rtl="1">
              <a:buClrTx/>
              <a:buFont typeface="Arial" panose="020B0604020202020204" pitchFamily="34" charset="0"/>
              <a:buChar char="•"/>
            </a:pP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في</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جميع</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المجموعات</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النموذجية</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الأخرى</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يتقدم</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الشيخوخة</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ar-L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ناقص</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وفيات</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المجموعة</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السابقة</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ويتدفق</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شيخوخة</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ووفيات</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ar-L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المجموعة</a:t>
            </a:r>
            <a:r>
              <a:rPr lang="en-US"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النموذجية</a:t>
            </a:r>
            <a:r>
              <a:rPr lang="ar-LB"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ar-LB" sz="1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r" rtl="1">
              <a:buClrTx/>
              <a:buFont typeface="Arial" panose="020B0604020202020204" pitchFamily="34" charset="0"/>
              <a:buChar char="•"/>
            </a:pPr>
            <a:r>
              <a:rPr lang="ar-LB" sz="1500" b="1"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en-US" sz="1500" b="1" dirty="0" err="1"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PopulationConveyor</a:t>
            </a:r>
            <a:r>
              <a:rPr lang="en-US" sz="1500" b="1"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en-US" sz="1500" b="1" dirty="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[following cohorts] </a:t>
            </a:r>
            <a:r>
              <a:rPr lang="en-US" sz="1500" b="1"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a:t>
            </a:r>
            <a:endParaRPr lang="ar-LB" sz="1500" b="1"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endParaRPr>
          </a:p>
          <a:p>
            <a:pPr marL="0" indent="0" algn="ctr">
              <a:buClrTx/>
              <a:buNone/>
            </a:pPr>
            <a:r>
              <a:rPr lang="en-US" sz="1500" b="1"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ʃ</a:t>
            </a:r>
            <a:r>
              <a:rPr lang="ar-LB" sz="1500" b="1"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en-US" sz="1500" b="1"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aging [previous cohorts]</a:t>
            </a:r>
            <a:r>
              <a:rPr lang="ar-LB" sz="1500" b="1"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 </a:t>
            </a:r>
            <a:r>
              <a:rPr lang="en-US" sz="1500" b="1"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deaths</a:t>
            </a:r>
            <a:r>
              <a:rPr lang="fr-FR" sz="1500" b="1"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previous</a:t>
            </a:r>
            <a:r>
              <a:rPr lang="fr-FR" sz="1500" b="1"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cohorts</a:t>
            </a:r>
            <a:r>
              <a:rPr lang="fr-FR" sz="1500" b="1"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 </a:t>
            </a:r>
            <a:r>
              <a:rPr lang="fr-FR" sz="1500" b="1" dirty="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aging</a:t>
            </a:r>
            <a:r>
              <a:rPr lang="fr-FR" sz="1500" b="1" dirty="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subsequent</a:t>
            </a:r>
            <a:r>
              <a:rPr lang="fr-FR" sz="1500" b="1" dirty="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cohorts</a:t>
            </a:r>
            <a:r>
              <a:rPr lang="fr-FR" sz="1500" b="1" dirty="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 </a:t>
            </a:r>
            <a:r>
              <a:rPr lang="fr-FR" sz="1500" b="1" dirty="0" err="1">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deaths</a:t>
            </a:r>
            <a:r>
              <a:rPr lang="fr-FR" sz="1500" b="1" dirty="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subsequent</a:t>
            </a:r>
            <a:r>
              <a:rPr lang="fr-FR" sz="1500" b="1" dirty="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cohorts</a:t>
            </a:r>
            <a:r>
              <a:rPr lang="fr-FR" sz="1500" b="1" dirty="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038730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p:cNvSpPr>
            <a:spLocks noGrp="1"/>
          </p:cNvSpPr>
          <p:nvPr>
            <p:ph type="sldNum" sz="quarter" idx="12"/>
          </p:nvPr>
        </p:nvSpPr>
        <p:spPr>
          <a:xfrm>
            <a:off x="10858500" y="6035675"/>
            <a:ext cx="1142245" cy="669925"/>
          </a:xfrm>
        </p:spPr>
        <p:txBody>
          <a:bodyPr/>
          <a:lstStyle/>
          <a:p>
            <a:fld id="{D57F1E4F-1CFF-5643-939E-217C01CDF565}" type="slidenum">
              <a:rPr lang="en-US" smtClean="0"/>
              <a:pPr/>
              <a:t>12</a:t>
            </a:fld>
            <a:endParaRPr lang="en-US" dirty="0"/>
          </a:p>
        </p:txBody>
      </p:sp>
      <p:sp>
        <p:nvSpPr>
          <p:cNvPr id="6" name="Title 1"/>
          <p:cNvSpPr txBox="1">
            <a:spLocks/>
          </p:cNvSpPr>
          <p:nvPr/>
        </p:nvSpPr>
        <p:spPr>
          <a:xfrm>
            <a:off x="925" y="-292346"/>
            <a:ext cx="12187900"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kumimoji="0" lang="ar-LB" sz="3200" b="1" i="0" u="none" strike="noStrike" kern="1200" cap="none" spc="0" normalizeH="0" baseline="0" noProof="0" dirty="0" smtClean="0">
                <a:ln>
                  <a:noFill/>
                </a:ln>
                <a:solidFill>
                  <a:schemeClr val="tx1"/>
                </a:solidFill>
                <a:effectLst/>
                <a:uLnTx/>
                <a:uFillTx/>
                <a:latin typeface="Candara"/>
                <a:cs typeface="+mn-cs"/>
              </a:rPr>
              <a:t>ال</a:t>
            </a:r>
            <a:r>
              <a:rPr kumimoji="0" lang="ar-SA" sz="3200" b="1" i="0" u="none" strike="noStrike" kern="1200" cap="none" spc="0" normalizeH="0" baseline="0" noProof="0" dirty="0" smtClean="0">
                <a:ln>
                  <a:noFill/>
                </a:ln>
                <a:solidFill>
                  <a:schemeClr val="tx1"/>
                </a:solidFill>
                <a:effectLst/>
                <a:uLnTx/>
                <a:uFillTx/>
                <a:latin typeface="Candara"/>
                <a:cs typeface="+mn-cs"/>
              </a:rPr>
              <a:t>نمذجة</a:t>
            </a:r>
            <a:r>
              <a:rPr kumimoji="0" lang="ar-LB" sz="3200" b="1" i="0" u="none" strike="noStrike" kern="1200" cap="none" spc="0" normalizeH="0" baseline="0" noProof="0" dirty="0" smtClean="0">
                <a:ln>
                  <a:noFill/>
                </a:ln>
                <a:solidFill>
                  <a:schemeClr val="tx1"/>
                </a:solidFill>
                <a:effectLst/>
                <a:uLnTx/>
                <a:uFillTx/>
                <a:latin typeface="Candara"/>
                <a:cs typeface="+mn-cs"/>
              </a:rPr>
              <a:t> _ </a:t>
            </a:r>
            <a:r>
              <a:rPr lang="ar-SA" sz="2800" b="1" dirty="0" smtClean="0">
                <a:solidFill>
                  <a:schemeClr val="tx1"/>
                </a:solidFill>
              </a:rPr>
              <a:t>تمديد </a:t>
            </a:r>
            <a:r>
              <a:rPr lang="ar-SA" sz="2800" b="1" dirty="0">
                <a:solidFill>
                  <a:schemeClr val="tx1"/>
                </a:solidFill>
              </a:rPr>
              <a:t>النموذج الأساسي بالديناميكيات الزمنية</a:t>
            </a:r>
            <a:endParaRPr lang="en-US" sz="2800" dirty="0">
              <a:solidFill>
                <a:schemeClr val="tx1"/>
              </a:solidFill>
            </a:endParaRPr>
          </a:p>
        </p:txBody>
      </p:sp>
      <p:sp>
        <p:nvSpPr>
          <p:cNvPr id="7" name="Content Placeholder 2"/>
          <p:cNvSpPr txBox="1">
            <a:spLocks/>
          </p:cNvSpPr>
          <p:nvPr/>
        </p:nvSpPr>
        <p:spPr>
          <a:xfrm>
            <a:off x="4462818" y="1253836"/>
            <a:ext cx="7356255" cy="1228102"/>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lvl="0" algn="r" rtl="1">
              <a:buClrTx/>
              <a:buFont typeface="Wingdings" panose="05000000000000000000" pitchFamily="2" charset="2"/>
              <a:buChar char="§"/>
              <a:defRPr/>
            </a:pPr>
            <a:r>
              <a:rPr lang="ar-SA" sz="1800" b="1" dirty="0">
                <a:solidFill>
                  <a:schemeClr val="bg1">
                    <a:lumMod val="50000"/>
                  </a:schemeClr>
                </a:solidFill>
              </a:rPr>
              <a:t>الناقل </a:t>
            </a:r>
            <a:r>
              <a:rPr lang="ar-SA" sz="1800" b="1" dirty="0" smtClean="0">
                <a:solidFill>
                  <a:schemeClr val="bg1">
                    <a:lumMod val="50000"/>
                  </a:schemeClr>
                </a:solidFill>
              </a:rPr>
              <a:t>السكاني</a:t>
            </a:r>
            <a:endParaRPr lang="ar-LB" sz="400" dirty="0" smtClean="0">
              <a:solidFill>
                <a:schemeClr val="bg1">
                  <a:lumMod val="50000"/>
                </a:schemeClr>
              </a:solidFill>
            </a:endParaRPr>
          </a:p>
          <a:p>
            <a:pPr algn="r" rtl="1">
              <a:buClrTx/>
            </a:pPr>
            <a:r>
              <a:rPr lang="ar-LB"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كما </a:t>
            </a:r>
            <a:r>
              <a:rPr lang="ar-LB" sz="1600" dirty="0">
                <a:solidFill>
                  <a:schemeClr val="tx1"/>
                </a:solidFill>
                <a:latin typeface="Tahoma" panose="020B0604030504040204" pitchFamily="34" charset="0"/>
                <a:ea typeface="Tahoma" panose="020B0604030504040204" pitchFamily="34" charset="0"/>
                <a:cs typeface="Tahoma" panose="020B0604030504040204" pitchFamily="34" charset="0"/>
              </a:rPr>
              <a:t>هو معروف من النموذج الأساسي ، يتم حساب الشيخوخة لجميع الأتراب باستثناء الأخير من عدد الأشخاص في الفوج ومدة الإقامة: </a:t>
            </a:r>
          </a:p>
          <a:p>
            <a:pPr marL="0" indent="0" algn="ctr">
              <a:lnSpc>
                <a:spcPct val="150000"/>
              </a:lnSpc>
              <a:buNone/>
            </a:pPr>
            <a:r>
              <a:rPr lang="fr-FR" sz="1400" b="1" dirty="0" err="1"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Aging</a:t>
            </a:r>
            <a:r>
              <a:rPr lang="fr-FR" sz="1400" b="1"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400" b="1" dirty="0" err="1"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previous</a:t>
            </a:r>
            <a:r>
              <a:rPr lang="fr-FR" sz="1400" b="1"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400" b="1" dirty="0" err="1"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cohorts</a:t>
            </a:r>
            <a:r>
              <a:rPr lang="fr-FR" sz="1400" b="1"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en-US" sz="1400" b="1"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Population Conveyor [previous cohorts] / Length of stay</a:t>
            </a:r>
            <a:endParaRPr lang="ar-LB" sz="1600" b="1"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12" name="Content Placeholder 2"/>
          <p:cNvSpPr txBox="1">
            <a:spLocks/>
          </p:cNvSpPr>
          <p:nvPr/>
        </p:nvSpPr>
        <p:spPr>
          <a:xfrm>
            <a:off x="4462817" y="2392138"/>
            <a:ext cx="7383663" cy="432797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rtl="1">
              <a:buClrTx/>
              <a:buNone/>
            </a:pPr>
            <a:endParaRPr lang="ar-LB" sz="6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r" rtl="1">
              <a:buClrTx/>
            </a:pPr>
            <a:r>
              <a:rPr lang="ar-SA" sz="1600" dirty="0" smtClean="0">
                <a:solidFill>
                  <a:schemeClr val="tx1"/>
                </a:solidFill>
              </a:rPr>
              <a:t>بالنسبة للفوج الأخير ، فإن الشيخوخة هي صفر ، لأن الناس يتركون هذه الفئة العمرية فقط من خلال الموت ، ولكن ليس من خلال الانتقال إلى فئة عمرية أعلى</a:t>
            </a:r>
            <a:r>
              <a:rPr lang="ar-LB" sz="1600" dirty="0" smtClean="0">
                <a:solidFill>
                  <a:schemeClr val="tx1"/>
                </a:solidFill>
              </a:rPr>
              <a:t> </a:t>
            </a:r>
          </a:p>
          <a:p>
            <a:pPr marL="0" indent="0" algn="ctr" rtl="1">
              <a:buClrTx/>
              <a:buNone/>
            </a:pPr>
            <a:r>
              <a:rPr lang="ar-LB" sz="1500" dirty="0" smtClean="0">
                <a:solidFill>
                  <a:schemeClr val="tx1"/>
                </a:solidFill>
              </a:rPr>
              <a:t>   </a:t>
            </a:r>
            <a:r>
              <a:rPr lang="fr-FR" sz="1500" b="1" dirty="0" err="1"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Aging</a:t>
            </a:r>
            <a:r>
              <a:rPr lang="fr-FR" sz="1500" b="1"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rPr>
              <a:t> [K300plus] = 0</a:t>
            </a:r>
            <a:endParaRPr lang="ar-LB" sz="1500" b="1"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endParaRPr>
          </a:p>
          <a:p>
            <a:pPr algn="r" rtl="1">
              <a:buClrTx/>
            </a:pPr>
            <a:r>
              <a:rPr lang="ar-SA" sz="1600" dirty="0" smtClean="0">
                <a:solidFill>
                  <a:schemeClr val="tx1"/>
                </a:solidFill>
              </a:rPr>
              <a:t>يوضح الجدول</a:t>
            </a:r>
            <a:r>
              <a:rPr lang="ar-LB" sz="1600" dirty="0" smtClean="0">
                <a:solidFill>
                  <a:schemeClr val="tx1"/>
                </a:solidFill>
              </a:rPr>
              <a:t> أعلاه</a:t>
            </a:r>
            <a:r>
              <a:rPr lang="ar-SA" sz="1600" dirty="0" smtClean="0">
                <a:solidFill>
                  <a:schemeClr val="tx1"/>
                </a:solidFill>
              </a:rPr>
              <a:t> </a:t>
            </a:r>
            <a:r>
              <a:rPr lang="ar-SA" sz="1600" dirty="0">
                <a:solidFill>
                  <a:schemeClr val="tx1"/>
                </a:solidFill>
              </a:rPr>
              <a:t>تطورت الفوج العشرون الأول بين عامي 1990 و </a:t>
            </a:r>
            <a:r>
              <a:rPr lang="ar-SA" sz="1600" dirty="0" smtClean="0">
                <a:solidFill>
                  <a:schemeClr val="tx1"/>
                </a:solidFill>
              </a:rPr>
              <a:t>1995. </a:t>
            </a:r>
            <a:r>
              <a:rPr lang="ar-SA" sz="1600" dirty="0">
                <a:solidFill>
                  <a:schemeClr val="tx1"/>
                </a:solidFill>
              </a:rPr>
              <a:t>من السهل </a:t>
            </a:r>
            <a:r>
              <a:rPr lang="ar-SA" sz="1600" dirty="0" smtClean="0">
                <a:solidFill>
                  <a:schemeClr val="tx1"/>
                </a:solidFill>
              </a:rPr>
              <a:t>أن</a:t>
            </a:r>
            <a:r>
              <a:rPr lang="ar-LB" sz="1600" dirty="0" smtClean="0">
                <a:solidFill>
                  <a:schemeClr val="tx1"/>
                </a:solidFill>
              </a:rPr>
              <a:t> </a:t>
            </a:r>
            <a:r>
              <a:rPr lang="ar-SA" sz="1600" dirty="0" smtClean="0">
                <a:solidFill>
                  <a:schemeClr val="tx1"/>
                </a:solidFill>
              </a:rPr>
              <a:t>نرى كيف </a:t>
            </a:r>
            <a:r>
              <a:rPr lang="ar-SA" sz="1600" dirty="0">
                <a:solidFill>
                  <a:schemeClr val="tx1"/>
                </a:solidFill>
              </a:rPr>
              <a:t>، بناء على قيم التهيئة ، تشكل أعداد المواليد المحسوبة الأفواج الفردية وتتقدم بأربع فئات عمرية كل </a:t>
            </a:r>
            <a:r>
              <a:rPr lang="ar-SA" sz="1600" dirty="0" smtClean="0">
                <a:solidFill>
                  <a:schemeClr val="tx1"/>
                </a:solidFill>
              </a:rPr>
              <a:t>عام</a:t>
            </a:r>
            <a:endParaRPr lang="ar-LB" sz="1600" dirty="0" smtClean="0">
              <a:solidFill>
                <a:schemeClr val="tx1"/>
              </a:solidFill>
            </a:endParaRPr>
          </a:p>
          <a:p>
            <a:pPr algn="r" rtl="1">
              <a:buClrTx/>
            </a:pPr>
            <a:r>
              <a:rPr lang="ar-SA" sz="1500" b="1" dirty="0" smtClean="0">
                <a:solidFill>
                  <a:schemeClr val="tx1"/>
                </a:solidFill>
              </a:rPr>
              <a:t> </a:t>
            </a:r>
            <a:r>
              <a:rPr lang="ar-SA" sz="1500" b="1" dirty="0">
                <a:solidFill>
                  <a:schemeClr val="tx1"/>
                </a:solidFill>
              </a:rPr>
              <a:t>في هذا الصدد ، يمكن الآن افتراض الصحة السلوكية </a:t>
            </a:r>
            <a:r>
              <a:rPr lang="ar-SA" sz="1500" b="1" dirty="0" smtClean="0">
                <a:solidFill>
                  <a:schemeClr val="tx1"/>
                </a:solidFill>
              </a:rPr>
              <a:t>للنموذج</a:t>
            </a:r>
            <a:endParaRPr lang="ar-LB" sz="1500" b="1" dirty="0" smtClean="0">
              <a:solidFill>
                <a:schemeClr val="tx1"/>
              </a:solidFill>
            </a:endParaRPr>
          </a:p>
          <a:p>
            <a:pPr marL="0" indent="0" algn="r" rtl="1">
              <a:buClrTx/>
              <a:buNone/>
            </a:pPr>
            <a:endParaRPr lang="ar-LB" sz="900" b="1" dirty="0">
              <a:solidFill>
                <a:schemeClr val="tx1"/>
              </a:solidFill>
            </a:endParaRPr>
          </a:p>
          <a:p>
            <a:pPr algn="r" rtl="1">
              <a:buClrTx/>
              <a:buFont typeface="Wingdings" panose="05000000000000000000" pitchFamily="2" charset="2"/>
              <a:buChar char="§"/>
            </a:pPr>
            <a:r>
              <a:rPr lang="ar-SA" sz="1800" b="1" dirty="0">
                <a:solidFill>
                  <a:schemeClr val="tx1"/>
                </a:solidFill>
              </a:rPr>
              <a:t>تعديل العوامل المؤثرة التي تعتمد على الوقت</a:t>
            </a:r>
            <a:endParaRPr lang="ar-LB" sz="1800" dirty="0">
              <a:solidFill>
                <a:schemeClr val="tx1"/>
              </a:solidFill>
            </a:endParaRPr>
          </a:p>
          <a:p>
            <a:pPr algn="r" rtl="1">
              <a:buClrTx/>
            </a:pPr>
            <a:r>
              <a:rPr lang="ar-SA" sz="1700" dirty="0">
                <a:solidFill>
                  <a:schemeClr val="tx1"/>
                </a:solidFill>
              </a:rPr>
              <a:t>من أجل أن تكون قادراً على التحقق من صحة النموذج التجريبي ، يجب أن تتم تهيئته بالقيم الحقيقية </a:t>
            </a:r>
            <a:endParaRPr lang="en-US" sz="1700" dirty="0">
              <a:solidFill>
                <a:schemeClr val="tx1"/>
              </a:solidFill>
            </a:endParaRPr>
          </a:p>
          <a:p>
            <a:pPr algn="r" rtl="1">
              <a:buClrTx/>
            </a:pPr>
            <a:r>
              <a:rPr lang="ar-SA" sz="1700" dirty="0">
                <a:solidFill>
                  <a:schemeClr val="tx1"/>
                </a:solidFill>
              </a:rPr>
              <a:t>لهذا تم تعريف</a:t>
            </a:r>
            <a:r>
              <a:rPr lang="en-US" sz="1700" dirty="0">
                <a:solidFill>
                  <a:schemeClr val="tx1"/>
                </a:solidFill>
              </a:rPr>
              <a:t> </a:t>
            </a:r>
            <a:r>
              <a:rPr lang="ar-SA" sz="1700" dirty="0">
                <a:solidFill>
                  <a:schemeClr val="tx1"/>
                </a:solidFill>
              </a:rPr>
              <a:t>متغير الظل الأولي ناقل السكان الأولي ، </a:t>
            </a:r>
            <a:endParaRPr lang="en-US" sz="1700" dirty="0">
              <a:solidFill>
                <a:schemeClr val="tx1"/>
              </a:solidFill>
            </a:endParaRPr>
          </a:p>
          <a:p>
            <a:pPr lvl="1" algn="r" rtl="1">
              <a:buClrTx/>
            </a:pPr>
            <a:r>
              <a:rPr lang="ar-SA" sz="1500" dirty="0" smtClean="0">
                <a:solidFill>
                  <a:schemeClr val="tx1"/>
                </a:solidFill>
              </a:rPr>
              <a:t>الذي </a:t>
            </a:r>
            <a:r>
              <a:rPr lang="ar-SA" sz="1500" dirty="0">
                <a:solidFill>
                  <a:schemeClr val="tx1"/>
                </a:solidFill>
              </a:rPr>
              <a:t>يحتوي أيضًا على الأفواج كخط منخفض ويتضمن قيم عام 1990 وفقًا </a:t>
            </a:r>
            <a:r>
              <a:rPr lang="ar-LB" sz="1500" dirty="0">
                <a:solidFill>
                  <a:schemeClr val="tx1"/>
                </a:solidFill>
              </a:rPr>
              <a:t>ل</a:t>
            </a:r>
            <a:r>
              <a:rPr lang="ar-SA" sz="1500" dirty="0">
                <a:solidFill>
                  <a:schemeClr val="tx1"/>
                </a:solidFill>
              </a:rPr>
              <a:t>لجدول</a:t>
            </a:r>
            <a:r>
              <a:rPr lang="ar-LB" sz="1500" dirty="0">
                <a:solidFill>
                  <a:schemeClr val="tx1"/>
                </a:solidFill>
              </a:rPr>
              <a:t> </a:t>
            </a:r>
            <a:r>
              <a:rPr lang="ar-LB" sz="1500" dirty="0" smtClean="0">
                <a:solidFill>
                  <a:schemeClr val="tx1"/>
                </a:solidFill>
              </a:rPr>
              <a:t>أدناه</a:t>
            </a:r>
            <a:endParaRPr lang="en-US" sz="1500" dirty="0">
              <a:solidFill>
                <a:schemeClr val="tx1"/>
              </a:solidFill>
            </a:endParaRPr>
          </a:p>
          <a:p>
            <a:pPr lvl="1" algn="r" rtl="1">
              <a:buClrTx/>
            </a:pPr>
            <a:r>
              <a:rPr lang="ar-SA" sz="1500" dirty="0" smtClean="0">
                <a:solidFill>
                  <a:schemeClr val="tx1"/>
                </a:solidFill>
              </a:rPr>
              <a:t>كان </a:t>
            </a:r>
            <a:r>
              <a:rPr lang="ar-SA" sz="1500" dirty="0">
                <a:solidFill>
                  <a:schemeClr val="tx1"/>
                </a:solidFill>
              </a:rPr>
              <a:t>من المفترض أن يتم توزيع السكان بالتساوي في الفئات العمرية من خمس سنوات متوفر </a:t>
            </a:r>
            <a:r>
              <a:rPr lang="ar-SA" sz="1500" dirty="0" smtClean="0">
                <a:solidFill>
                  <a:schemeClr val="tx1"/>
                </a:solidFill>
              </a:rPr>
              <a:t>هناك</a:t>
            </a:r>
            <a:endParaRPr lang="en-US" sz="1500" b="1" dirty="0" smtClean="0">
              <a:solidFill>
                <a:schemeClr val="tx1"/>
              </a:solidFill>
            </a:endParaRPr>
          </a:p>
          <a:p>
            <a:pPr algn="r" rtl="1">
              <a:buClrTx/>
            </a:pPr>
            <a:endParaRPr lang="ar-LB" sz="1600" b="1" dirty="0" smtClean="0">
              <a:solidFill>
                <a:schemeClr val="accent1">
                  <a:lumMod val="75000"/>
                </a:scheme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92" r="2687" b="4929"/>
          <a:stretch/>
        </p:blipFill>
        <p:spPr bwMode="auto">
          <a:xfrm>
            <a:off x="125623" y="1203544"/>
            <a:ext cx="4337194" cy="290727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 name="Grafik 17"/>
          <p:cNvPicPr/>
          <p:nvPr/>
        </p:nvPicPr>
        <p:blipFill rotWithShape="1">
          <a:blip r:embed="rId4"/>
          <a:srcRect/>
          <a:stretch/>
        </p:blipFill>
        <p:spPr>
          <a:xfrm>
            <a:off x="111974" y="4172004"/>
            <a:ext cx="4350845" cy="2610459"/>
          </a:xfrm>
          <a:prstGeom prst="rect">
            <a:avLst/>
          </a:prstGeom>
          <a:ln>
            <a:solidFill>
              <a:schemeClr val="bg1">
                <a:lumMod val="50000"/>
              </a:schemeClr>
            </a:solidFill>
          </a:ln>
        </p:spPr>
      </p:pic>
    </p:spTree>
    <p:extLst>
      <p:ext uri="{BB962C8B-B14F-4D97-AF65-F5344CB8AC3E}">
        <p14:creationId xmlns:p14="http://schemas.microsoft.com/office/powerpoint/2010/main" val="28744733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p:cNvSpPr>
            <a:spLocks noGrp="1"/>
          </p:cNvSpPr>
          <p:nvPr>
            <p:ph type="sldNum" sz="quarter" idx="12"/>
          </p:nvPr>
        </p:nvSpPr>
        <p:spPr>
          <a:xfrm>
            <a:off x="10967684" y="6131211"/>
            <a:ext cx="1142245" cy="669925"/>
          </a:xfrm>
        </p:spPr>
        <p:txBody>
          <a:bodyPr/>
          <a:lstStyle/>
          <a:p>
            <a:fld id="{D57F1E4F-1CFF-5643-939E-217C01CDF565}" type="slidenum">
              <a:rPr lang="en-US" smtClean="0"/>
              <a:pPr/>
              <a:t>13</a:t>
            </a:fld>
            <a:endParaRPr lang="en-US" dirty="0"/>
          </a:p>
        </p:txBody>
      </p:sp>
      <p:sp>
        <p:nvSpPr>
          <p:cNvPr id="5" name="Title 1"/>
          <p:cNvSpPr txBox="1">
            <a:spLocks/>
          </p:cNvSpPr>
          <p:nvPr/>
        </p:nvSpPr>
        <p:spPr>
          <a:xfrm>
            <a:off x="925" y="-142218"/>
            <a:ext cx="12187900"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kumimoji="0" lang="ar-LB" sz="3200" b="1" i="0" u="none" strike="noStrike" kern="1200" cap="none" spc="0" normalizeH="0" baseline="0" noProof="0" dirty="0" smtClean="0">
                <a:ln>
                  <a:noFill/>
                </a:ln>
                <a:solidFill>
                  <a:schemeClr val="tx1"/>
                </a:solidFill>
                <a:effectLst/>
                <a:uLnTx/>
                <a:uFillTx/>
                <a:latin typeface="Candara"/>
                <a:cs typeface="+mn-cs"/>
              </a:rPr>
              <a:t>ال</a:t>
            </a:r>
            <a:r>
              <a:rPr kumimoji="0" lang="ar-SA" sz="3200" b="1" i="0" u="none" strike="noStrike" kern="1200" cap="none" spc="0" normalizeH="0" baseline="0" noProof="0" dirty="0" smtClean="0">
                <a:ln>
                  <a:noFill/>
                </a:ln>
                <a:solidFill>
                  <a:schemeClr val="tx1"/>
                </a:solidFill>
                <a:effectLst/>
                <a:uLnTx/>
                <a:uFillTx/>
                <a:latin typeface="Candara"/>
                <a:cs typeface="+mn-cs"/>
              </a:rPr>
              <a:t>نمذجة</a:t>
            </a:r>
            <a:r>
              <a:rPr kumimoji="0" lang="ar-LB" sz="3200" b="1" i="0" u="none" strike="noStrike" kern="1200" cap="none" spc="0" normalizeH="0" baseline="0" noProof="0" dirty="0" smtClean="0">
                <a:ln>
                  <a:noFill/>
                </a:ln>
                <a:solidFill>
                  <a:schemeClr val="tx1"/>
                </a:solidFill>
                <a:effectLst/>
                <a:uLnTx/>
                <a:uFillTx/>
                <a:latin typeface="Candara"/>
                <a:cs typeface="+mn-cs"/>
              </a:rPr>
              <a:t> _ </a:t>
            </a:r>
            <a:r>
              <a:rPr lang="ar-SA" sz="2800" b="1" dirty="0" smtClean="0">
                <a:solidFill>
                  <a:schemeClr val="tx1"/>
                </a:solidFill>
              </a:rPr>
              <a:t>تمديد </a:t>
            </a:r>
            <a:r>
              <a:rPr lang="ar-SA" sz="2800" b="1" dirty="0">
                <a:solidFill>
                  <a:schemeClr val="tx1"/>
                </a:solidFill>
              </a:rPr>
              <a:t>النموذج الأساسي بالديناميكيات الزمنية</a:t>
            </a:r>
            <a:endParaRPr lang="en-US" sz="2800" dirty="0">
              <a:solidFill>
                <a:schemeClr val="tx1"/>
              </a:solidFill>
            </a:endParaRPr>
          </a:p>
        </p:txBody>
      </p:sp>
      <p:sp>
        <p:nvSpPr>
          <p:cNvPr id="6" name="Content Placeholder 2"/>
          <p:cNvSpPr txBox="1">
            <a:spLocks/>
          </p:cNvSpPr>
          <p:nvPr/>
        </p:nvSpPr>
        <p:spPr>
          <a:xfrm>
            <a:off x="391887" y="1294572"/>
            <a:ext cx="11370862" cy="1913085"/>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900" b="1" dirty="0" smtClean="0">
                <a:solidFill>
                  <a:schemeClr val="bg1">
                    <a:lumMod val="50000"/>
                  </a:schemeClr>
                </a:solidFill>
              </a:rPr>
              <a:t>تعديل </a:t>
            </a:r>
            <a:r>
              <a:rPr lang="ar-SA" sz="1900" b="1" dirty="0">
                <a:solidFill>
                  <a:schemeClr val="bg1">
                    <a:lumMod val="50000"/>
                  </a:schemeClr>
                </a:solidFill>
              </a:rPr>
              <a:t>العوامل المؤثرة التي تعتمد على </a:t>
            </a:r>
            <a:r>
              <a:rPr lang="ar-SA" sz="1900" b="1" dirty="0" smtClean="0">
                <a:solidFill>
                  <a:schemeClr val="bg1">
                    <a:lumMod val="50000"/>
                  </a:schemeClr>
                </a:solidFill>
              </a:rPr>
              <a:t>الوقت</a:t>
            </a:r>
            <a:endParaRPr lang="ar-LB" sz="1900" dirty="0" smtClean="0">
              <a:solidFill>
                <a:schemeClr val="bg1">
                  <a:lumMod val="50000"/>
                </a:schemeClr>
              </a:solidFill>
            </a:endParaRPr>
          </a:p>
          <a:p>
            <a:pPr algn="r" rtl="1">
              <a:buClrTx/>
            </a:pPr>
            <a:r>
              <a:rPr lang="ar-SA" sz="1700" dirty="0" smtClean="0">
                <a:solidFill>
                  <a:schemeClr val="tx1"/>
                </a:solidFill>
              </a:rPr>
              <a:t>بالإضافة </a:t>
            </a:r>
            <a:r>
              <a:rPr lang="ar-SA" sz="1700" dirty="0">
                <a:solidFill>
                  <a:schemeClr val="tx1"/>
                </a:solidFill>
              </a:rPr>
              <a:t>إلى ذلك ، </a:t>
            </a:r>
            <a:r>
              <a:rPr lang="ar-SA" sz="1700" dirty="0" smtClean="0">
                <a:solidFill>
                  <a:schemeClr val="tx1"/>
                </a:solidFill>
              </a:rPr>
              <a:t>لا </a:t>
            </a:r>
            <a:r>
              <a:rPr lang="ar-SA" sz="1700" dirty="0">
                <a:solidFill>
                  <a:schemeClr val="tx1"/>
                </a:solidFill>
              </a:rPr>
              <a:t>بد من مراعاة تغير العوامل الخارجية بمرور </a:t>
            </a:r>
            <a:r>
              <a:rPr lang="ar-SA" sz="1700" dirty="0" smtClean="0">
                <a:solidFill>
                  <a:schemeClr val="tx1"/>
                </a:solidFill>
              </a:rPr>
              <a:t>الوقت </a:t>
            </a:r>
            <a:endParaRPr lang="en-US" sz="800" dirty="0" smtClean="0">
              <a:solidFill>
                <a:schemeClr val="tx1"/>
              </a:solidFill>
            </a:endParaRPr>
          </a:p>
          <a:p>
            <a:pPr algn="r" rtl="1">
              <a:buClrTx/>
            </a:pPr>
            <a:r>
              <a:rPr lang="ar-SA" sz="1700" dirty="0" smtClean="0">
                <a:solidFill>
                  <a:schemeClr val="tx1"/>
                </a:solidFill>
              </a:rPr>
              <a:t>في </a:t>
            </a:r>
            <a:r>
              <a:rPr lang="ar-SA" sz="1700" dirty="0">
                <a:solidFill>
                  <a:schemeClr val="tx1"/>
                </a:solidFill>
              </a:rPr>
              <a:t>النموذج الحالي على وجه الخصوص تطور معدل المواليد 12 ووفيات الأطفال ومعدل </a:t>
            </a:r>
            <a:r>
              <a:rPr lang="ar-SA" sz="1700" dirty="0" smtClean="0">
                <a:solidFill>
                  <a:schemeClr val="tx1"/>
                </a:solidFill>
              </a:rPr>
              <a:t>الوفيات</a:t>
            </a:r>
            <a:endParaRPr lang="en-US" sz="1700" dirty="0">
              <a:solidFill>
                <a:schemeClr val="tx1"/>
              </a:solidFill>
            </a:endParaRPr>
          </a:p>
          <a:p>
            <a:pPr algn="r" rtl="1">
              <a:buClrTx/>
            </a:pPr>
            <a:r>
              <a:rPr lang="ar-SA" sz="1700" dirty="0">
                <a:solidFill>
                  <a:schemeClr val="tx1"/>
                </a:solidFill>
              </a:rPr>
              <a:t>حققت إندونيسيا نجاحًا كبيرًا في الحد من النمو السكاني في </a:t>
            </a:r>
            <a:r>
              <a:rPr lang="ar-SA" sz="1700" dirty="0" smtClean="0">
                <a:solidFill>
                  <a:schemeClr val="tx1"/>
                </a:solidFill>
              </a:rPr>
              <a:t>السنوات</a:t>
            </a:r>
            <a:r>
              <a:rPr lang="ar-LB" sz="1700" dirty="0" smtClean="0">
                <a:solidFill>
                  <a:schemeClr val="tx1"/>
                </a:solidFill>
              </a:rPr>
              <a:t> </a:t>
            </a:r>
            <a:r>
              <a:rPr lang="ar-SA" sz="1700" dirty="0" smtClean="0">
                <a:solidFill>
                  <a:schemeClr val="tx1"/>
                </a:solidFill>
              </a:rPr>
              <a:t>الأخيرة </a:t>
            </a:r>
            <a:endParaRPr lang="ar-LB" sz="1700" dirty="0" smtClean="0">
              <a:solidFill>
                <a:schemeClr val="tx1"/>
              </a:solidFill>
            </a:endParaRPr>
          </a:p>
          <a:p>
            <a:pPr lvl="1" algn="r" rtl="1">
              <a:buClrTx/>
            </a:pPr>
            <a:r>
              <a:rPr lang="ar-SA" sz="1600" dirty="0" smtClean="0">
                <a:solidFill>
                  <a:schemeClr val="tx1">
                    <a:lumMod val="95000"/>
                    <a:lumOff val="5000"/>
                  </a:schemeClr>
                </a:solidFill>
              </a:rPr>
              <a:t>على </a:t>
            </a:r>
            <a:r>
              <a:rPr lang="ar-SA" sz="1600" dirty="0">
                <a:solidFill>
                  <a:schemeClr val="tx1">
                    <a:lumMod val="95000"/>
                    <a:lumOff val="5000"/>
                  </a:schemeClr>
                </a:solidFill>
              </a:rPr>
              <a:t>سبيل المثال ، انخفض معدل المواليد إلى النصف من 5.6 في عام </a:t>
            </a:r>
            <a:r>
              <a:rPr lang="ar-SA" sz="1600" dirty="0" smtClean="0">
                <a:solidFill>
                  <a:schemeClr val="tx1">
                    <a:lumMod val="95000"/>
                    <a:lumOff val="5000"/>
                  </a:schemeClr>
                </a:solidFill>
              </a:rPr>
              <a:t>1971</a:t>
            </a:r>
            <a:r>
              <a:rPr lang="ar-LB" sz="1600" dirty="0">
                <a:solidFill>
                  <a:schemeClr val="tx1">
                    <a:lumMod val="95000"/>
                    <a:lumOff val="5000"/>
                  </a:schemeClr>
                </a:solidFill>
              </a:rPr>
              <a:t> </a:t>
            </a:r>
            <a:r>
              <a:rPr lang="ar-SA" sz="1600" dirty="0" smtClean="0">
                <a:solidFill>
                  <a:schemeClr val="tx1">
                    <a:lumMod val="95000"/>
                    <a:lumOff val="5000"/>
                  </a:schemeClr>
                </a:solidFill>
              </a:rPr>
              <a:t>إلى 2.85 </a:t>
            </a:r>
            <a:r>
              <a:rPr lang="ar-SA" sz="1600" dirty="0">
                <a:solidFill>
                  <a:schemeClr val="tx1">
                    <a:lumMod val="95000"/>
                    <a:lumOff val="5000"/>
                  </a:schemeClr>
                </a:solidFill>
              </a:rPr>
              <a:t>في عام 1994 (انظر </a:t>
            </a:r>
            <a:r>
              <a:rPr lang="ar-SA" sz="1600" dirty="0" smtClean="0">
                <a:solidFill>
                  <a:schemeClr val="tx1">
                    <a:lumMod val="95000"/>
                    <a:lumOff val="5000"/>
                  </a:schemeClr>
                </a:solidFill>
              </a:rPr>
              <a:t>الجدو</a:t>
            </a:r>
            <a:r>
              <a:rPr lang="ar-LB" sz="1600" dirty="0" smtClean="0">
                <a:solidFill>
                  <a:schemeClr val="tx1">
                    <a:lumMod val="95000"/>
                    <a:lumOff val="5000"/>
                  </a:schemeClr>
                </a:solidFill>
              </a:rPr>
              <a:t>ل</a:t>
            </a:r>
            <a:r>
              <a:rPr lang="ar-SA" sz="1600" dirty="0" smtClean="0">
                <a:solidFill>
                  <a:schemeClr val="tx1">
                    <a:lumMod val="95000"/>
                    <a:lumOff val="5000"/>
                  </a:schemeClr>
                </a:solidFill>
              </a:rPr>
              <a:t>) </a:t>
            </a:r>
            <a:endParaRPr lang="ar-LB" sz="1600" dirty="0" smtClean="0">
              <a:solidFill>
                <a:schemeClr val="tx1">
                  <a:lumMod val="95000"/>
                  <a:lumOff val="5000"/>
                </a:schemeClr>
              </a:solidFill>
            </a:endParaRPr>
          </a:p>
          <a:p>
            <a:pPr lvl="1" algn="r" rtl="1">
              <a:buClrTx/>
            </a:pPr>
            <a:r>
              <a:rPr lang="ar-SA" sz="1600" dirty="0" smtClean="0">
                <a:solidFill>
                  <a:schemeClr val="tx1">
                    <a:lumMod val="95000"/>
                    <a:lumOff val="5000"/>
                  </a:schemeClr>
                </a:solidFill>
              </a:rPr>
              <a:t>تشمل </a:t>
            </a:r>
            <a:r>
              <a:rPr lang="ar-SA" sz="1600" dirty="0">
                <a:solidFill>
                  <a:schemeClr val="tx1">
                    <a:lumMod val="95000"/>
                    <a:lumOff val="5000"/>
                  </a:schemeClr>
                </a:solidFill>
              </a:rPr>
              <a:t>الأسباب بالتأكيد مستوى معيشياً محسناً ، والتعليم العالي والتقدم الصحي </a:t>
            </a:r>
            <a:endParaRPr lang="ar-LB" sz="1600" dirty="0">
              <a:solidFill>
                <a:schemeClr val="tx1">
                  <a:lumMod val="95000"/>
                  <a:lumOff val="5000"/>
                </a:schemeClr>
              </a:solidFill>
            </a:endParaRPr>
          </a:p>
          <a:p>
            <a:pPr algn="r" rtl="1">
              <a:buClrTx/>
            </a:pPr>
            <a:endParaRPr lang="ar-LB" sz="1800" dirty="0">
              <a:solidFill>
                <a:schemeClr val="tx1">
                  <a:lumMod val="95000"/>
                  <a:lumOff val="5000"/>
                </a:schemeClr>
              </a:solidFill>
            </a:endParaRPr>
          </a:p>
          <a:p>
            <a:pPr algn="r" rtl="1">
              <a:buClrTx/>
            </a:pPr>
            <a:endParaRPr lang="ar-LB" sz="1800" dirty="0" smtClean="0">
              <a:solidFill>
                <a:schemeClr val="tx1"/>
              </a:solidFill>
            </a:endParaRPr>
          </a:p>
          <a:p>
            <a:pPr algn="r" rtl="1">
              <a:lnSpc>
                <a:spcPct val="150000"/>
              </a:lnSpc>
              <a:buClrTx/>
            </a:pPr>
            <a:endParaRPr lang="ar-LB" sz="1800" b="1" dirty="0" smtClean="0">
              <a:solidFill>
                <a:schemeClr val="tx1"/>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11" name="Content Placeholder 2"/>
          <p:cNvSpPr txBox="1">
            <a:spLocks/>
          </p:cNvSpPr>
          <p:nvPr/>
        </p:nvSpPr>
        <p:spPr>
          <a:xfrm>
            <a:off x="261256" y="5126656"/>
            <a:ext cx="11516005" cy="114603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pPr>
            <a:r>
              <a:rPr lang="ar-SA" sz="1700" dirty="0" smtClean="0">
                <a:solidFill>
                  <a:schemeClr val="tx1">
                    <a:lumMod val="95000"/>
                    <a:lumOff val="5000"/>
                  </a:schemeClr>
                </a:solidFill>
              </a:rPr>
              <a:t>يساهم </a:t>
            </a:r>
            <a:r>
              <a:rPr lang="ar-SA" sz="1700" dirty="0">
                <a:solidFill>
                  <a:schemeClr val="tx1">
                    <a:lumMod val="95000"/>
                    <a:lumOff val="5000"/>
                  </a:schemeClr>
                </a:solidFill>
              </a:rPr>
              <a:t>بشكل كبير في حقيقة أن المزيد </a:t>
            </a:r>
            <a:r>
              <a:rPr lang="ar-SA" sz="1700" dirty="0" smtClean="0">
                <a:solidFill>
                  <a:schemeClr val="tx1">
                    <a:lumMod val="95000"/>
                    <a:lumOff val="5000"/>
                  </a:schemeClr>
                </a:solidFill>
              </a:rPr>
              <a:t>من </a:t>
            </a:r>
            <a:r>
              <a:rPr lang="ar-SA" sz="1700" dirty="0">
                <a:solidFill>
                  <a:schemeClr val="tx1">
                    <a:lumMod val="95000"/>
                    <a:lumOff val="5000"/>
                  </a:schemeClr>
                </a:solidFill>
              </a:rPr>
              <a:t>الناس في إندونيسيا يخططون بنشاط </a:t>
            </a:r>
            <a:r>
              <a:rPr lang="ar-SA" sz="1700" dirty="0" smtClean="0">
                <a:solidFill>
                  <a:schemeClr val="tx1">
                    <a:lumMod val="95000"/>
                    <a:lumOff val="5000"/>
                  </a:schemeClr>
                </a:solidFill>
              </a:rPr>
              <a:t>للعائلات </a:t>
            </a:r>
            <a:endParaRPr lang="ar-LB" sz="1700" dirty="0" smtClean="0">
              <a:solidFill>
                <a:schemeClr val="tx1">
                  <a:lumMod val="95000"/>
                  <a:lumOff val="5000"/>
                </a:schemeClr>
              </a:solidFill>
            </a:endParaRPr>
          </a:p>
          <a:p>
            <a:pPr lvl="1" algn="r" rtl="1">
              <a:buClrTx/>
            </a:pPr>
            <a:r>
              <a:rPr lang="ar-SA" sz="1600" dirty="0" smtClean="0">
                <a:solidFill>
                  <a:schemeClr val="tx1">
                    <a:lumMod val="95000"/>
                    <a:lumOff val="5000"/>
                  </a:schemeClr>
                </a:solidFill>
              </a:rPr>
              <a:t>وهذا </a:t>
            </a:r>
            <a:r>
              <a:rPr lang="ar-SA" sz="1600" dirty="0">
                <a:solidFill>
                  <a:schemeClr val="tx1">
                    <a:lumMod val="95000"/>
                    <a:lumOff val="5000"/>
                  </a:schemeClr>
                </a:solidFill>
              </a:rPr>
              <a:t>يشمل كلاً من زيادة سن الزواج وزيادة انتشار وكفاءة وسائل منع الحمل </a:t>
            </a:r>
            <a:r>
              <a:rPr lang="ar-SA" sz="1600" dirty="0" smtClean="0">
                <a:solidFill>
                  <a:schemeClr val="tx1">
                    <a:lumMod val="95000"/>
                    <a:lumOff val="5000"/>
                  </a:schemeClr>
                </a:solidFill>
              </a:rPr>
              <a:t>الحديثة</a:t>
            </a:r>
            <a:endParaRPr lang="ar-LB" sz="1600" dirty="0" smtClean="0">
              <a:solidFill>
                <a:schemeClr val="tx1">
                  <a:lumMod val="95000"/>
                  <a:lumOff val="5000"/>
                </a:schemeClr>
              </a:solidFill>
            </a:endParaRPr>
          </a:p>
          <a:p>
            <a:pPr lvl="1" algn="r" rtl="1">
              <a:buClrTx/>
            </a:pPr>
            <a:r>
              <a:rPr lang="ar-SA" sz="1600" dirty="0" smtClean="0">
                <a:solidFill>
                  <a:schemeClr val="tx1">
                    <a:lumMod val="95000"/>
                    <a:lumOff val="5000"/>
                  </a:schemeClr>
                </a:solidFill>
              </a:rPr>
              <a:t>بينما </a:t>
            </a:r>
            <a:r>
              <a:rPr lang="ar-SA" sz="1600" dirty="0">
                <a:solidFill>
                  <a:schemeClr val="tx1">
                    <a:lumMod val="95000"/>
                    <a:lumOff val="5000"/>
                  </a:schemeClr>
                </a:solidFill>
              </a:rPr>
              <a:t>استخدمت حوالي 10٪ فقط من النساء المتزوجات اللواتي تتراوح أعمارهن بين 15 و 49 عامًا وسائل منع الحمل في عام </a:t>
            </a:r>
            <a:r>
              <a:rPr lang="ar-SA" sz="1600" dirty="0" smtClean="0">
                <a:solidFill>
                  <a:schemeClr val="tx1">
                    <a:lumMod val="95000"/>
                    <a:lumOff val="5000"/>
                  </a:schemeClr>
                </a:solidFill>
              </a:rPr>
              <a:t>1971، </a:t>
            </a:r>
            <a:r>
              <a:rPr lang="ar-SA" sz="1600" dirty="0">
                <a:solidFill>
                  <a:schemeClr val="tx1">
                    <a:lumMod val="95000"/>
                    <a:lumOff val="5000"/>
                  </a:schemeClr>
                </a:solidFill>
              </a:rPr>
              <a:t>ارتفعت هذه النسبة إلى 49.7٪ في عام 1991 و 57٪ في عام </a:t>
            </a:r>
            <a:r>
              <a:rPr lang="ar-SA" sz="1600" dirty="0" smtClean="0">
                <a:solidFill>
                  <a:schemeClr val="tx1">
                    <a:lumMod val="95000"/>
                    <a:lumOff val="5000"/>
                  </a:schemeClr>
                </a:solidFill>
              </a:rPr>
              <a:t>1998</a:t>
            </a:r>
            <a:endParaRPr lang="ar-LB" sz="1600" dirty="0" smtClean="0">
              <a:solidFill>
                <a:schemeClr val="tx1">
                  <a:lumMod val="95000"/>
                  <a:lumOff val="5000"/>
                </a:scheme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3345302"/>
            <a:ext cx="9477375"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3243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p:cNvSpPr>
            <a:spLocks noGrp="1"/>
          </p:cNvSpPr>
          <p:nvPr>
            <p:ph type="sldNum" sz="quarter" idx="12"/>
          </p:nvPr>
        </p:nvSpPr>
        <p:spPr>
          <a:xfrm>
            <a:off x="10967684" y="6131211"/>
            <a:ext cx="1142245" cy="669925"/>
          </a:xfrm>
        </p:spPr>
        <p:txBody>
          <a:bodyPr/>
          <a:lstStyle/>
          <a:p>
            <a:fld id="{D57F1E4F-1CFF-5643-939E-217C01CDF565}" type="slidenum">
              <a:rPr lang="en-US" smtClean="0"/>
              <a:pPr/>
              <a:t>14</a:t>
            </a:fld>
            <a:endParaRPr lang="en-US" dirty="0"/>
          </a:p>
        </p:txBody>
      </p:sp>
      <p:sp>
        <p:nvSpPr>
          <p:cNvPr id="5" name="Title 1"/>
          <p:cNvSpPr txBox="1">
            <a:spLocks/>
          </p:cNvSpPr>
          <p:nvPr/>
        </p:nvSpPr>
        <p:spPr>
          <a:xfrm>
            <a:off x="925" y="-142218"/>
            <a:ext cx="12187900"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kumimoji="0" lang="ar-LB" sz="3200" b="1" i="0" u="none" strike="noStrike" kern="1200" cap="none" spc="0" normalizeH="0" baseline="0" noProof="0" dirty="0" smtClean="0">
                <a:ln>
                  <a:noFill/>
                </a:ln>
                <a:solidFill>
                  <a:schemeClr val="tx1"/>
                </a:solidFill>
                <a:effectLst/>
                <a:uLnTx/>
                <a:uFillTx/>
                <a:latin typeface="Candara"/>
                <a:cs typeface="+mn-cs"/>
              </a:rPr>
              <a:t>ال</a:t>
            </a:r>
            <a:r>
              <a:rPr kumimoji="0" lang="ar-SA" sz="3200" b="1" i="0" u="none" strike="noStrike" kern="1200" cap="none" spc="0" normalizeH="0" baseline="0" noProof="0" dirty="0" smtClean="0">
                <a:ln>
                  <a:noFill/>
                </a:ln>
                <a:solidFill>
                  <a:schemeClr val="tx1"/>
                </a:solidFill>
                <a:effectLst/>
                <a:uLnTx/>
                <a:uFillTx/>
                <a:latin typeface="Candara"/>
                <a:cs typeface="+mn-cs"/>
              </a:rPr>
              <a:t>نمذجة</a:t>
            </a:r>
            <a:r>
              <a:rPr kumimoji="0" lang="ar-LB" sz="3200" b="1" i="0" u="none" strike="noStrike" kern="1200" cap="none" spc="0" normalizeH="0" baseline="0" noProof="0" dirty="0" smtClean="0">
                <a:ln>
                  <a:noFill/>
                </a:ln>
                <a:solidFill>
                  <a:schemeClr val="tx1"/>
                </a:solidFill>
                <a:effectLst/>
                <a:uLnTx/>
                <a:uFillTx/>
                <a:latin typeface="Candara"/>
                <a:cs typeface="+mn-cs"/>
              </a:rPr>
              <a:t> _ </a:t>
            </a:r>
            <a:r>
              <a:rPr lang="ar-SA" sz="2800" b="1" dirty="0" smtClean="0">
                <a:solidFill>
                  <a:schemeClr val="tx1"/>
                </a:solidFill>
              </a:rPr>
              <a:t>تمديد </a:t>
            </a:r>
            <a:r>
              <a:rPr lang="ar-SA" sz="2800" b="1" dirty="0">
                <a:solidFill>
                  <a:schemeClr val="tx1"/>
                </a:solidFill>
              </a:rPr>
              <a:t>النموذج الأساسي بالديناميكيات الزمنية</a:t>
            </a:r>
            <a:endParaRPr lang="en-US" sz="2800" dirty="0">
              <a:solidFill>
                <a:schemeClr val="tx1"/>
              </a:solidFill>
            </a:endParaRPr>
          </a:p>
        </p:txBody>
      </p:sp>
      <p:sp>
        <p:nvSpPr>
          <p:cNvPr id="6" name="Content Placeholder 2"/>
          <p:cNvSpPr txBox="1">
            <a:spLocks/>
          </p:cNvSpPr>
          <p:nvPr/>
        </p:nvSpPr>
        <p:spPr>
          <a:xfrm>
            <a:off x="4763066" y="1294571"/>
            <a:ext cx="7001415" cy="5365535"/>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700" b="1" dirty="0" smtClean="0">
                <a:solidFill>
                  <a:schemeClr val="bg1">
                    <a:lumMod val="50000"/>
                  </a:schemeClr>
                </a:solidFill>
              </a:rPr>
              <a:t>تعديل </a:t>
            </a:r>
            <a:r>
              <a:rPr lang="ar-SA" sz="1700" b="1" dirty="0">
                <a:solidFill>
                  <a:schemeClr val="bg1">
                    <a:lumMod val="50000"/>
                  </a:schemeClr>
                </a:solidFill>
              </a:rPr>
              <a:t>العوامل المؤثرة التي تعتمد على </a:t>
            </a:r>
            <a:r>
              <a:rPr lang="ar-SA" sz="1700" b="1" dirty="0" smtClean="0">
                <a:solidFill>
                  <a:schemeClr val="bg1">
                    <a:lumMod val="50000"/>
                  </a:schemeClr>
                </a:solidFill>
              </a:rPr>
              <a:t>الوقت</a:t>
            </a:r>
            <a:endParaRPr lang="ar-LB" sz="1700" b="1" dirty="0" smtClean="0">
              <a:solidFill>
                <a:schemeClr val="bg1">
                  <a:lumMod val="50000"/>
                </a:schemeClr>
              </a:solidFill>
            </a:endParaRPr>
          </a:p>
          <a:p>
            <a:pPr algn="r" rtl="1">
              <a:buClrTx/>
              <a:buFont typeface="Wingdings" panose="05000000000000000000" pitchFamily="2" charset="2"/>
              <a:buChar char="§"/>
            </a:pPr>
            <a:endParaRPr lang="ar-LB" sz="300" dirty="0" smtClean="0">
              <a:solidFill>
                <a:schemeClr val="tx1">
                  <a:lumMod val="95000"/>
                  <a:lumOff val="5000"/>
                </a:schemeClr>
              </a:solidFill>
            </a:endParaRPr>
          </a:p>
          <a:p>
            <a:pPr algn="r" rtl="1">
              <a:buClrTx/>
            </a:pPr>
            <a:r>
              <a:rPr lang="ar-SA" sz="1700" dirty="0" smtClean="0">
                <a:solidFill>
                  <a:schemeClr val="tx1">
                    <a:lumMod val="95000"/>
                    <a:lumOff val="5000"/>
                  </a:schemeClr>
                </a:solidFill>
              </a:rPr>
              <a:t>يرجع </a:t>
            </a:r>
            <a:r>
              <a:rPr lang="ar-SA" sz="1700" dirty="0">
                <a:solidFill>
                  <a:schemeClr val="tx1">
                    <a:lumMod val="95000"/>
                    <a:lumOff val="5000"/>
                  </a:schemeClr>
                </a:solidFill>
              </a:rPr>
              <a:t>هذا التطور إلى حد كبير إلى برنامج الأمم المتحدة للتنمية </a:t>
            </a:r>
            <a:r>
              <a:rPr lang="ar-SA" sz="1700" dirty="0" smtClean="0">
                <a:solidFill>
                  <a:schemeClr val="tx1">
                    <a:lumMod val="95000"/>
                    <a:lumOff val="5000"/>
                  </a:schemeClr>
                </a:solidFill>
              </a:rPr>
              <a:t>السكانية، </a:t>
            </a:r>
            <a:r>
              <a:rPr lang="ar-SA" sz="1700" dirty="0">
                <a:solidFill>
                  <a:schemeClr val="tx1">
                    <a:lumMod val="95000"/>
                    <a:lumOff val="5000"/>
                  </a:schemeClr>
                </a:solidFill>
              </a:rPr>
              <a:t>الذي تم تنفيذه في إندونيسيا مع نجاح مثالي وحصلت إندونيسيا على "جائزة السكان" في عام </a:t>
            </a:r>
            <a:r>
              <a:rPr lang="ar-SA" sz="1700" dirty="0" smtClean="0">
                <a:solidFill>
                  <a:schemeClr val="tx1">
                    <a:lumMod val="95000"/>
                    <a:lumOff val="5000"/>
                  </a:schemeClr>
                </a:solidFill>
              </a:rPr>
              <a:t>1989</a:t>
            </a:r>
            <a:endParaRPr lang="en-US" sz="1700" dirty="0">
              <a:solidFill>
                <a:schemeClr val="tx1">
                  <a:lumMod val="95000"/>
                  <a:lumOff val="5000"/>
                </a:schemeClr>
              </a:solidFill>
            </a:endParaRPr>
          </a:p>
          <a:p>
            <a:pPr algn="r" rtl="1">
              <a:buClrTx/>
            </a:pPr>
            <a:r>
              <a:rPr lang="ar-SA" sz="1700" dirty="0" smtClean="0">
                <a:solidFill>
                  <a:schemeClr val="tx1">
                    <a:lumMod val="95000"/>
                    <a:lumOff val="5000"/>
                  </a:schemeClr>
                </a:solidFill>
              </a:rPr>
              <a:t>من</a:t>
            </a:r>
            <a:r>
              <a:rPr lang="ar-LB" sz="1700" dirty="0" smtClean="0">
                <a:solidFill>
                  <a:schemeClr val="tx1">
                    <a:lumMod val="95000"/>
                    <a:lumOff val="5000"/>
                  </a:schemeClr>
                </a:solidFill>
              </a:rPr>
              <a:t> </a:t>
            </a:r>
            <a:r>
              <a:rPr lang="ar-SA" sz="1700" dirty="0">
                <a:solidFill>
                  <a:schemeClr val="tx1">
                    <a:lumMod val="95000"/>
                    <a:lumOff val="5000"/>
                  </a:schemeClr>
                </a:solidFill>
              </a:rPr>
              <a:t>لذلك يبدو من </a:t>
            </a:r>
            <a:r>
              <a:rPr lang="ar-SA" sz="1700" dirty="0" smtClean="0">
                <a:solidFill>
                  <a:schemeClr val="tx1">
                    <a:lumMod val="95000"/>
                    <a:lumOff val="5000"/>
                  </a:schemeClr>
                </a:solidFill>
              </a:rPr>
              <a:t>الواقعي </a:t>
            </a:r>
            <a:r>
              <a:rPr lang="ar-SA" sz="1700" dirty="0">
                <a:solidFill>
                  <a:schemeClr val="tx1">
                    <a:lumMod val="95000"/>
                    <a:lumOff val="5000"/>
                  </a:schemeClr>
                </a:solidFill>
              </a:rPr>
              <a:t>أن يستمر هذا </a:t>
            </a:r>
            <a:r>
              <a:rPr lang="ar-SA" sz="1700" dirty="0" smtClean="0">
                <a:solidFill>
                  <a:schemeClr val="tx1">
                    <a:lumMod val="95000"/>
                    <a:lumOff val="5000"/>
                  </a:schemeClr>
                </a:solidFill>
              </a:rPr>
              <a:t>الاتجاه </a:t>
            </a:r>
            <a:endParaRPr lang="ar-LB" sz="1700" dirty="0" smtClean="0">
              <a:solidFill>
                <a:schemeClr val="tx1">
                  <a:lumMod val="95000"/>
                  <a:lumOff val="5000"/>
                </a:schemeClr>
              </a:solidFill>
            </a:endParaRPr>
          </a:p>
          <a:p>
            <a:pPr algn="r" rtl="1">
              <a:buClrTx/>
            </a:pPr>
            <a:r>
              <a:rPr lang="ar-SA" sz="1700" dirty="0" smtClean="0">
                <a:solidFill>
                  <a:schemeClr val="tx1">
                    <a:lumMod val="95000"/>
                    <a:lumOff val="5000"/>
                  </a:schemeClr>
                </a:solidFill>
              </a:rPr>
              <a:t>سلسلة </a:t>
            </a:r>
            <a:r>
              <a:rPr lang="ar-SA" sz="1700" dirty="0">
                <a:solidFill>
                  <a:schemeClr val="tx1">
                    <a:lumMod val="95000"/>
                    <a:lumOff val="5000"/>
                  </a:schemeClr>
                </a:solidFill>
              </a:rPr>
              <a:t>زمنية </a:t>
            </a:r>
            <a:r>
              <a:rPr lang="ar-SA" sz="1700" dirty="0" smtClean="0">
                <a:solidFill>
                  <a:schemeClr val="tx1">
                    <a:lumMod val="95000"/>
                    <a:lumOff val="5000"/>
                  </a:schemeClr>
                </a:solidFill>
              </a:rPr>
              <a:t>متوقعة </a:t>
            </a:r>
            <a:r>
              <a:rPr lang="ar-SA" sz="1700" dirty="0">
                <a:solidFill>
                  <a:schemeClr val="tx1">
                    <a:lumMod val="95000"/>
                    <a:lumOff val="5000"/>
                  </a:schemeClr>
                </a:solidFill>
              </a:rPr>
              <a:t>لمعدل </a:t>
            </a:r>
            <a:r>
              <a:rPr lang="ar-SA" sz="1700" dirty="0" smtClean="0">
                <a:solidFill>
                  <a:schemeClr val="tx1">
                    <a:lumMod val="95000"/>
                    <a:lumOff val="5000"/>
                  </a:schemeClr>
                </a:solidFill>
              </a:rPr>
              <a:t>ال</a:t>
            </a:r>
            <a:r>
              <a:rPr lang="ar-LB" sz="1700" dirty="0" smtClean="0">
                <a:solidFill>
                  <a:schemeClr val="tx1">
                    <a:lumMod val="95000"/>
                    <a:lumOff val="5000"/>
                  </a:schemeClr>
                </a:solidFill>
              </a:rPr>
              <a:t>ولادات</a:t>
            </a:r>
            <a:r>
              <a:rPr lang="ar-SA" sz="1700" dirty="0" smtClean="0">
                <a:solidFill>
                  <a:schemeClr val="tx1">
                    <a:lumMod val="95000"/>
                    <a:lumOff val="5000"/>
                  </a:schemeClr>
                </a:solidFill>
              </a:rPr>
              <a:t> </a:t>
            </a:r>
            <a:r>
              <a:rPr lang="ar-SA" sz="1700" dirty="0">
                <a:solidFill>
                  <a:schemeClr val="tx1">
                    <a:lumMod val="95000"/>
                    <a:lumOff val="5000"/>
                  </a:schemeClr>
                </a:solidFill>
              </a:rPr>
              <a:t>هي من مكتب الولايات المتحدة للتعداد </a:t>
            </a:r>
            <a:r>
              <a:rPr lang="ar-SA" sz="1700" dirty="0" smtClean="0">
                <a:solidFill>
                  <a:schemeClr val="tx1">
                    <a:lumMod val="95000"/>
                    <a:lumOff val="5000"/>
                  </a:schemeClr>
                </a:solidFill>
              </a:rPr>
              <a:t>المتاح. </a:t>
            </a:r>
            <a:r>
              <a:rPr lang="ar-SA" sz="1700" dirty="0">
                <a:solidFill>
                  <a:schemeClr val="tx1">
                    <a:lumMod val="95000"/>
                    <a:lumOff val="5000"/>
                  </a:schemeClr>
                </a:solidFill>
              </a:rPr>
              <a:t>هو مبين في </a:t>
            </a:r>
            <a:r>
              <a:rPr lang="ar-SA" sz="1700" dirty="0" smtClean="0">
                <a:solidFill>
                  <a:schemeClr val="tx1">
                    <a:lumMod val="95000"/>
                    <a:lumOff val="5000"/>
                  </a:schemeClr>
                </a:solidFill>
              </a:rPr>
              <a:t>الشكل</a:t>
            </a:r>
            <a:r>
              <a:rPr lang="ar-LB" sz="1700" dirty="0" smtClean="0">
                <a:solidFill>
                  <a:schemeClr val="tx1">
                    <a:lumMod val="95000"/>
                    <a:lumOff val="5000"/>
                  </a:schemeClr>
                </a:solidFill>
              </a:rPr>
              <a:t> اعلاه</a:t>
            </a:r>
            <a:r>
              <a:rPr lang="ar-SA" sz="1700" dirty="0" smtClean="0">
                <a:solidFill>
                  <a:schemeClr val="tx1">
                    <a:lumMod val="95000"/>
                    <a:lumOff val="5000"/>
                  </a:schemeClr>
                </a:solidFill>
              </a:rPr>
              <a:t> </a:t>
            </a:r>
            <a:r>
              <a:rPr lang="ar-SA" sz="1700" dirty="0">
                <a:solidFill>
                  <a:schemeClr val="tx1">
                    <a:lumMod val="95000"/>
                    <a:lumOff val="5000"/>
                  </a:schemeClr>
                </a:solidFill>
              </a:rPr>
              <a:t>وكان أساس </a:t>
            </a:r>
            <a:r>
              <a:rPr lang="ar-SA" sz="1700" dirty="0" smtClean="0">
                <a:solidFill>
                  <a:schemeClr val="tx1">
                    <a:lumMod val="95000"/>
                    <a:lumOff val="5000"/>
                  </a:schemeClr>
                </a:solidFill>
              </a:rPr>
              <a:t>النموذج</a:t>
            </a:r>
            <a:r>
              <a:rPr lang="ar-LB" sz="1700" dirty="0" smtClean="0">
                <a:solidFill>
                  <a:schemeClr val="tx1">
                    <a:lumMod val="95000"/>
                    <a:lumOff val="5000"/>
                  </a:schemeClr>
                </a:solidFill>
              </a:rPr>
              <a:t> </a:t>
            </a:r>
          </a:p>
          <a:p>
            <a:pPr algn="r" rtl="1">
              <a:buClrTx/>
            </a:pPr>
            <a:r>
              <a:rPr lang="ar-SA" sz="1700" dirty="0" smtClean="0">
                <a:solidFill>
                  <a:schemeClr val="tx1">
                    <a:lumMod val="95000"/>
                    <a:lumOff val="5000"/>
                  </a:schemeClr>
                </a:solidFill>
              </a:rPr>
              <a:t>أصبح </a:t>
            </a:r>
            <a:r>
              <a:rPr lang="ar-SA" sz="1700" dirty="0">
                <a:solidFill>
                  <a:schemeClr val="tx1">
                    <a:lumMod val="95000"/>
                    <a:lumOff val="5000"/>
                  </a:schemeClr>
                </a:solidFill>
              </a:rPr>
              <a:t>التقدم في وفيات الأطفال أكثر وضوحا في </a:t>
            </a:r>
            <a:r>
              <a:rPr lang="ar-SA" sz="1700" dirty="0" smtClean="0">
                <a:solidFill>
                  <a:schemeClr val="tx1">
                    <a:lumMod val="95000"/>
                    <a:lumOff val="5000"/>
                  </a:schemeClr>
                </a:solidFill>
              </a:rPr>
              <a:t>إندونيسيا </a:t>
            </a:r>
            <a:endParaRPr lang="ar-LB" sz="1700" dirty="0" smtClean="0">
              <a:solidFill>
                <a:schemeClr val="tx1">
                  <a:lumMod val="95000"/>
                  <a:lumOff val="5000"/>
                </a:schemeClr>
              </a:solidFill>
            </a:endParaRPr>
          </a:p>
          <a:p>
            <a:pPr lvl="1" algn="r" rtl="1">
              <a:buClrTx/>
            </a:pPr>
            <a:r>
              <a:rPr lang="ar-SA" sz="1500" dirty="0" smtClean="0">
                <a:solidFill>
                  <a:schemeClr val="tx1">
                    <a:lumMod val="95000"/>
                    <a:lumOff val="5000"/>
                  </a:schemeClr>
                </a:solidFill>
              </a:rPr>
              <a:t>انخفض </a:t>
            </a:r>
            <a:r>
              <a:rPr lang="ar-SA" sz="1500" dirty="0">
                <a:solidFill>
                  <a:schemeClr val="tx1">
                    <a:lumMod val="95000"/>
                    <a:lumOff val="5000"/>
                  </a:schemeClr>
                </a:solidFill>
              </a:rPr>
              <a:t>من 145 حالة وفاة لكل 1000 مولود في عام 1971 إلى 43.7 في </a:t>
            </a:r>
            <a:r>
              <a:rPr lang="ar-SA" sz="1500" dirty="0" smtClean="0">
                <a:solidFill>
                  <a:schemeClr val="tx1">
                    <a:lumMod val="95000"/>
                    <a:lumOff val="5000"/>
                  </a:schemeClr>
                </a:solidFill>
              </a:rPr>
              <a:t>عام</a:t>
            </a:r>
            <a:r>
              <a:rPr lang="ar-LB" sz="1500" dirty="0" smtClean="0">
                <a:solidFill>
                  <a:schemeClr val="tx1">
                    <a:lumMod val="95000"/>
                    <a:lumOff val="5000"/>
                  </a:schemeClr>
                </a:solidFill>
              </a:rPr>
              <a:t> </a:t>
            </a:r>
            <a:r>
              <a:rPr lang="ar-SA" sz="1500" dirty="0" smtClean="0">
                <a:solidFill>
                  <a:schemeClr val="tx1">
                    <a:lumMod val="95000"/>
                    <a:lumOff val="5000"/>
                  </a:schemeClr>
                </a:solidFill>
              </a:rPr>
              <a:t>1999 </a:t>
            </a:r>
            <a:endParaRPr lang="ar-LB" sz="1500" dirty="0" smtClean="0">
              <a:solidFill>
                <a:schemeClr val="tx1">
                  <a:lumMod val="95000"/>
                  <a:lumOff val="5000"/>
                </a:schemeClr>
              </a:solidFill>
            </a:endParaRPr>
          </a:p>
          <a:p>
            <a:pPr lvl="1" algn="r" rtl="1">
              <a:buClrTx/>
            </a:pPr>
            <a:r>
              <a:rPr lang="ar-SA" sz="1500" dirty="0" smtClean="0">
                <a:solidFill>
                  <a:schemeClr val="tx1">
                    <a:lumMod val="95000"/>
                    <a:lumOff val="5000"/>
                  </a:schemeClr>
                </a:solidFill>
              </a:rPr>
              <a:t>نظرًا </a:t>
            </a:r>
            <a:r>
              <a:rPr lang="ar-SA" sz="1500" dirty="0">
                <a:solidFill>
                  <a:schemeClr val="tx1">
                    <a:lumMod val="95000"/>
                    <a:lumOff val="5000"/>
                  </a:schemeClr>
                </a:solidFill>
              </a:rPr>
              <a:t>لأن هذه القيمة لا تزال أعلى بكثير من الدول الغربية (للمقارنة: </a:t>
            </a:r>
            <a:r>
              <a:rPr lang="en-US" sz="1500" dirty="0">
                <a:solidFill>
                  <a:schemeClr val="tx1">
                    <a:lumMod val="95000"/>
                    <a:lumOff val="5000"/>
                  </a:schemeClr>
                </a:solidFill>
                <a:latin typeface="Adobe Fan Heiti Std B" pitchFamily="34" charset="-128"/>
                <a:ea typeface="Adobe Fan Heiti Std B" pitchFamily="34" charset="-128"/>
              </a:rPr>
              <a:t>FRG 1999: 5</a:t>
            </a:r>
            <a:r>
              <a:rPr lang="ar-SA" sz="1500" dirty="0">
                <a:solidFill>
                  <a:schemeClr val="tx1">
                    <a:lumMod val="95000"/>
                    <a:lumOff val="5000"/>
                  </a:schemeClr>
                </a:solidFill>
              </a:rPr>
              <a:t>) ، فمن المتوقع حدوث انخفاض </a:t>
            </a:r>
            <a:r>
              <a:rPr lang="ar-SA" sz="1500" dirty="0" smtClean="0">
                <a:solidFill>
                  <a:schemeClr val="tx1">
                    <a:lumMod val="95000"/>
                    <a:lumOff val="5000"/>
                  </a:schemeClr>
                </a:solidFill>
              </a:rPr>
              <a:t>آخر </a:t>
            </a:r>
            <a:endParaRPr lang="ar-LB" sz="1500" dirty="0" smtClean="0">
              <a:solidFill>
                <a:schemeClr val="tx1">
                  <a:lumMod val="95000"/>
                  <a:lumOff val="5000"/>
                </a:schemeClr>
              </a:solidFill>
            </a:endParaRPr>
          </a:p>
          <a:p>
            <a:pPr algn="r" rtl="1">
              <a:buClrTx/>
            </a:pPr>
            <a:r>
              <a:rPr lang="ar-SA" sz="1700" dirty="0" smtClean="0">
                <a:solidFill>
                  <a:schemeClr val="tx1">
                    <a:lumMod val="95000"/>
                    <a:lumOff val="5000"/>
                  </a:schemeClr>
                </a:solidFill>
              </a:rPr>
              <a:t>مرة </a:t>
            </a:r>
            <a:r>
              <a:rPr lang="ar-SA" sz="1700" dirty="0">
                <a:solidFill>
                  <a:schemeClr val="tx1">
                    <a:lumMod val="95000"/>
                    <a:lumOff val="5000"/>
                  </a:schemeClr>
                </a:solidFill>
              </a:rPr>
              <a:t>أخرى ، استخدم مكتب توقعات الولايات المتحدة للتعداد ، وهو موضح في الشكل </a:t>
            </a:r>
            <a:r>
              <a:rPr lang="ar-LB" sz="1700" dirty="0" smtClean="0">
                <a:solidFill>
                  <a:schemeClr val="tx1">
                    <a:lumMod val="95000"/>
                    <a:lumOff val="5000"/>
                  </a:schemeClr>
                </a:solidFill>
              </a:rPr>
              <a:t>ادناه </a:t>
            </a:r>
          </a:p>
          <a:p>
            <a:pPr algn="r" rtl="1">
              <a:buClrTx/>
            </a:pPr>
            <a:r>
              <a:rPr lang="ar-SA" sz="1700" dirty="0" smtClean="0">
                <a:solidFill>
                  <a:schemeClr val="tx1">
                    <a:lumMod val="95000"/>
                    <a:lumOff val="5000"/>
                  </a:schemeClr>
                </a:solidFill>
              </a:rPr>
              <a:t>نظرًا </a:t>
            </a:r>
            <a:r>
              <a:rPr lang="ar-SA" sz="1700" dirty="0">
                <a:solidFill>
                  <a:schemeClr val="tx1">
                    <a:lumMod val="95000"/>
                    <a:lumOff val="5000"/>
                  </a:schemeClr>
                </a:solidFill>
              </a:rPr>
              <a:t>لعدم إمكانية الحصول على بيانات قابلة للاستخدام لمعدلات الوفيات ، تم افتراض القيم التالية في البداية:</a:t>
            </a:r>
            <a:endParaRPr lang="en-US" sz="1700" dirty="0">
              <a:solidFill>
                <a:schemeClr val="tx1">
                  <a:lumMod val="95000"/>
                  <a:lumOff val="5000"/>
                </a:schemeClr>
              </a:solidFill>
            </a:endParaRPr>
          </a:p>
          <a:p>
            <a:pPr lvl="1" algn="r" rtl="1">
              <a:buClrTx/>
              <a:buFont typeface="Arial" panose="020B0604020202020204" pitchFamily="34" charset="0"/>
              <a:buChar char="•"/>
            </a:pPr>
            <a:r>
              <a:rPr lang="ar-SA" sz="1500" dirty="0">
                <a:solidFill>
                  <a:schemeClr val="tx1">
                    <a:lumMod val="95000"/>
                    <a:lumOff val="5000"/>
                  </a:schemeClr>
                </a:solidFill>
              </a:rPr>
              <a:t>الفئة العمرية 55 إلى 69 سنة: 2٪</a:t>
            </a:r>
            <a:endParaRPr lang="en-US" sz="1500" dirty="0">
              <a:solidFill>
                <a:schemeClr val="tx1">
                  <a:lumMod val="95000"/>
                  <a:lumOff val="5000"/>
                </a:schemeClr>
              </a:solidFill>
            </a:endParaRPr>
          </a:p>
          <a:p>
            <a:pPr lvl="1" algn="r" rtl="1">
              <a:buClrTx/>
              <a:buFont typeface="Arial" panose="020B0604020202020204" pitchFamily="34" charset="0"/>
              <a:buChar char="•"/>
            </a:pPr>
            <a:r>
              <a:rPr lang="ar-SA" sz="1500" dirty="0">
                <a:solidFill>
                  <a:schemeClr val="tx1">
                    <a:lumMod val="95000"/>
                    <a:lumOff val="5000"/>
                  </a:schemeClr>
                </a:solidFill>
              </a:rPr>
              <a:t>الفئة العمرية 70 إلى 74 سنة: 2٪</a:t>
            </a:r>
            <a:endParaRPr lang="en-US" sz="1500" dirty="0">
              <a:solidFill>
                <a:schemeClr val="tx1">
                  <a:lumMod val="95000"/>
                  <a:lumOff val="5000"/>
                </a:schemeClr>
              </a:solidFill>
            </a:endParaRPr>
          </a:p>
          <a:p>
            <a:pPr lvl="1" algn="r" rtl="1">
              <a:buClrTx/>
              <a:buFont typeface="Arial" panose="020B0604020202020204" pitchFamily="34" charset="0"/>
              <a:buChar char="•"/>
            </a:pPr>
            <a:r>
              <a:rPr lang="ar-SA" sz="1500" dirty="0">
                <a:solidFill>
                  <a:schemeClr val="tx1">
                    <a:lumMod val="95000"/>
                    <a:lumOff val="5000"/>
                  </a:schemeClr>
                </a:solidFill>
              </a:rPr>
              <a:t>الفئة العمرية فوق 75 سنة: 5</a:t>
            </a:r>
            <a:r>
              <a:rPr lang="ar-SA" sz="1500" dirty="0" smtClean="0">
                <a:solidFill>
                  <a:schemeClr val="tx1">
                    <a:lumMod val="95000"/>
                    <a:lumOff val="5000"/>
                  </a:schemeClr>
                </a:solidFill>
              </a:rPr>
              <a:t>٪</a:t>
            </a:r>
            <a:r>
              <a:rPr lang="ar-LB" sz="1500" dirty="0" smtClean="0">
                <a:solidFill>
                  <a:schemeClr val="tx1">
                    <a:lumMod val="95000"/>
                    <a:lumOff val="5000"/>
                  </a:schemeClr>
                </a:solidFill>
              </a:rPr>
              <a:t> </a:t>
            </a:r>
            <a:endParaRPr lang="en-US" sz="1500" dirty="0">
              <a:solidFill>
                <a:schemeClr val="tx1">
                  <a:lumMod val="95000"/>
                  <a:lumOff val="5000"/>
                </a:schemeClr>
              </a:solidFill>
            </a:endParaRPr>
          </a:p>
          <a:p>
            <a:pPr algn="r" rtl="1">
              <a:buClrTx/>
            </a:pPr>
            <a:endParaRPr lang="en-US" sz="1600" dirty="0">
              <a:solidFill>
                <a:schemeClr val="tx1">
                  <a:lumMod val="95000"/>
                  <a:lumOff val="5000"/>
                </a:schemeClr>
              </a:solidFill>
            </a:endParaRPr>
          </a:p>
          <a:p>
            <a:pPr algn="r" rtl="1">
              <a:buClrTx/>
            </a:pPr>
            <a:endParaRPr lang="en-US" sz="1600" dirty="0">
              <a:solidFill>
                <a:schemeClr val="tx1">
                  <a:lumMod val="95000"/>
                  <a:lumOff val="5000"/>
                </a:schemeClr>
              </a:solidFill>
            </a:endParaRPr>
          </a:p>
          <a:p>
            <a:pPr algn="r" rtl="1">
              <a:buClrTx/>
            </a:pPr>
            <a:endParaRPr lang="ar-LB" sz="1600" dirty="0">
              <a:solidFill>
                <a:schemeClr val="tx1">
                  <a:lumMod val="95000"/>
                  <a:lumOff val="5000"/>
                </a:schemeClr>
              </a:solidFill>
            </a:endParaRPr>
          </a:p>
          <a:p>
            <a:pPr algn="r" rtl="1">
              <a:buClrTx/>
            </a:pPr>
            <a:endParaRPr lang="ar-LB" sz="1600" dirty="0" smtClean="0">
              <a:solidFill>
                <a:schemeClr val="tx1">
                  <a:lumMod val="95000"/>
                  <a:lumOff val="5000"/>
                </a:schemeClr>
              </a:solidFill>
            </a:endParaRPr>
          </a:p>
          <a:p>
            <a:pPr algn="r" rtl="1">
              <a:lnSpc>
                <a:spcPct val="150000"/>
              </a:lnSpc>
              <a:buClrTx/>
            </a:pPr>
            <a:endParaRPr lang="ar-LB" sz="1600" b="1" dirty="0" smtClean="0">
              <a:solidFill>
                <a:schemeClr val="tx1">
                  <a:lumMod val="95000"/>
                  <a:lumOff val="5000"/>
                </a:scheme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051" y="1239162"/>
            <a:ext cx="4641167" cy="2664101"/>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052" y="4037260"/>
            <a:ext cx="4641200" cy="2642382"/>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255284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p:cNvSpPr>
            <a:spLocks noGrp="1"/>
          </p:cNvSpPr>
          <p:nvPr>
            <p:ph type="sldNum" sz="quarter" idx="12"/>
          </p:nvPr>
        </p:nvSpPr>
        <p:spPr>
          <a:xfrm>
            <a:off x="10967684" y="6131211"/>
            <a:ext cx="1142245" cy="669925"/>
          </a:xfrm>
        </p:spPr>
        <p:txBody>
          <a:bodyPr/>
          <a:lstStyle/>
          <a:p>
            <a:fld id="{D57F1E4F-1CFF-5643-939E-217C01CDF565}" type="slidenum">
              <a:rPr lang="en-US" smtClean="0"/>
              <a:pPr/>
              <a:t>15</a:t>
            </a:fld>
            <a:endParaRPr lang="en-US" dirty="0"/>
          </a:p>
        </p:txBody>
      </p:sp>
      <p:sp>
        <p:nvSpPr>
          <p:cNvPr id="5" name="Title 1"/>
          <p:cNvSpPr txBox="1">
            <a:spLocks/>
          </p:cNvSpPr>
          <p:nvPr/>
        </p:nvSpPr>
        <p:spPr>
          <a:xfrm>
            <a:off x="925" y="-381766"/>
            <a:ext cx="12187900"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kumimoji="0" lang="ar-LB" sz="3200" b="1" i="0" u="none" strike="noStrike" kern="1200" cap="none" spc="0" normalizeH="0" baseline="0" noProof="0" dirty="0" smtClean="0">
                <a:ln>
                  <a:noFill/>
                </a:ln>
                <a:solidFill>
                  <a:schemeClr val="tx1"/>
                </a:solidFill>
                <a:effectLst/>
                <a:uLnTx/>
                <a:uFillTx/>
                <a:latin typeface="Candara"/>
                <a:cs typeface="+mn-cs"/>
              </a:rPr>
              <a:t>ال</a:t>
            </a:r>
            <a:r>
              <a:rPr kumimoji="0" lang="ar-SA" sz="3200" b="1" i="0" u="none" strike="noStrike" kern="1200" cap="none" spc="0" normalizeH="0" baseline="0" noProof="0" dirty="0" smtClean="0">
                <a:ln>
                  <a:noFill/>
                </a:ln>
                <a:solidFill>
                  <a:schemeClr val="tx1"/>
                </a:solidFill>
                <a:effectLst/>
                <a:uLnTx/>
                <a:uFillTx/>
                <a:latin typeface="Candara"/>
                <a:cs typeface="+mn-cs"/>
              </a:rPr>
              <a:t>نمذجة</a:t>
            </a:r>
            <a:r>
              <a:rPr kumimoji="0" lang="ar-LB" sz="3200" b="1" i="0" u="none" strike="noStrike" kern="1200" cap="none" spc="0" normalizeH="0" baseline="0" noProof="0" dirty="0" smtClean="0">
                <a:ln>
                  <a:noFill/>
                </a:ln>
                <a:solidFill>
                  <a:schemeClr val="tx1"/>
                </a:solidFill>
                <a:effectLst/>
                <a:uLnTx/>
                <a:uFillTx/>
                <a:latin typeface="Candara"/>
                <a:cs typeface="+mn-cs"/>
              </a:rPr>
              <a:t> _ </a:t>
            </a:r>
            <a:r>
              <a:rPr lang="ar-SA" sz="2800" b="1" dirty="0" smtClean="0">
                <a:solidFill>
                  <a:schemeClr val="tx1"/>
                </a:solidFill>
              </a:rPr>
              <a:t>تمديد </a:t>
            </a:r>
            <a:r>
              <a:rPr lang="ar-SA" sz="2800" b="1" dirty="0">
                <a:solidFill>
                  <a:schemeClr val="tx1"/>
                </a:solidFill>
              </a:rPr>
              <a:t>النموذج الأساسي بالديناميكيات الزمنية</a:t>
            </a:r>
            <a:endParaRPr lang="en-US" sz="2800" dirty="0">
              <a:solidFill>
                <a:schemeClr val="tx1"/>
              </a:solidFill>
            </a:endParaRPr>
          </a:p>
        </p:txBody>
      </p:sp>
      <p:sp>
        <p:nvSpPr>
          <p:cNvPr id="6" name="Content Placeholder 2"/>
          <p:cNvSpPr txBox="1">
            <a:spLocks/>
          </p:cNvSpPr>
          <p:nvPr/>
        </p:nvSpPr>
        <p:spPr>
          <a:xfrm>
            <a:off x="4367281" y="1000432"/>
            <a:ext cx="7560862" cy="4335842"/>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900" b="1" dirty="0" smtClean="0">
                <a:solidFill>
                  <a:schemeClr val="tx1">
                    <a:lumMod val="95000"/>
                    <a:lumOff val="5000"/>
                  </a:schemeClr>
                </a:solidFill>
              </a:rPr>
              <a:t>المعايرة </a:t>
            </a:r>
            <a:r>
              <a:rPr lang="ar-SA" sz="1900" b="1" dirty="0">
                <a:solidFill>
                  <a:schemeClr val="tx1">
                    <a:lumMod val="95000"/>
                    <a:lumOff val="5000"/>
                  </a:schemeClr>
                </a:solidFill>
              </a:rPr>
              <a:t>الأولى للنموذج</a:t>
            </a:r>
            <a:endParaRPr lang="en-US" sz="1900" dirty="0">
              <a:solidFill>
                <a:schemeClr val="tx1">
                  <a:lumMod val="95000"/>
                  <a:lumOff val="5000"/>
                </a:schemeClr>
              </a:solidFill>
            </a:endParaRPr>
          </a:p>
          <a:p>
            <a:pPr algn="r" rtl="1">
              <a:buClrTx/>
            </a:pPr>
            <a:r>
              <a:rPr lang="ar-SA" sz="1700" dirty="0">
                <a:solidFill>
                  <a:schemeClr val="tx1">
                    <a:lumMod val="95000"/>
                    <a:lumOff val="5000"/>
                  </a:schemeClr>
                </a:solidFill>
              </a:rPr>
              <a:t>بناءً على ما سبق ، يجب على النموذج الآن معايرة البيانات </a:t>
            </a:r>
            <a:r>
              <a:rPr lang="ar-SA" sz="1700" dirty="0" smtClean="0">
                <a:solidFill>
                  <a:schemeClr val="tx1">
                    <a:lumMod val="95000"/>
                    <a:lumOff val="5000"/>
                  </a:schemeClr>
                </a:solidFill>
              </a:rPr>
              <a:t>والافتراضات</a:t>
            </a:r>
            <a:r>
              <a:rPr lang="ar-LB" sz="1700" dirty="0" smtClean="0">
                <a:solidFill>
                  <a:schemeClr val="tx1">
                    <a:lumMod val="95000"/>
                    <a:lumOff val="5000"/>
                  </a:schemeClr>
                </a:solidFill>
              </a:rPr>
              <a:t> </a:t>
            </a:r>
          </a:p>
          <a:p>
            <a:pPr algn="r" rtl="1">
              <a:buClrTx/>
            </a:pPr>
            <a:r>
              <a:rPr lang="ar-SA" sz="1700" dirty="0" smtClean="0">
                <a:solidFill>
                  <a:schemeClr val="tx1">
                    <a:lumMod val="95000"/>
                    <a:lumOff val="5000"/>
                  </a:schemeClr>
                </a:solidFill>
              </a:rPr>
              <a:t>يتم </a:t>
            </a:r>
            <a:r>
              <a:rPr lang="ar-SA" sz="1700" dirty="0">
                <a:solidFill>
                  <a:schemeClr val="tx1">
                    <a:lumMod val="95000"/>
                    <a:lumOff val="5000"/>
                  </a:schemeClr>
                </a:solidFill>
              </a:rPr>
              <a:t>فحصها على أساس القيم </a:t>
            </a:r>
            <a:r>
              <a:rPr lang="ar-SA" sz="1700" dirty="0" smtClean="0">
                <a:solidFill>
                  <a:schemeClr val="tx1">
                    <a:lumMod val="95000"/>
                    <a:lumOff val="5000"/>
                  </a:schemeClr>
                </a:solidFill>
              </a:rPr>
              <a:t>التجريبية </a:t>
            </a:r>
            <a:endParaRPr lang="ar-LB" sz="1700" dirty="0" smtClean="0">
              <a:solidFill>
                <a:schemeClr val="tx1">
                  <a:lumMod val="95000"/>
                  <a:lumOff val="5000"/>
                </a:schemeClr>
              </a:solidFill>
            </a:endParaRPr>
          </a:p>
          <a:p>
            <a:pPr lvl="1" algn="r" rtl="1">
              <a:buClrTx/>
            </a:pPr>
            <a:r>
              <a:rPr lang="ar-SA" sz="1500" dirty="0" smtClean="0">
                <a:solidFill>
                  <a:schemeClr val="tx1">
                    <a:lumMod val="95000"/>
                    <a:lumOff val="5000"/>
                  </a:schemeClr>
                </a:solidFill>
              </a:rPr>
              <a:t>الأرقام </a:t>
            </a:r>
            <a:r>
              <a:rPr lang="ar-SA" sz="1500" dirty="0">
                <a:solidFill>
                  <a:schemeClr val="tx1">
                    <a:lumMod val="95000"/>
                    <a:lumOff val="5000"/>
                  </a:schemeClr>
                </a:solidFill>
              </a:rPr>
              <a:t>السكانية لكل فئة عمرية للأعوام 1995 إلى 2000 متاحة كقيم </a:t>
            </a:r>
            <a:r>
              <a:rPr lang="ar-SA" sz="1500" dirty="0" smtClean="0">
                <a:solidFill>
                  <a:schemeClr val="tx1">
                    <a:lumMod val="95000"/>
                    <a:lumOff val="5000"/>
                  </a:schemeClr>
                </a:solidFill>
              </a:rPr>
              <a:t>مقارنة</a:t>
            </a:r>
            <a:endParaRPr lang="ar-LB" sz="1500" dirty="0" smtClean="0">
              <a:solidFill>
                <a:schemeClr val="tx1">
                  <a:lumMod val="95000"/>
                  <a:lumOff val="5000"/>
                </a:schemeClr>
              </a:solidFill>
            </a:endParaRPr>
          </a:p>
          <a:p>
            <a:pPr lvl="1" algn="r" rtl="1">
              <a:buClrTx/>
            </a:pPr>
            <a:r>
              <a:rPr lang="ar-SA" sz="1500" dirty="0" smtClean="0">
                <a:solidFill>
                  <a:schemeClr val="tx1">
                    <a:lumMod val="95000"/>
                    <a:lumOff val="5000"/>
                  </a:schemeClr>
                </a:solidFill>
              </a:rPr>
              <a:t>تستند </a:t>
            </a:r>
            <a:r>
              <a:rPr lang="ar-SA" sz="1500" dirty="0">
                <a:solidFill>
                  <a:schemeClr val="tx1">
                    <a:lumMod val="95000"/>
                    <a:lumOff val="5000"/>
                  </a:schemeClr>
                </a:solidFill>
              </a:rPr>
              <a:t>قيم عام 1995 إلى المسح الجزئي الذي تم إجراؤه في ذلك الوقت في </a:t>
            </a:r>
            <a:r>
              <a:rPr lang="ar-SA" sz="1500" dirty="0" smtClean="0">
                <a:solidFill>
                  <a:schemeClr val="tx1">
                    <a:lumMod val="95000"/>
                    <a:lumOff val="5000"/>
                  </a:schemeClr>
                </a:solidFill>
              </a:rPr>
              <a:t>إندونيسيا، وقيم </a:t>
            </a:r>
            <a:r>
              <a:rPr lang="ar-SA" sz="1500" dirty="0">
                <a:solidFill>
                  <a:schemeClr val="tx1">
                    <a:lumMod val="95000"/>
                    <a:lumOff val="5000"/>
                  </a:schemeClr>
                </a:solidFill>
              </a:rPr>
              <a:t>الفترة من 1996 إلى 2000 هي تحديثات لهذا </a:t>
            </a:r>
            <a:r>
              <a:rPr lang="ar-SA" sz="1500" dirty="0" smtClean="0">
                <a:solidFill>
                  <a:schemeClr val="tx1">
                    <a:lumMod val="95000"/>
                    <a:lumOff val="5000"/>
                  </a:schemeClr>
                </a:solidFill>
              </a:rPr>
              <a:t>المسح</a:t>
            </a:r>
            <a:endParaRPr lang="en-US" sz="1500" dirty="0">
              <a:solidFill>
                <a:schemeClr val="tx1">
                  <a:lumMod val="95000"/>
                  <a:lumOff val="5000"/>
                </a:schemeClr>
              </a:solidFill>
            </a:endParaRPr>
          </a:p>
          <a:p>
            <a:pPr algn="r" rtl="1">
              <a:buClrTx/>
            </a:pPr>
            <a:r>
              <a:rPr lang="ar-SA" sz="1700" dirty="0">
                <a:solidFill>
                  <a:schemeClr val="tx1">
                    <a:lumMod val="95000"/>
                    <a:lumOff val="5000"/>
                  </a:schemeClr>
                </a:solidFill>
              </a:rPr>
              <a:t>جلبت أول عمليات المحاكاة بالفعل نتيجة مرضية بأن النموذج يلبي الواقع بالنسبة للفئات العمرية حتى 54 </a:t>
            </a:r>
            <a:r>
              <a:rPr lang="ar-SA" sz="1700" dirty="0" smtClean="0">
                <a:solidFill>
                  <a:schemeClr val="tx1">
                    <a:lumMod val="95000"/>
                    <a:lumOff val="5000"/>
                  </a:schemeClr>
                </a:solidFill>
              </a:rPr>
              <a:t>عامًا</a:t>
            </a:r>
            <a:endParaRPr lang="ar-LB" sz="1700" dirty="0" smtClean="0">
              <a:solidFill>
                <a:schemeClr val="tx1">
                  <a:lumMod val="95000"/>
                  <a:lumOff val="5000"/>
                </a:schemeClr>
              </a:solidFill>
            </a:endParaRPr>
          </a:p>
          <a:p>
            <a:pPr lvl="1" algn="r" rtl="1">
              <a:buClrTx/>
            </a:pPr>
            <a:r>
              <a:rPr lang="ar-SA" sz="1500" dirty="0" smtClean="0">
                <a:solidFill>
                  <a:schemeClr val="tx1">
                    <a:lumMod val="95000"/>
                    <a:lumOff val="5000"/>
                  </a:schemeClr>
                </a:solidFill>
              </a:rPr>
              <a:t>كانت </a:t>
            </a:r>
            <a:r>
              <a:rPr lang="ar-SA" sz="1500" dirty="0">
                <a:solidFill>
                  <a:schemeClr val="tx1">
                    <a:lumMod val="95000"/>
                    <a:lumOff val="5000"/>
                  </a:schemeClr>
                </a:solidFill>
              </a:rPr>
              <a:t>الانحرافات في هذه الفئات العمرية دائمًا تقريبًا أقل من +/- 5٪ ، </a:t>
            </a:r>
            <a:r>
              <a:rPr lang="ar-SA" sz="1500" dirty="0" smtClean="0">
                <a:solidFill>
                  <a:schemeClr val="tx1">
                    <a:lumMod val="95000"/>
                    <a:lumOff val="5000"/>
                  </a:schemeClr>
                </a:solidFill>
              </a:rPr>
              <a:t>ف</a:t>
            </a:r>
            <a:r>
              <a:rPr lang="ar-LB" sz="1500" dirty="0" smtClean="0">
                <a:solidFill>
                  <a:schemeClr val="tx1">
                    <a:lumMod val="95000"/>
                    <a:lumOff val="5000"/>
                  </a:schemeClr>
                </a:solidFill>
              </a:rPr>
              <a:t>ي المتوسط </a:t>
            </a:r>
            <a:r>
              <a:rPr lang="ar-SA" sz="1500" dirty="0" smtClean="0">
                <a:solidFill>
                  <a:schemeClr val="tx1">
                    <a:lumMod val="95000"/>
                    <a:lumOff val="5000"/>
                  </a:schemeClr>
                </a:solidFill>
              </a:rPr>
              <a:t>​</a:t>
            </a:r>
            <a:r>
              <a:rPr lang="ar-SA" sz="1500" dirty="0">
                <a:solidFill>
                  <a:schemeClr val="tx1">
                    <a:lumMod val="95000"/>
                    <a:lumOff val="5000"/>
                  </a:schemeClr>
                </a:solidFill>
              </a:rPr>
              <a:t>حوالي 1</a:t>
            </a:r>
            <a:r>
              <a:rPr lang="ar-SA" sz="1500" dirty="0" smtClean="0">
                <a:solidFill>
                  <a:schemeClr val="tx1">
                    <a:lumMod val="95000"/>
                    <a:lumOff val="5000"/>
                  </a:schemeClr>
                </a:solidFill>
              </a:rPr>
              <a:t>٪ </a:t>
            </a:r>
            <a:endParaRPr lang="ar-LB" sz="1500" dirty="0" smtClean="0">
              <a:solidFill>
                <a:schemeClr val="tx1">
                  <a:lumMod val="95000"/>
                  <a:lumOff val="5000"/>
                </a:schemeClr>
              </a:solidFill>
            </a:endParaRPr>
          </a:p>
          <a:p>
            <a:pPr lvl="1" algn="r" rtl="1">
              <a:buClrTx/>
            </a:pPr>
            <a:r>
              <a:rPr lang="ar-SA" sz="1500" dirty="0" smtClean="0">
                <a:solidFill>
                  <a:schemeClr val="tx1">
                    <a:lumMod val="95000"/>
                    <a:lumOff val="5000"/>
                  </a:schemeClr>
                </a:solidFill>
              </a:rPr>
              <a:t>تم </a:t>
            </a:r>
            <a:r>
              <a:rPr lang="ar-SA" sz="1500" dirty="0">
                <a:solidFill>
                  <a:schemeClr val="tx1">
                    <a:lumMod val="95000"/>
                    <a:lumOff val="5000"/>
                  </a:schemeClr>
                </a:solidFill>
              </a:rPr>
              <a:t>تحقيق قيم جيدة </a:t>
            </a:r>
            <a:r>
              <a:rPr lang="ar-SA" sz="1500" dirty="0" smtClean="0">
                <a:solidFill>
                  <a:schemeClr val="tx1">
                    <a:lumMod val="95000"/>
                    <a:lumOff val="5000"/>
                  </a:schemeClr>
                </a:solidFill>
              </a:rPr>
              <a:t>لجميع السكان</a:t>
            </a:r>
            <a:r>
              <a:rPr lang="ar-LB" sz="1500" dirty="0" smtClean="0">
                <a:solidFill>
                  <a:schemeClr val="tx1">
                    <a:lumMod val="95000"/>
                    <a:lumOff val="5000"/>
                  </a:schemeClr>
                </a:solidFill>
              </a:rPr>
              <a:t>, </a:t>
            </a:r>
            <a:r>
              <a:rPr lang="ar-SA" sz="1500" dirty="0" smtClean="0">
                <a:solidFill>
                  <a:schemeClr val="tx1">
                    <a:lumMod val="95000"/>
                    <a:lumOff val="5000"/>
                  </a:schemeClr>
                </a:solidFill>
              </a:rPr>
              <a:t>كان </a:t>
            </a:r>
            <a:r>
              <a:rPr lang="ar-SA" sz="1500" dirty="0">
                <a:solidFill>
                  <a:schemeClr val="tx1">
                    <a:lumMod val="95000"/>
                    <a:lumOff val="5000"/>
                  </a:schemeClr>
                </a:solidFill>
              </a:rPr>
              <a:t>الانحراف 0.36٪ لعام </a:t>
            </a:r>
            <a:r>
              <a:rPr lang="ar-SA" sz="1500" dirty="0" smtClean="0">
                <a:solidFill>
                  <a:schemeClr val="tx1">
                    <a:lumMod val="95000"/>
                    <a:lumOff val="5000"/>
                  </a:schemeClr>
                </a:solidFill>
              </a:rPr>
              <a:t>1995</a:t>
            </a:r>
            <a:r>
              <a:rPr lang="ar-LB" sz="1500" dirty="0" smtClean="0">
                <a:solidFill>
                  <a:schemeClr val="tx1">
                    <a:lumMod val="95000"/>
                    <a:lumOff val="5000"/>
                  </a:schemeClr>
                </a:solidFill>
              </a:rPr>
              <a:t> </a:t>
            </a:r>
            <a:r>
              <a:rPr lang="ar-SA" sz="1500" dirty="0" smtClean="0">
                <a:solidFill>
                  <a:schemeClr val="tx1">
                    <a:lumMod val="95000"/>
                    <a:lumOff val="5000"/>
                  </a:schemeClr>
                </a:solidFill>
              </a:rPr>
              <a:t>و 1.68</a:t>
            </a:r>
            <a:r>
              <a:rPr lang="ar-SA" sz="1500" dirty="0">
                <a:solidFill>
                  <a:schemeClr val="tx1">
                    <a:lumMod val="95000"/>
                    <a:lumOff val="5000"/>
                  </a:schemeClr>
                </a:solidFill>
              </a:rPr>
              <a:t>٪ لعام </a:t>
            </a:r>
            <a:r>
              <a:rPr lang="ar-SA" sz="1500" dirty="0" smtClean="0">
                <a:solidFill>
                  <a:schemeClr val="tx1">
                    <a:lumMod val="95000"/>
                    <a:lumOff val="5000"/>
                  </a:schemeClr>
                </a:solidFill>
              </a:rPr>
              <a:t>2000 </a:t>
            </a:r>
            <a:endParaRPr lang="ar-LB" sz="1500" dirty="0" smtClean="0">
              <a:solidFill>
                <a:schemeClr val="tx1">
                  <a:lumMod val="95000"/>
                  <a:lumOff val="5000"/>
                </a:schemeClr>
              </a:solidFill>
            </a:endParaRPr>
          </a:p>
          <a:p>
            <a:pPr lvl="1" algn="r" rtl="1">
              <a:buClrTx/>
            </a:pPr>
            <a:r>
              <a:rPr lang="ar-SA" sz="1500" dirty="0" smtClean="0">
                <a:solidFill>
                  <a:schemeClr val="tx1">
                    <a:lumMod val="95000"/>
                    <a:lumOff val="5000"/>
                  </a:schemeClr>
                </a:solidFill>
              </a:rPr>
              <a:t>ولم </a:t>
            </a:r>
            <a:r>
              <a:rPr lang="ar-SA" sz="1500" dirty="0">
                <a:solidFill>
                  <a:schemeClr val="tx1">
                    <a:lumMod val="95000"/>
                    <a:lumOff val="5000"/>
                  </a:schemeClr>
                </a:solidFill>
              </a:rPr>
              <a:t>تحدث الانحرافات الأكبر إلا في الفئات العمرية المذكورة </a:t>
            </a:r>
            <a:r>
              <a:rPr lang="ar-LB" sz="1500" dirty="0" smtClean="0">
                <a:solidFill>
                  <a:schemeClr val="tx1">
                    <a:lumMod val="95000"/>
                    <a:lumOff val="5000"/>
                  </a:schemeClr>
                </a:solidFill>
              </a:rPr>
              <a:t>سابقاً</a:t>
            </a:r>
            <a:r>
              <a:rPr lang="ar-SA" sz="1500" dirty="0" smtClean="0">
                <a:solidFill>
                  <a:schemeClr val="tx1">
                    <a:lumMod val="95000"/>
                    <a:lumOff val="5000"/>
                  </a:schemeClr>
                </a:solidFill>
              </a:rPr>
              <a:t> </a:t>
            </a:r>
            <a:r>
              <a:rPr lang="ar-SA" sz="1500" dirty="0">
                <a:solidFill>
                  <a:schemeClr val="tx1">
                    <a:lumMod val="95000"/>
                    <a:lumOff val="5000"/>
                  </a:schemeClr>
                </a:solidFill>
              </a:rPr>
              <a:t>، حيث تم تعديل معدلات الوفيات تدريجياً على النحو التالي:</a:t>
            </a:r>
            <a:endParaRPr lang="en-US" sz="1500" dirty="0">
              <a:solidFill>
                <a:schemeClr val="tx1">
                  <a:lumMod val="95000"/>
                  <a:lumOff val="5000"/>
                </a:schemeClr>
              </a:solidFill>
            </a:endParaRPr>
          </a:p>
          <a:p>
            <a:pPr lvl="2" algn="r" rtl="1">
              <a:buClrTx/>
            </a:pPr>
            <a:r>
              <a:rPr lang="ar-SA" sz="1300" dirty="0">
                <a:solidFill>
                  <a:schemeClr val="tx1">
                    <a:lumMod val="95000"/>
                    <a:lumOff val="5000"/>
                  </a:schemeClr>
                </a:solidFill>
              </a:rPr>
              <a:t>الفئة العمرية 55 إلى 69 سنة: 1٪</a:t>
            </a:r>
            <a:endParaRPr lang="en-US" sz="1300" dirty="0">
              <a:solidFill>
                <a:schemeClr val="tx1">
                  <a:lumMod val="95000"/>
                  <a:lumOff val="5000"/>
                </a:schemeClr>
              </a:solidFill>
            </a:endParaRPr>
          </a:p>
          <a:p>
            <a:pPr lvl="2" algn="r" rtl="1">
              <a:buClrTx/>
            </a:pPr>
            <a:r>
              <a:rPr lang="ar-SA" sz="1300" dirty="0">
                <a:solidFill>
                  <a:schemeClr val="tx1">
                    <a:lumMod val="95000"/>
                    <a:lumOff val="5000"/>
                  </a:schemeClr>
                </a:solidFill>
              </a:rPr>
              <a:t>الفئة العمرية 70 إلى 74 سنة: 5٪</a:t>
            </a:r>
            <a:endParaRPr lang="en-US" sz="1300" dirty="0">
              <a:solidFill>
                <a:schemeClr val="tx1">
                  <a:lumMod val="95000"/>
                  <a:lumOff val="5000"/>
                </a:schemeClr>
              </a:solidFill>
            </a:endParaRPr>
          </a:p>
          <a:p>
            <a:pPr lvl="2" algn="r" rtl="1">
              <a:buClrTx/>
            </a:pPr>
            <a:r>
              <a:rPr lang="ar-SA" sz="1300" dirty="0">
                <a:solidFill>
                  <a:schemeClr val="tx1">
                    <a:lumMod val="95000"/>
                    <a:lumOff val="5000"/>
                  </a:schemeClr>
                </a:solidFill>
              </a:rPr>
              <a:t>الفئة العمرية فوق 75 سنة: 10</a:t>
            </a:r>
            <a:r>
              <a:rPr lang="ar-SA" sz="1300" dirty="0" smtClean="0">
                <a:solidFill>
                  <a:schemeClr val="tx1">
                    <a:lumMod val="95000"/>
                    <a:lumOff val="5000"/>
                  </a:schemeClr>
                </a:solidFill>
              </a:rPr>
              <a:t>٪</a:t>
            </a:r>
            <a:endParaRPr lang="en-US" sz="1800" dirty="0">
              <a:solidFill>
                <a:schemeClr val="tx1">
                  <a:lumMod val="95000"/>
                  <a:lumOff val="5000"/>
                </a:schemeClr>
              </a:solidFill>
            </a:endParaRPr>
          </a:p>
          <a:p>
            <a:pPr algn="r" rtl="1">
              <a:buClrTx/>
            </a:pPr>
            <a:endParaRPr lang="ar-LB" sz="1800" dirty="0">
              <a:solidFill>
                <a:schemeClr val="tx1">
                  <a:lumMod val="95000"/>
                  <a:lumOff val="5000"/>
                </a:schemeClr>
              </a:solidFill>
            </a:endParaRPr>
          </a:p>
          <a:p>
            <a:pPr algn="r" rtl="1">
              <a:buClrTx/>
            </a:pPr>
            <a:endParaRPr lang="ar-LB" sz="1800" dirty="0" smtClean="0">
              <a:solidFill>
                <a:schemeClr val="tx1">
                  <a:lumMod val="95000"/>
                  <a:lumOff val="5000"/>
                </a:schemeClr>
              </a:solidFill>
            </a:endParaRPr>
          </a:p>
          <a:p>
            <a:pPr algn="r" rtl="1">
              <a:lnSpc>
                <a:spcPct val="150000"/>
              </a:lnSpc>
              <a:buClrTx/>
            </a:pPr>
            <a:endParaRPr lang="ar-LB" sz="1800" b="1" dirty="0" smtClean="0">
              <a:solidFill>
                <a:schemeClr val="tx1">
                  <a:lumMod val="95000"/>
                  <a:lumOff val="5000"/>
                </a:scheme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86" r="1324" b="3182"/>
          <a:stretch/>
        </p:blipFill>
        <p:spPr bwMode="auto">
          <a:xfrm>
            <a:off x="81883" y="1276066"/>
            <a:ext cx="4285397" cy="2852383"/>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83" y="4299045"/>
            <a:ext cx="4285397" cy="1176905"/>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Content Placeholder 2"/>
          <p:cNvSpPr txBox="1">
            <a:spLocks/>
          </p:cNvSpPr>
          <p:nvPr/>
        </p:nvSpPr>
        <p:spPr>
          <a:xfrm>
            <a:off x="163771" y="5308978"/>
            <a:ext cx="11764371" cy="1269242"/>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pPr>
            <a:r>
              <a:rPr lang="ar-SA" sz="1700" dirty="0" smtClean="0">
                <a:solidFill>
                  <a:schemeClr val="tx1">
                    <a:lumMod val="95000"/>
                    <a:lumOff val="5000"/>
                  </a:schemeClr>
                </a:solidFill>
              </a:rPr>
              <a:t>هناك </a:t>
            </a:r>
            <a:r>
              <a:rPr lang="ar-SA" sz="1700" dirty="0">
                <a:solidFill>
                  <a:schemeClr val="tx1">
                    <a:lumMod val="95000"/>
                    <a:lumOff val="5000"/>
                  </a:schemeClr>
                </a:solidFill>
              </a:rPr>
              <a:t>سببان لقبول الانحرافات بهذه الطريقة: </a:t>
            </a:r>
            <a:endParaRPr lang="ar-LB" sz="1700" dirty="0" smtClean="0">
              <a:solidFill>
                <a:schemeClr val="tx1">
                  <a:lumMod val="95000"/>
                  <a:lumOff val="5000"/>
                </a:schemeClr>
              </a:solidFill>
            </a:endParaRPr>
          </a:p>
          <a:p>
            <a:pPr lvl="1" algn="r" rtl="1">
              <a:buClrTx/>
              <a:buFont typeface="Arial" panose="020B0604020202020204" pitchFamily="34" charset="0"/>
              <a:buChar char="•"/>
            </a:pPr>
            <a:r>
              <a:rPr lang="ar-SA" sz="1500" dirty="0" smtClean="0">
                <a:solidFill>
                  <a:schemeClr val="tx1">
                    <a:lumMod val="95000"/>
                    <a:lumOff val="5000"/>
                  </a:schemeClr>
                </a:solidFill>
              </a:rPr>
              <a:t>أولاً</a:t>
            </a:r>
            <a:r>
              <a:rPr lang="ar-SA" sz="1500" dirty="0">
                <a:solidFill>
                  <a:schemeClr val="tx1">
                    <a:lumMod val="95000"/>
                    <a:lumOff val="5000"/>
                  </a:schemeClr>
                </a:solidFill>
              </a:rPr>
              <a:t>: إذا قمت بدمج أكبر خمس فئات عمرية في واحدة ، والتي يمكن قبولها بالتأكيد لغرض النموذج ، يتم التخلص من الاختلافات </a:t>
            </a:r>
            <a:r>
              <a:rPr lang="ar-SA" sz="1500" dirty="0" smtClean="0">
                <a:solidFill>
                  <a:schemeClr val="tx1">
                    <a:lumMod val="95000"/>
                    <a:lumOff val="5000"/>
                  </a:schemeClr>
                </a:solidFill>
              </a:rPr>
              <a:t>تقريبًا</a:t>
            </a:r>
            <a:endParaRPr lang="ar-LB" sz="1500" dirty="0" smtClean="0">
              <a:solidFill>
                <a:schemeClr val="tx1">
                  <a:lumMod val="95000"/>
                  <a:lumOff val="5000"/>
                </a:schemeClr>
              </a:solidFill>
            </a:endParaRPr>
          </a:p>
          <a:p>
            <a:pPr lvl="1" algn="r" rtl="1">
              <a:buClrTx/>
              <a:buFont typeface="Arial" panose="020B0604020202020204" pitchFamily="34" charset="0"/>
              <a:buChar char="•"/>
            </a:pPr>
            <a:r>
              <a:rPr lang="ar-SA" sz="1500" dirty="0" smtClean="0">
                <a:solidFill>
                  <a:schemeClr val="tx1">
                    <a:lumMod val="95000"/>
                    <a:lumOff val="5000"/>
                  </a:schemeClr>
                </a:solidFill>
              </a:rPr>
              <a:t>ثانيًا </a:t>
            </a:r>
            <a:r>
              <a:rPr lang="ar-SA" sz="1500" dirty="0">
                <a:solidFill>
                  <a:schemeClr val="tx1">
                    <a:lumMod val="95000"/>
                    <a:lumOff val="5000"/>
                  </a:schemeClr>
                </a:solidFill>
              </a:rPr>
              <a:t>، تمتلك الفئتان العمريتان الأعلى انحرافًا أكبر نسبة صغيرة من إجمالي </a:t>
            </a:r>
            <a:r>
              <a:rPr lang="ar-SA" sz="1500" dirty="0" smtClean="0">
                <a:solidFill>
                  <a:schemeClr val="tx1">
                    <a:lumMod val="95000"/>
                    <a:lumOff val="5000"/>
                  </a:schemeClr>
                </a:solidFill>
              </a:rPr>
              <a:t>السكان </a:t>
            </a:r>
            <a:r>
              <a:rPr lang="ar-SA" sz="1500" dirty="0">
                <a:solidFill>
                  <a:schemeClr val="tx1">
                    <a:lumMod val="95000"/>
                    <a:lumOff val="5000"/>
                  </a:schemeClr>
                </a:solidFill>
              </a:rPr>
              <a:t>بحيث يمكن تجاهل الانحراف </a:t>
            </a:r>
            <a:r>
              <a:rPr lang="ar-SA" sz="1500" dirty="0" smtClean="0">
                <a:solidFill>
                  <a:schemeClr val="tx1">
                    <a:lumMod val="95000"/>
                    <a:lumOff val="5000"/>
                  </a:schemeClr>
                </a:solidFill>
              </a:rPr>
              <a:t>المطلق </a:t>
            </a:r>
            <a:endParaRPr lang="ar-LB" sz="1500" dirty="0" smtClean="0">
              <a:solidFill>
                <a:schemeClr val="tx1">
                  <a:lumMod val="95000"/>
                  <a:lumOff val="5000"/>
                </a:schemeClr>
              </a:solidFill>
            </a:endParaRPr>
          </a:p>
          <a:p>
            <a:pPr algn="r" rtl="1">
              <a:buClrTx/>
            </a:pPr>
            <a:r>
              <a:rPr lang="ar-SA" sz="1700" dirty="0" smtClean="0">
                <a:solidFill>
                  <a:schemeClr val="tx1">
                    <a:lumMod val="95000"/>
                    <a:lumOff val="5000"/>
                  </a:schemeClr>
                </a:solidFill>
              </a:rPr>
              <a:t>بسبب </a:t>
            </a:r>
            <a:r>
              <a:rPr lang="ar-SA" sz="1700" dirty="0">
                <a:solidFill>
                  <a:schemeClr val="tx1">
                    <a:lumMod val="95000"/>
                    <a:lumOff val="5000"/>
                  </a:schemeClr>
                </a:solidFill>
              </a:rPr>
              <a:t>توطين النموذج الذي تم تنفيذه لاحقًا ، تم تغيير الانحرافات في الفئات العمرية. يتم عرض القيم النهائية في </a:t>
            </a:r>
            <a:r>
              <a:rPr lang="ar-LB" sz="1700" dirty="0" smtClean="0">
                <a:solidFill>
                  <a:schemeClr val="tx1">
                    <a:lumMod val="95000"/>
                    <a:lumOff val="5000"/>
                  </a:schemeClr>
                </a:solidFill>
              </a:rPr>
              <a:t>هذاين </a:t>
            </a:r>
            <a:r>
              <a:rPr lang="ar-SA" sz="1700" dirty="0" smtClean="0">
                <a:solidFill>
                  <a:schemeClr val="tx1">
                    <a:lumMod val="95000"/>
                    <a:lumOff val="5000"/>
                  </a:schemeClr>
                </a:solidFill>
              </a:rPr>
              <a:t>الجدول</a:t>
            </a:r>
            <a:r>
              <a:rPr lang="ar-LB" sz="1700" dirty="0" smtClean="0">
                <a:solidFill>
                  <a:schemeClr val="tx1">
                    <a:lumMod val="95000"/>
                    <a:lumOff val="5000"/>
                  </a:schemeClr>
                </a:solidFill>
              </a:rPr>
              <a:t>ين</a:t>
            </a:r>
            <a:endParaRPr lang="en-US" sz="1700" dirty="0">
              <a:solidFill>
                <a:schemeClr val="tx1">
                  <a:lumMod val="95000"/>
                  <a:lumOff val="5000"/>
                </a:schemeClr>
              </a:solidFill>
            </a:endParaRPr>
          </a:p>
          <a:p>
            <a:pPr algn="r" rtl="1">
              <a:buClrTx/>
            </a:pPr>
            <a:endParaRPr lang="ar-LB" sz="1700" dirty="0" smtClean="0">
              <a:solidFill>
                <a:schemeClr val="tx1">
                  <a:lumMod val="95000"/>
                  <a:lumOff val="5000"/>
                </a:schemeClr>
              </a:solidFill>
            </a:endParaRPr>
          </a:p>
        </p:txBody>
      </p:sp>
    </p:spTree>
    <p:extLst>
      <p:ext uri="{BB962C8B-B14F-4D97-AF65-F5344CB8AC3E}">
        <p14:creationId xmlns:p14="http://schemas.microsoft.com/office/powerpoint/2010/main" val="7885463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p:cNvSpPr>
            <a:spLocks noGrp="1"/>
          </p:cNvSpPr>
          <p:nvPr>
            <p:ph type="sldNum" sz="quarter" idx="12"/>
          </p:nvPr>
        </p:nvSpPr>
        <p:spPr>
          <a:xfrm>
            <a:off x="10967684" y="6131211"/>
            <a:ext cx="1142245" cy="669925"/>
          </a:xfrm>
        </p:spPr>
        <p:txBody>
          <a:bodyPr/>
          <a:lstStyle/>
          <a:p>
            <a:fld id="{D57F1E4F-1CFF-5643-939E-217C01CDF565}" type="slidenum">
              <a:rPr lang="en-US" smtClean="0"/>
              <a:pPr/>
              <a:t>16</a:t>
            </a:fld>
            <a:endParaRPr lang="en-US" dirty="0"/>
          </a:p>
        </p:txBody>
      </p:sp>
      <p:sp>
        <p:nvSpPr>
          <p:cNvPr id="5" name="Title 1"/>
          <p:cNvSpPr txBox="1">
            <a:spLocks/>
          </p:cNvSpPr>
          <p:nvPr/>
        </p:nvSpPr>
        <p:spPr>
          <a:xfrm>
            <a:off x="925" y="-299878"/>
            <a:ext cx="12187900"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buClrTx/>
            </a:pPr>
            <a:r>
              <a:rPr kumimoji="0" lang="ar-LB" sz="3200" b="1" i="0" u="none" strike="noStrike" kern="1200" cap="none" spc="0" normalizeH="0" baseline="0" noProof="0" dirty="0" smtClean="0">
                <a:ln>
                  <a:noFill/>
                </a:ln>
                <a:solidFill>
                  <a:schemeClr val="tx1"/>
                </a:solidFill>
                <a:effectLst/>
                <a:uLnTx/>
                <a:uFillTx/>
                <a:latin typeface="Candara"/>
                <a:cs typeface="+mn-cs"/>
              </a:rPr>
              <a:t>ال</a:t>
            </a:r>
            <a:r>
              <a:rPr kumimoji="0" lang="ar-SA" sz="3200" b="1" i="0" u="none" strike="noStrike" kern="1200" cap="none" spc="0" normalizeH="0" baseline="0" noProof="0" dirty="0" smtClean="0">
                <a:ln>
                  <a:noFill/>
                </a:ln>
                <a:solidFill>
                  <a:schemeClr val="tx1"/>
                </a:solidFill>
                <a:effectLst/>
                <a:uLnTx/>
                <a:uFillTx/>
                <a:latin typeface="Candara"/>
                <a:cs typeface="+mn-cs"/>
              </a:rPr>
              <a:t>نمذجة</a:t>
            </a:r>
            <a:r>
              <a:rPr kumimoji="0" lang="ar-LB" sz="3200" b="1" i="0" u="none" strike="noStrike" kern="1200" cap="none" spc="0" normalizeH="0" baseline="0" noProof="0" dirty="0" smtClean="0">
                <a:ln>
                  <a:noFill/>
                </a:ln>
                <a:solidFill>
                  <a:schemeClr val="tx1"/>
                </a:solidFill>
                <a:effectLst/>
                <a:uLnTx/>
                <a:uFillTx/>
                <a:latin typeface="Candara"/>
                <a:cs typeface="+mn-cs"/>
              </a:rPr>
              <a:t> _ </a:t>
            </a:r>
            <a:r>
              <a:rPr lang="ar-SA" sz="2800" b="1" dirty="0">
                <a:solidFill>
                  <a:schemeClr val="tx1">
                    <a:lumMod val="95000"/>
                    <a:lumOff val="5000"/>
                  </a:schemeClr>
                </a:solidFill>
              </a:rPr>
              <a:t>توسيع النموذج بهيكل إقليمي</a:t>
            </a:r>
            <a:endParaRPr lang="en-US" sz="2800" dirty="0">
              <a:solidFill>
                <a:schemeClr val="tx1">
                  <a:lumMod val="95000"/>
                  <a:lumOff val="5000"/>
                </a:schemeClr>
              </a:solidFill>
            </a:endParaRPr>
          </a:p>
        </p:txBody>
      </p:sp>
      <p:sp>
        <p:nvSpPr>
          <p:cNvPr id="6" name="Content Placeholder 2"/>
          <p:cNvSpPr txBox="1">
            <a:spLocks/>
          </p:cNvSpPr>
          <p:nvPr/>
        </p:nvSpPr>
        <p:spPr>
          <a:xfrm>
            <a:off x="4148917" y="1287039"/>
            <a:ext cx="7738282" cy="4090181"/>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900" b="1" dirty="0" smtClean="0">
                <a:solidFill>
                  <a:schemeClr val="tx1">
                    <a:lumMod val="95000"/>
                    <a:lumOff val="5000"/>
                  </a:schemeClr>
                </a:solidFill>
              </a:rPr>
              <a:t>تعريف </a:t>
            </a:r>
            <a:r>
              <a:rPr lang="ar-SA" sz="1900" b="1" dirty="0">
                <a:solidFill>
                  <a:schemeClr val="tx1">
                    <a:lumMod val="95000"/>
                    <a:lumOff val="5000"/>
                  </a:schemeClr>
                </a:solidFill>
              </a:rPr>
              <a:t>المحافظات على أنها اشتراكات</a:t>
            </a:r>
            <a:endParaRPr lang="en-US" sz="1900" dirty="0">
              <a:solidFill>
                <a:schemeClr val="tx1">
                  <a:lumMod val="95000"/>
                  <a:lumOff val="5000"/>
                </a:schemeClr>
              </a:solidFill>
            </a:endParaRPr>
          </a:p>
          <a:p>
            <a:pPr marL="0" indent="0" algn="r" rtl="1">
              <a:buClrTx/>
              <a:buNone/>
            </a:pPr>
            <a:r>
              <a:rPr lang="ar-SA" sz="1800" dirty="0">
                <a:solidFill>
                  <a:schemeClr val="tx1">
                    <a:lumMod val="95000"/>
                    <a:lumOff val="5000"/>
                  </a:schemeClr>
                </a:solidFill>
              </a:rPr>
              <a:t>نظرًا لأن الأداء الأساسي للنموذج هو نفسه بالطبع بالنسبة لجميع </a:t>
            </a:r>
            <a:r>
              <a:rPr lang="ar-SA" sz="1800" dirty="0" smtClean="0">
                <a:solidFill>
                  <a:schemeClr val="tx1">
                    <a:lumMod val="95000"/>
                    <a:lumOff val="5000"/>
                  </a:schemeClr>
                </a:solidFill>
              </a:rPr>
              <a:t>المقاطعات، </a:t>
            </a:r>
            <a:r>
              <a:rPr lang="ar-SA" sz="1800" dirty="0">
                <a:solidFill>
                  <a:schemeClr val="tx1">
                    <a:lumMod val="95000"/>
                    <a:lumOff val="5000"/>
                  </a:schemeClr>
                </a:solidFill>
              </a:rPr>
              <a:t>فقد كان من المنطقي استخدام تقنية المنخفض </a:t>
            </a:r>
            <a:r>
              <a:rPr lang="ar-SA" sz="1800" dirty="0" smtClean="0">
                <a:solidFill>
                  <a:schemeClr val="tx1">
                    <a:lumMod val="95000"/>
                    <a:lumOff val="5000"/>
                  </a:schemeClr>
                </a:solidFill>
              </a:rPr>
              <a:t>الموضحة </a:t>
            </a:r>
            <a:r>
              <a:rPr lang="ar-SA" sz="1800" dirty="0">
                <a:solidFill>
                  <a:schemeClr val="tx1">
                    <a:lumMod val="95000"/>
                    <a:lumOff val="5000"/>
                  </a:schemeClr>
                </a:solidFill>
              </a:rPr>
              <a:t>للتوطين الإقليمي </a:t>
            </a:r>
            <a:endParaRPr lang="ar-LB" sz="1800" dirty="0">
              <a:solidFill>
                <a:schemeClr val="tx1">
                  <a:lumMod val="95000"/>
                  <a:lumOff val="5000"/>
                </a:schemeClr>
              </a:solidFill>
            </a:endParaRPr>
          </a:p>
          <a:p>
            <a:pPr algn="r" rtl="1">
              <a:buClrTx/>
              <a:buFont typeface="Arial" panose="020B0604020202020204" pitchFamily="34" charset="0"/>
              <a:buChar char="•"/>
            </a:pPr>
            <a:r>
              <a:rPr lang="ar-SA" sz="1800" dirty="0" smtClean="0">
                <a:solidFill>
                  <a:schemeClr val="tx1">
                    <a:lumMod val="95000"/>
                    <a:lumOff val="5000"/>
                  </a:schemeClr>
                </a:solidFill>
              </a:rPr>
              <a:t>لأن </a:t>
            </a:r>
            <a:r>
              <a:rPr lang="ar-SA" sz="1800" dirty="0">
                <a:solidFill>
                  <a:schemeClr val="tx1">
                    <a:lumMod val="95000"/>
                    <a:lumOff val="5000"/>
                  </a:schemeClr>
                </a:solidFill>
              </a:rPr>
              <a:t>التعريف الموحد للرموز في جميع النماذج الفرعية </a:t>
            </a:r>
            <a:r>
              <a:rPr lang="ar-SA" sz="1800" dirty="0" smtClean="0">
                <a:solidFill>
                  <a:schemeClr val="tx1">
                    <a:lumMod val="95000"/>
                    <a:lumOff val="5000"/>
                  </a:schemeClr>
                </a:solidFill>
              </a:rPr>
              <a:t>مهم ، </a:t>
            </a:r>
            <a:r>
              <a:rPr lang="ar-SA" sz="1800" dirty="0">
                <a:solidFill>
                  <a:schemeClr val="tx1">
                    <a:lumMod val="95000"/>
                    <a:lumOff val="5000"/>
                  </a:schemeClr>
                </a:solidFill>
              </a:rPr>
              <a:t>تم إنشاء قالب نموذجي من قبل المشرف على هذا العمل واستخدمه جميع </a:t>
            </a:r>
            <a:r>
              <a:rPr lang="ar-SA" sz="1800" dirty="0" smtClean="0">
                <a:solidFill>
                  <a:schemeClr val="tx1">
                    <a:lumMod val="95000"/>
                    <a:lumOff val="5000"/>
                  </a:schemeClr>
                </a:solidFill>
              </a:rPr>
              <a:t>المشاركين</a:t>
            </a:r>
            <a:r>
              <a:rPr lang="ar-LB" sz="1800" dirty="0">
                <a:solidFill>
                  <a:schemeClr val="tx1">
                    <a:lumMod val="95000"/>
                    <a:lumOff val="5000"/>
                  </a:schemeClr>
                </a:solidFill>
              </a:rPr>
              <a:t> </a:t>
            </a:r>
            <a:endParaRPr lang="ar-LB" sz="1800" dirty="0" smtClean="0">
              <a:solidFill>
                <a:schemeClr val="tx1">
                  <a:lumMod val="95000"/>
                  <a:lumOff val="5000"/>
                </a:schemeClr>
              </a:solidFill>
            </a:endParaRPr>
          </a:p>
          <a:p>
            <a:pPr algn="r" rtl="1">
              <a:buClrTx/>
              <a:buFont typeface="Arial" panose="020B0604020202020204" pitchFamily="34" charset="0"/>
              <a:buChar char="•"/>
            </a:pPr>
            <a:r>
              <a:rPr lang="ar-SA" sz="1800" dirty="0" smtClean="0">
                <a:solidFill>
                  <a:schemeClr val="tx1">
                    <a:lumMod val="95000"/>
                    <a:lumOff val="5000"/>
                  </a:schemeClr>
                </a:solidFill>
              </a:rPr>
              <a:t>يحتوي </a:t>
            </a:r>
            <a:r>
              <a:rPr lang="ar-SA" sz="1800" dirty="0">
                <a:solidFill>
                  <a:schemeClr val="tx1">
                    <a:lumMod val="95000"/>
                    <a:lumOff val="5000"/>
                  </a:schemeClr>
                </a:solidFill>
              </a:rPr>
              <a:t>الخط على أسماء المقاطعات الـ 26 ، وقد تم حذف تيمور الشرقية بسبب الاستقلال الذي حصل عليه </a:t>
            </a:r>
            <a:r>
              <a:rPr lang="ar-SA" sz="1800" dirty="0" smtClean="0">
                <a:solidFill>
                  <a:schemeClr val="tx1">
                    <a:lumMod val="95000"/>
                    <a:lumOff val="5000"/>
                  </a:schemeClr>
                </a:solidFill>
              </a:rPr>
              <a:t>مؤخرًا</a:t>
            </a:r>
            <a:endParaRPr lang="ar-LB" sz="1800" dirty="0" smtClean="0">
              <a:solidFill>
                <a:schemeClr val="tx1">
                  <a:lumMod val="95000"/>
                  <a:lumOff val="5000"/>
                </a:schemeClr>
              </a:solidFill>
            </a:endParaRPr>
          </a:p>
          <a:p>
            <a:pPr marL="0" indent="0" algn="r" rtl="1">
              <a:buClrTx/>
              <a:buNone/>
            </a:pPr>
            <a:r>
              <a:rPr lang="ar-LB" sz="800" b="1" dirty="0" smtClean="0">
                <a:solidFill>
                  <a:schemeClr val="tx1">
                    <a:lumMod val="95000"/>
                    <a:lumOff val="5000"/>
                  </a:schemeClr>
                </a:solidFill>
              </a:rPr>
              <a:t>   </a:t>
            </a:r>
            <a:endParaRPr lang="ar-LB" sz="800" b="1" dirty="0">
              <a:solidFill>
                <a:schemeClr val="tx1">
                  <a:lumMod val="95000"/>
                  <a:lumOff val="5000"/>
                </a:schemeClr>
              </a:solidFill>
            </a:endParaRPr>
          </a:p>
          <a:p>
            <a:pPr algn="r" rtl="1">
              <a:buClrTx/>
              <a:buFont typeface="Wingdings" panose="05000000000000000000" pitchFamily="2" charset="2"/>
              <a:buChar char="§"/>
            </a:pPr>
            <a:r>
              <a:rPr lang="ar-SA" sz="1900" b="1" dirty="0" smtClean="0">
                <a:solidFill>
                  <a:schemeClr val="tx1">
                    <a:lumMod val="95000"/>
                    <a:lumOff val="5000"/>
                  </a:schemeClr>
                </a:solidFill>
              </a:rPr>
              <a:t>توافر </a:t>
            </a:r>
            <a:r>
              <a:rPr lang="ar-SA" sz="1900" b="1" dirty="0">
                <a:solidFill>
                  <a:schemeClr val="tx1">
                    <a:lumMod val="95000"/>
                    <a:lumOff val="5000"/>
                  </a:schemeClr>
                </a:solidFill>
              </a:rPr>
              <a:t>البيانات والافتراضات لفرادى المحافظات</a:t>
            </a:r>
            <a:endParaRPr lang="en-US" sz="1900" dirty="0">
              <a:solidFill>
                <a:schemeClr val="tx1">
                  <a:lumMod val="95000"/>
                  <a:lumOff val="5000"/>
                </a:schemeClr>
              </a:solidFill>
            </a:endParaRPr>
          </a:p>
          <a:p>
            <a:pPr marL="0" indent="0" algn="r" rtl="1">
              <a:buClrTx/>
              <a:buNone/>
            </a:pPr>
            <a:r>
              <a:rPr lang="ar-LB" sz="1800" dirty="0">
                <a:solidFill>
                  <a:schemeClr val="tx1">
                    <a:lumMod val="95000"/>
                    <a:lumOff val="5000"/>
                  </a:schemeClr>
                </a:solidFill>
              </a:rPr>
              <a:t>ك</a:t>
            </a:r>
            <a:r>
              <a:rPr lang="ar-SA" sz="1800" dirty="0" smtClean="0">
                <a:solidFill>
                  <a:schemeClr val="tx1">
                    <a:lumMod val="95000"/>
                    <a:lumOff val="5000"/>
                  </a:schemeClr>
                </a:solidFill>
              </a:rPr>
              <a:t>خطوة ثانية ، تم </a:t>
            </a:r>
            <a:r>
              <a:rPr lang="ar-SA" sz="1800" dirty="0">
                <a:solidFill>
                  <a:schemeClr val="tx1">
                    <a:lumMod val="95000"/>
                    <a:lumOff val="5000"/>
                  </a:schemeClr>
                </a:solidFill>
              </a:rPr>
              <a:t>تعيين هذا المنخفض لجميع المتغيرات ، والتي تختلف خصائصها وفقًا </a:t>
            </a:r>
            <a:r>
              <a:rPr lang="ar-SA" sz="1800" dirty="0" smtClean="0">
                <a:solidFill>
                  <a:schemeClr val="tx1">
                    <a:lumMod val="95000"/>
                    <a:lumOff val="5000"/>
                  </a:schemeClr>
                </a:solidFill>
              </a:rPr>
              <a:t>للمحافظات</a:t>
            </a:r>
            <a:endParaRPr lang="ar-LB" sz="1800" dirty="0" smtClean="0">
              <a:solidFill>
                <a:schemeClr val="tx1">
                  <a:lumMod val="95000"/>
                  <a:lumOff val="5000"/>
                </a:schemeClr>
              </a:solidFill>
            </a:endParaRPr>
          </a:p>
          <a:p>
            <a:pPr algn="r" rtl="1">
              <a:buClrTx/>
            </a:pPr>
            <a:r>
              <a:rPr lang="ar-SA" sz="1600" dirty="0" smtClean="0">
                <a:solidFill>
                  <a:schemeClr val="tx1">
                    <a:lumMod val="95000"/>
                    <a:lumOff val="5000"/>
                  </a:schemeClr>
                </a:solidFill>
              </a:rPr>
              <a:t>بالإضافة إلى المستوى </a:t>
            </a:r>
            <a:r>
              <a:rPr lang="ar-SA" sz="1600" dirty="0">
                <a:solidFill>
                  <a:schemeClr val="tx1">
                    <a:lumMod val="95000"/>
                    <a:lumOff val="5000"/>
                  </a:schemeClr>
                </a:solidFill>
              </a:rPr>
              <a:t>المتغير للناقل السكاني والولادات في حجم النهر ، </a:t>
            </a:r>
            <a:r>
              <a:rPr lang="ar-SA" sz="1600" dirty="0" smtClean="0">
                <a:solidFill>
                  <a:schemeClr val="tx1">
                    <a:lumMod val="95000"/>
                    <a:lumOff val="5000"/>
                  </a:schemeClr>
                </a:solidFill>
              </a:rPr>
              <a:t>والشيخوخة </a:t>
            </a:r>
            <a:r>
              <a:rPr lang="ar-SA" sz="1600" dirty="0">
                <a:solidFill>
                  <a:schemeClr val="tx1">
                    <a:lumMod val="95000"/>
                    <a:lumOff val="5000"/>
                  </a:schemeClr>
                </a:solidFill>
              </a:rPr>
              <a:t>والوفيات ، </a:t>
            </a:r>
            <a:r>
              <a:rPr lang="ar-SA" sz="1600" dirty="0" smtClean="0">
                <a:solidFill>
                  <a:schemeClr val="tx1">
                    <a:lumMod val="95000"/>
                    <a:lumOff val="5000"/>
                  </a:schemeClr>
                </a:solidFill>
              </a:rPr>
              <a:t>فهي </a:t>
            </a:r>
            <a:r>
              <a:rPr lang="ar-SA" sz="1600" dirty="0">
                <a:solidFill>
                  <a:schemeClr val="tx1">
                    <a:lumMod val="95000"/>
                    <a:lumOff val="5000"/>
                  </a:schemeClr>
                </a:solidFill>
              </a:rPr>
              <a:t>على وجه الخصوص العوامل الخارجية لمعدل </a:t>
            </a:r>
            <a:r>
              <a:rPr lang="ar-SA" sz="1600" dirty="0" smtClean="0">
                <a:solidFill>
                  <a:schemeClr val="tx1">
                    <a:lumMod val="95000"/>
                    <a:lumOff val="5000"/>
                  </a:schemeClr>
                </a:solidFill>
              </a:rPr>
              <a:t>ال</a:t>
            </a:r>
            <a:r>
              <a:rPr lang="ar-LB" sz="1600" dirty="0" smtClean="0">
                <a:solidFill>
                  <a:schemeClr val="tx1">
                    <a:lumMod val="95000"/>
                    <a:lumOff val="5000"/>
                  </a:schemeClr>
                </a:solidFill>
              </a:rPr>
              <a:t>ولادات</a:t>
            </a:r>
            <a:r>
              <a:rPr lang="ar-SA" sz="1600" dirty="0" smtClean="0">
                <a:solidFill>
                  <a:schemeClr val="tx1">
                    <a:lumMod val="95000"/>
                    <a:lumOff val="5000"/>
                  </a:schemeClr>
                </a:solidFill>
              </a:rPr>
              <a:t> </a:t>
            </a:r>
            <a:r>
              <a:rPr lang="ar-SA" sz="1600" dirty="0">
                <a:solidFill>
                  <a:schemeClr val="tx1">
                    <a:lumMod val="95000"/>
                    <a:lumOff val="5000"/>
                  </a:schemeClr>
                </a:solidFill>
              </a:rPr>
              <a:t>، ونسبة النساء ووفيات الأطفال ، والتي كانت البيانات متاحة على مستوى المقاطعات (انظر </a:t>
            </a:r>
            <a:r>
              <a:rPr lang="ar-SA" sz="1600" dirty="0" smtClean="0">
                <a:solidFill>
                  <a:schemeClr val="tx1">
                    <a:lumMod val="95000"/>
                    <a:lumOff val="5000"/>
                  </a:schemeClr>
                </a:solidFill>
              </a:rPr>
              <a:t>الجدول)  </a:t>
            </a:r>
            <a:endParaRPr lang="ar-LB" sz="2000" dirty="0">
              <a:solidFill>
                <a:schemeClr val="tx1">
                  <a:lumMod val="95000"/>
                  <a:lumOff val="5000"/>
                </a:schemeClr>
              </a:solidFill>
            </a:endParaRPr>
          </a:p>
          <a:p>
            <a:pPr algn="r" rtl="1">
              <a:buClrTx/>
            </a:pPr>
            <a:endParaRPr lang="ar-LB" sz="1800" dirty="0" smtClean="0">
              <a:solidFill>
                <a:schemeClr val="tx1">
                  <a:lumMod val="95000"/>
                  <a:lumOff val="5000"/>
                </a:schemeClr>
              </a:solidFill>
            </a:endParaRPr>
          </a:p>
          <a:p>
            <a:pPr algn="r" rtl="1">
              <a:lnSpc>
                <a:spcPct val="150000"/>
              </a:lnSpc>
              <a:buClrTx/>
            </a:pPr>
            <a:endParaRPr lang="ar-LB" sz="1800" b="1" dirty="0" smtClean="0">
              <a:solidFill>
                <a:schemeClr val="tx1">
                  <a:lumMod val="95000"/>
                  <a:lumOff val="5000"/>
                </a:scheme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19" y="1072442"/>
            <a:ext cx="4161430" cy="4373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2"/>
          <p:cNvSpPr txBox="1">
            <a:spLocks/>
          </p:cNvSpPr>
          <p:nvPr/>
        </p:nvSpPr>
        <p:spPr>
          <a:xfrm>
            <a:off x="123968" y="5363569"/>
            <a:ext cx="11776880" cy="1269242"/>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pPr>
            <a:r>
              <a:rPr lang="ar-SA" sz="1800" dirty="0" smtClean="0">
                <a:solidFill>
                  <a:schemeClr val="tx1">
                    <a:lumMod val="95000"/>
                    <a:lumOff val="5000"/>
                  </a:schemeClr>
                </a:solidFill>
              </a:rPr>
              <a:t>لمزيد </a:t>
            </a:r>
            <a:r>
              <a:rPr lang="ar-SA" sz="1800" dirty="0">
                <a:solidFill>
                  <a:schemeClr val="tx1">
                    <a:lumMod val="95000"/>
                    <a:lumOff val="5000"/>
                  </a:schemeClr>
                </a:solidFill>
              </a:rPr>
              <a:t>من التطوير ، افترض أن معدلات ال</a:t>
            </a:r>
            <a:r>
              <a:rPr lang="ar-LB" sz="1800" dirty="0">
                <a:solidFill>
                  <a:schemeClr val="tx1">
                    <a:lumMod val="95000"/>
                    <a:lumOff val="5000"/>
                  </a:schemeClr>
                </a:solidFill>
              </a:rPr>
              <a:t>ولادات</a:t>
            </a:r>
            <a:r>
              <a:rPr lang="ar-SA" sz="1800" dirty="0">
                <a:solidFill>
                  <a:schemeClr val="tx1">
                    <a:lumMod val="95000"/>
                    <a:lumOff val="5000"/>
                  </a:schemeClr>
                </a:solidFill>
              </a:rPr>
              <a:t> في المقاطعات الفردية تطورت بنفس الطريقة كما في إندونيسيا بأكملها </a:t>
            </a:r>
            <a:r>
              <a:rPr lang="ar-SA" sz="1800" dirty="0" smtClean="0">
                <a:solidFill>
                  <a:schemeClr val="tx1">
                    <a:lumMod val="95000"/>
                    <a:lumOff val="5000"/>
                  </a:schemeClr>
                </a:solidFill>
              </a:rPr>
              <a:t> </a:t>
            </a:r>
            <a:endParaRPr lang="ar-LB" sz="1800" dirty="0">
              <a:solidFill>
                <a:schemeClr val="tx1">
                  <a:lumMod val="95000"/>
                  <a:lumOff val="5000"/>
                </a:schemeClr>
              </a:solidFill>
            </a:endParaRPr>
          </a:p>
          <a:p>
            <a:pPr lvl="1" algn="r" rtl="1">
              <a:buClrTx/>
            </a:pPr>
            <a:r>
              <a:rPr lang="ar-SA" sz="1600" dirty="0">
                <a:solidFill>
                  <a:schemeClr val="tx1">
                    <a:lumMod val="95000"/>
                    <a:lumOff val="5000"/>
                  </a:schemeClr>
                </a:solidFill>
              </a:rPr>
              <a:t>حيث تم اختيار 1995 كسنة </a:t>
            </a:r>
            <a:r>
              <a:rPr lang="ar-SA" sz="1600" dirty="0" smtClean="0">
                <a:solidFill>
                  <a:schemeClr val="tx1">
                    <a:lumMod val="95000"/>
                    <a:lumOff val="5000"/>
                  </a:schemeClr>
                </a:solidFill>
              </a:rPr>
              <a:t>مرجعية</a:t>
            </a:r>
            <a:endParaRPr lang="ar-LB" sz="1600" dirty="0">
              <a:solidFill>
                <a:schemeClr val="tx1">
                  <a:lumMod val="95000"/>
                  <a:lumOff val="5000"/>
                </a:schemeClr>
              </a:solidFill>
            </a:endParaRPr>
          </a:p>
          <a:p>
            <a:pPr lvl="1" algn="r" rtl="1">
              <a:buClrTx/>
            </a:pPr>
            <a:r>
              <a:rPr lang="ar-SA" sz="1600" dirty="0" smtClean="0">
                <a:solidFill>
                  <a:schemeClr val="tx1">
                    <a:lumMod val="95000"/>
                    <a:lumOff val="5000"/>
                  </a:schemeClr>
                </a:solidFill>
              </a:rPr>
              <a:t>تم </a:t>
            </a:r>
            <a:r>
              <a:rPr lang="ar-SA" sz="1600" dirty="0">
                <a:solidFill>
                  <a:schemeClr val="tx1">
                    <a:lumMod val="95000"/>
                    <a:lumOff val="5000"/>
                  </a:schemeClr>
                </a:solidFill>
              </a:rPr>
              <a:t>اعتماد القيم التي تم تجميعها </a:t>
            </a:r>
            <a:r>
              <a:rPr lang="ar-SA" sz="1600" dirty="0" smtClean="0">
                <a:solidFill>
                  <a:schemeClr val="tx1">
                    <a:lumMod val="95000"/>
                    <a:lumOff val="5000"/>
                  </a:schemeClr>
                </a:solidFill>
              </a:rPr>
              <a:t>لجميع </a:t>
            </a:r>
            <a:r>
              <a:rPr lang="ar-SA" sz="1600" dirty="0">
                <a:solidFill>
                  <a:schemeClr val="tx1">
                    <a:lumMod val="95000"/>
                    <a:lumOff val="5000"/>
                  </a:schemeClr>
                </a:solidFill>
              </a:rPr>
              <a:t>المقاطعات وافترض أنها ثابتة بمرور </a:t>
            </a:r>
            <a:r>
              <a:rPr lang="ar-SA" sz="1600" dirty="0" smtClean="0">
                <a:solidFill>
                  <a:schemeClr val="tx1">
                    <a:lumMod val="95000"/>
                    <a:lumOff val="5000"/>
                  </a:schemeClr>
                </a:solidFill>
              </a:rPr>
              <a:t>الوقت</a:t>
            </a:r>
            <a:endParaRPr lang="ar-LB" sz="1600" dirty="0">
              <a:solidFill>
                <a:schemeClr val="tx1">
                  <a:lumMod val="95000"/>
                  <a:lumOff val="5000"/>
                </a:schemeClr>
              </a:solidFill>
            </a:endParaRPr>
          </a:p>
          <a:p>
            <a:pPr lvl="1" algn="r" rtl="1">
              <a:buClrTx/>
            </a:pPr>
            <a:r>
              <a:rPr lang="ar-SA" sz="1600" dirty="0" smtClean="0">
                <a:solidFill>
                  <a:schemeClr val="tx1">
                    <a:lumMod val="95000"/>
                    <a:lumOff val="5000"/>
                  </a:schemeClr>
                </a:solidFill>
              </a:rPr>
              <a:t>تم </a:t>
            </a:r>
            <a:r>
              <a:rPr lang="ar-SA" sz="1600" dirty="0">
                <a:solidFill>
                  <a:schemeClr val="tx1">
                    <a:lumMod val="95000"/>
                    <a:lumOff val="5000"/>
                  </a:schemeClr>
                </a:solidFill>
              </a:rPr>
              <a:t>منح نسبة النساء في المحافظات الفردية لعدة سنوات ؛ وقد استخدمت قيم عام 1995 وافترضت أيضا أنها ثابتة بمرور </a:t>
            </a:r>
            <a:r>
              <a:rPr lang="ar-SA" sz="1600" dirty="0" smtClean="0">
                <a:solidFill>
                  <a:schemeClr val="tx1">
                    <a:lumMod val="95000"/>
                    <a:lumOff val="5000"/>
                  </a:schemeClr>
                </a:solidFill>
              </a:rPr>
              <a:t>الوقت</a:t>
            </a:r>
            <a:endParaRPr lang="en-US" sz="1600" dirty="0">
              <a:solidFill>
                <a:schemeClr val="tx1">
                  <a:lumMod val="95000"/>
                  <a:lumOff val="5000"/>
                </a:schemeClr>
              </a:solidFill>
            </a:endParaRPr>
          </a:p>
        </p:txBody>
      </p:sp>
    </p:spTree>
    <p:extLst>
      <p:ext uri="{BB962C8B-B14F-4D97-AF65-F5344CB8AC3E}">
        <p14:creationId xmlns:p14="http://schemas.microsoft.com/office/powerpoint/2010/main" val="22113243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p:cNvSpPr>
            <a:spLocks noGrp="1"/>
          </p:cNvSpPr>
          <p:nvPr>
            <p:ph type="sldNum" sz="quarter" idx="12"/>
          </p:nvPr>
        </p:nvSpPr>
        <p:spPr>
          <a:xfrm>
            <a:off x="10967684" y="6151915"/>
            <a:ext cx="1142245" cy="669925"/>
          </a:xfrm>
        </p:spPr>
        <p:txBody>
          <a:bodyPr/>
          <a:lstStyle/>
          <a:p>
            <a:fld id="{D57F1E4F-1CFF-5643-939E-217C01CDF565}" type="slidenum">
              <a:rPr lang="en-US" smtClean="0"/>
              <a:pPr/>
              <a:t>17</a:t>
            </a:fld>
            <a:endParaRPr lang="en-US" dirty="0"/>
          </a:p>
        </p:txBody>
      </p:sp>
      <p:sp>
        <p:nvSpPr>
          <p:cNvPr id="6" name="Content Placeholder 2"/>
          <p:cNvSpPr txBox="1">
            <a:spLocks/>
          </p:cNvSpPr>
          <p:nvPr/>
        </p:nvSpPr>
        <p:spPr>
          <a:xfrm>
            <a:off x="7219666" y="1378400"/>
            <a:ext cx="4705523" cy="2825113"/>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800" b="1" dirty="0" smtClean="0">
                <a:solidFill>
                  <a:schemeClr val="tx1">
                    <a:lumMod val="95000"/>
                    <a:lumOff val="5000"/>
                  </a:schemeClr>
                </a:solidFill>
              </a:rPr>
              <a:t>المعايرة </a:t>
            </a:r>
            <a:r>
              <a:rPr lang="ar-SA" sz="1800" b="1" dirty="0">
                <a:solidFill>
                  <a:schemeClr val="tx1">
                    <a:lumMod val="95000"/>
                    <a:lumOff val="5000"/>
                  </a:schemeClr>
                </a:solidFill>
              </a:rPr>
              <a:t>الثانية للنموذج الكلي</a:t>
            </a:r>
            <a:endParaRPr lang="en-US" sz="1800" dirty="0">
              <a:solidFill>
                <a:schemeClr val="tx1">
                  <a:lumMod val="95000"/>
                  <a:lumOff val="5000"/>
                </a:schemeClr>
              </a:solidFill>
            </a:endParaRPr>
          </a:p>
          <a:p>
            <a:pPr algn="r" rtl="1">
              <a:buClrTx/>
            </a:pPr>
            <a:r>
              <a:rPr lang="ar-SA" sz="1600" dirty="0">
                <a:solidFill>
                  <a:schemeClr val="tx1">
                    <a:lumMod val="95000"/>
                    <a:lumOff val="5000"/>
                  </a:schemeClr>
                </a:solidFill>
              </a:rPr>
              <a:t>أظهرت المحاولات الأولى للمعايرة مع القيم والافتراضات المذكورة </a:t>
            </a:r>
            <a:r>
              <a:rPr lang="ar-LB" sz="1600" dirty="0" smtClean="0">
                <a:solidFill>
                  <a:schemeClr val="tx1">
                    <a:lumMod val="95000"/>
                    <a:lumOff val="5000"/>
                  </a:schemeClr>
                </a:solidFill>
              </a:rPr>
              <a:t>سابقاً</a:t>
            </a:r>
            <a:r>
              <a:rPr lang="ar-SA" sz="1600" dirty="0" smtClean="0">
                <a:solidFill>
                  <a:schemeClr val="tx1">
                    <a:lumMod val="95000"/>
                    <a:lumOff val="5000"/>
                  </a:schemeClr>
                </a:solidFill>
              </a:rPr>
              <a:t> </a:t>
            </a:r>
            <a:r>
              <a:rPr lang="ar-SA" sz="1600" dirty="0">
                <a:solidFill>
                  <a:schemeClr val="tx1">
                    <a:lumMod val="95000"/>
                    <a:lumOff val="5000"/>
                  </a:schemeClr>
                </a:solidFill>
              </a:rPr>
              <a:t>اتجاهين في سلوك النموذج: </a:t>
            </a:r>
            <a:endParaRPr lang="ar-LB" sz="1600" dirty="0" smtClean="0">
              <a:solidFill>
                <a:schemeClr val="tx1">
                  <a:lumMod val="95000"/>
                  <a:lumOff val="5000"/>
                </a:schemeClr>
              </a:solidFill>
            </a:endParaRPr>
          </a:p>
          <a:p>
            <a:pPr lvl="1" algn="r" rtl="1">
              <a:buClrTx/>
            </a:pPr>
            <a:r>
              <a:rPr lang="ar-SA" sz="1600" dirty="0" smtClean="0">
                <a:solidFill>
                  <a:schemeClr val="tx1">
                    <a:lumMod val="95000"/>
                    <a:lumOff val="5000"/>
                  </a:schemeClr>
                </a:solidFill>
              </a:rPr>
              <a:t>المناطق </a:t>
            </a:r>
            <a:r>
              <a:rPr lang="ar-SA" sz="1600" dirty="0">
                <a:solidFill>
                  <a:schemeClr val="tx1">
                    <a:lumMod val="95000"/>
                    <a:lumOff val="5000"/>
                  </a:schemeClr>
                </a:solidFill>
              </a:rPr>
              <a:t>الضعيفة هيكليًا (مقاطعات ذات كثافة سكانية منخفضة بشكل رئيسي) نمت بشكل أبطأ مما كانت عليه في </a:t>
            </a:r>
            <a:r>
              <a:rPr lang="ar-SA" sz="1600" dirty="0" smtClean="0">
                <a:solidFill>
                  <a:schemeClr val="tx1">
                    <a:lumMod val="95000"/>
                    <a:lumOff val="5000"/>
                  </a:schemeClr>
                </a:solidFill>
              </a:rPr>
              <a:t>الواقع</a:t>
            </a:r>
            <a:endParaRPr lang="ar-LB" sz="1600" dirty="0" smtClean="0">
              <a:solidFill>
                <a:schemeClr val="tx1">
                  <a:lumMod val="95000"/>
                  <a:lumOff val="5000"/>
                </a:schemeClr>
              </a:solidFill>
            </a:endParaRPr>
          </a:p>
          <a:p>
            <a:pPr lvl="1" algn="r" rtl="1">
              <a:buClrTx/>
            </a:pPr>
            <a:r>
              <a:rPr lang="ar-SA" sz="1600" dirty="0" smtClean="0">
                <a:solidFill>
                  <a:schemeClr val="tx1">
                    <a:lumMod val="95000"/>
                    <a:lumOff val="5000"/>
                  </a:schemeClr>
                </a:solidFill>
              </a:rPr>
              <a:t>المحافظات </a:t>
            </a:r>
            <a:r>
              <a:rPr lang="ar-SA" sz="1600" dirty="0">
                <a:solidFill>
                  <a:schemeClr val="tx1">
                    <a:lumMod val="95000"/>
                    <a:lumOff val="5000"/>
                  </a:schemeClr>
                </a:solidFill>
              </a:rPr>
              <a:t>المتقدمة (بشكل أساسي مقاطعات ذات كثافة سكانية عالية ) نمت بشكل أسرع مما كانت عليه في </a:t>
            </a:r>
            <a:r>
              <a:rPr lang="ar-SA" sz="1600" dirty="0" smtClean="0">
                <a:solidFill>
                  <a:schemeClr val="tx1">
                    <a:lumMod val="95000"/>
                    <a:lumOff val="5000"/>
                  </a:schemeClr>
                </a:solidFill>
              </a:rPr>
              <a:t>الواقع</a:t>
            </a:r>
            <a:endParaRPr lang="ar-LB" sz="1600" dirty="0" smtClean="0">
              <a:solidFill>
                <a:schemeClr val="tx1">
                  <a:lumMod val="95000"/>
                  <a:lumOff val="5000"/>
                </a:schemeClr>
              </a:solidFill>
            </a:endParaRPr>
          </a:p>
          <a:p>
            <a:pPr algn="r" rtl="1">
              <a:lnSpc>
                <a:spcPct val="150000"/>
              </a:lnSpc>
              <a:buClrTx/>
            </a:pPr>
            <a:endParaRPr lang="ar-LB" sz="1600" b="1" dirty="0" smtClean="0">
              <a:solidFill>
                <a:schemeClr val="tx1">
                  <a:lumMod val="95000"/>
                  <a:lumOff val="5000"/>
                </a:scheme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9" name="Title 1"/>
          <p:cNvSpPr txBox="1">
            <a:spLocks/>
          </p:cNvSpPr>
          <p:nvPr/>
        </p:nvSpPr>
        <p:spPr>
          <a:xfrm>
            <a:off x="925" y="-327174"/>
            <a:ext cx="12187900"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buClrTx/>
            </a:pPr>
            <a:r>
              <a:rPr kumimoji="0" lang="ar-LB" sz="3200" b="1" i="0" u="none" strike="noStrike" kern="1200" cap="none" spc="0" normalizeH="0" baseline="0" noProof="0" dirty="0" smtClean="0">
                <a:ln>
                  <a:noFill/>
                </a:ln>
                <a:solidFill>
                  <a:schemeClr val="tx1"/>
                </a:solidFill>
                <a:effectLst/>
                <a:uLnTx/>
                <a:uFillTx/>
                <a:latin typeface="Candara"/>
                <a:cs typeface="+mn-cs"/>
              </a:rPr>
              <a:t>ال</a:t>
            </a:r>
            <a:r>
              <a:rPr kumimoji="0" lang="ar-SA" sz="3200" b="1" i="0" u="none" strike="noStrike" kern="1200" cap="none" spc="0" normalizeH="0" baseline="0" noProof="0" dirty="0" smtClean="0">
                <a:ln>
                  <a:noFill/>
                </a:ln>
                <a:solidFill>
                  <a:schemeClr val="tx1"/>
                </a:solidFill>
                <a:effectLst/>
                <a:uLnTx/>
                <a:uFillTx/>
                <a:latin typeface="Candara"/>
                <a:cs typeface="+mn-cs"/>
              </a:rPr>
              <a:t>نمذجة</a:t>
            </a:r>
            <a:r>
              <a:rPr kumimoji="0" lang="ar-LB" sz="3200" b="1" i="0" u="none" strike="noStrike" kern="1200" cap="none" spc="0" normalizeH="0" baseline="0" noProof="0" dirty="0" smtClean="0">
                <a:ln>
                  <a:noFill/>
                </a:ln>
                <a:solidFill>
                  <a:schemeClr val="tx1"/>
                </a:solidFill>
                <a:effectLst/>
                <a:uLnTx/>
                <a:uFillTx/>
                <a:latin typeface="Candara"/>
                <a:cs typeface="+mn-cs"/>
              </a:rPr>
              <a:t> _ </a:t>
            </a:r>
            <a:r>
              <a:rPr lang="ar-SA" sz="2800" b="1" dirty="0">
                <a:solidFill>
                  <a:schemeClr val="tx1">
                    <a:lumMod val="95000"/>
                    <a:lumOff val="5000"/>
                  </a:schemeClr>
                </a:solidFill>
              </a:rPr>
              <a:t>توسيع النموذج بهيكل إقليمي</a:t>
            </a:r>
            <a:endParaRPr lang="en-US" sz="2800" dirty="0">
              <a:solidFill>
                <a:schemeClr val="tx1">
                  <a:lumMod val="95000"/>
                  <a:lumOff val="5000"/>
                </a:schemeClr>
              </a:solidFill>
            </a:endParaRPr>
          </a:p>
        </p:txBody>
      </p:sp>
      <p:sp>
        <p:nvSpPr>
          <p:cNvPr id="12" name="Content Placeholder 2"/>
          <p:cNvSpPr txBox="1">
            <a:spLocks/>
          </p:cNvSpPr>
          <p:nvPr/>
        </p:nvSpPr>
        <p:spPr>
          <a:xfrm>
            <a:off x="4531057" y="4120085"/>
            <a:ext cx="7394132" cy="2506225"/>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pPr>
            <a:r>
              <a:rPr lang="ar-SA" sz="1600" dirty="0" smtClean="0">
                <a:solidFill>
                  <a:schemeClr val="tx1">
                    <a:lumMod val="95000"/>
                    <a:lumOff val="5000"/>
                  </a:schemeClr>
                </a:solidFill>
              </a:rPr>
              <a:t>لهذا </a:t>
            </a:r>
            <a:r>
              <a:rPr lang="ar-SA" sz="1600" dirty="0">
                <a:solidFill>
                  <a:schemeClr val="tx1">
                    <a:lumMod val="95000"/>
                    <a:lumOff val="5000"/>
                  </a:schemeClr>
                </a:solidFill>
              </a:rPr>
              <a:t>السبب ، تم تشكيل ثلاث فئات من المقاطعات ، لكل منها افتراضات مختلفة حول الهيكل العمري للسكان في عام 1990 وفترة خصوبة النساء</a:t>
            </a:r>
            <a:r>
              <a:rPr lang="ar-LB" sz="1600" dirty="0">
                <a:solidFill>
                  <a:schemeClr val="tx1">
                    <a:lumMod val="95000"/>
                    <a:lumOff val="5000"/>
                  </a:schemeClr>
                </a:solidFill>
              </a:rPr>
              <a:t> (انظر الشكل </a:t>
            </a:r>
            <a:r>
              <a:rPr lang="ar-LB" sz="1600" dirty="0" smtClean="0">
                <a:solidFill>
                  <a:schemeClr val="tx1">
                    <a:lumMod val="95000"/>
                    <a:lumOff val="5000"/>
                  </a:schemeClr>
                </a:solidFill>
              </a:rPr>
              <a:t>اعلاه)</a:t>
            </a:r>
            <a:endParaRPr lang="ar-LB" sz="1600" dirty="0">
              <a:solidFill>
                <a:schemeClr val="tx1">
                  <a:lumMod val="95000"/>
                  <a:lumOff val="5000"/>
                </a:schemeClr>
              </a:solidFill>
            </a:endParaRPr>
          </a:p>
          <a:p>
            <a:pPr algn="r" rtl="1">
              <a:buClrTx/>
            </a:pPr>
            <a:r>
              <a:rPr lang="ar-LB" sz="1600" dirty="0">
                <a:solidFill>
                  <a:schemeClr val="tx1">
                    <a:lumMod val="95000"/>
                    <a:lumOff val="5000"/>
                  </a:schemeClr>
                </a:solidFill>
              </a:rPr>
              <a:t>ك</a:t>
            </a:r>
            <a:r>
              <a:rPr lang="ar-SA" sz="1600" dirty="0">
                <a:solidFill>
                  <a:schemeClr val="tx1">
                    <a:lumMod val="95000"/>
                    <a:lumOff val="5000"/>
                  </a:schemeClr>
                </a:solidFill>
              </a:rPr>
              <a:t>ذلك افترض أن النساء </a:t>
            </a:r>
            <a:r>
              <a:rPr lang="ar-LB" sz="1600" dirty="0">
                <a:solidFill>
                  <a:schemeClr val="tx1">
                    <a:lumMod val="95000"/>
                    <a:lumOff val="5000"/>
                  </a:schemeClr>
                </a:solidFill>
              </a:rPr>
              <a:t>:</a:t>
            </a:r>
          </a:p>
          <a:p>
            <a:pPr lvl="1" algn="r" rtl="1">
              <a:buClrTx/>
            </a:pPr>
            <a:r>
              <a:rPr lang="ar-LB" sz="1600" dirty="0">
                <a:solidFill>
                  <a:schemeClr val="tx1">
                    <a:lumMod val="95000"/>
                    <a:lumOff val="5000"/>
                  </a:schemeClr>
                </a:solidFill>
              </a:rPr>
              <a:t>في </a:t>
            </a:r>
            <a:r>
              <a:rPr lang="ar-SA" sz="1600" dirty="0">
                <a:solidFill>
                  <a:schemeClr val="tx1">
                    <a:lumMod val="95000"/>
                    <a:lumOff val="5000"/>
                  </a:schemeClr>
                </a:solidFill>
              </a:rPr>
              <a:t>المقاطعات الضعيفة هيكليًا لديهن أطفال تتراوح أعمارهن من 15 إلى 30 عامًا </a:t>
            </a:r>
            <a:endParaRPr lang="ar-LB" sz="1600" dirty="0">
              <a:solidFill>
                <a:schemeClr val="tx1">
                  <a:lumMod val="95000"/>
                  <a:lumOff val="5000"/>
                </a:schemeClr>
              </a:solidFill>
            </a:endParaRPr>
          </a:p>
          <a:p>
            <a:pPr lvl="1" algn="r" rtl="1">
              <a:buClrTx/>
            </a:pPr>
            <a:r>
              <a:rPr lang="ar-SA" sz="1600" dirty="0">
                <a:solidFill>
                  <a:schemeClr val="tx1">
                    <a:lumMod val="95000"/>
                    <a:lumOff val="5000"/>
                  </a:schemeClr>
                </a:solidFill>
              </a:rPr>
              <a:t>في المناطق المتوسطة من 15 إلى 44 عامًا </a:t>
            </a:r>
            <a:endParaRPr lang="ar-LB" sz="1600" dirty="0">
              <a:solidFill>
                <a:schemeClr val="tx1">
                  <a:lumMod val="95000"/>
                  <a:lumOff val="5000"/>
                </a:schemeClr>
              </a:solidFill>
            </a:endParaRPr>
          </a:p>
          <a:p>
            <a:pPr lvl="1" algn="r" rtl="1">
              <a:buClrTx/>
            </a:pPr>
            <a:r>
              <a:rPr lang="ar-SA" sz="1600" dirty="0">
                <a:solidFill>
                  <a:schemeClr val="tx1">
                    <a:lumMod val="95000"/>
                    <a:lumOff val="5000"/>
                  </a:schemeClr>
                </a:solidFill>
              </a:rPr>
              <a:t>في المقاطعات المتقدمة الذين تتراوح أعمارهم بين 20 و 44 عامًا </a:t>
            </a:r>
            <a:endParaRPr lang="ar-LB" sz="1600" dirty="0">
              <a:solidFill>
                <a:schemeClr val="tx1">
                  <a:lumMod val="95000"/>
                  <a:lumOff val="5000"/>
                </a:schemeClr>
              </a:solidFill>
            </a:endParaRPr>
          </a:p>
          <a:p>
            <a:pPr algn="r" rtl="1">
              <a:buClrTx/>
            </a:pPr>
            <a:r>
              <a:rPr lang="ar-SA" sz="1600" dirty="0">
                <a:solidFill>
                  <a:schemeClr val="tx1">
                    <a:lumMod val="95000"/>
                    <a:lumOff val="5000"/>
                  </a:schemeClr>
                </a:solidFill>
              </a:rPr>
              <a:t>بالنسبة للنموذج العام ، كان الانحراف بعد هذه التعديلات 1.2٪ في عام 2000</a:t>
            </a:r>
            <a:r>
              <a:rPr lang="ar-LB" sz="1600" dirty="0">
                <a:solidFill>
                  <a:schemeClr val="tx1">
                    <a:lumMod val="95000"/>
                    <a:lumOff val="5000"/>
                  </a:schemeClr>
                </a:solidFill>
              </a:rPr>
              <a:t> (</a:t>
            </a:r>
            <a:r>
              <a:rPr lang="ar-SA" sz="1600" dirty="0" smtClean="0">
                <a:solidFill>
                  <a:schemeClr val="tx1">
                    <a:lumMod val="95000"/>
                    <a:lumOff val="5000"/>
                  </a:schemeClr>
                </a:solidFill>
              </a:rPr>
              <a:t>ا</a:t>
            </a:r>
            <a:r>
              <a:rPr lang="ar-LB" sz="1600" dirty="0" smtClean="0">
                <a:solidFill>
                  <a:schemeClr val="tx1">
                    <a:lumMod val="95000"/>
                    <a:lumOff val="5000"/>
                  </a:schemeClr>
                </a:solidFill>
              </a:rPr>
              <a:t>نظر ا</a:t>
            </a:r>
            <a:r>
              <a:rPr lang="ar-SA" sz="1600" dirty="0" smtClean="0">
                <a:solidFill>
                  <a:schemeClr val="tx1">
                    <a:lumMod val="95000"/>
                    <a:lumOff val="5000"/>
                  </a:schemeClr>
                </a:solidFill>
              </a:rPr>
              <a:t>لشكل </a:t>
            </a:r>
            <a:r>
              <a:rPr lang="ar-LB" sz="1600" dirty="0" smtClean="0">
                <a:solidFill>
                  <a:schemeClr val="tx1">
                    <a:lumMod val="95000"/>
                    <a:lumOff val="5000"/>
                  </a:schemeClr>
                </a:solidFill>
              </a:rPr>
              <a:t>ادناه)</a:t>
            </a:r>
            <a:endParaRPr lang="en-US" sz="1600" dirty="0">
              <a:solidFill>
                <a:schemeClr val="tx1">
                  <a:lumMod val="95000"/>
                  <a:lumOff val="5000"/>
                </a:schemeClr>
              </a:solidFill>
            </a:endParaRPr>
          </a:p>
          <a:p>
            <a:pPr algn="r" rtl="1">
              <a:buClrTx/>
            </a:pPr>
            <a:endParaRPr lang="ar-LB" sz="1600" dirty="0" smtClean="0">
              <a:solidFill>
                <a:schemeClr val="tx1">
                  <a:lumMod val="95000"/>
                  <a:lumOff val="5000"/>
                </a:schemeClr>
              </a:solidFill>
            </a:endParaRPr>
          </a:p>
        </p:txBody>
      </p:sp>
      <p:pic>
        <p:nvPicPr>
          <p:cNvPr id="51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051" t="2595" r="1695" b="3416"/>
          <a:stretch/>
        </p:blipFill>
        <p:spPr bwMode="auto">
          <a:xfrm>
            <a:off x="95533" y="1255568"/>
            <a:ext cx="7096838" cy="279781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435" t="7785" r="2028" b="2946"/>
          <a:stretch/>
        </p:blipFill>
        <p:spPr bwMode="auto">
          <a:xfrm>
            <a:off x="95533" y="4121625"/>
            <a:ext cx="4367285" cy="260021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419936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p:cNvSpPr>
            <a:spLocks noGrp="1"/>
          </p:cNvSpPr>
          <p:nvPr>
            <p:ph type="sldNum" sz="quarter" idx="12"/>
          </p:nvPr>
        </p:nvSpPr>
        <p:spPr>
          <a:xfrm>
            <a:off x="10967684" y="6131211"/>
            <a:ext cx="1142245" cy="669925"/>
          </a:xfrm>
        </p:spPr>
        <p:txBody>
          <a:bodyPr/>
          <a:lstStyle/>
          <a:p>
            <a:fld id="{D57F1E4F-1CFF-5643-939E-217C01CDF565}" type="slidenum">
              <a:rPr lang="en-US" smtClean="0"/>
              <a:pPr/>
              <a:t>18</a:t>
            </a:fld>
            <a:endParaRPr lang="en-US" dirty="0"/>
          </a:p>
        </p:txBody>
      </p:sp>
      <p:sp>
        <p:nvSpPr>
          <p:cNvPr id="6" name="Content Placeholder 2"/>
          <p:cNvSpPr txBox="1">
            <a:spLocks/>
          </p:cNvSpPr>
          <p:nvPr/>
        </p:nvSpPr>
        <p:spPr>
          <a:xfrm>
            <a:off x="5199797" y="1351405"/>
            <a:ext cx="6583206" cy="5339679"/>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2000" b="1" dirty="0">
                <a:solidFill>
                  <a:schemeClr val="tx1">
                    <a:lumMod val="95000"/>
                    <a:lumOff val="5000"/>
                  </a:schemeClr>
                </a:solidFill>
              </a:rPr>
              <a:t>تطوير أحجام الأسرة</a:t>
            </a:r>
            <a:endParaRPr lang="en-US" sz="2000" b="1" dirty="0" smtClean="0">
              <a:solidFill>
                <a:schemeClr val="tx1">
                  <a:lumMod val="95000"/>
                  <a:lumOff val="5000"/>
                </a:schemeClr>
              </a:solidFill>
            </a:endParaRPr>
          </a:p>
          <a:p>
            <a:pPr algn="r" rtl="1">
              <a:buClrTx/>
            </a:pPr>
            <a:r>
              <a:rPr lang="ar-LB" sz="1700" dirty="0" smtClean="0">
                <a:solidFill>
                  <a:schemeClr val="tx1">
                    <a:lumMod val="95000"/>
                    <a:lumOff val="5000"/>
                  </a:schemeClr>
                </a:solidFill>
              </a:rPr>
              <a:t>بما أ</a:t>
            </a:r>
            <a:r>
              <a:rPr lang="ar-SA" sz="1700" dirty="0" smtClean="0">
                <a:solidFill>
                  <a:schemeClr val="tx1">
                    <a:lumMod val="95000"/>
                    <a:lumOff val="5000"/>
                  </a:schemeClr>
                </a:solidFill>
              </a:rPr>
              <a:t>ن </a:t>
            </a:r>
            <a:r>
              <a:rPr lang="ar-SA" sz="1700" dirty="0">
                <a:solidFill>
                  <a:schemeClr val="tx1">
                    <a:lumMod val="95000"/>
                    <a:lumOff val="5000"/>
                  </a:schemeClr>
                </a:solidFill>
              </a:rPr>
              <a:t>المعلومات حول عدد الأسر وحجم الأسر </a:t>
            </a:r>
            <a:r>
              <a:rPr lang="ar-SA" sz="1700" dirty="0" smtClean="0">
                <a:solidFill>
                  <a:schemeClr val="tx1">
                    <a:lumMod val="95000"/>
                    <a:lumOff val="5000"/>
                  </a:schemeClr>
                </a:solidFill>
              </a:rPr>
              <a:t>المعيشية</a:t>
            </a:r>
            <a:r>
              <a:rPr lang="ar-LB" sz="1700" dirty="0" smtClean="0">
                <a:solidFill>
                  <a:schemeClr val="tx1">
                    <a:lumMod val="95000"/>
                    <a:lumOff val="5000"/>
                  </a:schemeClr>
                </a:solidFill>
              </a:rPr>
              <a:t> </a:t>
            </a:r>
            <a:r>
              <a:rPr lang="ar-SA" sz="1700" dirty="0" smtClean="0">
                <a:solidFill>
                  <a:schemeClr val="tx1">
                    <a:lumMod val="95000"/>
                    <a:lumOff val="5000"/>
                  </a:schemeClr>
                </a:solidFill>
              </a:rPr>
              <a:t>محدود</a:t>
            </a:r>
            <a:r>
              <a:rPr lang="ar-LB" sz="1700" dirty="0" smtClean="0">
                <a:solidFill>
                  <a:schemeClr val="tx1">
                    <a:lumMod val="95000"/>
                    <a:lumOff val="5000"/>
                  </a:schemeClr>
                </a:solidFill>
              </a:rPr>
              <a:t>ة</a:t>
            </a:r>
            <a:r>
              <a:rPr lang="ar-SA" sz="1700" dirty="0" smtClean="0">
                <a:solidFill>
                  <a:schemeClr val="tx1">
                    <a:lumMod val="95000"/>
                    <a:lumOff val="5000"/>
                  </a:schemeClr>
                </a:solidFill>
              </a:rPr>
              <a:t> </a:t>
            </a:r>
            <a:r>
              <a:rPr lang="ar-SA" sz="1700" dirty="0">
                <a:solidFill>
                  <a:schemeClr val="tx1">
                    <a:lumMod val="95000"/>
                    <a:lumOff val="5000"/>
                  </a:schemeClr>
                </a:solidFill>
              </a:rPr>
              <a:t>للغاية </a:t>
            </a:r>
            <a:endParaRPr lang="ar-LB" sz="1700" dirty="0" smtClean="0">
              <a:solidFill>
                <a:schemeClr val="tx1">
                  <a:lumMod val="95000"/>
                  <a:lumOff val="5000"/>
                </a:schemeClr>
              </a:solidFill>
            </a:endParaRPr>
          </a:p>
          <a:p>
            <a:pPr algn="r" rtl="1">
              <a:buClrTx/>
            </a:pPr>
            <a:r>
              <a:rPr lang="ar-SA" sz="1700" dirty="0" smtClean="0">
                <a:solidFill>
                  <a:schemeClr val="tx1">
                    <a:lumMod val="95000"/>
                    <a:lumOff val="5000"/>
                  </a:schemeClr>
                </a:solidFill>
              </a:rPr>
              <a:t>تم </a:t>
            </a:r>
            <a:r>
              <a:rPr lang="ar-SA" sz="1700" dirty="0">
                <a:solidFill>
                  <a:schemeClr val="tx1">
                    <a:lumMod val="95000"/>
                    <a:lumOff val="5000"/>
                  </a:schemeClr>
                </a:solidFill>
              </a:rPr>
              <a:t>استخدام الطريقة المسماة لتحديد عدد الأسر </a:t>
            </a:r>
            <a:endParaRPr lang="ar-LB" sz="1700" dirty="0" smtClean="0">
              <a:solidFill>
                <a:schemeClr val="tx1">
                  <a:lumMod val="95000"/>
                  <a:lumOff val="5000"/>
                </a:schemeClr>
              </a:solidFill>
            </a:endParaRPr>
          </a:p>
          <a:p>
            <a:pPr algn="r" rtl="1"/>
            <a:r>
              <a:rPr lang="ar-SA" sz="1700" dirty="0">
                <a:solidFill>
                  <a:schemeClr val="tx1"/>
                </a:solidFill>
              </a:rPr>
              <a:t>كان من المفترض</a:t>
            </a:r>
            <a:r>
              <a:rPr lang="ar-LB" sz="1700" dirty="0">
                <a:solidFill>
                  <a:schemeClr val="tx1"/>
                </a:solidFill>
              </a:rPr>
              <a:t> </a:t>
            </a:r>
            <a:r>
              <a:rPr lang="ar-SA" sz="1700" dirty="0">
                <a:solidFill>
                  <a:schemeClr val="tx1"/>
                </a:solidFill>
              </a:rPr>
              <a:t>إذا قسمت إجمالي عدد السكان على عدد الأسر ، فستحصل على متوسط ​​حجم الأسرة </a:t>
            </a:r>
            <a:endParaRPr lang="ar-LB" sz="1700" dirty="0">
              <a:solidFill>
                <a:schemeClr val="tx1"/>
              </a:solidFill>
            </a:endParaRPr>
          </a:p>
          <a:p>
            <a:pPr algn="r" rtl="1"/>
            <a:r>
              <a:rPr lang="ar-LB" sz="1700" dirty="0">
                <a:solidFill>
                  <a:schemeClr val="tx1"/>
                </a:solidFill>
              </a:rPr>
              <a:t>لكن</a:t>
            </a:r>
            <a:r>
              <a:rPr lang="ar-SA" sz="1700" dirty="0">
                <a:solidFill>
                  <a:schemeClr val="tx1"/>
                </a:solidFill>
              </a:rPr>
              <a:t> تطبيق نفس الإجراء على المحافظات الفردية ، </a:t>
            </a:r>
            <a:r>
              <a:rPr lang="ar-LB" sz="1700" dirty="0">
                <a:solidFill>
                  <a:schemeClr val="tx1"/>
                </a:solidFill>
              </a:rPr>
              <a:t>يعطي</a:t>
            </a:r>
            <a:r>
              <a:rPr lang="ar-SA" sz="1700" dirty="0">
                <a:solidFill>
                  <a:schemeClr val="tx1"/>
                </a:solidFill>
              </a:rPr>
              <a:t> انحرافات كبيرة في الحالات الفردية </a:t>
            </a:r>
            <a:endParaRPr lang="ar-LB" sz="1700" dirty="0">
              <a:solidFill>
                <a:schemeClr val="tx1"/>
              </a:solidFill>
            </a:endParaRPr>
          </a:p>
          <a:p>
            <a:pPr algn="r" rtl="1"/>
            <a:r>
              <a:rPr lang="ar-SA" sz="1700" dirty="0">
                <a:solidFill>
                  <a:schemeClr val="tx1"/>
                </a:solidFill>
              </a:rPr>
              <a:t>لهذا السبب ، </a:t>
            </a:r>
            <a:r>
              <a:rPr lang="ar-SA" sz="1700" dirty="0" smtClean="0">
                <a:solidFill>
                  <a:schemeClr val="tx1">
                    <a:lumMod val="95000"/>
                    <a:lumOff val="5000"/>
                  </a:schemeClr>
                </a:solidFill>
              </a:rPr>
              <a:t>استند </a:t>
            </a:r>
            <a:r>
              <a:rPr lang="ar-SA" sz="1700" dirty="0">
                <a:solidFill>
                  <a:schemeClr val="tx1">
                    <a:lumMod val="95000"/>
                    <a:lumOff val="5000"/>
                  </a:schemeClr>
                </a:solidFill>
              </a:rPr>
              <a:t>حساب عدد الأسر في المقاطعات الفردية إلى حجم الأسرة النسبية </a:t>
            </a:r>
            <a:r>
              <a:rPr lang="ar-SA" sz="1700" dirty="0" smtClean="0">
                <a:solidFill>
                  <a:schemeClr val="tx1">
                    <a:lumMod val="95000"/>
                    <a:lumOff val="5000"/>
                  </a:schemeClr>
                </a:solidFill>
              </a:rPr>
              <a:t> </a:t>
            </a:r>
            <a:endParaRPr lang="ar-LB" sz="1700" dirty="0" smtClean="0">
              <a:solidFill>
                <a:schemeClr val="tx1">
                  <a:lumMod val="95000"/>
                  <a:lumOff val="5000"/>
                </a:schemeClr>
              </a:solidFill>
            </a:endParaRPr>
          </a:p>
          <a:p>
            <a:pPr lvl="1" algn="r" rtl="1">
              <a:buClrTx/>
            </a:pPr>
            <a:r>
              <a:rPr lang="ar-SA" sz="1700" dirty="0" smtClean="0">
                <a:solidFill>
                  <a:schemeClr val="tx1">
                    <a:lumMod val="95000"/>
                    <a:lumOff val="5000"/>
                  </a:schemeClr>
                </a:solidFill>
              </a:rPr>
              <a:t>يتم </a:t>
            </a:r>
            <a:r>
              <a:rPr lang="ar-SA" sz="1700" dirty="0">
                <a:solidFill>
                  <a:schemeClr val="tx1">
                    <a:lumMod val="95000"/>
                    <a:lumOff val="5000"/>
                  </a:schemeClr>
                </a:solidFill>
              </a:rPr>
              <a:t>الحصول عليه من خلال قسمة حجم الأسرة المرصود تجريبيًا على مقاطعة على متوسط ​​حجم الأسرة المتوقع لإجمالي </a:t>
            </a:r>
            <a:r>
              <a:rPr lang="ar-SA" sz="1700" dirty="0" smtClean="0">
                <a:solidFill>
                  <a:schemeClr val="tx1">
                    <a:lumMod val="95000"/>
                    <a:lumOff val="5000"/>
                  </a:schemeClr>
                </a:solidFill>
              </a:rPr>
              <a:t>إندونيسيا </a:t>
            </a:r>
            <a:endParaRPr lang="ar-LB" sz="1700" dirty="0" smtClean="0">
              <a:solidFill>
                <a:schemeClr val="tx1">
                  <a:lumMod val="95000"/>
                  <a:lumOff val="5000"/>
                </a:schemeClr>
              </a:solidFill>
            </a:endParaRPr>
          </a:p>
          <a:p>
            <a:pPr algn="r" rtl="1">
              <a:buClrTx/>
            </a:pPr>
            <a:r>
              <a:rPr lang="ar-SA" sz="1700" dirty="0" smtClean="0">
                <a:solidFill>
                  <a:schemeClr val="tx1">
                    <a:lumMod val="95000"/>
                    <a:lumOff val="5000"/>
                  </a:schemeClr>
                </a:solidFill>
              </a:rPr>
              <a:t>يلخص </a:t>
            </a:r>
            <a:r>
              <a:rPr lang="ar-SA" sz="1700" dirty="0">
                <a:solidFill>
                  <a:schemeClr val="tx1">
                    <a:lumMod val="95000"/>
                    <a:lumOff val="5000"/>
                  </a:schemeClr>
                </a:solidFill>
              </a:rPr>
              <a:t>الجدول </a:t>
            </a:r>
            <a:r>
              <a:rPr lang="ar-LB" sz="1700" dirty="0">
                <a:solidFill>
                  <a:schemeClr val="tx1">
                    <a:lumMod val="95000"/>
                    <a:lumOff val="5000"/>
                  </a:schemeClr>
                </a:solidFill>
              </a:rPr>
              <a:t> </a:t>
            </a:r>
            <a:r>
              <a:rPr lang="ar-LB" sz="1700" dirty="0" smtClean="0">
                <a:solidFill>
                  <a:schemeClr val="tx1">
                    <a:lumMod val="95000"/>
                    <a:lumOff val="5000"/>
                  </a:schemeClr>
                </a:solidFill>
              </a:rPr>
              <a:t>اعلاه</a:t>
            </a:r>
            <a:r>
              <a:rPr lang="ar-SA" sz="1700" dirty="0" smtClean="0">
                <a:solidFill>
                  <a:schemeClr val="tx1">
                    <a:lumMod val="95000"/>
                    <a:lumOff val="5000"/>
                  </a:schemeClr>
                </a:solidFill>
              </a:rPr>
              <a:t> </a:t>
            </a:r>
            <a:r>
              <a:rPr lang="ar-SA" sz="1700" dirty="0">
                <a:solidFill>
                  <a:schemeClr val="tx1">
                    <a:lumMod val="95000"/>
                    <a:lumOff val="5000"/>
                  </a:schemeClr>
                </a:solidFill>
              </a:rPr>
              <a:t>البيانات المتاحة عن أحجام الأسرة وأحجام الأسرة النسبية المستمدة منها </a:t>
            </a:r>
            <a:endParaRPr lang="ar-LB" sz="1700" dirty="0" smtClean="0">
              <a:solidFill>
                <a:schemeClr val="tx1">
                  <a:lumMod val="95000"/>
                  <a:lumOff val="5000"/>
                </a:schemeClr>
              </a:solidFill>
            </a:endParaRPr>
          </a:p>
          <a:p>
            <a:pPr algn="r" rtl="1">
              <a:buClrTx/>
            </a:pPr>
            <a:r>
              <a:rPr lang="ar-SA" sz="1700" dirty="0" smtClean="0">
                <a:solidFill>
                  <a:schemeClr val="tx1">
                    <a:lumMod val="95000"/>
                    <a:lumOff val="5000"/>
                  </a:schemeClr>
                </a:solidFill>
              </a:rPr>
              <a:t>بالنسبة </a:t>
            </a:r>
            <a:r>
              <a:rPr lang="ar-SA" sz="1700" dirty="0">
                <a:solidFill>
                  <a:schemeClr val="tx1">
                    <a:lumMod val="95000"/>
                    <a:lumOff val="5000"/>
                  </a:schemeClr>
                </a:solidFill>
              </a:rPr>
              <a:t>للمقاطعات التي لم تتوفر عنها معلومات ، تم اعتماد قيمة المقاطعة التي ظهرت أكثر تشابهًا من حيث السمات الجغرافية </a:t>
            </a:r>
            <a:r>
              <a:rPr lang="ar-SA" sz="1700" dirty="0" smtClean="0">
                <a:solidFill>
                  <a:schemeClr val="tx1">
                    <a:lumMod val="95000"/>
                    <a:lumOff val="5000"/>
                  </a:schemeClr>
                </a:solidFill>
              </a:rPr>
              <a:t>والهيكلية</a:t>
            </a:r>
            <a:r>
              <a:rPr lang="ar-LB" sz="1700" dirty="0" smtClean="0">
                <a:solidFill>
                  <a:schemeClr val="tx1">
                    <a:lumMod val="95000"/>
                    <a:lumOff val="5000"/>
                  </a:schemeClr>
                </a:solidFill>
              </a:rPr>
              <a:t> (انظر الجدول ادناه)</a:t>
            </a:r>
          </a:p>
          <a:p>
            <a:pPr algn="r" rtl="1">
              <a:lnSpc>
                <a:spcPct val="150000"/>
              </a:lnSpc>
              <a:buClrTx/>
            </a:pPr>
            <a:endParaRPr lang="ar-LB" sz="1800" b="1" dirty="0" smtClean="0">
              <a:solidFill>
                <a:schemeClr val="tx1">
                  <a:lumMod val="95000"/>
                  <a:lumOff val="5000"/>
                </a:scheme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9" name="Title 1"/>
          <p:cNvSpPr txBox="1">
            <a:spLocks/>
          </p:cNvSpPr>
          <p:nvPr/>
        </p:nvSpPr>
        <p:spPr>
          <a:xfrm>
            <a:off x="925" y="-327174"/>
            <a:ext cx="12187900"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buClrTx/>
            </a:pPr>
            <a:r>
              <a:rPr kumimoji="0" lang="ar-LB" sz="3200" b="1" i="0" u="none" strike="noStrike" kern="1200" cap="none" spc="0" normalizeH="0" baseline="0" noProof="0" dirty="0" smtClean="0">
                <a:ln>
                  <a:noFill/>
                </a:ln>
                <a:solidFill>
                  <a:schemeClr val="tx1">
                    <a:lumMod val="95000"/>
                    <a:lumOff val="5000"/>
                  </a:schemeClr>
                </a:solidFill>
                <a:effectLst/>
                <a:uLnTx/>
                <a:uFillTx/>
                <a:latin typeface="Candara"/>
                <a:cs typeface="+mn-cs"/>
              </a:rPr>
              <a:t>ال</a:t>
            </a:r>
            <a:r>
              <a:rPr kumimoji="0" lang="ar-SA" sz="3200" b="1" i="0" u="none" strike="noStrike" kern="1200" cap="none" spc="0" normalizeH="0" baseline="0" noProof="0" dirty="0" smtClean="0">
                <a:ln>
                  <a:noFill/>
                </a:ln>
                <a:solidFill>
                  <a:schemeClr val="tx1">
                    <a:lumMod val="95000"/>
                    <a:lumOff val="5000"/>
                  </a:schemeClr>
                </a:solidFill>
                <a:effectLst/>
                <a:uLnTx/>
                <a:uFillTx/>
                <a:latin typeface="Candara"/>
                <a:cs typeface="+mn-cs"/>
              </a:rPr>
              <a:t>نمذجة</a:t>
            </a:r>
            <a:r>
              <a:rPr kumimoji="0" lang="ar-LB" sz="3200" b="1" i="0" u="none" strike="noStrike" kern="1200" cap="none" spc="0" normalizeH="0" baseline="0" noProof="0" dirty="0" smtClean="0">
                <a:ln>
                  <a:noFill/>
                </a:ln>
                <a:solidFill>
                  <a:schemeClr val="tx1">
                    <a:lumMod val="95000"/>
                    <a:lumOff val="5000"/>
                  </a:schemeClr>
                </a:solidFill>
                <a:effectLst/>
                <a:uLnTx/>
                <a:uFillTx/>
                <a:latin typeface="Candara"/>
                <a:cs typeface="+mn-cs"/>
              </a:rPr>
              <a:t> _ </a:t>
            </a:r>
            <a:r>
              <a:rPr lang="ar-SA" sz="2800" b="1" dirty="0">
                <a:solidFill>
                  <a:schemeClr val="tx1">
                    <a:lumMod val="95000"/>
                    <a:lumOff val="5000"/>
                  </a:schemeClr>
                </a:solidFill>
              </a:rPr>
              <a:t>توسيع النموذج ليشمل أنواع الأسرة</a:t>
            </a:r>
            <a:endParaRPr lang="en-US" sz="2800" dirty="0">
              <a:solidFill>
                <a:schemeClr val="tx1">
                  <a:lumMod val="95000"/>
                  <a:lumOff val="5000"/>
                </a:schemeClr>
              </a:solidFill>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932"/>
          <a:stretch/>
        </p:blipFill>
        <p:spPr bwMode="auto">
          <a:xfrm>
            <a:off x="265371" y="1335338"/>
            <a:ext cx="4934426" cy="2507673"/>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2066"/>
          <a:stretch/>
        </p:blipFill>
        <p:spPr bwMode="auto">
          <a:xfrm>
            <a:off x="265370" y="3928924"/>
            <a:ext cx="4934427" cy="27662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849892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p:cNvSpPr>
            <a:spLocks noGrp="1"/>
          </p:cNvSpPr>
          <p:nvPr>
            <p:ph type="sldNum" sz="quarter" idx="12"/>
          </p:nvPr>
        </p:nvSpPr>
        <p:spPr>
          <a:xfrm>
            <a:off x="10858500" y="6035675"/>
            <a:ext cx="1142245" cy="669925"/>
          </a:xfrm>
        </p:spPr>
        <p:txBody>
          <a:bodyPr/>
          <a:lstStyle/>
          <a:p>
            <a:fld id="{D57F1E4F-1CFF-5643-939E-217C01CDF565}" type="slidenum">
              <a:rPr lang="en-US" smtClean="0"/>
              <a:pPr/>
              <a:t>19</a:t>
            </a:fld>
            <a:endParaRPr lang="en-US" dirty="0"/>
          </a:p>
        </p:txBody>
      </p:sp>
      <p:sp>
        <p:nvSpPr>
          <p:cNvPr id="5" name="Content Placeholder 2"/>
          <p:cNvSpPr txBox="1">
            <a:spLocks/>
          </p:cNvSpPr>
          <p:nvPr/>
        </p:nvSpPr>
        <p:spPr>
          <a:xfrm>
            <a:off x="3930556" y="1113327"/>
            <a:ext cx="7833812" cy="2981001"/>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900" b="1" dirty="0">
                <a:solidFill>
                  <a:schemeClr val="tx1">
                    <a:lumMod val="95000"/>
                    <a:lumOff val="5000"/>
                  </a:schemeClr>
                </a:solidFill>
              </a:rPr>
              <a:t>اشتقاق </a:t>
            </a:r>
            <a:r>
              <a:rPr lang="ar-SA" sz="1900" b="1" dirty="0" smtClean="0">
                <a:solidFill>
                  <a:schemeClr val="tx1">
                    <a:lumMod val="95000"/>
                    <a:lumOff val="5000"/>
                  </a:schemeClr>
                </a:solidFill>
              </a:rPr>
              <a:t>دخل </a:t>
            </a:r>
            <a:r>
              <a:rPr lang="ar-SA" sz="1900" b="1" dirty="0">
                <a:solidFill>
                  <a:schemeClr val="tx1">
                    <a:lumMod val="95000"/>
                    <a:lumOff val="5000"/>
                  </a:schemeClr>
                </a:solidFill>
              </a:rPr>
              <a:t>الأسرة</a:t>
            </a:r>
            <a:endParaRPr lang="en-US" sz="1900" b="1" dirty="0" smtClean="0">
              <a:solidFill>
                <a:schemeClr val="tx1">
                  <a:lumMod val="95000"/>
                  <a:lumOff val="5000"/>
                </a:schemeClr>
              </a:solidFill>
            </a:endParaRPr>
          </a:p>
          <a:p>
            <a:pPr algn="r" rtl="1">
              <a:buClrTx/>
            </a:pPr>
            <a:r>
              <a:rPr lang="ar-SA" sz="1700" dirty="0" smtClean="0">
                <a:solidFill>
                  <a:schemeClr val="tx1">
                    <a:lumMod val="95000"/>
                    <a:lumOff val="5000"/>
                  </a:schemeClr>
                </a:solidFill>
              </a:rPr>
              <a:t>لكي </a:t>
            </a:r>
            <a:r>
              <a:rPr lang="ar-SA" sz="1700" dirty="0">
                <a:solidFill>
                  <a:schemeClr val="tx1">
                    <a:lumMod val="95000"/>
                    <a:lumOff val="5000"/>
                  </a:schemeClr>
                </a:solidFill>
              </a:rPr>
              <a:t>تتمكن من تصنيف الأسر بشكل أكبر ، يجب أن يتم اشتقاق دخل الأسرة </a:t>
            </a:r>
            <a:r>
              <a:rPr lang="ar-SA" sz="1700" dirty="0" smtClean="0">
                <a:solidFill>
                  <a:schemeClr val="tx1">
                    <a:lumMod val="95000"/>
                    <a:lumOff val="5000"/>
                  </a:schemeClr>
                </a:solidFill>
              </a:rPr>
              <a:t>أولاً </a:t>
            </a:r>
            <a:endParaRPr lang="ar-LB" sz="1700" dirty="0" smtClean="0">
              <a:solidFill>
                <a:schemeClr val="tx1">
                  <a:lumMod val="95000"/>
                  <a:lumOff val="5000"/>
                </a:schemeClr>
              </a:solidFill>
            </a:endParaRPr>
          </a:p>
          <a:p>
            <a:pPr lvl="1" algn="r" rtl="1">
              <a:buClrTx/>
            </a:pPr>
            <a:r>
              <a:rPr lang="ar-SA" sz="1500" dirty="0" smtClean="0">
                <a:solidFill>
                  <a:schemeClr val="tx1">
                    <a:lumMod val="95000"/>
                    <a:lumOff val="5000"/>
                  </a:schemeClr>
                </a:solidFill>
              </a:rPr>
              <a:t>كان </a:t>
            </a:r>
            <a:r>
              <a:rPr lang="ar-SA" sz="1500" dirty="0">
                <a:solidFill>
                  <a:schemeClr val="tx1">
                    <a:lumMod val="95000"/>
                    <a:lumOff val="5000"/>
                  </a:schemeClr>
                </a:solidFill>
              </a:rPr>
              <a:t>من المفترض أن الدخل الفردي المتغير المتاح سيتم إعطاؤه من نموذج فرعي </a:t>
            </a:r>
            <a:r>
              <a:rPr lang="ar-SA" sz="1500" dirty="0" smtClean="0">
                <a:solidFill>
                  <a:schemeClr val="tx1">
                    <a:lumMod val="95000"/>
                    <a:lumOff val="5000"/>
                  </a:schemeClr>
                </a:solidFill>
              </a:rPr>
              <a:t>آخر </a:t>
            </a:r>
            <a:endParaRPr lang="ar-LB" sz="1500" dirty="0" smtClean="0">
              <a:solidFill>
                <a:schemeClr val="tx1">
                  <a:lumMod val="95000"/>
                  <a:lumOff val="5000"/>
                </a:schemeClr>
              </a:solidFill>
            </a:endParaRPr>
          </a:p>
          <a:p>
            <a:pPr lvl="1" algn="r" rtl="1">
              <a:buClrTx/>
            </a:pPr>
            <a:r>
              <a:rPr lang="ar-SA" sz="1500" dirty="0" smtClean="0">
                <a:solidFill>
                  <a:schemeClr val="tx1">
                    <a:lumMod val="95000"/>
                    <a:lumOff val="5000"/>
                  </a:schemeClr>
                </a:solidFill>
              </a:rPr>
              <a:t>كان </a:t>
            </a:r>
            <a:r>
              <a:rPr lang="ar-SA" sz="1500" dirty="0">
                <a:solidFill>
                  <a:schemeClr val="tx1">
                    <a:lumMod val="95000"/>
                    <a:lumOff val="5000"/>
                  </a:schemeClr>
                </a:solidFill>
              </a:rPr>
              <a:t>من المفترض أيضًا أن حصة القوى العاملة كانت 70٪ من السكان الذين تتراوح أعمارهم بين 15 و 64 </a:t>
            </a:r>
            <a:r>
              <a:rPr lang="ar-SA" sz="1500" dirty="0" smtClean="0">
                <a:solidFill>
                  <a:schemeClr val="tx1">
                    <a:lumMod val="95000"/>
                    <a:lumOff val="5000"/>
                  </a:schemeClr>
                </a:solidFill>
              </a:rPr>
              <a:t>عامًا </a:t>
            </a:r>
            <a:endParaRPr lang="ar-LB" sz="1500" dirty="0" smtClean="0">
              <a:solidFill>
                <a:schemeClr val="tx1">
                  <a:lumMod val="95000"/>
                  <a:lumOff val="5000"/>
                </a:schemeClr>
              </a:solidFill>
            </a:endParaRPr>
          </a:p>
          <a:p>
            <a:pPr algn="r" rtl="1">
              <a:buClrTx/>
            </a:pPr>
            <a:r>
              <a:rPr lang="ar-SA" sz="1700" dirty="0" smtClean="0">
                <a:solidFill>
                  <a:schemeClr val="tx1">
                    <a:lumMod val="95000"/>
                    <a:lumOff val="5000"/>
                  </a:schemeClr>
                </a:solidFill>
              </a:rPr>
              <a:t>من </a:t>
            </a:r>
            <a:r>
              <a:rPr lang="ar-SA" sz="1700" dirty="0">
                <a:solidFill>
                  <a:schemeClr val="tx1">
                    <a:lumMod val="95000"/>
                    <a:lumOff val="5000"/>
                  </a:schemeClr>
                </a:solidFill>
              </a:rPr>
              <a:t>الضروري التحقق </a:t>
            </a:r>
            <a:r>
              <a:rPr lang="ar-SA" sz="1700" dirty="0" smtClean="0">
                <a:solidFill>
                  <a:schemeClr val="tx1">
                    <a:lumMod val="95000"/>
                    <a:lumOff val="5000"/>
                  </a:schemeClr>
                </a:solidFill>
              </a:rPr>
              <a:t>فيما </a:t>
            </a:r>
            <a:r>
              <a:rPr lang="ar-SA" sz="1700" dirty="0">
                <a:solidFill>
                  <a:schemeClr val="tx1">
                    <a:lumMod val="95000"/>
                    <a:lumOff val="5000"/>
                  </a:schemeClr>
                </a:solidFill>
              </a:rPr>
              <a:t>إذا كان من الممكن اشتقاق نسبة العاملين من النماذج الفرعية </a:t>
            </a:r>
            <a:r>
              <a:rPr lang="ar-SA" sz="1700" dirty="0" smtClean="0">
                <a:solidFill>
                  <a:schemeClr val="tx1">
                    <a:lumMod val="95000"/>
                    <a:lumOff val="5000"/>
                  </a:schemeClr>
                </a:solidFill>
              </a:rPr>
              <a:t>الأخرى</a:t>
            </a:r>
            <a:r>
              <a:rPr lang="ar-LB" sz="1700" dirty="0" smtClean="0">
                <a:solidFill>
                  <a:schemeClr val="tx1">
                    <a:lumMod val="95000"/>
                    <a:lumOff val="5000"/>
                  </a:schemeClr>
                </a:solidFill>
              </a:rPr>
              <a:t>, </a:t>
            </a:r>
            <a:r>
              <a:rPr lang="ar-SA" sz="1700" dirty="0" smtClean="0">
                <a:solidFill>
                  <a:schemeClr val="tx1">
                    <a:lumMod val="95000"/>
                    <a:lumOff val="5000"/>
                  </a:schemeClr>
                </a:solidFill>
              </a:rPr>
              <a:t>ونتيجة </a:t>
            </a:r>
            <a:r>
              <a:rPr lang="ar-SA" sz="1700" dirty="0">
                <a:solidFill>
                  <a:schemeClr val="tx1">
                    <a:lumMod val="95000"/>
                    <a:lumOff val="5000"/>
                  </a:schemeClr>
                </a:solidFill>
              </a:rPr>
              <a:t>لذلك دخل </a:t>
            </a:r>
            <a:r>
              <a:rPr lang="ar-SA" sz="1700" dirty="0" smtClean="0">
                <a:solidFill>
                  <a:schemeClr val="tx1">
                    <a:lumMod val="95000"/>
                    <a:lumOff val="5000"/>
                  </a:schemeClr>
                </a:solidFill>
              </a:rPr>
              <a:t>الأسرة</a:t>
            </a:r>
            <a:endParaRPr lang="en-US" sz="1700" dirty="0">
              <a:solidFill>
                <a:schemeClr val="tx1">
                  <a:lumMod val="95000"/>
                  <a:lumOff val="5000"/>
                </a:schemeClr>
              </a:solidFill>
            </a:endParaRPr>
          </a:p>
          <a:p>
            <a:pPr marL="0" indent="0" algn="ctr" rtl="1">
              <a:lnSpc>
                <a:spcPct val="150000"/>
              </a:lnSpc>
              <a:buClrTx/>
              <a:buNone/>
            </a:pPr>
            <a:r>
              <a:rPr lang="ar-SA" sz="1600" dirty="0" smtClean="0">
                <a:solidFill>
                  <a:schemeClr val="tx1">
                    <a:lumMod val="95000"/>
                    <a:lumOff val="5000"/>
                  </a:schemeClr>
                </a:solidFill>
                <a:effectLst>
                  <a:outerShdw blurRad="38100" dist="38100" dir="2700000" algn="tl">
                    <a:srgbClr val="000000">
                      <a:alpha val="43137"/>
                    </a:srgbClr>
                  </a:outerShdw>
                </a:effectLst>
              </a:rPr>
              <a:t>دخل </a:t>
            </a:r>
            <a:r>
              <a:rPr lang="ar-SA" sz="1600" dirty="0">
                <a:solidFill>
                  <a:schemeClr val="tx1">
                    <a:lumMod val="95000"/>
                    <a:lumOff val="5000"/>
                  </a:schemeClr>
                </a:solidFill>
                <a:effectLst>
                  <a:outerShdw blurRad="38100" dist="38100" dir="2700000" algn="tl">
                    <a:srgbClr val="000000">
                      <a:alpha val="43137"/>
                    </a:srgbClr>
                  </a:outerShdw>
                </a:effectLst>
              </a:rPr>
              <a:t>الأسرة = الأشخاص العاملين / الأسر المعيشية </a:t>
            </a:r>
            <a:r>
              <a:rPr lang="en-US" sz="1600" b="1" dirty="0">
                <a:solidFill>
                  <a:schemeClr val="tx1">
                    <a:lumMod val="95000"/>
                    <a:lumOff val="5000"/>
                  </a:schemeClr>
                </a:solidFill>
                <a:effectLst>
                  <a:outerShdw blurRad="38100" dist="38100" dir="2700000" algn="tl">
                    <a:srgbClr val="000000">
                      <a:alpha val="43137"/>
                    </a:srgbClr>
                  </a:outerShdw>
                </a:effectLst>
                <a:latin typeface="Adobe Fan Heiti Std B" pitchFamily="34" charset="-128"/>
                <a:ea typeface="Adobe Fan Heiti Std B" pitchFamily="34" charset="-128"/>
              </a:rPr>
              <a:t>x</a:t>
            </a:r>
            <a:r>
              <a:rPr lang="en-US" sz="1600" dirty="0">
                <a:solidFill>
                  <a:schemeClr val="tx1">
                    <a:lumMod val="95000"/>
                    <a:lumOff val="5000"/>
                  </a:schemeClr>
                </a:solidFill>
                <a:effectLst>
                  <a:outerShdw blurRad="38100" dist="38100" dir="2700000" algn="tl">
                    <a:srgbClr val="000000">
                      <a:alpha val="43137"/>
                    </a:srgbClr>
                  </a:outerShdw>
                </a:effectLst>
              </a:rPr>
              <a:t> </a:t>
            </a:r>
            <a:r>
              <a:rPr lang="ar-LB" sz="1600" dirty="0" smtClean="0">
                <a:solidFill>
                  <a:schemeClr val="tx1">
                    <a:lumMod val="95000"/>
                    <a:lumOff val="5000"/>
                  </a:schemeClr>
                </a:solidFill>
                <a:effectLst>
                  <a:outerShdw blurRad="38100" dist="38100" dir="2700000" algn="tl">
                    <a:srgbClr val="000000">
                      <a:alpha val="43137"/>
                    </a:srgbClr>
                  </a:outerShdw>
                </a:effectLst>
              </a:rPr>
              <a:t> </a:t>
            </a:r>
            <a:r>
              <a:rPr lang="ar-SA" sz="1600" dirty="0" smtClean="0">
                <a:solidFill>
                  <a:schemeClr val="tx1">
                    <a:lumMod val="95000"/>
                    <a:lumOff val="5000"/>
                  </a:schemeClr>
                </a:solidFill>
                <a:effectLst>
                  <a:outerShdw blurRad="38100" dist="38100" dir="2700000" algn="tl">
                    <a:srgbClr val="000000">
                      <a:alpha val="43137"/>
                    </a:srgbClr>
                  </a:outerShdw>
                </a:effectLst>
              </a:rPr>
              <a:t>دخل </a:t>
            </a:r>
            <a:r>
              <a:rPr lang="ar-SA" sz="1600" dirty="0">
                <a:solidFill>
                  <a:schemeClr val="tx1">
                    <a:lumMod val="95000"/>
                    <a:lumOff val="5000"/>
                  </a:schemeClr>
                </a:solidFill>
                <a:effectLst>
                  <a:outerShdw blurRad="38100" dist="38100" dir="2700000" algn="tl">
                    <a:srgbClr val="000000">
                      <a:alpha val="43137"/>
                    </a:srgbClr>
                  </a:outerShdw>
                </a:effectLst>
              </a:rPr>
              <a:t>الفرد</a:t>
            </a:r>
            <a:endParaRPr lang="en-US" sz="1600" dirty="0">
              <a:solidFill>
                <a:schemeClr val="tx1">
                  <a:lumMod val="95000"/>
                  <a:lumOff val="5000"/>
                </a:schemeClr>
              </a:solidFill>
              <a:effectLst>
                <a:outerShdw blurRad="38100" dist="38100" dir="2700000" algn="tl">
                  <a:srgbClr val="000000">
                    <a:alpha val="43137"/>
                  </a:srgbClr>
                </a:outerShdw>
              </a:effectLst>
            </a:endParaRPr>
          </a:p>
          <a:p>
            <a:pPr algn="r" rtl="1">
              <a:buClrTx/>
            </a:pPr>
            <a:r>
              <a:rPr lang="ar-SA" sz="1700" dirty="0">
                <a:solidFill>
                  <a:schemeClr val="tx1">
                    <a:lumMod val="95000"/>
                    <a:lumOff val="5000"/>
                  </a:schemeClr>
                </a:solidFill>
              </a:rPr>
              <a:t>يتم حساب هذه القيمة على مستوى </a:t>
            </a:r>
            <a:r>
              <a:rPr lang="ar-SA" sz="1700" dirty="0" smtClean="0">
                <a:solidFill>
                  <a:schemeClr val="tx1">
                    <a:lumMod val="95000"/>
                    <a:lumOff val="5000"/>
                  </a:schemeClr>
                </a:solidFill>
              </a:rPr>
              <a:t>المقاطعات</a:t>
            </a:r>
            <a:r>
              <a:rPr lang="ar-LB" sz="1700" dirty="0" smtClean="0">
                <a:solidFill>
                  <a:schemeClr val="tx1">
                    <a:lumMod val="95000"/>
                    <a:lumOff val="5000"/>
                  </a:schemeClr>
                </a:solidFill>
              </a:rPr>
              <a:t> </a:t>
            </a:r>
          </a:p>
        </p:txBody>
      </p:sp>
      <p:sp>
        <p:nvSpPr>
          <p:cNvPr id="6" name="Content Placeholder 2"/>
          <p:cNvSpPr txBox="1">
            <a:spLocks/>
          </p:cNvSpPr>
          <p:nvPr/>
        </p:nvSpPr>
        <p:spPr>
          <a:xfrm>
            <a:off x="5301505" y="4094328"/>
            <a:ext cx="6462863" cy="2611272"/>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900" b="1" dirty="0" smtClean="0">
                <a:solidFill>
                  <a:schemeClr val="tx1">
                    <a:lumMod val="95000"/>
                    <a:lumOff val="5000"/>
                  </a:schemeClr>
                </a:solidFill>
              </a:rPr>
              <a:t>التفريق </a:t>
            </a:r>
            <a:r>
              <a:rPr lang="ar-SA" sz="1900" b="1" dirty="0">
                <a:solidFill>
                  <a:schemeClr val="tx1">
                    <a:lumMod val="95000"/>
                    <a:lumOff val="5000"/>
                  </a:schemeClr>
                </a:solidFill>
              </a:rPr>
              <a:t>بين أنواع الأسرة</a:t>
            </a:r>
            <a:r>
              <a:rPr lang="ar-LB" sz="1900" dirty="0" smtClean="0">
                <a:solidFill>
                  <a:schemeClr val="tx1">
                    <a:lumMod val="95000"/>
                    <a:lumOff val="5000"/>
                  </a:schemeClr>
                </a:solidFill>
              </a:rPr>
              <a:t> </a:t>
            </a:r>
          </a:p>
          <a:p>
            <a:pPr algn="r" rtl="1">
              <a:buClrTx/>
            </a:pPr>
            <a:r>
              <a:rPr lang="ar-SA" sz="1700" dirty="0" smtClean="0">
                <a:solidFill>
                  <a:schemeClr val="tx1">
                    <a:lumMod val="95000"/>
                    <a:lumOff val="5000"/>
                  </a:schemeClr>
                </a:solidFill>
              </a:rPr>
              <a:t>من </a:t>
            </a:r>
            <a:r>
              <a:rPr lang="ar-SA" sz="1700" dirty="0" smtClean="0">
                <a:solidFill>
                  <a:schemeClr val="tx1"/>
                </a:solidFill>
              </a:rPr>
              <a:t>أجل </a:t>
            </a:r>
            <a:r>
              <a:rPr lang="ar-SA" sz="1700" dirty="0">
                <a:solidFill>
                  <a:schemeClr val="tx1"/>
                </a:solidFill>
              </a:rPr>
              <a:t>التمييز بين أنواع الأسر المعيشية ، كان لا بد من استخدام ال</a:t>
            </a:r>
            <a:r>
              <a:rPr lang="ar-LB" sz="1700" dirty="0">
                <a:solidFill>
                  <a:schemeClr val="tx1"/>
                </a:solidFill>
              </a:rPr>
              <a:t>بيانات </a:t>
            </a:r>
            <a:r>
              <a:rPr lang="en-US" sz="1700" dirty="0">
                <a:solidFill>
                  <a:schemeClr val="tx1"/>
                </a:solidFill>
                <a:latin typeface="Adobe Fan Heiti Std B" pitchFamily="34" charset="-128"/>
                <a:ea typeface="Adobe Fan Heiti Std B" pitchFamily="34" charset="-128"/>
              </a:rPr>
              <a:t>Java</a:t>
            </a:r>
            <a:r>
              <a:rPr lang="ar-LB" sz="1700" dirty="0">
                <a:solidFill>
                  <a:schemeClr val="tx1"/>
                </a:solidFill>
              </a:rPr>
              <a:t> المتعلقة بتوزيع الدخل باستخدام المركزية لعام 1995 بشكل حصري </a:t>
            </a:r>
            <a:r>
              <a:rPr lang="ar-LB" sz="1700" dirty="0" smtClean="0">
                <a:solidFill>
                  <a:schemeClr val="tx1"/>
                </a:solidFill>
              </a:rPr>
              <a:t>تقريبًا (انظر </a:t>
            </a:r>
            <a:r>
              <a:rPr lang="ar-SA" sz="1700" dirty="0" smtClean="0">
                <a:solidFill>
                  <a:schemeClr val="tx1"/>
                </a:solidFill>
              </a:rPr>
              <a:t>الشكل</a:t>
            </a:r>
            <a:r>
              <a:rPr lang="ar-LB" sz="1700" dirty="0" smtClean="0">
                <a:solidFill>
                  <a:schemeClr val="tx1"/>
                </a:solidFill>
              </a:rPr>
              <a:t> اعلاه)</a:t>
            </a:r>
            <a:r>
              <a:rPr lang="ar-SA" sz="1700" dirty="0" smtClean="0">
                <a:solidFill>
                  <a:schemeClr val="tx1"/>
                </a:solidFill>
              </a:rPr>
              <a:t> </a:t>
            </a:r>
            <a:endParaRPr lang="en-US" sz="1700" dirty="0" smtClean="0">
              <a:solidFill>
                <a:schemeClr val="tx1"/>
              </a:solidFill>
            </a:endParaRPr>
          </a:p>
          <a:p>
            <a:pPr algn="r" rtl="1">
              <a:buClrTx/>
            </a:pPr>
            <a:r>
              <a:rPr lang="ar-SA" sz="1700" dirty="0" smtClean="0">
                <a:solidFill>
                  <a:schemeClr val="tx1"/>
                </a:solidFill>
              </a:rPr>
              <a:t>إذا </a:t>
            </a:r>
            <a:r>
              <a:rPr lang="ar-SA" sz="1700" dirty="0">
                <a:solidFill>
                  <a:schemeClr val="tx1"/>
                </a:solidFill>
              </a:rPr>
              <a:t>تم اختيار الحدود بشكل مناسب ، يمكن تحويل التوزيع الموضح إلى دخل الأسرة والأنواع الثلاثة "الأسر ذات الدخل المنخفض" و"الأسر ذات الدخل المتوسط" و"التمييز بين الأسر ذات الدخل </a:t>
            </a:r>
            <a:r>
              <a:rPr lang="ar-SA" sz="1700" dirty="0" smtClean="0">
                <a:solidFill>
                  <a:schemeClr val="tx1"/>
                </a:solidFill>
              </a:rPr>
              <a:t>المرتفع"</a:t>
            </a:r>
            <a:r>
              <a:rPr lang="ar-LB" sz="1700" dirty="0" smtClean="0">
                <a:solidFill>
                  <a:schemeClr val="tx1"/>
                </a:solidFill>
              </a:rPr>
              <a:t> </a:t>
            </a:r>
          </a:p>
          <a:p>
            <a:pPr algn="r" rtl="1">
              <a:buClrTx/>
            </a:pPr>
            <a:r>
              <a:rPr lang="ar-LB" sz="1700" dirty="0">
                <a:solidFill>
                  <a:schemeClr val="tx1">
                    <a:lumMod val="95000"/>
                    <a:lumOff val="5000"/>
                  </a:schemeClr>
                </a:solidFill>
              </a:rPr>
              <a:t>تم استخدام </a:t>
            </a:r>
            <a:r>
              <a:rPr lang="en-US" sz="1700" dirty="0">
                <a:solidFill>
                  <a:schemeClr val="tx1">
                    <a:lumMod val="95000"/>
                    <a:lumOff val="5000"/>
                  </a:schemeClr>
                </a:solidFill>
                <a:latin typeface="Adobe Fan Heiti Std B" pitchFamily="34" charset="-128"/>
                <a:ea typeface="Adobe Fan Heiti Std B" pitchFamily="34" charset="-128"/>
              </a:rPr>
              <a:t>VENSIM</a:t>
            </a:r>
            <a:r>
              <a:rPr lang="ar-LB" sz="1700" dirty="0">
                <a:solidFill>
                  <a:schemeClr val="tx1">
                    <a:lumMod val="95000"/>
                    <a:lumOff val="5000"/>
                  </a:schemeClr>
                </a:solidFill>
              </a:rPr>
              <a:t> لهذا </a:t>
            </a:r>
            <a:r>
              <a:rPr lang="ar-LB" sz="1700" dirty="0" smtClean="0">
                <a:solidFill>
                  <a:schemeClr val="tx1">
                    <a:lumMod val="95000"/>
                    <a:lumOff val="5000"/>
                  </a:schemeClr>
                </a:solidFill>
              </a:rPr>
              <a:t>الغرض</a:t>
            </a:r>
            <a:endParaRPr lang="en-US" sz="1700" dirty="0">
              <a:solidFill>
                <a:schemeClr val="tx1"/>
              </a:solidFill>
            </a:endParaRPr>
          </a:p>
          <a:p>
            <a:pPr algn="r" rtl="1">
              <a:buClrTx/>
            </a:pPr>
            <a:endParaRPr lang="ar-LB" sz="1800" dirty="0" smtClean="0">
              <a:solidFill>
                <a:schemeClr val="tx1">
                  <a:lumMod val="95000"/>
                  <a:lumOff val="5000"/>
                </a:schemeClr>
              </a:solidFill>
            </a:endParaRPr>
          </a:p>
        </p:txBody>
      </p:sp>
      <p:sp>
        <p:nvSpPr>
          <p:cNvPr id="7" name="Title 1"/>
          <p:cNvSpPr txBox="1">
            <a:spLocks/>
          </p:cNvSpPr>
          <p:nvPr/>
        </p:nvSpPr>
        <p:spPr>
          <a:xfrm>
            <a:off x="925" y="-327174"/>
            <a:ext cx="12187900"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buClrTx/>
            </a:pPr>
            <a:r>
              <a:rPr kumimoji="0" lang="ar-LB" sz="3200" b="1" i="0" u="none" strike="noStrike" kern="1200" cap="none" spc="0" normalizeH="0" baseline="0" noProof="0" dirty="0" smtClean="0">
                <a:ln>
                  <a:noFill/>
                </a:ln>
                <a:solidFill>
                  <a:schemeClr val="tx1">
                    <a:lumMod val="95000"/>
                    <a:lumOff val="5000"/>
                  </a:schemeClr>
                </a:solidFill>
                <a:effectLst/>
                <a:uLnTx/>
                <a:uFillTx/>
                <a:latin typeface="Candara"/>
                <a:cs typeface="+mn-cs"/>
              </a:rPr>
              <a:t>ال</a:t>
            </a:r>
            <a:r>
              <a:rPr kumimoji="0" lang="ar-SA" sz="3200" b="1" i="0" u="none" strike="noStrike" kern="1200" cap="none" spc="0" normalizeH="0" baseline="0" noProof="0" dirty="0" smtClean="0">
                <a:ln>
                  <a:noFill/>
                </a:ln>
                <a:solidFill>
                  <a:schemeClr val="tx1">
                    <a:lumMod val="95000"/>
                    <a:lumOff val="5000"/>
                  </a:schemeClr>
                </a:solidFill>
                <a:effectLst/>
                <a:uLnTx/>
                <a:uFillTx/>
                <a:latin typeface="Candara"/>
                <a:cs typeface="+mn-cs"/>
              </a:rPr>
              <a:t>نمذجة</a:t>
            </a:r>
            <a:r>
              <a:rPr kumimoji="0" lang="ar-LB" sz="3200" b="1" i="0" u="none" strike="noStrike" kern="1200" cap="none" spc="0" normalizeH="0" baseline="0" noProof="0" dirty="0" smtClean="0">
                <a:ln>
                  <a:noFill/>
                </a:ln>
                <a:solidFill>
                  <a:schemeClr val="tx1">
                    <a:lumMod val="95000"/>
                    <a:lumOff val="5000"/>
                  </a:schemeClr>
                </a:solidFill>
                <a:effectLst/>
                <a:uLnTx/>
                <a:uFillTx/>
                <a:latin typeface="Candara"/>
                <a:cs typeface="+mn-cs"/>
              </a:rPr>
              <a:t> _ </a:t>
            </a:r>
            <a:r>
              <a:rPr lang="ar-SA" sz="2800" b="1" dirty="0">
                <a:solidFill>
                  <a:schemeClr val="tx1">
                    <a:lumMod val="95000"/>
                    <a:lumOff val="5000"/>
                  </a:schemeClr>
                </a:solidFill>
              </a:rPr>
              <a:t>توسيع النموذج ليشمل أنواع الأسرة</a:t>
            </a:r>
            <a:endParaRPr lang="en-US" sz="2800" dirty="0">
              <a:solidFill>
                <a:schemeClr val="tx1">
                  <a:lumMod val="95000"/>
                  <a:lumOff val="5000"/>
                </a:schemeClr>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024" y="1229296"/>
            <a:ext cx="3759532" cy="262492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16" name="Group 15"/>
          <p:cNvGrpSpPr/>
          <p:nvPr/>
        </p:nvGrpSpPr>
        <p:grpSpPr>
          <a:xfrm>
            <a:off x="177378" y="3977051"/>
            <a:ext cx="5171425" cy="2728549"/>
            <a:chOff x="130080" y="3977051"/>
            <a:chExt cx="5171425" cy="2728549"/>
          </a:xfrm>
        </p:grpSpPr>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80" y="3977051"/>
              <a:ext cx="5171425" cy="272854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009846" y="3998792"/>
              <a:ext cx="1565867" cy="400110"/>
            </a:xfrm>
            <a:prstGeom prst="rect">
              <a:avLst/>
            </a:prstGeom>
            <a:solidFill>
              <a:schemeClr val="bg1"/>
            </a:solidFill>
          </p:spPr>
          <p:txBody>
            <a:bodyPr wrap="square" rtlCol="0">
              <a:spAutoFit/>
            </a:bodyPr>
            <a:lstStyle/>
            <a:p>
              <a:pPr algn="ctr"/>
              <a:r>
                <a:rPr lang="ar-LB" sz="2000" b="1" dirty="0" smtClean="0">
                  <a:latin typeface="Courier New" panose="02070309020205020404" pitchFamily="49" charset="0"/>
                  <a:cs typeface="Courier New" panose="02070309020205020404" pitchFamily="49" charset="0"/>
                </a:rPr>
                <a:t>دخل الأسرة</a:t>
              </a:r>
              <a:endParaRPr lang="fr-FR" sz="2000" b="1" dirty="0">
                <a:latin typeface="Courier New" panose="02070309020205020404" pitchFamily="49" charset="0"/>
                <a:cs typeface="Courier New" panose="02070309020205020404" pitchFamily="49" charset="0"/>
              </a:endParaRPr>
            </a:p>
          </p:txBody>
        </p:sp>
        <p:sp>
          <p:nvSpPr>
            <p:cNvPr id="4" name="TextBox 3"/>
            <p:cNvSpPr txBox="1"/>
            <p:nvPr/>
          </p:nvSpPr>
          <p:spPr>
            <a:xfrm>
              <a:off x="2494484" y="4853692"/>
              <a:ext cx="460857" cy="246221"/>
            </a:xfrm>
            <a:prstGeom prst="rect">
              <a:avLst/>
            </a:prstGeom>
            <a:solidFill>
              <a:schemeClr val="bg1"/>
            </a:solidFill>
            <a:ln>
              <a:solidFill>
                <a:schemeClr val="bg1">
                  <a:lumMod val="50000"/>
                </a:schemeClr>
              </a:solidFill>
            </a:ln>
          </p:spPr>
          <p:txBody>
            <a:bodyPr wrap="square" rtlCol="0">
              <a:spAutoFit/>
            </a:bodyPr>
            <a:lstStyle/>
            <a:p>
              <a:pPr algn="ctr"/>
              <a:r>
                <a:rPr lang="ar-LB" sz="1000" b="1" dirty="0" smtClean="0">
                  <a:latin typeface="Arial" panose="020B0604020202020204" pitchFamily="34" charset="0"/>
                  <a:cs typeface="Arial" panose="020B0604020202020204" pitchFamily="34" charset="0"/>
                </a:rPr>
                <a:t>مساعد</a:t>
              </a:r>
              <a:endParaRPr lang="fr-FR" sz="1050" b="1" dirty="0">
                <a:latin typeface="Arial" panose="020B0604020202020204" pitchFamily="34" charset="0"/>
                <a:cs typeface="Arial" panose="020B0604020202020204" pitchFamily="34" charset="0"/>
              </a:endParaRPr>
            </a:p>
          </p:txBody>
        </p:sp>
        <p:sp>
          <p:nvSpPr>
            <p:cNvPr id="11" name="TextBox 10"/>
            <p:cNvSpPr txBox="1"/>
            <p:nvPr/>
          </p:nvSpPr>
          <p:spPr>
            <a:xfrm>
              <a:off x="264331" y="5399964"/>
              <a:ext cx="820666" cy="553998"/>
            </a:xfrm>
            <a:prstGeom prst="rect">
              <a:avLst/>
            </a:prstGeom>
            <a:solidFill>
              <a:schemeClr val="bg1"/>
            </a:solidFill>
          </p:spPr>
          <p:txBody>
            <a:bodyPr wrap="square" rtlCol="0">
              <a:spAutoFit/>
            </a:bodyPr>
            <a:lstStyle/>
            <a:p>
              <a:pPr algn="ctr"/>
              <a:r>
                <a:rPr lang="ar-LB" sz="1500" b="1" dirty="0" smtClean="0">
                  <a:latin typeface="Courier New" panose="02070309020205020404" pitchFamily="49" charset="0"/>
                  <a:cs typeface="Courier New" panose="02070309020205020404" pitchFamily="49" charset="0"/>
                </a:rPr>
                <a:t>منخفض الدخل</a:t>
              </a:r>
              <a:endParaRPr lang="fr-FR" sz="1500" b="1" dirty="0">
                <a:latin typeface="Courier New" panose="02070309020205020404" pitchFamily="49" charset="0"/>
                <a:cs typeface="Courier New" panose="02070309020205020404" pitchFamily="49" charset="0"/>
              </a:endParaRPr>
            </a:p>
          </p:txBody>
        </p:sp>
        <p:sp>
          <p:nvSpPr>
            <p:cNvPr id="12" name="TextBox 11"/>
            <p:cNvSpPr txBox="1"/>
            <p:nvPr/>
          </p:nvSpPr>
          <p:spPr>
            <a:xfrm>
              <a:off x="2292823" y="5426881"/>
              <a:ext cx="825691" cy="553998"/>
            </a:xfrm>
            <a:prstGeom prst="rect">
              <a:avLst/>
            </a:prstGeom>
            <a:solidFill>
              <a:schemeClr val="bg1"/>
            </a:solidFill>
          </p:spPr>
          <p:txBody>
            <a:bodyPr wrap="square" rtlCol="0">
              <a:spAutoFit/>
            </a:bodyPr>
            <a:lstStyle/>
            <a:p>
              <a:pPr algn="ctr"/>
              <a:r>
                <a:rPr lang="ar-LB" sz="1500" b="1" dirty="0" smtClean="0">
                  <a:latin typeface="Courier New" panose="02070309020205020404" pitchFamily="49" charset="0"/>
                  <a:cs typeface="Courier New" panose="02070309020205020404" pitchFamily="49" charset="0"/>
                </a:rPr>
                <a:t>متوسط الدخل</a:t>
              </a:r>
              <a:endParaRPr lang="fr-FR" sz="1500" b="1" dirty="0">
                <a:latin typeface="Courier New" panose="02070309020205020404" pitchFamily="49" charset="0"/>
                <a:cs typeface="Courier New" panose="02070309020205020404" pitchFamily="49" charset="0"/>
              </a:endParaRPr>
            </a:p>
          </p:txBody>
        </p:sp>
        <p:sp>
          <p:nvSpPr>
            <p:cNvPr id="13" name="TextBox 12"/>
            <p:cNvSpPr txBox="1"/>
            <p:nvPr/>
          </p:nvSpPr>
          <p:spPr>
            <a:xfrm>
              <a:off x="4343400" y="5426881"/>
              <a:ext cx="812800" cy="553998"/>
            </a:xfrm>
            <a:prstGeom prst="rect">
              <a:avLst/>
            </a:prstGeom>
            <a:solidFill>
              <a:schemeClr val="bg1"/>
            </a:solidFill>
          </p:spPr>
          <p:txBody>
            <a:bodyPr wrap="square" rtlCol="0">
              <a:spAutoFit/>
            </a:bodyPr>
            <a:lstStyle/>
            <a:p>
              <a:pPr algn="ctr"/>
              <a:r>
                <a:rPr lang="ar-LB" sz="1500" b="1" dirty="0" smtClean="0">
                  <a:latin typeface="Courier New" panose="02070309020205020404" pitchFamily="49" charset="0"/>
                  <a:cs typeface="Courier New" panose="02070309020205020404" pitchFamily="49" charset="0"/>
                </a:rPr>
                <a:t>مرتفع الدخل</a:t>
              </a:r>
              <a:endParaRPr lang="fr-FR" sz="1500" b="1" dirty="0">
                <a:latin typeface="Courier New" panose="02070309020205020404" pitchFamily="49" charset="0"/>
                <a:cs typeface="Courier New" panose="02070309020205020404" pitchFamily="49" charset="0"/>
              </a:endParaRPr>
            </a:p>
          </p:txBody>
        </p:sp>
        <p:sp>
          <p:nvSpPr>
            <p:cNvPr id="14" name="TextBox 13"/>
            <p:cNvSpPr txBox="1"/>
            <p:nvPr/>
          </p:nvSpPr>
          <p:spPr>
            <a:xfrm>
              <a:off x="1130300" y="5852362"/>
              <a:ext cx="1085850" cy="292388"/>
            </a:xfrm>
            <a:prstGeom prst="rect">
              <a:avLst/>
            </a:prstGeom>
            <a:solidFill>
              <a:schemeClr val="bg1"/>
            </a:solidFill>
          </p:spPr>
          <p:txBody>
            <a:bodyPr wrap="square" rtlCol="0">
              <a:spAutoFit/>
            </a:bodyPr>
            <a:lstStyle/>
            <a:p>
              <a:r>
                <a:rPr lang="ar-LB" sz="1300" b="1" dirty="0" smtClean="0">
                  <a:latin typeface="Courier New" panose="02070309020205020404" pitchFamily="49" charset="0"/>
                  <a:cs typeface="Courier New" panose="02070309020205020404" pitchFamily="49" charset="0"/>
                </a:rPr>
                <a:t>الإنتقال 1</a:t>
              </a:r>
              <a:endParaRPr lang="fr-FR" sz="1300" b="1" dirty="0">
                <a:latin typeface="Courier New" panose="02070309020205020404" pitchFamily="49" charset="0"/>
                <a:cs typeface="Courier New" panose="02070309020205020404" pitchFamily="49" charset="0"/>
              </a:endParaRPr>
            </a:p>
          </p:txBody>
        </p:sp>
        <p:sp>
          <p:nvSpPr>
            <p:cNvPr id="17" name="TextBox 16"/>
            <p:cNvSpPr txBox="1"/>
            <p:nvPr/>
          </p:nvSpPr>
          <p:spPr>
            <a:xfrm>
              <a:off x="3175000" y="5889481"/>
              <a:ext cx="1085850" cy="292388"/>
            </a:xfrm>
            <a:prstGeom prst="rect">
              <a:avLst/>
            </a:prstGeom>
            <a:solidFill>
              <a:schemeClr val="bg1"/>
            </a:solidFill>
          </p:spPr>
          <p:txBody>
            <a:bodyPr wrap="square" rtlCol="0">
              <a:spAutoFit/>
            </a:bodyPr>
            <a:lstStyle/>
            <a:p>
              <a:r>
                <a:rPr lang="ar-LB" sz="1300" b="1" dirty="0" smtClean="0">
                  <a:latin typeface="Courier New" panose="02070309020205020404" pitchFamily="49" charset="0"/>
                  <a:cs typeface="Courier New" panose="02070309020205020404" pitchFamily="49" charset="0"/>
                </a:rPr>
                <a:t>الإنتقال 2</a:t>
              </a:r>
              <a:endParaRPr lang="fr-FR" sz="1300" b="1" dirty="0">
                <a:latin typeface="Courier New" panose="02070309020205020404" pitchFamily="49" charset="0"/>
                <a:cs typeface="Courier New" panose="02070309020205020404" pitchFamily="49" charset="0"/>
              </a:endParaRPr>
            </a:p>
          </p:txBody>
        </p:sp>
      </p:grpSp>
    </p:spTree>
    <p:extLst>
      <p:ext uri="{BB962C8B-B14F-4D97-AF65-F5344CB8AC3E}">
        <p14:creationId xmlns:p14="http://schemas.microsoft.com/office/powerpoint/2010/main" val="7757837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9" name="Content Placeholder 2"/>
          <p:cNvSpPr>
            <a:spLocks noGrp="1"/>
          </p:cNvSpPr>
          <p:nvPr>
            <p:ph idx="1"/>
          </p:nvPr>
        </p:nvSpPr>
        <p:spPr>
          <a:xfrm>
            <a:off x="457204" y="1446079"/>
            <a:ext cx="11264073" cy="4671136"/>
          </a:xfrm>
        </p:spPr>
        <p:txBody>
          <a:bodyPr>
            <a:noAutofit/>
          </a:bodyPr>
          <a:lstStyle/>
          <a:p>
            <a:pPr algn="r" rtl="1">
              <a:buFont typeface="Wingdings" panose="05000000000000000000" pitchFamily="2" charset="2"/>
              <a:buChar char="§"/>
            </a:pPr>
            <a:r>
              <a:rPr lang="ar-LB" dirty="0">
                <a:solidFill>
                  <a:schemeClr val="tx1"/>
                </a:solidFill>
              </a:rPr>
              <a:t>نشأ هذا العمل من ندوة "تقييم استراتيجيات سياسة الطاقة لإندونيسيا" في معهد السياسة الاقتصادية والبحوث الاقتصادية في جامعة كارلسروه (</a:t>
            </a:r>
            <a:r>
              <a:rPr lang="fr-FR" dirty="0">
                <a:solidFill>
                  <a:schemeClr val="tx1"/>
                </a:solidFill>
              </a:rPr>
              <a:t>TH</a:t>
            </a:r>
            <a:r>
              <a:rPr lang="ar-SA" dirty="0" smtClean="0">
                <a:solidFill>
                  <a:schemeClr val="tx1"/>
                </a:solidFill>
              </a:rPr>
              <a:t>)</a:t>
            </a:r>
            <a:endParaRPr lang="ar-LB" dirty="0" smtClean="0">
              <a:solidFill>
                <a:schemeClr val="tx1"/>
              </a:solidFill>
            </a:endParaRPr>
          </a:p>
          <a:p>
            <a:pPr algn="r" rtl="1">
              <a:buFont typeface="Wingdings" panose="05000000000000000000" pitchFamily="2" charset="2"/>
              <a:buChar char="§"/>
            </a:pPr>
            <a:r>
              <a:rPr lang="ar-LB" dirty="0" smtClean="0">
                <a:solidFill>
                  <a:schemeClr val="tx1"/>
                </a:solidFill>
              </a:rPr>
              <a:t>هدف الندوة </a:t>
            </a:r>
            <a:r>
              <a:rPr lang="ar-LB" dirty="0">
                <a:solidFill>
                  <a:schemeClr val="tx1"/>
                </a:solidFill>
              </a:rPr>
              <a:t>هو إنشاء نموذج "ديناميكيات النظام" الذي يصور صناعة الطاقة في </a:t>
            </a:r>
            <a:r>
              <a:rPr lang="ar-LB" dirty="0" smtClean="0">
                <a:solidFill>
                  <a:schemeClr val="tx1"/>
                </a:solidFill>
              </a:rPr>
              <a:t>إندونيسيا</a:t>
            </a:r>
          </a:p>
          <a:p>
            <a:pPr lvl="1" algn="r" rtl="1">
              <a:buFont typeface="Wingdings" panose="05000000000000000000" pitchFamily="2" charset="2"/>
              <a:buChar char="§"/>
            </a:pPr>
            <a:r>
              <a:rPr lang="ar-LB" dirty="0" smtClean="0">
                <a:solidFill>
                  <a:schemeClr val="tx1"/>
                </a:solidFill>
              </a:rPr>
              <a:t> يمكّن </a:t>
            </a:r>
            <a:r>
              <a:rPr lang="ar-LB" dirty="0">
                <a:solidFill>
                  <a:schemeClr val="tx1"/>
                </a:solidFill>
              </a:rPr>
              <a:t>من تقييم مختلف استراتيجيات سياسة </a:t>
            </a:r>
            <a:r>
              <a:rPr lang="ar-LB" dirty="0" smtClean="0">
                <a:solidFill>
                  <a:schemeClr val="tx1"/>
                </a:solidFill>
              </a:rPr>
              <a:t>الطاقة</a:t>
            </a:r>
          </a:p>
          <a:p>
            <a:pPr lvl="1" algn="r" rtl="1">
              <a:buFont typeface="Wingdings" panose="05000000000000000000" pitchFamily="2" charset="2"/>
              <a:buChar char="§"/>
            </a:pPr>
            <a:r>
              <a:rPr lang="ar-LB" dirty="0" smtClean="0">
                <a:solidFill>
                  <a:schemeClr val="tx1"/>
                </a:solidFill>
              </a:rPr>
              <a:t>إنشاء </a:t>
            </a:r>
            <a:r>
              <a:rPr lang="ar-LB" dirty="0">
                <a:solidFill>
                  <a:schemeClr val="tx1"/>
                </a:solidFill>
              </a:rPr>
              <a:t>نموذج فرعي للمحاكاة. </a:t>
            </a:r>
            <a:endParaRPr lang="ar-LB" dirty="0" smtClean="0">
              <a:solidFill>
                <a:schemeClr val="tx1"/>
              </a:solidFill>
            </a:endParaRPr>
          </a:p>
          <a:p>
            <a:pPr algn="r" rtl="1">
              <a:buFont typeface="Wingdings" panose="05000000000000000000" pitchFamily="2" charset="2"/>
              <a:buChar char="§"/>
            </a:pPr>
            <a:r>
              <a:rPr lang="ar-LB" b="1" dirty="0" smtClean="0">
                <a:solidFill>
                  <a:schemeClr val="tx1"/>
                </a:solidFill>
              </a:rPr>
              <a:t>الهدف </a:t>
            </a:r>
            <a:r>
              <a:rPr lang="ar-LB" b="1" dirty="0">
                <a:solidFill>
                  <a:schemeClr val="tx1"/>
                </a:solidFill>
              </a:rPr>
              <a:t>من هذا العمل هو التنمية السكانية كعامل مؤثر أساسي في الطلب على </a:t>
            </a:r>
            <a:r>
              <a:rPr lang="ar-LB" b="1" dirty="0" smtClean="0">
                <a:solidFill>
                  <a:schemeClr val="tx1"/>
                </a:solidFill>
              </a:rPr>
              <a:t>الطاقة</a:t>
            </a:r>
            <a:endParaRPr lang="en-US" b="1" dirty="0">
              <a:solidFill>
                <a:schemeClr val="tx1"/>
              </a:solidFill>
            </a:endParaRPr>
          </a:p>
          <a:p>
            <a:pPr marL="0" indent="0" algn="r" rtl="1">
              <a:buNone/>
            </a:pPr>
            <a:endParaRPr lang="en-US" sz="800" dirty="0" smtClean="0">
              <a:solidFill>
                <a:schemeClr val="tx1"/>
              </a:solidFill>
            </a:endParaRPr>
          </a:p>
          <a:p>
            <a:pPr marL="0" indent="0" algn="r" rtl="1">
              <a:buNone/>
            </a:pPr>
            <a:endParaRPr lang="en-US" sz="800" dirty="0">
              <a:solidFill>
                <a:schemeClr val="tx1"/>
              </a:solidFill>
            </a:endParaRPr>
          </a:p>
          <a:p>
            <a:pPr algn="r" rtl="1">
              <a:buFont typeface="Courier New" panose="02070309020205020404" pitchFamily="49" charset="0"/>
              <a:buChar char="o"/>
            </a:pPr>
            <a:r>
              <a:rPr lang="ar-LB" dirty="0" smtClean="0">
                <a:solidFill>
                  <a:schemeClr val="tx1"/>
                </a:solidFill>
              </a:rPr>
              <a:t>يحتوي الفصل الأول على بعض المعلومات الأساسية عن إندونيسيا ، ومواصفات المشكلة وهدف النموذج</a:t>
            </a:r>
          </a:p>
          <a:p>
            <a:pPr algn="r" rtl="1">
              <a:buFont typeface="Courier New" panose="02070309020205020404" pitchFamily="49" charset="0"/>
              <a:buChar char="o"/>
            </a:pPr>
            <a:r>
              <a:rPr lang="ar-LB" dirty="0" smtClean="0">
                <a:solidFill>
                  <a:schemeClr val="tx1"/>
                </a:solidFill>
              </a:rPr>
              <a:t> يتم وصف إنشاء النموذج في الفصل الثاني ومناقشة التوسع التدريجي للنموذج</a:t>
            </a:r>
          </a:p>
          <a:p>
            <a:pPr algn="r" rtl="1">
              <a:buFont typeface="Courier New" panose="02070309020205020404" pitchFamily="49" charset="0"/>
              <a:buChar char="o"/>
            </a:pPr>
            <a:r>
              <a:rPr lang="ar-LB" dirty="0" smtClean="0">
                <a:solidFill>
                  <a:schemeClr val="tx1"/>
                </a:solidFill>
              </a:rPr>
              <a:t>يعرض الفصل الثالث إجراءات ونتائج محاكاة التطورات السكانية المختلفة</a:t>
            </a:r>
          </a:p>
          <a:p>
            <a:pPr algn="r" rtl="1">
              <a:buFont typeface="Courier New" panose="02070309020205020404" pitchFamily="49" charset="0"/>
              <a:buChar char="o"/>
            </a:pPr>
            <a:r>
              <a:rPr lang="ar-LB" dirty="0" smtClean="0">
                <a:solidFill>
                  <a:schemeClr val="tx1"/>
                </a:solidFill>
              </a:rPr>
              <a:t> الملاحظات الأخيرة في الفصل 4 تلخص النتائج الرئيسية</a:t>
            </a:r>
            <a:endParaRPr lang="en-US" dirty="0" smtClean="0">
              <a:solidFill>
                <a:schemeClr val="tx1"/>
              </a:solidFill>
            </a:endParaRPr>
          </a:p>
        </p:txBody>
      </p:sp>
      <p:sp>
        <p:nvSpPr>
          <p:cNvPr id="11" name="Title 1"/>
          <p:cNvSpPr>
            <a:spLocks noGrp="1"/>
          </p:cNvSpPr>
          <p:nvPr>
            <p:ph type="title"/>
          </p:nvPr>
        </p:nvSpPr>
        <p:spPr>
          <a:xfrm>
            <a:off x="925" y="0"/>
            <a:ext cx="12187900" cy="1143000"/>
          </a:xfrm>
        </p:spPr>
        <p:txBody>
          <a:bodyPr anchor="b">
            <a:noAutofit/>
          </a:bodyPr>
          <a:lstStyle/>
          <a:p>
            <a:pPr algn="ctr" rtl="1"/>
            <a:r>
              <a:rPr lang="ar-LB" sz="340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نمذجة </a:t>
            </a:r>
            <a:r>
              <a:rPr lang="ar-LB" sz="3400" cap="none" dirty="0">
                <a:ln w="18415" cmpd="sng">
                  <a:solidFill>
                    <a:srgbClr val="FFFFFF"/>
                  </a:solidFill>
                  <a:prstDash val="solid"/>
                </a:ln>
                <a:solidFill>
                  <a:srgbClr val="FFFFFF"/>
                </a:solidFill>
                <a:effectLst>
                  <a:outerShdw blurRad="63500" dir="3600000" algn="tl" rotWithShape="0">
                    <a:srgbClr val="000000">
                      <a:alpha val="70000"/>
                    </a:srgbClr>
                  </a:outerShdw>
                </a:effectLst>
              </a:rPr>
              <a:t>ومحاكاة التنمية السكانية في إندونيسيا مع </a:t>
            </a:r>
            <a:r>
              <a:rPr lang="fr-FR" sz="3400" cap="none" dirty="0">
                <a:ln w="18415" cmpd="sng">
                  <a:solidFill>
                    <a:srgbClr val="FFFFFF"/>
                  </a:solidFill>
                  <a:prstDash val="solid"/>
                </a:ln>
                <a:solidFill>
                  <a:srgbClr val="FFFFFF"/>
                </a:solidFill>
                <a:effectLst>
                  <a:outerShdw blurRad="63500" dir="3600000" algn="tl" rotWithShape="0">
                    <a:srgbClr val="000000">
                      <a:alpha val="70000"/>
                    </a:srgbClr>
                  </a:outerShdw>
                </a:effectLst>
              </a:rPr>
              <a:t>VENSIM</a:t>
            </a:r>
          </a:p>
        </p:txBody>
      </p:sp>
      <p:sp>
        <p:nvSpPr>
          <p:cNvPr id="6" name="Slide Number Placeholder 5"/>
          <p:cNvSpPr>
            <a:spLocks noGrp="1"/>
          </p:cNvSpPr>
          <p:nvPr>
            <p:ph type="sldNum" sz="quarter" idx="12"/>
          </p:nvPr>
        </p:nvSpPr>
        <p:spPr>
          <a:xfrm>
            <a:off x="10899244" y="6114519"/>
            <a:ext cx="1142245" cy="669925"/>
          </a:xfrm>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7190809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p:cNvSpPr>
            <a:spLocks noGrp="1"/>
          </p:cNvSpPr>
          <p:nvPr>
            <p:ph type="sldNum" sz="quarter" idx="12"/>
          </p:nvPr>
        </p:nvSpPr>
        <p:spPr>
          <a:xfrm>
            <a:off x="10858500" y="6035675"/>
            <a:ext cx="1142245" cy="669925"/>
          </a:xfrm>
        </p:spPr>
        <p:txBody>
          <a:bodyPr/>
          <a:lstStyle/>
          <a:p>
            <a:fld id="{D57F1E4F-1CFF-5643-939E-217C01CDF565}" type="slidenum">
              <a:rPr lang="en-US" smtClean="0"/>
              <a:pPr/>
              <a:t>20</a:t>
            </a:fld>
            <a:endParaRPr lang="en-US" dirty="0"/>
          </a:p>
        </p:txBody>
      </p:sp>
      <p:sp>
        <p:nvSpPr>
          <p:cNvPr id="5" name="Content Placeholder 2"/>
          <p:cNvSpPr txBox="1">
            <a:spLocks/>
          </p:cNvSpPr>
          <p:nvPr/>
        </p:nvSpPr>
        <p:spPr>
          <a:xfrm>
            <a:off x="371959" y="1221359"/>
            <a:ext cx="11355165" cy="2654608"/>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r>
              <a:rPr lang="ar-LB" sz="1700" dirty="0" smtClean="0">
                <a:solidFill>
                  <a:schemeClr val="tx1">
                    <a:lumMod val="95000"/>
                    <a:lumOff val="5000"/>
                  </a:schemeClr>
                </a:solidFill>
              </a:rPr>
              <a:t>بعد</a:t>
            </a:r>
            <a:r>
              <a:rPr lang="ar-SA" sz="1700" dirty="0" smtClean="0">
                <a:solidFill>
                  <a:schemeClr val="tx1">
                    <a:lumMod val="95000"/>
                    <a:lumOff val="5000"/>
                  </a:schemeClr>
                </a:solidFill>
              </a:rPr>
              <a:t> </a:t>
            </a:r>
            <a:r>
              <a:rPr lang="ar-SA" sz="1700" dirty="0">
                <a:solidFill>
                  <a:schemeClr val="tx1">
                    <a:lumMod val="95000"/>
                    <a:lumOff val="5000"/>
                  </a:schemeClr>
                </a:solidFill>
              </a:rPr>
              <a:t>مقارنة قيم النموذج مع القيم التجريبية القليلة </a:t>
            </a:r>
            <a:r>
              <a:rPr lang="ar-SA" sz="1700" dirty="0" smtClean="0">
                <a:solidFill>
                  <a:schemeClr val="tx1">
                    <a:lumMod val="95000"/>
                    <a:lumOff val="5000"/>
                  </a:schemeClr>
                </a:solidFill>
              </a:rPr>
              <a:t>المتاحة </a:t>
            </a:r>
            <a:r>
              <a:rPr lang="ar-SA" sz="1700" dirty="0">
                <a:solidFill>
                  <a:schemeClr val="tx1">
                    <a:lumMod val="95000"/>
                    <a:lumOff val="5000"/>
                  </a:schemeClr>
                </a:solidFill>
              </a:rPr>
              <a:t>، يمكن افتراض الصلاحية التجريبية. نظرًا لأن النموذج يحسب جميع البيانات </a:t>
            </a:r>
            <a:r>
              <a:rPr lang="ar-SA" sz="1700" dirty="0" smtClean="0">
                <a:solidFill>
                  <a:schemeClr val="tx1">
                    <a:lumMod val="95000"/>
                    <a:lumOff val="5000"/>
                  </a:schemeClr>
                </a:solidFill>
              </a:rPr>
              <a:t>المذكورة </a:t>
            </a:r>
            <a:r>
              <a:rPr lang="ar-SA" sz="1700" dirty="0">
                <a:solidFill>
                  <a:schemeClr val="tx1">
                    <a:lumMod val="95000"/>
                    <a:lumOff val="5000"/>
                  </a:schemeClr>
                </a:solidFill>
              </a:rPr>
              <a:t>بعد إجراء الإضافات وبالتالي فهو متاح للنماذج الفرعية </a:t>
            </a:r>
            <a:r>
              <a:rPr lang="ar-SA" sz="1700" dirty="0" smtClean="0">
                <a:solidFill>
                  <a:schemeClr val="tx1">
                    <a:lumMod val="95000"/>
                    <a:lumOff val="5000"/>
                  </a:schemeClr>
                </a:solidFill>
              </a:rPr>
              <a:t>الأخرى، </a:t>
            </a:r>
            <a:r>
              <a:rPr lang="ar-SA" sz="1700" dirty="0">
                <a:solidFill>
                  <a:schemeClr val="tx1">
                    <a:lumMod val="95000"/>
                    <a:lumOff val="5000"/>
                  </a:schemeClr>
                </a:solidFill>
              </a:rPr>
              <a:t>فقد كان التطبيق صالحًا </a:t>
            </a:r>
            <a:r>
              <a:rPr lang="ar-SA" sz="1700" dirty="0" smtClean="0">
                <a:solidFill>
                  <a:schemeClr val="tx1">
                    <a:lumMod val="95000"/>
                    <a:lumOff val="5000"/>
                  </a:schemeClr>
                </a:solidFill>
              </a:rPr>
              <a:t>أيضًا</a:t>
            </a:r>
            <a:endParaRPr lang="ar-LB" sz="1700" dirty="0" smtClean="0">
              <a:solidFill>
                <a:schemeClr val="tx1">
                  <a:lumMod val="95000"/>
                  <a:lumOff val="5000"/>
                </a:schemeClr>
              </a:solidFill>
            </a:endParaRPr>
          </a:p>
          <a:p>
            <a:pPr marL="0" indent="0" algn="r" rtl="1">
              <a:buNone/>
            </a:pPr>
            <a:r>
              <a:rPr lang="ar-LB" sz="500" dirty="0" smtClean="0">
                <a:solidFill>
                  <a:schemeClr val="tx1">
                    <a:lumMod val="95000"/>
                    <a:lumOff val="5000"/>
                  </a:schemeClr>
                </a:solidFill>
              </a:rPr>
              <a:t>    </a:t>
            </a:r>
            <a:endParaRPr lang="en-US" sz="500" dirty="0">
              <a:solidFill>
                <a:schemeClr val="tx1">
                  <a:lumMod val="95000"/>
                  <a:lumOff val="5000"/>
                </a:schemeClr>
              </a:solidFill>
            </a:endParaRPr>
          </a:p>
          <a:p>
            <a:pPr algn="r" rtl="1">
              <a:buClrTx/>
            </a:pPr>
            <a:r>
              <a:rPr lang="ar-SA" sz="1700" dirty="0">
                <a:solidFill>
                  <a:schemeClr val="tx1">
                    <a:lumMod val="95000"/>
                    <a:lumOff val="5000"/>
                  </a:schemeClr>
                </a:solidFill>
              </a:rPr>
              <a:t>في التشغيل الأول للمحاكاة ، تم التنبؤ بالتنمية السكانية باستخدام القيم والافتراضات المذكورة </a:t>
            </a:r>
            <a:r>
              <a:rPr lang="ar-LB" sz="1700" dirty="0" smtClean="0">
                <a:solidFill>
                  <a:schemeClr val="tx1">
                    <a:lumMod val="95000"/>
                    <a:lumOff val="5000"/>
                  </a:schemeClr>
                </a:solidFill>
              </a:rPr>
              <a:t>سابقاً</a:t>
            </a:r>
            <a:r>
              <a:rPr lang="ar-SA" sz="1700" dirty="0" smtClean="0">
                <a:solidFill>
                  <a:schemeClr val="tx1">
                    <a:lumMod val="95000"/>
                    <a:lumOff val="5000"/>
                  </a:schemeClr>
                </a:solidFill>
              </a:rPr>
              <a:t> </a:t>
            </a:r>
            <a:endParaRPr lang="ar-LB" sz="1700" dirty="0" smtClean="0">
              <a:solidFill>
                <a:schemeClr val="tx1">
                  <a:lumMod val="95000"/>
                  <a:lumOff val="5000"/>
                </a:schemeClr>
              </a:solidFill>
            </a:endParaRPr>
          </a:p>
          <a:p>
            <a:pPr lvl="1" algn="r" rtl="1">
              <a:buClrTx/>
            </a:pPr>
            <a:r>
              <a:rPr lang="ar-SA" sz="1500" dirty="0" smtClean="0">
                <a:solidFill>
                  <a:schemeClr val="tx1">
                    <a:lumMod val="95000"/>
                    <a:lumOff val="5000"/>
                  </a:schemeClr>
                </a:solidFill>
              </a:rPr>
              <a:t>في </a:t>
            </a:r>
            <a:r>
              <a:rPr lang="ar-SA" sz="1500" dirty="0">
                <a:solidFill>
                  <a:schemeClr val="tx1">
                    <a:lumMod val="95000"/>
                    <a:lumOff val="5000"/>
                  </a:schemeClr>
                </a:solidFill>
              </a:rPr>
              <a:t>ظل هذه الظروف ، سيزداد عدد السكان من 212 مليون في عام 2000 إلى 309 مليون في عام </a:t>
            </a:r>
            <a:r>
              <a:rPr lang="ar-SA" sz="1500" dirty="0" smtClean="0">
                <a:solidFill>
                  <a:schemeClr val="tx1">
                    <a:lumMod val="95000"/>
                    <a:lumOff val="5000"/>
                  </a:schemeClr>
                </a:solidFill>
              </a:rPr>
              <a:t>2040 </a:t>
            </a:r>
            <a:endParaRPr lang="ar-LB" sz="1500" dirty="0" smtClean="0">
              <a:solidFill>
                <a:schemeClr val="tx1">
                  <a:lumMod val="95000"/>
                  <a:lumOff val="5000"/>
                </a:schemeClr>
              </a:solidFill>
            </a:endParaRPr>
          </a:p>
          <a:p>
            <a:pPr lvl="1" algn="r" rtl="1">
              <a:buClrTx/>
            </a:pPr>
            <a:r>
              <a:rPr lang="ar-SA" sz="1500" dirty="0" smtClean="0">
                <a:solidFill>
                  <a:schemeClr val="tx1">
                    <a:lumMod val="95000"/>
                    <a:lumOff val="5000"/>
                  </a:schemeClr>
                </a:solidFill>
              </a:rPr>
              <a:t>سيتضاعف </a:t>
            </a:r>
            <a:r>
              <a:rPr lang="ar-SA" sz="1500" dirty="0">
                <a:solidFill>
                  <a:schemeClr val="tx1">
                    <a:lumMod val="95000"/>
                    <a:lumOff val="5000"/>
                  </a:schemeClr>
                </a:solidFill>
              </a:rPr>
              <a:t>عدد الأسر تقريبًا من 55 مليون في عام 2000 إلى 109 مليون في عام </a:t>
            </a:r>
            <a:r>
              <a:rPr lang="ar-SA" sz="1500" dirty="0" smtClean="0">
                <a:solidFill>
                  <a:schemeClr val="tx1">
                    <a:lumMod val="95000"/>
                    <a:lumOff val="5000"/>
                  </a:schemeClr>
                </a:solidFill>
              </a:rPr>
              <a:t>2040 </a:t>
            </a:r>
            <a:endParaRPr lang="ar-LB" sz="1500" dirty="0" smtClean="0">
              <a:solidFill>
                <a:schemeClr val="tx1">
                  <a:lumMod val="95000"/>
                  <a:lumOff val="5000"/>
                </a:schemeClr>
              </a:solidFill>
            </a:endParaRPr>
          </a:p>
          <a:p>
            <a:pPr algn="r" rtl="1">
              <a:buClrTx/>
              <a:buFontTx/>
              <a:buChar char="⇚"/>
            </a:pPr>
            <a:r>
              <a:rPr lang="ar-SA" sz="1700" dirty="0" smtClean="0">
                <a:solidFill>
                  <a:schemeClr val="tx1">
                    <a:lumMod val="95000"/>
                    <a:lumOff val="5000"/>
                  </a:schemeClr>
                </a:solidFill>
              </a:rPr>
              <a:t>وهذا </a:t>
            </a:r>
            <a:r>
              <a:rPr lang="ar-SA" sz="1700" dirty="0">
                <a:solidFill>
                  <a:schemeClr val="tx1">
                    <a:lumMod val="95000"/>
                    <a:lumOff val="5000"/>
                  </a:schemeClr>
                </a:solidFill>
              </a:rPr>
              <a:t>من شأنه أن يقلل متوسط ​​حجم الأسرة من 3.8 أشخاص في عام 2000 إلى 2.8 شخص في عام </a:t>
            </a:r>
            <a:r>
              <a:rPr lang="ar-SA" sz="1700" dirty="0" smtClean="0">
                <a:solidFill>
                  <a:schemeClr val="tx1">
                    <a:lumMod val="95000"/>
                    <a:lumOff val="5000"/>
                  </a:schemeClr>
                </a:solidFill>
              </a:rPr>
              <a:t>2040 </a:t>
            </a:r>
            <a:endParaRPr lang="ar-LB" sz="1700" dirty="0" smtClean="0">
              <a:solidFill>
                <a:schemeClr val="tx1">
                  <a:lumMod val="95000"/>
                  <a:lumOff val="5000"/>
                </a:schemeClr>
              </a:solidFill>
            </a:endParaRPr>
          </a:p>
          <a:p>
            <a:pPr algn="r" rtl="1">
              <a:buClrTx/>
            </a:pPr>
            <a:r>
              <a:rPr lang="ar-SA" sz="1700" dirty="0" smtClean="0">
                <a:solidFill>
                  <a:schemeClr val="tx1">
                    <a:lumMod val="95000"/>
                    <a:lumOff val="5000"/>
                  </a:schemeClr>
                </a:solidFill>
              </a:rPr>
              <a:t>كما </a:t>
            </a:r>
            <a:r>
              <a:rPr lang="ar-SA" sz="1700" dirty="0">
                <a:solidFill>
                  <a:schemeClr val="tx1">
                    <a:lumMod val="95000"/>
                    <a:lumOff val="5000"/>
                  </a:schemeClr>
                </a:solidFill>
              </a:rPr>
              <a:t>هو متوقع ، ستكون هناك أيضًا اختلافات إقليمية كبيرة. بينما يوجد متوسط ​​نمو </a:t>
            </a:r>
            <a:r>
              <a:rPr lang="ar-SA" sz="1700" dirty="0" smtClean="0">
                <a:solidFill>
                  <a:schemeClr val="tx1">
                    <a:lumMod val="95000"/>
                    <a:lumOff val="5000"/>
                  </a:schemeClr>
                </a:solidFill>
              </a:rPr>
              <a:t>يقارب 1٪ </a:t>
            </a:r>
            <a:r>
              <a:rPr lang="ar-SA" sz="1700" dirty="0">
                <a:solidFill>
                  <a:schemeClr val="tx1">
                    <a:lumMod val="95000"/>
                    <a:lumOff val="5000"/>
                  </a:schemeClr>
                </a:solidFill>
              </a:rPr>
              <a:t>سنويًا لكل إندونيسيا </a:t>
            </a:r>
            <a:r>
              <a:rPr lang="ar-LB" sz="1700" dirty="0" smtClean="0">
                <a:solidFill>
                  <a:schemeClr val="tx1">
                    <a:lumMod val="95000"/>
                    <a:lumOff val="5000"/>
                  </a:schemeClr>
                </a:solidFill>
              </a:rPr>
              <a:t>, </a:t>
            </a:r>
            <a:r>
              <a:rPr lang="ar-SA" sz="1700" dirty="0" smtClean="0">
                <a:solidFill>
                  <a:schemeClr val="tx1">
                    <a:lumMod val="95000"/>
                    <a:lumOff val="5000"/>
                  </a:schemeClr>
                </a:solidFill>
              </a:rPr>
              <a:t>إيريان </a:t>
            </a:r>
            <a:r>
              <a:rPr lang="ar-SA" sz="1700" dirty="0">
                <a:solidFill>
                  <a:schemeClr val="tx1">
                    <a:lumMod val="95000"/>
                    <a:lumOff val="5000"/>
                  </a:schemeClr>
                </a:solidFill>
              </a:rPr>
              <a:t>جايا بمتوسط ​​نمو 1.6٪ </a:t>
            </a:r>
            <a:r>
              <a:rPr lang="ar-LB" sz="1700" dirty="0" smtClean="0">
                <a:solidFill>
                  <a:schemeClr val="tx1">
                    <a:lumMod val="95000"/>
                    <a:lumOff val="5000"/>
                  </a:schemeClr>
                </a:solidFill>
              </a:rPr>
              <a:t>, </a:t>
            </a:r>
            <a:r>
              <a:rPr lang="ar-SA" sz="1700" dirty="0" smtClean="0">
                <a:solidFill>
                  <a:schemeClr val="tx1">
                    <a:lumMod val="95000"/>
                    <a:lumOff val="5000"/>
                  </a:schemeClr>
                </a:solidFill>
              </a:rPr>
              <a:t>جاكرتا </a:t>
            </a:r>
            <a:r>
              <a:rPr lang="ar-SA" sz="1700" dirty="0">
                <a:solidFill>
                  <a:schemeClr val="tx1">
                    <a:lumMod val="95000"/>
                    <a:lumOff val="5000"/>
                  </a:schemeClr>
                </a:solidFill>
              </a:rPr>
              <a:t>بنسبة 0.6٪ </a:t>
            </a:r>
            <a:r>
              <a:rPr lang="ar-LB" sz="1700" dirty="0" smtClean="0">
                <a:solidFill>
                  <a:schemeClr val="tx1">
                    <a:lumMod val="95000"/>
                    <a:lumOff val="5000"/>
                  </a:schemeClr>
                </a:solidFill>
              </a:rPr>
              <a:t>تقريباً</a:t>
            </a:r>
          </a:p>
          <a:p>
            <a:pPr algn="r" rtl="1">
              <a:lnSpc>
                <a:spcPct val="150000"/>
              </a:lnSpc>
              <a:buClrTx/>
            </a:pPr>
            <a:endParaRPr lang="ar-LB" sz="1800" b="1" dirty="0" smtClean="0">
              <a:solidFill>
                <a:schemeClr val="tx1">
                  <a:lumMod val="95000"/>
                  <a:lumOff val="5000"/>
                </a:scheme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6" name="Content Placeholder 2"/>
          <p:cNvSpPr txBox="1">
            <a:spLocks/>
          </p:cNvSpPr>
          <p:nvPr/>
        </p:nvSpPr>
        <p:spPr>
          <a:xfrm>
            <a:off x="5227093" y="3918958"/>
            <a:ext cx="6500030" cy="2775984"/>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900" b="1" dirty="0">
                <a:solidFill>
                  <a:schemeClr val="tx1">
                    <a:lumMod val="95000"/>
                    <a:lumOff val="5000"/>
                  </a:schemeClr>
                </a:solidFill>
              </a:rPr>
              <a:t>مقارنة بتوقعات </a:t>
            </a:r>
            <a:r>
              <a:rPr lang="ar-SA" sz="1900" b="1" dirty="0" smtClean="0">
                <a:solidFill>
                  <a:schemeClr val="tx1">
                    <a:lumMod val="95000"/>
                    <a:lumOff val="5000"/>
                  </a:schemeClr>
                </a:solidFill>
              </a:rPr>
              <a:t>أخرى</a:t>
            </a:r>
            <a:endParaRPr lang="ar-LB" sz="1900" dirty="0" smtClean="0">
              <a:solidFill>
                <a:schemeClr val="tx1">
                  <a:lumMod val="95000"/>
                  <a:lumOff val="5000"/>
                </a:schemeClr>
              </a:solidFill>
            </a:endParaRPr>
          </a:p>
          <a:p>
            <a:pPr algn="r" rtl="1">
              <a:buClrTx/>
            </a:pPr>
            <a:r>
              <a:rPr lang="ar-SA" sz="1700" dirty="0" smtClean="0">
                <a:solidFill>
                  <a:schemeClr val="tx1">
                    <a:lumMod val="95000"/>
                    <a:lumOff val="5000"/>
                  </a:schemeClr>
                </a:solidFill>
              </a:rPr>
              <a:t>من </a:t>
            </a:r>
            <a:r>
              <a:rPr lang="ar-SA" sz="1700" dirty="0">
                <a:solidFill>
                  <a:schemeClr val="tx1">
                    <a:lumMod val="95000"/>
                    <a:lumOff val="5000"/>
                  </a:schemeClr>
                </a:solidFill>
              </a:rPr>
              <a:t>أجل الحصول على انطباع عما إذا كان مثل هذا التطور واقعيًا ، تمت مقارنة توقعات النموذج مع توقعات من مؤسسات أخرى</a:t>
            </a:r>
            <a:r>
              <a:rPr lang="ar-LB" sz="1700" dirty="0">
                <a:solidFill>
                  <a:schemeClr val="tx1">
                    <a:lumMod val="95000"/>
                    <a:lumOff val="5000"/>
                  </a:schemeClr>
                </a:solidFill>
              </a:rPr>
              <a:t> (</a:t>
            </a:r>
            <a:r>
              <a:rPr lang="ar-SA" sz="1700" dirty="0">
                <a:solidFill>
                  <a:schemeClr val="tx1">
                    <a:lumMod val="95000"/>
                    <a:lumOff val="5000"/>
                  </a:schemeClr>
                </a:solidFill>
              </a:rPr>
              <a:t>مكتب الولايات المتحدة للتعداد</a:t>
            </a:r>
            <a:r>
              <a:rPr lang="ar-LB" sz="1700" dirty="0">
                <a:solidFill>
                  <a:schemeClr val="tx1">
                    <a:lumMod val="95000"/>
                    <a:lumOff val="5000"/>
                  </a:schemeClr>
                </a:solidFill>
              </a:rPr>
              <a:t>,</a:t>
            </a:r>
            <a:r>
              <a:rPr lang="ar-SA" sz="1700" dirty="0">
                <a:solidFill>
                  <a:schemeClr val="tx1">
                    <a:lumMod val="95000"/>
                    <a:lumOff val="5000"/>
                  </a:schemeClr>
                </a:solidFill>
              </a:rPr>
              <a:t> تقدير الأمم المتحدة</a:t>
            </a:r>
            <a:r>
              <a:rPr lang="ar-LB" sz="1700" dirty="0">
                <a:solidFill>
                  <a:schemeClr val="tx1">
                    <a:lumMod val="95000"/>
                    <a:lumOff val="5000"/>
                  </a:schemeClr>
                </a:solidFill>
              </a:rPr>
              <a:t> و</a:t>
            </a:r>
            <a:r>
              <a:rPr lang="ar-SA" sz="1700" dirty="0">
                <a:solidFill>
                  <a:schemeClr val="tx1">
                    <a:lumMod val="95000"/>
                    <a:lumOff val="5000"/>
                  </a:schemeClr>
                </a:solidFill>
              </a:rPr>
              <a:t>مكتب التعداد السكاني في الولايات المتحدة</a:t>
            </a:r>
            <a:r>
              <a:rPr lang="ar-LB" sz="1700" dirty="0">
                <a:solidFill>
                  <a:schemeClr val="tx1">
                    <a:lumMod val="95000"/>
                    <a:lumOff val="5000"/>
                  </a:schemeClr>
                </a:solidFill>
              </a:rPr>
              <a:t>)</a:t>
            </a:r>
            <a:r>
              <a:rPr lang="ar-SA" sz="1700" dirty="0">
                <a:solidFill>
                  <a:schemeClr val="tx1">
                    <a:lumMod val="95000"/>
                    <a:lumOff val="5000"/>
                  </a:schemeClr>
                </a:solidFill>
              </a:rPr>
              <a:t> </a:t>
            </a:r>
            <a:endParaRPr lang="ar-LB" sz="1700" dirty="0" smtClean="0">
              <a:solidFill>
                <a:schemeClr val="tx1">
                  <a:lumMod val="95000"/>
                  <a:lumOff val="5000"/>
                </a:schemeClr>
              </a:solidFill>
            </a:endParaRPr>
          </a:p>
          <a:p>
            <a:pPr lvl="1" algn="r" rtl="1">
              <a:buClrTx/>
              <a:buFontTx/>
              <a:buChar char="⇚"/>
            </a:pPr>
            <a:r>
              <a:rPr lang="ar-SA" sz="1700" dirty="0" smtClean="0">
                <a:solidFill>
                  <a:schemeClr val="tx1">
                    <a:lumMod val="95000"/>
                    <a:lumOff val="5000"/>
                  </a:schemeClr>
                </a:solidFill>
              </a:rPr>
              <a:t>ينتج </a:t>
            </a:r>
            <a:r>
              <a:rPr lang="ar-SA" sz="1700" dirty="0">
                <a:solidFill>
                  <a:schemeClr val="tx1">
                    <a:lumMod val="95000"/>
                    <a:lumOff val="5000"/>
                  </a:schemeClr>
                </a:solidFill>
              </a:rPr>
              <a:t>عن هذا قيمة 301 مليون نسمة لعام 2040 وهذا يعني أن توقعات النموذج الذي تم إنشاؤه تقع بالضبط بين قيم المؤسسات الأخرى ، والتي يمكن أن تكون على الأقل مؤشرا على جودة التوقعات</a:t>
            </a:r>
            <a:r>
              <a:rPr lang="ar-LB" sz="1700" dirty="0">
                <a:solidFill>
                  <a:schemeClr val="tx1">
                    <a:lumMod val="95000"/>
                    <a:lumOff val="5000"/>
                  </a:schemeClr>
                </a:solidFill>
              </a:rPr>
              <a:t> (انظر </a:t>
            </a:r>
            <a:r>
              <a:rPr lang="ar-SA" sz="1700" dirty="0">
                <a:solidFill>
                  <a:schemeClr val="tx1">
                    <a:lumMod val="95000"/>
                    <a:lumOff val="5000"/>
                  </a:schemeClr>
                </a:solidFill>
              </a:rPr>
              <a:t>الشكل</a:t>
            </a:r>
            <a:r>
              <a:rPr lang="ar-LB" sz="1700" dirty="0" smtClean="0">
                <a:solidFill>
                  <a:schemeClr val="tx1">
                    <a:lumMod val="95000"/>
                    <a:lumOff val="5000"/>
                  </a:schemeClr>
                </a:solidFill>
              </a:rPr>
              <a:t>)</a:t>
            </a:r>
            <a:endParaRPr lang="en-US" sz="1700" dirty="0">
              <a:solidFill>
                <a:schemeClr val="tx1">
                  <a:lumMod val="95000"/>
                  <a:lumOff val="5000"/>
                </a:schemeClr>
              </a:solidFill>
            </a:endParaRPr>
          </a:p>
        </p:txBody>
      </p:sp>
      <p:sp>
        <p:nvSpPr>
          <p:cNvPr id="7" name="Title 1"/>
          <p:cNvSpPr txBox="1">
            <a:spLocks/>
          </p:cNvSpPr>
          <p:nvPr/>
        </p:nvSpPr>
        <p:spPr>
          <a:xfrm>
            <a:off x="925" y="2"/>
            <a:ext cx="12187900" cy="925552"/>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buClrTx/>
            </a:pPr>
            <a:r>
              <a:rPr lang="ar-SA" sz="3200" b="1" dirty="0" smtClean="0">
                <a:solidFill>
                  <a:schemeClr val="tx1">
                    <a:lumMod val="95000"/>
                    <a:lumOff val="5000"/>
                  </a:schemeClr>
                </a:solidFill>
              </a:rPr>
              <a:t>المحاكاة</a:t>
            </a:r>
            <a:r>
              <a:rPr lang="ar-LB" sz="3200" b="1" dirty="0" smtClean="0">
                <a:solidFill>
                  <a:schemeClr val="tx1">
                    <a:lumMod val="95000"/>
                    <a:lumOff val="5000"/>
                  </a:schemeClr>
                </a:solidFill>
              </a:rPr>
              <a:t>_ </a:t>
            </a:r>
            <a:r>
              <a:rPr lang="ar-SA" sz="2800" b="1" dirty="0">
                <a:solidFill>
                  <a:schemeClr val="tx1">
                    <a:lumMod val="95000"/>
                    <a:lumOff val="5000"/>
                  </a:schemeClr>
                </a:solidFill>
              </a:rPr>
              <a:t>التنبؤ بالتنمية السكانية على أساس الافتراضات </a:t>
            </a:r>
            <a:endParaRPr lang="en-US" sz="2800" dirty="0">
              <a:solidFill>
                <a:schemeClr val="tx1">
                  <a:lumMod val="95000"/>
                  <a:lumOff val="5000"/>
                </a:schemeClr>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11" y="3575713"/>
            <a:ext cx="5043061" cy="305098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088401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p:cNvSpPr>
            <a:spLocks noGrp="1"/>
          </p:cNvSpPr>
          <p:nvPr>
            <p:ph type="sldNum" sz="quarter" idx="12"/>
          </p:nvPr>
        </p:nvSpPr>
        <p:spPr>
          <a:xfrm>
            <a:off x="10984628" y="6177569"/>
            <a:ext cx="1142245" cy="669925"/>
          </a:xfrm>
        </p:spPr>
        <p:txBody>
          <a:bodyPr/>
          <a:lstStyle/>
          <a:p>
            <a:fld id="{D57F1E4F-1CFF-5643-939E-217C01CDF565}" type="slidenum">
              <a:rPr lang="en-US" smtClean="0"/>
              <a:pPr/>
              <a:t>21</a:t>
            </a:fld>
            <a:endParaRPr lang="en-US" dirty="0"/>
          </a:p>
        </p:txBody>
      </p:sp>
      <p:sp>
        <p:nvSpPr>
          <p:cNvPr id="5" name="Content Placeholder 2"/>
          <p:cNvSpPr txBox="1">
            <a:spLocks/>
          </p:cNvSpPr>
          <p:nvPr/>
        </p:nvSpPr>
        <p:spPr>
          <a:xfrm>
            <a:off x="529619" y="1008167"/>
            <a:ext cx="11355165" cy="157642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Font typeface="Wingdings" panose="05000000000000000000" pitchFamily="2" charset="2"/>
              <a:buChar char="§"/>
            </a:pPr>
            <a:r>
              <a:rPr lang="ar-SA" sz="1800" b="1" dirty="0">
                <a:solidFill>
                  <a:schemeClr val="tx1">
                    <a:lumMod val="95000"/>
                    <a:lumOff val="5000"/>
                  </a:schemeClr>
                </a:solidFill>
              </a:rPr>
              <a:t>السيناريو 1: "التباطؤ قيد التقدم"</a:t>
            </a:r>
            <a:endParaRPr lang="ar-LB" sz="1800" dirty="0">
              <a:solidFill>
                <a:schemeClr val="tx1">
                  <a:lumMod val="95000"/>
                  <a:lumOff val="5000"/>
                </a:schemeClr>
              </a:solidFill>
            </a:endParaRPr>
          </a:p>
          <a:p>
            <a:pPr algn="r" rtl="1"/>
            <a:r>
              <a:rPr lang="ar-SA" sz="1600" dirty="0" smtClean="0">
                <a:solidFill>
                  <a:schemeClr val="tx1">
                    <a:lumMod val="95000"/>
                    <a:lumOff val="5000"/>
                  </a:schemeClr>
                </a:solidFill>
              </a:rPr>
              <a:t>في </a:t>
            </a:r>
            <a:r>
              <a:rPr lang="ar-SA" sz="1600" dirty="0">
                <a:solidFill>
                  <a:schemeClr val="tx1">
                    <a:lumMod val="95000"/>
                    <a:lumOff val="5000"/>
                  </a:schemeClr>
                </a:solidFill>
              </a:rPr>
              <a:t>السيناريو </a:t>
            </a:r>
            <a:r>
              <a:rPr lang="ar-SA" sz="1600" dirty="0" smtClean="0">
                <a:solidFill>
                  <a:schemeClr val="tx1">
                    <a:lumMod val="95000"/>
                    <a:lumOff val="5000"/>
                  </a:schemeClr>
                </a:solidFill>
              </a:rPr>
              <a:t>الأول</a:t>
            </a:r>
            <a:r>
              <a:rPr lang="ar-LB" sz="1600" dirty="0" smtClean="0">
                <a:solidFill>
                  <a:schemeClr val="tx1">
                    <a:lumMod val="95000"/>
                    <a:lumOff val="5000"/>
                  </a:schemeClr>
                </a:solidFill>
              </a:rPr>
              <a:t> </a:t>
            </a:r>
            <a:r>
              <a:rPr lang="ar-SA" sz="1600" dirty="0" smtClean="0">
                <a:solidFill>
                  <a:schemeClr val="tx1">
                    <a:lumMod val="95000"/>
                    <a:lumOff val="5000"/>
                  </a:schemeClr>
                </a:solidFill>
              </a:rPr>
              <a:t>يجب </a:t>
            </a:r>
            <a:r>
              <a:rPr lang="ar-SA" sz="1600" dirty="0">
                <a:solidFill>
                  <a:schemeClr val="tx1">
                    <a:lumMod val="95000"/>
                    <a:lumOff val="5000"/>
                  </a:schemeClr>
                </a:solidFill>
              </a:rPr>
              <a:t>فحص التطور الذي سيحدث إذا كان الانخفاض المتوقع في معدل المواليد أبطأ مما كان متوقعًا في </a:t>
            </a:r>
            <a:r>
              <a:rPr lang="ar-SA" sz="1600" dirty="0" smtClean="0">
                <a:solidFill>
                  <a:schemeClr val="tx1">
                    <a:lumMod val="95000"/>
                    <a:lumOff val="5000"/>
                  </a:schemeClr>
                </a:solidFill>
              </a:rPr>
              <a:t>البداية</a:t>
            </a:r>
            <a:endParaRPr lang="ar-LB" sz="1600" dirty="0" smtClean="0">
              <a:solidFill>
                <a:schemeClr val="tx1">
                  <a:lumMod val="95000"/>
                  <a:lumOff val="5000"/>
                </a:schemeClr>
              </a:solidFill>
            </a:endParaRPr>
          </a:p>
          <a:p>
            <a:pPr algn="r" rtl="1"/>
            <a:r>
              <a:rPr lang="ar-SA" sz="1600" dirty="0" smtClean="0">
                <a:solidFill>
                  <a:schemeClr val="tx1">
                    <a:lumMod val="95000"/>
                    <a:lumOff val="5000"/>
                  </a:schemeClr>
                </a:solidFill>
              </a:rPr>
              <a:t>لهذا </a:t>
            </a:r>
            <a:r>
              <a:rPr lang="ar-SA" sz="1600" dirty="0">
                <a:solidFill>
                  <a:schemeClr val="tx1">
                    <a:lumMod val="95000"/>
                    <a:lumOff val="5000"/>
                  </a:schemeClr>
                </a:solidFill>
              </a:rPr>
              <a:t>الغرض ، تم زيادة معدلات </a:t>
            </a:r>
            <a:r>
              <a:rPr lang="ar-SA" sz="1600" dirty="0" smtClean="0">
                <a:solidFill>
                  <a:schemeClr val="tx1">
                    <a:lumMod val="95000"/>
                    <a:lumOff val="5000"/>
                  </a:schemeClr>
                </a:solidFill>
              </a:rPr>
              <a:t>ال</a:t>
            </a:r>
            <a:r>
              <a:rPr lang="ar-LB" sz="1600" dirty="0" smtClean="0">
                <a:solidFill>
                  <a:schemeClr val="tx1">
                    <a:lumMod val="95000"/>
                    <a:lumOff val="5000"/>
                  </a:schemeClr>
                </a:solidFill>
              </a:rPr>
              <a:t>ولادات</a:t>
            </a:r>
            <a:r>
              <a:rPr lang="ar-SA" sz="1600" dirty="0" smtClean="0">
                <a:solidFill>
                  <a:schemeClr val="tx1">
                    <a:lumMod val="95000"/>
                    <a:lumOff val="5000"/>
                  </a:schemeClr>
                </a:solidFill>
              </a:rPr>
              <a:t> </a:t>
            </a:r>
            <a:r>
              <a:rPr lang="ar-SA" sz="1600" dirty="0">
                <a:solidFill>
                  <a:schemeClr val="tx1">
                    <a:lumMod val="95000"/>
                    <a:lumOff val="5000"/>
                  </a:schemeClr>
                </a:solidFill>
              </a:rPr>
              <a:t>الأصلية بنسبة 1 ٪ كل </a:t>
            </a:r>
            <a:r>
              <a:rPr lang="ar-SA" sz="1600" dirty="0" smtClean="0">
                <a:solidFill>
                  <a:schemeClr val="tx1">
                    <a:lumMod val="95000"/>
                    <a:lumOff val="5000"/>
                  </a:schemeClr>
                </a:solidFill>
              </a:rPr>
              <a:t>عام</a:t>
            </a:r>
            <a:endParaRPr lang="ar-LB" sz="1600" dirty="0" smtClean="0">
              <a:solidFill>
                <a:schemeClr val="tx1">
                  <a:lumMod val="95000"/>
                  <a:lumOff val="5000"/>
                </a:schemeClr>
              </a:solidFill>
            </a:endParaRPr>
          </a:p>
          <a:p>
            <a:pPr algn="r" rtl="1"/>
            <a:r>
              <a:rPr lang="ar-SA" sz="1600" dirty="0" smtClean="0">
                <a:solidFill>
                  <a:schemeClr val="tx1">
                    <a:lumMod val="95000"/>
                    <a:lumOff val="5000"/>
                  </a:schemeClr>
                </a:solidFill>
              </a:rPr>
              <a:t>في </a:t>
            </a:r>
            <a:r>
              <a:rPr lang="ar-SA" sz="1600" dirty="0">
                <a:solidFill>
                  <a:schemeClr val="tx1">
                    <a:lumMod val="95000"/>
                    <a:lumOff val="5000"/>
                  </a:schemeClr>
                </a:solidFill>
              </a:rPr>
              <a:t>ظل هذه الظروف الجديدة ، ستكون هناك زيادة خطية تقريبًا في عدد </a:t>
            </a:r>
            <a:r>
              <a:rPr lang="ar-SA" sz="1600" dirty="0" smtClean="0">
                <a:solidFill>
                  <a:schemeClr val="tx1">
                    <a:lumMod val="95000"/>
                    <a:lumOff val="5000"/>
                  </a:schemeClr>
                </a:solidFill>
              </a:rPr>
              <a:t>السكان </a:t>
            </a:r>
            <a:r>
              <a:rPr lang="ar-LB" sz="1600" dirty="0" smtClean="0">
                <a:solidFill>
                  <a:schemeClr val="tx1">
                    <a:lumMod val="95000"/>
                    <a:lumOff val="5000"/>
                  </a:schemeClr>
                </a:solidFill>
              </a:rPr>
              <a:t>                                                             </a:t>
            </a:r>
            <a:r>
              <a:rPr lang="ar-SA" sz="1600" dirty="0" smtClean="0">
                <a:solidFill>
                  <a:schemeClr val="tx1">
                    <a:lumMod val="95000"/>
                    <a:lumOff val="5000"/>
                  </a:schemeClr>
                </a:solidFill>
              </a:rPr>
              <a:t>وقيمة </a:t>
            </a:r>
            <a:r>
              <a:rPr lang="ar-SA" sz="1600" dirty="0">
                <a:solidFill>
                  <a:schemeClr val="tx1">
                    <a:lumMod val="95000"/>
                    <a:lumOff val="5000"/>
                  </a:schemeClr>
                </a:solidFill>
              </a:rPr>
              <a:t>ما يقرب من 376 مليون نسمة في عام </a:t>
            </a:r>
            <a:r>
              <a:rPr lang="ar-SA" sz="1600" dirty="0" smtClean="0">
                <a:solidFill>
                  <a:schemeClr val="tx1">
                    <a:lumMod val="95000"/>
                    <a:lumOff val="5000"/>
                  </a:schemeClr>
                </a:solidFill>
              </a:rPr>
              <a:t>2040</a:t>
            </a:r>
            <a:endParaRPr lang="en-US" sz="1600" dirty="0">
              <a:solidFill>
                <a:schemeClr val="tx1">
                  <a:lumMod val="95000"/>
                  <a:lumOff val="5000"/>
                </a:schemeClr>
              </a:solidFill>
            </a:endParaRPr>
          </a:p>
        </p:txBody>
      </p:sp>
      <p:sp>
        <p:nvSpPr>
          <p:cNvPr id="6" name="Content Placeholder 2"/>
          <p:cNvSpPr txBox="1">
            <a:spLocks/>
          </p:cNvSpPr>
          <p:nvPr/>
        </p:nvSpPr>
        <p:spPr>
          <a:xfrm>
            <a:off x="4689127" y="2655893"/>
            <a:ext cx="7195658" cy="1992578"/>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800" b="1" dirty="0" smtClean="0">
                <a:solidFill>
                  <a:schemeClr val="tx1">
                    <a:lumMod val="95000"/>
                    <a:lumOff val="5000"/>
                  </a:schemeClr>
                </a:solidFill>
              </a:rPr>
              <a:t>السيناريو </a:t>
            </a:r>
            <a:r>
              <a:rPr lang="ar-SA" sz="1800" b="1" dirty="0">
                <a:solidFill>
                  <a:schemeClr val="tx1">
                    <a:lumMod val="95000"/>
                    <a:lumOff val="5000"/>
                  </a:schemeClr>
                </a:solidFill>
              </a:rPr>
              <a:t>2: "إندونيسيا تلحق بالركب"</a:t>
            </a:r>
            <a:endParaRPr lang="en-US" sz="1800" dirty="0">
              <a:solidFill>
                <a:schemeClr val="tx1">
                  <a:lumMod val="95000"/>
                  <a:lumOff val="5000"/>
                </a:schemeClr>
              </a:solidFill>
            </a:endParaRPr>
          </a:p>
          <a:p>
            <a:pPr algn="r" rtl="1"/>
            <a:r>
              <a:rPr lang="ar-SA" sz="1600" dirty="0">
                <a:solidFill>
                  <a:schemeClr val="tx1">
                    <a:lumMod val="95000"/>
                    <a:lumOff val="5000"/>
                  </a:schemeClr>
                </a:solidFill>
              </a:rPr>
              <a:t>في الحالة المعاكسة </a:t>
            </a:r>
            <a:r>
              <a:rPr lang="ar-SA" sz="1600" dirty="0" smtClean="0">
                <a:solidFill>
                  <a:schemeClr val="tx1">
                    <a:lumMod val="95000"/>
                    <a:lumOff val="5000"/>
                  </a:schemeClr>
                </a:solidFill>
              </a:rPr>
              <a:t>، يجب </a:t>
            </a:r>
            <a:r>
              <a:rPr lang="ar-SA" sz="1600" dirty="0">
                <a:solidFill>
                  <a:schemeClr val="tx1">
                    <a:lumMod val="95000"/>
                    <a:lumOff val="5000"/>
                  </a:schemeClr>
                </a:solidFill>
              </a:rPr>
              <a:t>التحقق </a:t>
            </a:r>
            <a:r>
              <a:rPr lang="ar-SA" sz="1600" dirty="0" smtClean="0">
                <a:solidFill>
                  <a:schemeClr val="tx1">
                    <a:lumMod val="95000"/>
                    <a:lumOff val="5000"/>
                  </a:schemeClr>
                </a:solidFill>
              </a:rPr>
              <a:t>عندما </a:t>
            </a:r>
            <a:r>
              <a:rPr lang="ar-SA" sz="1600" dirty="0">
                <a:solidFill>
                  <a:schemeClr val="tx1">
                    <a:lumMod val="95000"/>
                    <a:lumOff val="5000"/>
                  </a:schemeClr>
                </a:solidFill>
              </a:rPr>
              <a:t>يتسارع انخفاض معدلات </a:t>
            </a:r>
            <a:r>
              <a:rPr lang="ar-SA" sz="1600" dirty="0" smtClean="0">
                <a:solidFill>
                  <a:schemeClr val="tx1">
                    <a:lumMod val="95000"/>
                    <a:lumOff val="5000"/>
                  </a:schemeClr>
                </a:solidFill>
              </a:rPr>
              <a:t>ال</a:t>
            </a:r>
            <a:r>
              <a:rPr lang="ar-LB" sz="1600" dirty="0" smtClean="0">
                <a:solidFill>
                  <a:schemeClr val="tx1">
                    <a:lumMod val="95000"/>
                    <a:lumOff val="5000"/>
                  </a:schemeClr>
                </a:solidFill>
              </a:rPr>
              <a:t>ولادات</a:t>
            </a:r>
            <a:r>
              <a:rPr lang="ar-SA" sz="1600" dirty="0" smtClean="0">
                <a:solidFill>
                  <a:schemeClr val="tx1">
                    <a:lumMod val="95000"/>
                    <a:lumOff val="5000"/>
                  </a:schemeClr>
                </a:solidFill>
              </a:rPr>
              <a:t> </a:t>
            </a:r>
            <a:endParaRPr lang="ar-LB" sz="1600" dirty="0" smtClean="0">
              <a:solidFill>
                <a:schemeClr val="tx1">
                  <a:lumMod val="95000"/>
                  <a:lumOff val="5000"/>
                </a:schemeClr>
              </a:solidFill>
            </a:endParaRPr>
          </a:p>
          <a:p>
            <a:pPr algn="r" rtl="1"/>
            <a:r>
              <a:rPr lang="ar-SA" sz="1600" dirty="0" smtClean="0">
                <a:solidFill>
                  <a:schemeClr val="tx1">
                    <a:lumMod val="95000"/>
                    <a:lumOff val="5000"/>
                  </a:schemeClr>
                </a:solidFill>
              </a:rPr>
              <a:t>ك</a:t>
            </a:r>
            <a:r>
              <a:rPr lang="ar-LB" sz="1600" dirty="0" smtClean="0">
                <a:solidFill>
                  <a:schemeClr val="tx1">
                    <a:lumMod val="95000"/>
                    <a:lumOff val="5000"/>
                  </a:schemeClr>
                </a:solidFill>
              </a:rPr>
              <a:t>ذلك </a:t>
            </a:r>
            <a:r>
              <a:rPr lang="ar-SA" sz="1600" dirty="0" smtClean="0">
                <a:solidFill>
                  <a:schemeClr val="tx1">
                    <a:lumMod val="95000"/>
                    <a:lumOff val="5000"/>
                  </a:schemeClr>
                </a:solidFill>
              </a:rPr>
              <a:t>تم </a:t>
            </a:r>
            <a:r>
              <a:rPr lang="ar-SA" sz="1600" dirty="0">
                <a:solidFill>
                  <a:schemeClr val="tx1">
                    <a:lumMod val="95000"/>
                    <a:lumOff val="5000"/>
                  </a:schemeClr>
                </a:solidFill>
              </a:rPr>
              <a:t>افتراض انحراف بنسبة 1٪ سنويًا بناءً على القيمة </a:t>
            </a:r>
            <a:r>
              <a:rPr lang="ar-SA" sz="1600" dirty="0" smtClean="0">
                <a:solidFill>
                  <a:schemeClr val="tx1">
                    <a:lumMod val="95000"/>
                    <a:lumOff val="5000"/>
                  </a:schemeClr>
                </a:solidFill>
              </a:rPr>
              <a:t>الأصلية </a:t>
            </a:r>
            <a:endParaRPr lang="ar-LB" sz="1600" dirty="0" smtClean="0">
              <a:solidFill>
                <a:schemeClr val="tx1">
                  <a:lumMod val="95000"/>
                  <a:lumOff val="5000"/>
                </a:schemeClr>
              </a:solidFill>
            </a:endParaRPr>
          </a:p>
          <a:p>
            <a:pPr algn="r" rtl="1"/>
            <a:r>
              <a:rPr lang="ar-SA" sz="1600" dirty="0" smtClean="0">
                <a:solidFill>
                  <a:schemeClr val="tx1">
                    <a:lumMod val="95000"/>
                    <a:lumOff val="5000"/>
                  </a:schemeClr>
                </a:solidFill>
              </a:rPr>
              <a:t>في </a:t>
            </a:r>
            <a:r>
              <a:rPr lang="ar-SA" sz="1600" dirty="0">
                <a:solidFill>
                  <a:schemeClr val="tx1">
                    <a:lumMod val="95000"/>
                    <a:lumOff val="5000"/>
                  </a:schemeClr>
                </a:solidFill>
              </a:rPr>
              <a:t>هذه الحالة اتضح أن الزيادة في عدد السكان </a:t>
            </a:r>
            <a:r>
              <a:rPr lang="ar-SA" sz="1600" dirty="0" smtClean="0">
                <a:solidFill>
                  <a:schemeClr val="tx1">
                    <a:lumMod val="95000"/>
                    <a:lumOff val="5000"/>
                  </a:schemeClr>
                </a:solidFill>
              </a:rPr>
              <a:t>ست</a:t>
            </a:r>
            <a:r>
              <a:rPr lang="ar-LB" sz="1600" dirty="0" smtClean="0">
                <a:solidFill>
                  <a:schemeClr val="tx1">
                    <a:lumMod val="95000"/>
                    <a:lumOff val="5000"/>
                  </a:schemeClr>
                </a:solidFill>
              </a:rPr>
              <a:t>كون</a:t>
            </a:r>
            <a:r>
              <a:rPr lang="ar-SA" sz="1600" dirty="0" smtClean="0">
                <a:solidFill>
                  <a:schemeClr val="tx1">
                    <a:lumMod val="95000"/>
                    <a:lumOff val="5000"/>
                  </a:schemeClr>
                </a:solidFill>
              </a:rPr>
              <a:t> </a:t>
            </a:r>
            <a:r>
              <a:rPr lang="ar-SA" sz="1600" dirty="0">
                <a:solidFill>
                  <a:schemeClr val="tx1">
                    <a:lumMod val="95000"/>
                    <a:lumOff val="5000"/>
                  </a:schemeClr>
                </a:solidFill>
              </a:rPr>
              <a:t>في وقت مبكر </a:t>
            </a:r>
            <a:r>
              <a:rPr lang="ar-SA" sz="1600" dirty="0" smtClean="0">
                <a:solidFill>
                  <a:schemeClr val="tx1">
                    <a:lumMod val="95000"/>
                    <a:lumOff val="5000"/>
                  </a:schemeClr>
                </a:solidFill>
              </a:rPr>
              <a:t>للغاية </a:t>
            </a:r>
            <a:endParaRPr lang="ar-LB" sz="1600" dirty="0" smtClean="0">
              <a:solidFill>
                <a:schemeClr val="tx1">
                  <a:lumMod val="95000"/>
                  <a:lumOff val="5000"/>
                </a:schemeClr>
              </a:solidFill>
            </a:endParaRPr>
          </a:p>
          <a:p>
            <a:pPr lvl="1" algn="r" rtl="1"/>
            <a:r>
              <a:rPr lang="ar-SA" sz="1400" dirty="0" smtClean="0">
                <a:solidFill>
                  <a:schemeClr val="tx1">
                    <a:lumMod val="95000"/>
                    <a:lumOff val="5000"/>
                  </a:schemeClr>
                </a:solidFill>
              </a:rPr>
              <a:t>بحلول </a:t>
            </a:r>
            <a:r>
              <a:rPr lang="ar-SA" sz="1400" dirty="0">
                <a:solidFill>
                  <a:schemeClr val="tx1">
                    <a:lumMod val="95000"/>
                    <a:lumOff val="5000"/>
                  </a:schemeClr>
                </a:solidFill>
              </a:rPr>
              <a:t>عام 2028 ، سيكون إجمالي عدد السكان قد نما إلى 260 مليونًا ، وبعد ذلك سينخفض ​​إلى 251 مليونًا في عام </a:t>
            </a:r>
            <a:r>
              <a:rPr lang="ar-SA" sz="1400" dirty="0" smtClean="0">
                <a:solidFill>
                  <a:schemeClr val="tx1">
                    <a:lumMod val="95000"/>
                    <a:lumOff val="5000"/>
                  </a:schemeClr>
                </a:solidFill>
              </a:rPr>
              <a:t>2040</a:t>
            </a:r>
            <a:r>
              <a:rPr lang="ar-LB" sz="1400" dirty="0" smtClean="0">
                <a:solidFill>
                  <a:schemeClr val="tx1">
                    <a:lumMod val="95000"/>
                    <a:lumOff val="5000"/>
                  </a:schemeClr>
                </a:solidFill>
              </a:rPr>
              <a:t> </a:t>
            </a:r>
          </a:p>
        </p:txBody>
      </p:sp>
      <p:sp>
        <p:nvSpPr>
          <p:cNvPr id="7" name="Title 1"/>
          <p:cNvSpPr txBox="1">
            <a:spLocks/>
          </p:cNvSpPr>
          <p:nvPr/>
        </p:nvSpPr>
        <p:spPr>
          <a:xfrm>
            <a:off x="925" y="-94594"/>
            <a:ext cx="12187900" cy="925552"/>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buClrTx/>
            </a:pPr>
            <a:r>
              <a:rPr lang="ar-SA" sz="3200" b="1" dirty="0" smtClean="0">
                <a:solidFill>
                  <a:schemeClr val="tx1">
                    <a:lumMod val="95000"/>
                    <a:lumOff val="5000"/>
                  </a:schemeClr>
                </a:solidFill>
              </a:rPr>
              <a:t>المحاكاة</a:t>
            </a:r>
            <a:r>
              <a:rPr lang="ar-LB" sz="3200" b="1" dirty="0" smtClean="0">
                <a:solidFill>
                  <a:schemeClr val="tx1">
                    <a:lumMod val="95000"/>
                    <a:lumOff val="5000"/>
                  </a:schemeClr>
                </a:solidFill>
              </a:rPr>
              <a:t>_ </a:t>
            </a:r>
            <a:r>
              <a:rPr lang="ar-SA" sz="2800" b="1" dirty="0">
                <a:solidFill>
                  <a:schemeClr val="tx1">
                    <a:lumMod val="95000"/>
                    <a:lumOff val="5000"/>
                  </a:schemeClr>
                </a:solidFill>
              </a:rPr>
              <a:t>التنبؤ في سيناريوهات مختلفة</a:t>
            </a:r>
            <a:endParaRPr lang="en-US" sz="2800" dirty="0">
              <a:solidFill>
                <a:schemeClr val="tx1">
                  <a:lumMod val="95000"/>
                  <a:lumOff val="5000"/>
                </a:schemeClr>
              </a:solidFill>
            </a:endParaRPr>
          </a:p>
        </p:txBody>
      </p:sp>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618" r="6036"/>
          <a:stretch/>
        </p:blipFill>
        <p:spPr bwMode="auto">
          <a:xfrm>
            <a:off x="427758" y="1986455"/>
            <a:ext cx="4408191" cy="2677782"/>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Content Placeholder 2"/>
          <p:cNvSpPr txBox="1">
            <a:spLocks/>
          </p:cNvSpPr>
          <p:nvPr/>
        </p:nvSpPr>
        <p:spPr>
          <a:xfrm>
            <a:off x="380461" y="4501933"/>
            <a:ext cx="11504323" cy="228249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Font typeface="Wingdings" panose="05000000000000000000" pitchFamily="2" charset="2"/>
              <a:buChar char="§"/>
            </a:pPr>
            <a:r>
              <a:rPr lang="ar-SA" sz="1800" b="1" dirty="0" smtClean="0">
                <a:solidFill>
                  <a:schemeClr val="tx1">
                    <a:lumMod val="95000"/>
                    <a:lumOff val="5000"/>
                  </a:schemeClr>
                </a:solidFill>
              </a:rPr>
              <a:t>تفسير </a:t>
            </a:r>
            <a:r>
              <a:rPr lang="ar-SA" sz="1800" b="1" dirty="0">
                <a:solidFill>
                  <a:schemeClr val="tx1">
                    <a:lumMod val="95000"/>
                    <a:lumOff val="5000"/>
                  </a:schemeClr>
                </a:solidFill>
              </a:rPr>
              <a:t>النتائج</a:t>
            </a:r>
            <a:endParaRPr lang="en-US" sz="1800" dirty="0">
              <a:solidFill>
                <a:schemeClr val="tx1">
                  <a:lumMod val="95000"/>
                  <a:lumOff val="5000"/>
                </a:schemeClr>
              </a:solidFill>
            </a:endParaRPr>
          </a:p>
          <a:p>
            <a:pPr algn="r" rtl="1"/>
            <a:r>
              <a:rPr lang="ar-SA" sz="1600" dirty="0" smtClean="0">
                <a:solidFill>
                  <a:schemeClr val="tx1">
                    <a:lumMod val="95000"/>
                    <a:lumOff val="5000"/>
                  </a:schemeClr>
                </a:solidFill>
              </a:rPr>
              <a:t>أظهرت </a:t>
            </a:r>
            <a:r>
              <a:rPr lang="ar-SA" sz="1600" dirty="0">
                <a:solidFill>
                  <a:schemeClr val="tx1">
                    <a:lumMod val="95000"/>
                    <a:lumOff val="5000"/>
                  </a:schemeClr>
                </a:solidFill>
              </a:rPr>
              <a:t>الاختلافات الكبيرة بين السيناريوهات الثلاثة أن تطور معدلات </a:t>
            </a:r>
            <a:r>
              <a:rPr lang="ar-SA" sz="1600" dirty="0" smtClean="0">
                <a:solidFill>
                  <a:schemeClr val="tx1">
                    <a:lumMod val="95000"/>
                    <a:lumOff val="5000"/>
                  </a:schemeClr>
                </a:solidFill>
              </a:rPr>
              <a:t>ال</a:t>
            </a:r>
            <a:r>
              <a:rPr lang="ar-LB" sz="1600" dirty="0" smtClean="0">
                <a:solidFill>
                  <a:schemeClr val="tx1">
                    <a:lumMod val="95000"/>
                    <a:lumOff val="5000"/>
                  </a:schemeClr>
                </a:solidFill>
              </a:rPr>
              <a:t>ولادات</a:t>
            </a:r>
            <a:r>
              <a:rPr lang="ar-SA" sz="1600" dirty="0" smtClean="0">
                <a:solidFill>
                  <a:schemeClr val="tx1">
                    <a:lumMod val="95000"/>
                    <a:lumOff val="5000"/>
                  </a:schemeClr>
                </a:solidFill>
              </a:rPr>
              <a:t> </a:t>
            </a:r>
            <a:r>
              <a:rPr lang="ar-SA" sz="1600" dirty="0">
                <a:solidFill>
                  <a:schemeClr val="tx1">
                    <a:lumMod val="95000"/>
                    <a:lumOff val="5000"/>
                  </a:schemeClr>
                </a:solidFill>
              </a:rPr>
              <a:t>له أهمية حاسمة للتطور طويل الأجل </a:t>
            </a:r>
            <a:r>
              <a:rPr lang="ar-SA" sz="1600" dirty="0" smtClean="0">
                <a:solidFill>
                  <a:schemeClr val="tx1">
                    <a:lumMod val="95000"/>
                    <a:lumOff val="5000"/>
                  </a:schemeClr>
                </a:solidFill>
              </a:rPr>
              <a:t>للسكان </a:t>
            </a:r>
            <a:endParaRPr lang="ar-LB" sz="1600" dirty="0" smtClean="0">
              <a:solidFill>
                <a:schemeClr val="tx1">
                  <a:lumMod val="95000"/>
                  <a:lumOff val="5000"/>
                </a:schemeClr>
              </a:solidFill>
            </a:endParaRPr>
          </a:p>
          <a:p>
            <a:pPr algn="r" rtl="1"/>
            <a:r>
              <a:rPr lang="ar-SA" sz="1600" dirty="0" smtClean="0">
                <a:solidFill>
                  <a:schemeClr val="tx1">
                    <a:lumMod val="95000"/>
                    <a:lumOff val="5000"/>
                  </a:schemeClr>
                </a:solidFill>
              </a:rPr>
              <a:t>حتى </a:t>
            </a:r>
            <a:r>
              <a:rPr lang="ar-SA" sz="1600" dirty="0">
                <a:solidFill>
                  <a:schemeClr val="tx1">
                    <a:lumMod val="95000"/>
                    <a:lumOff val="5000"/>
                  </a:schemeClr>
                </a:solidFill>
              </a:rPr>
              <a:t>التغييرات الصغيرة جدًا تؤدي إلى تغيير سلوك النموذج </a:t>
            </a:r>
            <a:r>
              <a:rPr lang="ar-SA" sz="1600" dirty="0" smtClean="0">
                <a:solidFill>
                  <a:schemeClr val="tx1">
                    <a:lumMod val="95000"/>
                    <a:lumOff val="5000"/>
                  </a:schemeClr>
                </a:solidFill>
              </a:rPr>
              <a:t>تمامًا </a:t>
            </a:r>
            <a:endParaRPr lang="ar-LB" sz="1600" dirty="0" smtClean="0">
              <a:solidFill>
                <a:schemeClr val="tx1">
                  <a:lumMod val="95000"/>
                  <a:lumOff val="5000"/>
                </a:schemeClr>
              </a:solidFill>
            </a:endParaRPr>
          </a:p>
          <a:p>
            <a:pPr algn="r" rtl="1"/>
            <a:r>
              <a:rPr lang="ar-SA" sz="1600" dirty="0" smtClean="0">
                <a:solidFill>
                  <a:schemeClr val="tx1">
                    <a:lumMod val="95000"/>
                    <a:lumOff val="5000"/>
                  </a:schemeClr>
                </a:solidFill>
              </a:rPr>
              <a:t>إن </a:t>
            </a:r>
            <a:r>
              <a:rPr lang="ar-SA" sz="1600" dirty="0">
                <a:solidFill>
                  <a:schemeClr val="tx1">
                    <a:lumMod val="95000"/>
                    <a:lumOff val="5000"/>
                  </a:schemeClr>
                </a:solidFill>
              </a:rPr>
              <a:t>"فن التكهن" هو بالتحديد التنبؤ بمعدلات </a:t>
            </a:r>
            <a:r>
              <a:rPr lang="ar-SA" sz="1600" dirty="0" smtClean="0">
                <a:solidFill>
                  <a:schemeClr val="tx1">
                    <a:lumMod val="95000"/>
                    <a:lumOff val="5000"/>
                  </a:schemeClr>
                </a:solidFill>
              </a:rPr>
              <a:t>ال</a:t>
            </a:r>
            <a:r>
              <a:rPr lang="ar-LB" sz="1600" dirty="0" smtClean="0">
                <a:solidFill>
                  <a:schemeClr val="tx1">
                    <a:lumMod val="95000"/>
                    <a:lumOff val="5000"/>
                  </a:schemeClr>
                </a:solidFill>
              </a:rPr>
              <a:t>ولادات</a:t>
            </a:r>
            <a:r>
              <a:rPr lang="ar-SA" sz="1600" dirty="0" smtClean="0">
                <a:solidFill>
                  <a:schemeClr val="tx1">
                    <a:lumMod val="95000"/>
                    <a:lumOff val="5000"/>
                  </a:schemeClr>
                </a:solidFill>
              </a:rPr>
              <a:t> </a:t>
            </a:r>
            <a:r>
              <a:rPr lang="ar-SA" sz="1600" dirty="0">
                <a:solidFill>
                  <a:schemeClr val="tx1">
                    <a:lumMod val="95000"/>
                    <a:lumOff val="5000"/>
                  </a:schemeClr>
                </a:solidFill>
              </a:rPr>
              <a:t>بدقة قدر </a:t>
            </a:r>
            <a:r>
              <a:rPr lang="ar-SA" sz="1600" dirty="0" smtClean="0">
                <a:solidFill>
                  <a:schemeClr val="tx1">
                    <a:lumMod val="95000"/>
                    <a:lumOff val="5000"/>
                  </a:schemeClr>
                </a:solidFill>
              </a:rPr>
              <a:t>الإمكان</a:t>
            </a:r>
            <a:endParaRPr lang="ar-LB" sz="1600" dirty="0">
              <a:solidFill>
                <a:schemeClr val="tx1">
                  <a:lumMod val="95000"/>
                  <a:lumOff val="5000"/>
                </a:schemeClr>
              </a:solidFill>
            </a:endParaRPr>
          </a:p>
          <a:p>
            <a:pPr algn="r" rtl="1"/>
            <a:r>
              <a:rPr lang="ar-SA" sz="1600" dirty="0" smtClean="0">
                <a:solidFill>
                  <a:schemeClr val="tx1">
                    <a:lumMod val="95000"/>
                    <a:lumOff val="5000"/>
                  </a:schemeClr>
                </a:solidFill>
              </a:rPr>
              <a:t>في </a:t>
            </a:r>
            <a:r>
              <a:rPr lang="ar-SA" sz="1600" dirty="0">
                <a:solidFill>
                  <a:schemeClr val="tx1">
                    <a:lumMod val="95000"/>
                    <a:lumOff val="5000"/>
                  </a:schemeClr>
                </a:solidFill>
              </a:rPr>
              <a:t>النموذج الذي تم تطويره هنا ، تم افتراض أن معدل </a:t>
            </a:r>
            <a:r>
              <a:rPr lang="ar-SA" sz="1600" dirty="0" smtClean="0">
                <a:solidFill>
                  <a:schemeClr val="tx1">
                    <a:lumMod val="95000"/>
                    <a:lumOff val="5000"/>
                  </a:schemeClr>
                </a:solidFill>
              </a:rPr>
              <a:t>ال</a:t>
            </a:r>
            <a:r>
              <a:rPr lang="ar-LB" sz="1600" dirty="0" smtClean="0">
                <a:solidFill>
                  <a:schemeClr val="tx1">
                    <a:lumMod val="95000"/>
                    <a:lumOff val="5000"/>
                  </a:schemeClr>
                </a:solidFill>
              </a:rPr>
              <a:t>ولادات</a:t>
            </a:r>
            <a:r>
              <a:rPr lang="ar-SA" sz="1600" dirty="0" smtClean="0">
                <a:solidFill>
                  <a:schemeClr val="tx1">
                    <a:lumMod val="95000"/>
                    <a:lumOff val="5000"/>
                  </a:schemeClr>
                </a:solidFill>
              </a:rPr>
              <a:t> </a:t>
            </a:r>
            <a:r>
              <a:rPr lang="ar-SA" sz="1600" dirty="0">
                <a:solidFill>
                  <a:schemeClr val="tx1">
                    <a:lumMod val="95000"/>
                    <a:lumOff val="5000"/>
                  </a:schemeClr>
                </a:solidFill>
              </a:rPr>
              <a:t>خارجي وتم استخدام التوقعات </a:t>
            </a:r>
            <a:r>
              <a:rPr lang="ar-SA" sz="1600" dirty="0" smtClean="0">
                <a:solidFill>
                  <a:schemeClr val="tx1">
                    <a:lumMod val="95000"/>
                    <a:lumOff val="5000"/>
                  </a:schemeClr>
                </a:solidFill>
              </a:rPr>
              <a:t>المتاحة</a:t>
            </a:r>
            <a:endParaRPr lang="ar-LB" sz="1600" dirty="0" smtClean="0">
              <a:solidFill>
                <a:schemeClr val="tx1">
                  <a:lumMod val="95000"/>
                  <a:lumOff val="5000"/>
                </a:schemeClr>
              </a:solidFill>
            </a:endParaRPr>
          </a:p>
          <a:p>
            <a:pPr algn="r" rtl="1"/>
            <a:r>
              <a:rPr lang="ar-SA" sz="1600" dirty="0" smtClean="0">
                <a:solidFill>
                  <a:schemeClr val="tx1">
                    <a:lumMod val="95000"/>
                    <a:lumOff val="5000"/>
                  </a:schemeClr>
                </a:solidFill>
              </a:rPr>
              <a:t>في </a:t>
            </a:r>
            <a:r>
              <a:rPr lang="ar-SA" sz="1600" dirty="0">
                <a:solidFill>
                  <a:schemeClr val="tx1">
                    <a:lumMod val="95000"/>
                    <a:lumOff val="5000"/>
                  </a:schemeClr>
                </a:solidFill>
              </a:rPr>
              <a:t>الواقع ، سيكون هناك أيضًا تبعيات على الأحجام الأخرى لمعدل </a:t>
            </a:r>
            <a:r>
              <a:rPr lang="ar-SA" sz="1600" dirty="0" smtClean="0">
                <a:solidFill>
                  <a:schemeClr val="tx1">
                    <a:lumMod val="95000"/>
                    <a:lumOff val="5000"/>
                  </a:schemeClr>
                </a:solidFill>
              </a:rPr>
              <a:t>ال</a:t>
            </a:r>
            <a:r>
              <a:rPr lang="ar-LB" sz="1600" dirty="0" smtClean="0">
                <a:solidFill>
                  <a:schemeClr val="tx1">
                    <a:lumMod val="95000"/>
                    <a:lumOff val="5000"/>
                  </a:schemeClr>
                </a:solidFill>
              </a:rPr>
              <a:t>ولادات</a:t>
            </a:r>
          </a:p>
          <a:p>
            <a:pPr algn="r" rtl="1"/>
            <a:r>
              <a:rPr lang="ar-SA" sz="1600" dirty="0" smtClean="0">
                <a:solidFill>
                  <a:schemeClr val="tx1">
                    <a:lumMod val="95000"/>
                    <a:lumOff val="5000"/>
                  </a:schemeClr>
                </a:solidFill>
              </a:rPr>
              <a:t>كجزء </a:t>
            </a:r>
            <a:r>
              <a:rPr lang="ar-SA" sz="1600" dirty="0">
                <a:solidFill>
                  <a:schemeClr val="tx1">
                    <a:lumMod val="95000"/>
                    <a:lumOff val="5000"/>
                  </a:schemeClr>
                </a:solidFill>
              </a:rPr>
              <a:t>من تكامل النموذج </a:t>
            </a:r>
            <a:r>
              <a:rPr lang="ar-SA" sz="1600" dirty="0" smtClean="0">
                <a:solidFill>
                  <a:schemeClr val="tx1">
                    <a:lumMod val="95000"/>
                    <a:lumOff val="5000"/>
                  </a:schemeClr>
                </a:solidFill>
              </a:rPr>
              <a:t>،</a:t>
            </a:r>
            <a:r>
              <a:rPr lang="ar-LB" sz="1600" dirty="0" smtClean="0">
                <a:solidFill>
                  <a:schemeClr val="tx1">
                    <a:lumMod val="95000"/>
                    <a:lumOff val="5000"/>
                  </a:schemeClr>
                </a:solidFill>
              </a:rPr>
              <a:t> </a:t>
            </a:r>
            <a:r>
              <a:rPr lang="ar-SA" sz="1600" dirty="0" smtClean="0">
                <a:solidFill>
                  <a:schemeClr val="tx1">
                    <a:lumMod val="95000"/>
                    <a:lumOff val="5000"/>
                  </a:schemeClr>
                </a:solidFill>
              </a:rPr>
              <a:t>لذلك </a:t>
            </a:r>
            <a:r>
              <a:rPr lang="ar-SA" sz="1600" dirty="0">
                <a:solidFill>
                  <a:schemeClr val="tx1">
                    <a:lumMod val="95000"/>
                    <a:lumOff val="5000"/>
                  </a:schemeClr>
                </a:solidFill>
              </a:rPr>
              <a:t>ينبغي النظر في تضمين هذه التبعيات في النموذج العام</a:t>
            </a:r>
            <a:endParaRPr lang="en-US" sz="1600" dirty="0">
              <a:solidFill>
                <a:schemeClr val="tx1">
                  <a:lumMod val="95000"/>
                  <a:lumOff val="5000"/>
                </a:schemeClr>
              </a:solidFill>
            </a:endParaRPr>
          </a:p>
        </p:txBody>
      </p:sp>
    </p:spTree>
    <p:extLst>
      <p:ext uri="{BB962C8B-B14F-4D97-AF65-F5344CB8AC3E}">
        <p14:creationId xmlns:p14="http://schemas.microsoft.com/office/powerpoint/2010/main" val="21698815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p:cNvSpPr>
            <a:spLocks noGrp="1"/>
          </p:cNvSpPr>
          <p:nvPr>
            <p:ph type="sldNum" sz="quarter" idx="12"/>
          </p:nvPr>
        </p:nvSpPr>
        <p:spPr>
          <a:xfrm>
            <a:off x="10858500" y="6035675"/>
            <a:ext cx="1142245" cy="669925"/>
          </a:xfrm>
        </p:spPr>
        <p:txBody>
          <a:bodyPr/>
          <a:lstStyle/>
          <a:p>
            <a:fld id="{D57F1E4F-1CFF-5643-939E-217C01CDF565}" type="slidenum">
              <a:rPr lang="en-US" smtClean="0"/>
              <a:pPr/>
              <a:t>22</a:t>
            </a:fld>
            <a:endParaRPr lang="en-US" dirty="0"/>
          </a:p>
        </p:txBody>
      </p:sp>
      <p:sp>
        <p:nvSpPr>
          <p:cNvPr id="5" name="Content Placeholder 2"/>
          <p:cNvSpPr txBox="1">
            <a:spLocks/>
          </p:cNvSpPr>
          <p:nvPr/>
        </p:nvSpPr>
        <p:spPr>
          <a:xfrm>
            <a:off x="362603" y="1567955"/>
            <a:ext cx="11235965" cy="4706721"/>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rtl="1">
              <a:buNone/>
            </a:pPr>
            <a:r>
              <a:rPr lang="ar-SA" sz="2000" dirty="0" smtClean="0">
                <a:solidFill>
                  <a:schemeClr val="tx1">
                    <a:lumMod val="95000"/>
                    <a:lumOff val="5000"/>
                  </a:schemeClr>
                </a:solidFill>
              </a:rPr>
              <a:t>يمكن </a:t>
            </a:r>
            <a:r>
              <a:rPr lang="ar-SA" sz="2000" dirty="0">
                <a:solidFill>
                  <a:schemeClr val="tx1">
                    <a:lumMod val="95000"/>
                    <a:lumOff val="5000"/>
                  </a:schemeClr>
                </a:solidFill>
              </a:rPr>
              <a:t>تلخيص النتائج الرئيسية لهذا العمل على النحو التالي:</a:t>
            </a:r>
            <a:endParaRPr lang="en-US" sz="2000" dirty="0">
              <a:solidFill>
                <a:schemeClr val="tx1">
                  <a:lumMod val="95000"/>
                  <a:lumOff val="5000"/>
                </a:schemeClr>
              </a:solidFill>
            </a:endParaRPr>
          </a:p>
          <a:p>
            <a:pPr algn="r" rtl="1"/>
            <a:r>
              <a:rPr lang="ar-SA" sz="2000" dirty="0" smtClean="0">
                <a:solidFill>
                  <a:schemeClr val="tx1">
                    <a:lumMod val="95000"/>
                    <a:lumOff val="5000"/>
                  </a:schemeClr>
                </a:solidFill>
              </a:rPr>
              <a:t>النموذج </a:t>
            </a:r>
            <a:r>
              <a:rPr lang="ar-SA" sz="2000" dirty="0">
                <a:solidFill>
                  <a:schemeClr val="tx1">
                    <a:lumMod val="95000"/>
                    <a:lumOff val="5000"/>
                  </a:schemeClr>
                </a:solidFill>
              </a:rPr>
              <a:t>الذي تم إنشاؤه بشكل جيد يتطابق مع التطور الحقيقي للسكان في فترة </a:t>
            </a:r>
            <a:r>
              <a:rPr lang="ar-SA" sz="2000" dirty="0" smtClean="0">
                <a:solidFill>
                  <a:schemeClr val="tx1">
                    <a:lumMod val="95000"/>
                    <a:lumOff val="5000"/>
                  </a:schemeClr>
                </a:solidFill>
              </a:rPr>
              <a:t>المعايرة </a:t>
            </a:r>
            <a:endParaRPr lang="ar-LB" sz="2000" dirty="0" smtClean="0">
              <a:solidFill>
                <a:schemeClr val="tx1">
                  <a:lumMod val="95000"/>
                  <a:lumOff val="5000"/>
                </a:schemeClr>
              </a:solidFill>
            </a:endParaRPr>
          </a:p>
          <a:p>
            <a:pPr lvl="1" algn="r" rtl="1"/>
            <a:r>
              <a:rPr lang="ar-SA" sz="2000" dirty="0" smtClean="0">
                <a:solidFill>
                  <a:schemeClr val="tx1">
                    <a:lumMod val="95000"/>
                    <a:lumOff val="5000"/>
                  </a:schemeClr>
                </a:solidFill>
              </a:rPr>
              <a:t>تبلغ </a:t>
            </a:r>
            <a:r>
              <a:rPr lang="ar-SA" sz="2000" dirty="0">
                <a:solidFill>
                  <a:schemeClr val="tx1">
                    <a:lumMod val="95000"/>
                    <a:lumOff val="5000"/>
                  </a:schemeClr>
                </a:solidFill>
              </a:rPr>
              <a:t>الانحرافات عن إجمالي إندونيسيا حوالي 1 ٪ في عام 2000 ، على مستوى المقاطعات في الغالب أقل من +/- 2 ٪ في عام </a:t>
            </a:r>
            <a:r>
              <a:rPr lang="ar-SA" sz="2000" dirty="0" smtClean="0">
                <a:solidFill>
                  <a:schemeClr val="tx1">
                    <a:lumMod val="95000"/>
                    <a:lumOff val="5000"/>
                  </a:schemeClr>
                </a:solidFill>
              </a:rPr>
              <a:t>1995</a:t>
            </a:r>
            <a:endParaRPr lang="en-US" sz="2000" dirty="0">
              <a:solidFill>
                <a:schemeClr val="tx1">
                  <a:lumMod val="95000"/>
                  <a:lumOff val="5000"/>
                </a:schemeClr>
              </a:solidFill>
            </a:endParaRPr>
          </a:p>
          <a:p>
            <a:pPr algn="r" rtl="1"/>
            <a:r>
              <a:rPr lang="ar-SA" sz="2000" dirty="0">
                <a:solidFill>
                  <a:schemeClr val="tx1">
                    <a:lumMod val="95000"/>
                    <a:lumOff val="5000"/>
                  </a:schemeClr>
                </a:solidFill>
              </a:rPr>
              <a:t>تبدو القيمة المتوقعة لـ 309 مليون نسمة في عام 2040 واقعية بالنظر إلى النجاح الكبير الذي حققته إندونيسيا في الحد من النمو السكاني وبالمقارنة مع التوقعات </a:t>
            </a:r>
            <a:r>
              <a:rPr lang="ar-SA" sz="2000" dirty="0" smtClean="0">
                <a:solidFill>
                  <a:schemeClr val="tx1">
                    <a:lumMod val="95000"/>
                    <a:lumOff val="5000"/>
                  </a:schemeClr>
                </a:solidFill>
              </a:rPr>
              <a:t>الأخرى </a:t>
            </a:r>
            <a:endParaRPr lang="ar-LB" sz="2000" dirty="0" smtClean="0">
              <a:solidFill>
                <a:schemeClr val="tx1">
                  <a:lumMod val="95000"/>
                  <a:lumOff val="5000"/>
                </a:schemeClr>
              </a:solidFill>
            </a:endParaRPr>
          </a:p>
          <a:p>
            <a:pPr lvl="1" algn="r" rtl="1"/>
            <a:r>
              <a:rPr lang="ar-SA" sz="2000" dirty="0" smtClean="0">
                <a:solidFill>
                  <a:schemeClr val="tx1">
                    <a:lumMod val="95000"/>
                    <a:lumOff val="5000"/>
                  </a:schemeClr>
                </a:solidFill>
              </a:rPr>
              <a:t>وهو </a:t>
            </a:r>
            <a:r>
              <a:rPr lang="ar-SA" sz="2000" dirty="0">
                <a:solidFill>
                  <a:schemeClr val="tx1">
                    <a:lumMod val="95000"/>
                    <a:lumOff val="5000"/>
                  </a:schemeClr>
                </a:solidFill>
              </a:rPr>
              <a:t>يقابل متوسط ​​نمو سنوي يقارب. 1٪ بين عامي 2000 و </a:t>
            </a:r>
            <a:r>
              <a:rPr lang="ar-SA" sz="2000" dirty="0" smtClean="0">
                <a:solidFill>
                  <a:schemeClr val="tx1">
                    <a:lumMod val="95000"/>
                    <a:lumOff val="5000"/>
                  </a:schemeClr>
                </a:solidFill>
              </a:rPr>
              <a:t>2040</a:t>
            </a:r>
            <a:endParaRPr lang="en-US" sz="2000" dirty="0">
              <a:solidFill>
                <a:schemeClr val="tx1">
                  <a:lumMod val="95000"/>
                  <a:lumOff val="5000"/>
                </a:schemeClr>
              </a:solidFill>
            </a:endParaRPr>
          </a:p>
          <a:p>
            <a:pPr algn="r" rtl="1"/>
            <a:r>
              <a:rPr lang="ar-SA" sz="2000" dirty="0">
                <a:solidFill>
                  <a:schemeClr val="tx1">
                    <a:lumMod val="95000"/>
                    <a:lumOff val="5000"/>
                  </a:schemeClr>
                </a:solidFill>
              </a:rPr>
              <a:t>بالنسبة للفترة المتوقعة ، يضاعف النموذج تقريبًا عدد الأسر وبالتالي انخفاض متوسط ​​حجم الأسرة من 3.8 فردًا حاليًا إلى 2.8 فردًا في عام </a:t>
            </a:r>
            <a:r>
              <a:rPr lang="ar-SA" sz="2000" dirty="0" smtClean="0">
                <a:solidFill>
                  <a:schemeClr val="tx1">
                    <a:lumMod val="95000"/>
                    <a:lumOff val="5000"/>
                  </a:schemeClr>
                </a:solidFill>
              </a:rPr>
              <a:t>2040 </a:t>
            </a:r>
            <a:endParaRPr lang="ar-LB" sz="2000" dirty="0" smtClean="0">
              <a:solidFill>
                <a:schemeClr val="tx1">
                  <a:lumMod val="95000"/>
                  <a:lumOff val="5000"/>
                </a:schemeClr>
              </a:solidFill>
            </a:endParaRPr>
          </a:p>
          <a:p>
            <a:pPr lvl="1" algn="r" rtl="1"/>
            <a:r>
              <a:rPr lang="ar-SA" sz="2000" dirty="0" smtClean="0">
                <a:solidFill>
                  <a:schemeClr val="tx1">
                    <a:lumMod val="95000"/>
                    <a:lumOff val="5000"/>
                  </a:schemeClr>
                </a:solidFill>
              </a:rPr>
              <a:t>يعتمد </a:t>
            </a:r>
            <a:r>
              <a:rPr lang="ar-SA" sz="2000" dirty="0">
                <a:solidFill>
                  <a:schemeClr val="tx1">
                    <a:lumMod val="95000"/>
                    <a:lumOff val="5000"/>
                  </a:schemeClr>
                </a:solidFill>
              </a:rPr>
              <a:t>تطوير الأسر حسب فئة الدخل بشكل كبير على النماذج الفرعية الأخرى ويجب أن يكون ضمن النطاق يتم فحص تكامل النموذج مرة </a:t>
            </a:r>
            <a:r>
              <a:rPr lang="ar-SA" sz="2000" dirty="0" smtClean="0">
                <a:solidFill>
                  <a:schemeClr val="tx1">
                    <a:lumMod val="95000"/>
                    <a:lumOff val="5000"/>
                  </a:schemeClr>
                </a:solidFill>
              </a:rPr>
              <a:t>أخرى</a:t>
            </a:r>
            <a:endParaRPr lang="en-US" sz="2000" dirty="0">
              <a:solidFill>
                <a:schemeClr val="tx1">
                  <a:lumMod val="95000"/>
                  <a:lumOff val="5000"/>
                </a:schemeClr>
              </a:solidFill>
            </a:endParaRPr>
          </a:p>
          <a:p>
            <a:pPr algn="r" rtl="1"/>
            <a:r>
              <a:rPr lang="ar-SA" sz="2000" dirty="0">
                <a:solidFill>
                  <a:schemeClr val="tx1">
                    <a:lumMod val="95000"/>
                    <a:lumOff val="5000"/>
                  </a:schemeClr>
                </a:solidFill>
              </a:rPr>
              <a:t>تم تحديد معدل </a:t>
            </a:r>
            <a:r>
              <a:rPr lang="ar-SA" sz="2000" dirty="0" smtClean="0">
                <a:solidFill>
                  <a:schemeClr val="tx1">
                    <a:lumMod val="95000"/>
                    <a:lumOff val="5000"/>
                  </a:schemeClr>
                </a:solidFill>
              </a:rPr>
              <a:t>ال</a:t>
            </a:r>
            <a:r>
              <a:rPr lang="ar-LB" sz="2000" dirty="0" smtClean="0">
                <a:solidFill>
                  <a:schemeClr val="tx1">
                    <a:lumMod val="95000"/>
                    <a:lumOff val="5000"/>
                  </a:schemeClr>
                </a:solidFill>
              </a:rPr>
              <a:t>ولادات</a:t>
            </a:r>
            <a:r>
              <a:rPr lang="ar-SA" sz="2000" dirty="0" smtClean="0">
                <a:solidFill>
                  <a:schemeClr val="tx1">
                    <a:lumMod val="95000"/>
                    <a:lumOff val="5000"/>
                  </a:schemeClr>
                </a:solidFill>
              </a:rPr>
              <a:t> </a:t>
            </a:r>
            <a:r>
              <a:rPr lang="ar-SA" sz="2000" dirty="0">
                <a:solidFill>
                  <a:schemeClr val="tx1">
                    <a:lumMod val="95000"/>
                    <a:lumOff val="5000"/>
                  </a:schemeClr>
                </a:solidFill>
              </a:rPr>
              <a:t>باعتباره المحدد الحاسم للتنمية السكانية. </a:t>
            </a:r>
            <a:endParaRPr lang="ar-LB" sz="2000" dirty="0" smtClean="0">
              <a:solidFill>
                <a:schemeClr val="tx1">
                  <a:lumMod val="95000"/>
                  <a:lumOff val="5000"/>
                </a:schemeClr>
              </a:solidFill>
            </a:endParaRPr>
          </a:p>
          <a:p>
            <a:pPr lvl="1" algn="r" rtl="1">
              <a:buClrTx/>
              <a:buFont typeface="CommercialPi BT" panose="05020102010206080802" pitchFamily="18" charset="2"/>
              <a:buChar char="Ü"/>
            </a:pPr>
            <a:r>
              <a:rPr lang="ar-SA" sz="2000" dirty="0" smtClean="0">
                <a:solidFill>
                  <a:schemeClr val="tx1">
                    <a:lumMod val="95000"/>
                    <a:lumOff val="5000"/>
                  </a:schemeClr>
                </a:solidFill>
              </a:rPr>
              <a:t>هنا </a:t>
            </a:r>
            <a:r>
              <a:rPr lang="ar-SA" sz="2000" dirty="0">
                <a:solidFill>
                  <a:schemeClr val="tx1">
                    <a:lumMod val="95000"/>
                    <a:lumOff val="5000"/>
                  </a:schemeClr>
                </a:solidFill>
              </a:rPr>
              <a:t>، يجب أيضًا التحقق من التبعيات على النماذج الفرعية الأخرى كجزء من تكامل </a:t>
            </a:r>
            <a:r>
              <a:rPr lang="ar-SA" sz="2000" dirty="0" smtClean="0">
                <a:solidFill>
                  <a:schemeClr val="tx1">
                    <a:lumMod val="95000"/>
                    <a:lumOff val="5000"/>
                  </a:schemeClr>
                </a:solidFill>
              </a:rPr>
              <a:t>النموذج</a:t>
            </a:r>
            <a:endParaRPr lang="en-US" sz="2000" dirty="0">
              <a:solidFill>
                <a:schemeClr val="tx1">
                  <a:lumMod val="95000"/>
                  <a:lumOff val="5000"/>
                </a:schemeClr>
              </a:solidFill>
            </a:endParaRPr>
          </a:p>
        </p:txBody>
      </p:sp>
      <p:sp>
        <p:nvSpPr>
          <p:cNvPr id="7" name="Title 1"/>
          <p:cNvSpPr txBox="1">
            <a:spLocks/>
          </p:cNvSpPr>
          <p:nvPr/>
        </p:nvSpPr>
        <p:spPr>
          <a:xfrm>
            <a:off x="925" y="0"/>
            <a:ext cx="12187900" cy="1083214"/>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SA" sz="3200" b="1" dirty="0">
                <a:solidFill>
                  <a:schemeClr val="tx1">
                    <a:lumMod val="95000"/>
                    <a:lumOff val="5000"/>
                  </a:schemeClr>
                </a:solidFill>
              </a:rPr>
              <a:t>الملاحظة النهائية</a:t>
            </a:r>
            <a:endParaRPr lang="en-US" sz="3200" dirty="0">
              <a:solidFill>
                <a:schemeClr val="tx1">
                  <a:lumMod val="95000"/>
                  <a:lumOff val="5000"/>
                </a:schemeClr>
              </a:solidFill>
            </a:endParaRPr>
          </a:p>
        </p:txBody>
      </p:sp>
    </p:spTree>
    <p:extLst>
      <p:ext uri="{BB962C8B-B14F-4D97-AF65-F5344CB8AC3E}">
        <p14:creationId xmlns:p14="http://schemas.microsoft.com/office/powerpoint/2010/main" val="17790333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645911" y="2343239"/>
            <a:ext cx="8534400" cy="1507067"/>
          </a:xfrm>
        </p:spPr>
        <p:txBody>
          <a:bodyPr/>
          <a:lstStyle/>
          <a:p>
            <a:pPr algn="ctr"/>
            <a:r>
              <a:rPr lang="ar-LB" b="1" dirty="0" smtClean="0">
                <a:latin typeface="GE SS Unique Light" pitchFamily="18" charset="-78"/>
                <a:ea typeface="GE SS Unique Light" pitchFamily="18" charset="-78"/>
                <a:cs typeface="GE SS Unique Light" pitchFamily="18" charset="-78"/>
              </a:rPr>
              <a:t>دمتم بأمان الله</a:t>
            </a:r>
            <a:endParaRPr lang="fr-FR" b="1" dirty="0">
              <a:latin typeface="GE SS Unique Light" pitchFamily="18" charset="-78"/>
              <a:ea typeface="GE SS Unique Light" pitchFamily="18" charset="-78"/>
              <a:cs typeface="GE SS Unique Light" pitchFamily="18" charset="-78"/>
            </a:endParaRPr>
          </a:p>
        </p:txBody>
      </p:sp>
      <p:cxnSp>
        <p:nvCxnSpPr>
          <p:cNvPr id="8" name="Straight Connector 7"/>
          <p:cNvCxnSpPr/>
          <p:nvPr/>
        </p:nvCxnSpPr>
        <p:spPr>
          <a:xfrm>
            <a:off x="3610305" y="3389608"/>
            <a:ext cx="4571998" cy="15765"/>
          </a:xfrm>
          <a:prstGeom prst="line">
            <a:avLst/>
          </a:prstGeom>
          <a:ln>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798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15" name="Title 1"/>
          <p:cNvSpPr txBox="1">
            <a:spLocks/>
          </p:cNvSpPr>
          <p:nvPr/>
        </p:nvSpPr>
        <p:spPr>
          <a:xfrm>
            <a:off x="609441" y="9886"/>
            <a:ext cx="10969943"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LB" sz="3200" b="1" i="0" u="none" strike="noStrike" kern="1200" cap="none" spc="0" normalizeH="0" baseline="0" noProof="0" dirty="0" smtClean="0">
                <a:ln>
                  <a:noFill/>
                </a:ln>
                <a:solidFill>
                  <a:schemeClr val="tx1"/>
                </a:solidFill>
                <a:effectLst/>
                <a:uLnTx/>
                <a:uFillTx/>
                <a:latin typeface="Candara"/>
                <a:ea typeface="+mj-ea"/>
                <a:cs typeface="+mn-cs"/>
              </a:rPr>
              <a:t>المعلومات الأساسية عن إندونيسيا </a:t>
            </a:r>
            <a:endParaRPr kumimoji="0" lang="fr-FR" sz="3200" b="1" i="0" u="none" strike="noStrike" kern="1200" cap="none" spc="0" normalizeH="0" baseline="0" noProof="0" dirty="0">
              <a:ln>
                <a:noFill/>
              </a:ln>
              <a:solidFill>
                <a:schemeClr val="tx1"/>
              </a:solidFill>
              <a:effectLst/>
              <a:uLnTx/>
              <a:uFillTx/>
              <a:latin typeface="Candara"/>
              <a:ea typeface="+mj-ea"/>
              <a:cs typeface="+mn-cs"/>
            </a:endParaRPr>
          </a:p>
        </p:txBody>
      </p:sp>
      <p:sp>
        <p:nvSpPr>
          <p:cNvPr id="17" name="Content Placeholder 2"/>
          <p:cNvSpPr txBox="1">
            <a:spLocks/>
          </p:cNvSpPr>
          <p:nvPr/>
        </p:nvSpPr>
        <p:spPr>
          <a:xfrm>
            <a:off x="644804" y="4445872"/>
            <a:ext cx="11123851" cy="20574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Arial" panose="020B0604020202020204" pitchFamily="34" charset="0"/>
              <a:buChar char="•"/>
            </a:pPr>
            <a:r>
              <a:rPr lang="ar-LB" sz="2000" dirty="0" smtClean="0">
                <a:solidFill>
                  <a:schemeClr val="tx1"/>
                </a:solidFill>
                <a:latin typeface="Candara"/>
              </a:rPr>
              <a:t>إن </a:t>
            </a:r>
            <a:r>
              <a:rPr lang="ar-LB" sz="2000" dirty="0">
                <a:solidFill>
                  <a:schemeClr val="tx1"/>
                </a:solidFill>
                <a:latin typeface="Candara"/>
              </a:rPr>
              <a:t>تمزيق البلاد والتوسع الإقليمي الكبير يؤدي إلى عدم تناسق كبير في توزيع </a:t>
            </a:r>
            <a:r>
              <a:rPr lang="ar-LB" sz="2000" dirty="0" smtClean="0">
                <a:solidFill>
                  <a:schemeClr val="tx1"/>
                </a:solidFill>
                <a:latin typeface="Candara"/>
              </a:rPr>
              <a:t>السكان</a:t>
            </a:r>
          </a:p>
          <a:p>
            <a:pPr lvl="1" algn="r" rtl="1">
              <a:buClrTx/>
              <a:buFont typeface="Arial" panose="020B0604020202020204" pitchFamily="34" charset="0"/>
              <a:buChar char="•"/>
            </a:pPr>
            <a:r>
              <a:rPr lang="ar-LB" sz="1800" dirty="0" smtClean="0">
                <a:solidFill>
                  <a:schemeClr val="tx1"/>
                </a:solidFill>
                <a:latin typeface="Candara"/>
              </a:rPr>
              <a:t>جافا </a:t>
            </a:r>
            <a:r>
              <a:rPr lang="en-US" sz="1800" dirty="0">
                <a:solidFill>
                  <a:schemeClr val="tx1"/>
                </a:solidFill>
                <a:latin typeface="Candara"/>
              </a:rPr>
              <a:t>Java</a:t>
            </a:r>
            <a:r>
              <a:rPr lang="ar-LB" sz="1800" dirty="0">
                <a:solidFill>
                  <a:schemeClr val="tx1"/>
                </a:solidFill>
                <a:latin typeface="Candara"/>
              </a:rPr>
              <a:t> على سبيل المثال مكتظة بشكل </a:t>
            </a:r>
            <a:r>
              <a:rPr lang="ar-LB" sz="1800" dirty="0" smtClean="0">
                <a:solidFill>
                  <a:schemeClr val="tx1"/>
                </a:solidFill>
                <a:latin typeface="Candara"/>
              </a:rPr>
              <a:t>كبير</a:t>
            </a:r>
          </a:p>
          <a:p>
            <a:pPr lvl="1" algn="r" rtl="1">
              <a:buClrTx/>
              <a:buFont typeface="Arial" panose="020B0604020202020204" pitchFamily="34" charset="0"/>
              <a:buChar char="•"/>
            </a:pPr>
            <a:r>
              <a:rPr lang="ar-LB" sz="1800" dirty="0" smtClean="0">
                <a:solidFill>
                  <a:schemeClr val="tx1"/>
                </a:solidFill>
                <a:latin typeface="Candara"/>
              </a:rPr>
              <a:t> </a:t>
            </a:r>
            <a:r>
              <a:rPr lang="ar-LB" sz="1800" dirty="0">
                <a:solidFill>
                  <a:schemeClr val="tx1"/>
                </a:solidFill>
                <a:latin typeface="Candara"/>
              </a:rPr>
              <a:t>تقريبًا يعيش 60 ٪ من السكان على أقل من 7 ٪ من مساحة </a:t>
            </a:r>
            <a:r>
              <a:rPr lang="ar-LB" sz="1800" dirty="0" smtClean="0">
                <a:solidFill>
                  <a:schemeClr val="tx1"/>
                </a:solidFill>
                <a:latin typeface="Candara"/>
              </a:rPr>
              <a:t>الأرض </a:t>
            </a:r>
          </a:p>
          <a:p>
            <a:pPr lvl="1" algn="r" rtl="1">
              <a:buClrTx/>
              <a:buFont typeface="Arial" panose="020B0604020202020204" pitchFamily="34" charset="0"/>
              <a:buChar char="•"/>
            </a:pPr>
            <a:r>
              <a:rPr lang="ar-LB" sz="1800" dirty="0" smtClean="0">
                <a:solidFill>
                  <a:schemeClr val="tx1"/>
                </a:solidFill>
                <a:latin typeface="Candara"/>
              </a:rPr>
              <a:t>يتراوح </a:t>
            </a:r>
            <a:r>
              <a:rPr lang="ar-LB" sz="1800" dirty="0">
                <a:solidFill>
                  <a:schemeClr val="tx1"/>
                </a:solidFill>
                <a:latin typeface="Candara"/>
              </a:rPr>
              <a:t>نطاق الكثافة السكانية أقل من 10 سكان / كيلومتر مربع في إيريان جايا </a:t>
            </a:r>
            <a:r>
              <a:rPr lang="en-US" sz="1800" dirty="0">
                <a:solidFill>
                  <a:schemeClr val="tx1"/>
                </a:solidFill>
                <a:latin typeface="Candara"/>
              </a:rPr>
              <a:t> Irian Jaya</a:t>
            </a:r>
            <a:r>
              <a:rPr lang="ar-LB" sz="1800" dirty="0">
                <a:solidFill>
                  <a:schemeClr val="tx1"/>
                </a:solidFill>
                <a:latin typeface="Candara"/>
              </a:rPr>
              <a:t> إلى أكثر من 13000 نسمة / كيلومتر مربع في المراكز الحضرية مثل </a:t>
            </a:r>
            <a:r>
              <a:rPr lang="ar-LB" sz="1800" dirty="0" smtClean="0">
                <a:solidFill>
                  <a:schemeClr val="tx1"/>
                </a:solidFill>
                <a:latin typeface="Candara"/>
              </a:rPr>
              <a:t>جاكرتا</a:t>
            </a:r>
          </a:p>
          <a:p>
            <a:pPr algn="r" rtl="1">
              <a:buClrTx/>
              <a:buFont typeface="Arial" panose="020B0604020202020204" pitchFamily="34" charset="0"/>
              <a:buChar char="•"/>
            </a:pPr>
            <a:r>
              <a:rPr lang="ar-LB" sz="2000" dirty="0" smtClean="0">
                <a:solidFill>
                  <a:schemeClr val="tx1"/>
                </a:solidFill>
                <a:latin typeface="Candara"/>
              </a:rPr>
              <a:t>فمن </a:t>
            </a:r>
            <a:r>
              <a:rPr lang="ar-LB" sz="2000" dirty="0">
                <a:solidFill>
                  <a:schemeClr val="tx1"/>
                </a:solidFill>
                <a:latin typeface="Candara"/>
              </a:rPr>
              <a:t>الواضح بالفعل أن النموذج السكاني الهادف يجب أن يسمح برؤية متباينة للمناطق المختلفة</a:t>
            </a:r>
            <a:endParaRPr lang="en-US" sz="2000" dirty="0">
              <a:solidFill>
                <a:schemeClr val="tx1"/>
              </a:solidFill>
              <a:latin typeface="Candara"/>
            </a:endParaRPr>
          </a:p>
          <a:p>
            <a:pPr algn="r" rtl="1">
              <a:buClrTx/>
              <a:buFont typeface="Arial" panose="020B0604020202020204" pitchFamily="34" charset="0"/>
              <a:buChar char="•"/>
            </a:pPr>
            <a:endParaRPr lang="ar-LB" sz="2000" dirty="0" smtClean="0">
              <a:solidFill>
                <a:schemeClr val="tx1"/>
              </a:solidFill>
              <a:latin typeface="Candara"/>
            </a:endParaRPr>
          </a:p>
        </p:txBody>
      </p:sp>
      <p:sp>
        <p:nvSpPr>
          <p:cNvPr id="2" name="Slide Number Placeholder 1"/>
          <p:cNvSpPr>
            <a:spLocks noGrp="1"/>
          </p:cNvSpPr>
          <p:nvPr>
            <p:ph type="sldNum" sz="quarter" idx="12"/>
          </p:nvPr>
        </p:nvSpPr>
        <p:spPr>
          <a:xfrm>
            <a:off x="10915010" y="6082987"/>
            <a:ext cx="1142245" cy="669925"/>
          </a:xfrm>
        </p:spPr>
        <p:txBody>
          <a:bodyPr/>
          <a:lstStyle/>
          <a:p>
            <a:fld id="{D57F1E4F-1CFF-5643-939E-217C01CDF565}" type="slidenum">
              <a:rPr lang="en-US" smtClean="0"/>
              <a:pPr/>
              <a:t>3</a:t>
            </a:fld>
            <a:endParaRPr lang="en-US" dirty="0"/>
          </a:p>
        </p:txBody>
      </p:sp>
      <p:sp>
        <p:nvSpPr>
          <p:cNvPr id="14" name="Content Placeholder 2"/>
          <p:cNvSpPr txBox="1">
            <a:spLocks/>
          </p:cNvSpPr>
          <p:nvPr/>
        </p:nvSpPr>
        <p:spPr>
          <a:xfrm>
            <a:off x="6605752" y="1508234"/>
            <a:ext cx="5118811" cy="293763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R="0" lvl="0" algn="r" defTabSz="914400" rtl="1" eaLnBrk="1" fontAlgn="auto" latinLnBrk="0" hangingPunct="1">
              <a:lnSpc>
                <a:spcPct val="100000"/>
              </a:lnSpc>
              <a:spcBef>
                <a:spcPct val="20000"/>
              </a:spcBef>
              <a:spcAft>
                <a:spcPts val="0"/>
              </a:spcAft>
              <a:buClrTx/>
              <a:buSzPct val="100000"/>
              <a:buFont typeface="Arial" panose="020B0604020202020204" pitchFamily="34" charset="0"/>
              <a:buChar char="•"/>
              <a:tabLst/>
              <a:defRPr/>
            </a:pPr>
            <a:r>
              <a:rPr kumimoji="0" lang="ar-LB" sz="2000" b="0" i="0" u="none" strike="noStrike" kern="1200" cap="none" spc="0" normalizeH="0" baseline="0" noProof="0" dirty="0" smtClean="0">
                <a:ln>
                  <a:noFill/>
                </a:ln>
                <a:solidFill>
                  <a:schemeClr val="tx1"/>
                </a:solidFill>
                <a:effectLst/>
                <a:uLnTx/>
                <a:uFillTx/>
                <a:latin typeface="Candara"/>
                <a:ea typeface="+mn-ea"/>
              </a:rPr>
              <a:t>تبلغ مساحة إندونيسيا حوالي 2 مليون كيلومتر مربع ،</a:t>
            </a:r>
          </a:p>
          <a:p>
            <a:pPr marL="576263" marR="0" lvl="1" indent="-274320" algn="r" defTabSz="914400" rtl="1" eaLnBrk="1" fontAlgn="auto" latinLnBrk="0" hangingPunct="1">
              <a:lnSpc>
                <a:spcPct val="100000"/>
              </a:lnSpc>
              <a:spcBef>
                <a:spcPct val="20000"/>
              </a:spcBef>
              <a:spcAft>
                <a:spcPts val="0"/>
              </a:spcAft>
              <a:buClrTx/>
              <a:buSzPct val="100000"/>
              <a:buFont typeface="Calibri" panose="020F0502020204030204" pitchFamily="34" charset="0"/>
              <a:buChar char="₋"/>
              <a:tabLst/>
              <a:defRPr/>
            </a:pPr>
            <a:r>
              <a:rPr kumimoji="0" lang="ar-LB" sz="1800" b="0" i="0" u="none" strike="noStrike" kern="1200" cap="none" spc="0" normalizeH="0" baseline="0" noProof="0" dirty="0" smtClean="0">
                <a:ln>
                  <a:noFill/>
                </a:ln>
                <a:solidFill>
                  <a:schemeClr val="tx1"/>
                </a:solidFill>
                <a:effectLst/>
                <a:uLnTx/>
                <a:uFillTx/>
                <a:latin typeface="Candara"/>
                <a:ea typeface="+mn-ea"/>
              </a:rPr>
              <a:t>هي أكبر دولة في جنوب شرق آسيا من حيث المساحة (المرتبة العالمية 15)</a:t>
            </a:r>
          </a:p>
          <a:p>
            <a:pPr algn="r" rtl="1">
              <a:buClrTx/>
              <a:buFont typeface="Arial" panose="020B0604020202020204" pitchFamily="34" charset="0"/>
              <a:buChar char="•"/>
            </a:pPr>
            <a:r>
              <a:rPr kumimoji="0" lang="ar-LB" sz="2000" b="0" i="0" u="none" strike="noStrike" kern="1200" cap="none" spc="0" normalizeH="0" baseline="0" noProof="0" dirty="0" smtClean="0">
                <a:ln>
                  <a:noFill/>
                </a:ln>
                <a:solidFill>
                  <a:schemeClr val="tx1"/>
                </a:solidFill>
                <a:effectLst/>
                <a:uLnTx/>
                <a:uFillTx/>
                <a:latin typeface="Candara"/>
                <a:ea typeface="+mn-ea"/>
              </a:rPr>
              <a:t>يبلغ عدد سكانها تقريبًا 200 مليون شخص </a:t>
            </a:r>
          </a:p>
          <a:p>
            <a:pPr marL="576263" marR="0" lvl="1" indent="-274320" algn="r" defTabSz="914400" rtl="1" eaLnBrk="1" fontAlgn="auto" latinLnBrk="0" hangingPunct="1">
              <a:lnSpc>
                <a:spcPct val="100000"/>
              </a:lnSpc>
              <a:spcBef>
                <a:spcPct val="20000"/>
              </a:spcBef>
              <a:spcAft>
                <a:spcPts val="0"/>
              </a:spcAft>
              <a:buClrTx/>
              <a:buSzPct val="100000"/>
              <a:buFont typeface="Calibri" panose="020F0502020204030204" pitchFamily="34" charset="0"/>
              <a:buChar char="₋"/>
              <a:tabLst/>
              <a:defRPr/>
            </a:pPr>
            <a:r>
              <a:rPr kumimoji="0" lang="ar-LB" sz="1800" b="0" i="0" u="none" strike="noStrike" kern="1200" cap="none" spc="0" normalizeH="0" baseline="0" noProof="0" dirty="0" smtClean="0">
                <a:ln>
                  <a:noFill/>
                </a:ln>
                <a:solidFill>
                  <a:schemeClr val="tx1"/>
                </a:solidFill>
                <a:effectLst/>
                <a:uLnTx/>
                <a:uFillTx/>
                <a:latin typeface="Candara"/>
                <a:ea typeface="+mn-ea"/>
              </a:rPr>
              <a:t>رابع أكبر دولة في العالم </a:t>
            </a:r>
          </a:p>
          <a:p>
            <a:pPr algn="r" rtl="1">
              <a:buClrTx/>
              <a:buFont typeface="Arial" panose="020B0604020202020204" pitchFamily="34" charset="0"/>
              <a:buChar char="•"/>
            </a:pPr>
            <a:r>
              <a:rPr kumimoji="0" lang="ar-LB" sz="2000" b="0" i="0" u="none" strike="noStrike" kern="1200" cap="none" spc="0" normalizeH="0" baseline="0" noProof="0" dirty="0" smtClean="0">
                <a:ln>
                  <a:noFill/>
                </a:ln>
                <a:solidFill>
                  <a:schemeClr val="tx1"/>
                </a:solidFill>
                <a:effectLst/>
                <a:uLnTx/>
                <a:uFillTx/>
                <a:latin typeface="Candara"/>
                <a:ea typeface="+mn-ea"/>
              </a:rPr>
              <a:t>تنتشر مساحة الأراضي الإندونيسية على أكثر من 13000 جزيرة ، منها أقل من 1000 جزيرة مأهولة</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82" y="1721831"/>
            <a:ext cx="6459754" cy="2594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85589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2"/>
          <p:cNvSpPr txBox="1">
            <a:spLocks/>
          </p:cNvSpPr>
          <p:nvPr/>
        </p:nvSpPr>
        <p:spPr>
          <a:xfrm>
            <a:off x="1651200" y="1590351"/>
            <a:ext cx="9875205" cy="4962850"/>
          </a:xfrm>
          <a:prstGeom prst="rect">
            <a:avLst/>
          </a:prstGeom>
        </p:spPr>
        <p:txBody>
          <a:bodyPr vert="horz" lIns="91440" tIns="45720" rIns="91440" bIns="45720" rtlCol="0">
            <a:normAutofit fontScale="92500"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274320" marR="0" lvl="0" indent="-274320" algn="r" defTabSz="914400" rtl="1" eaLnBrk="1" fontAlgn="auto" latinLnBrk="0" hangingPunct="1">
              <a:lnSpc>
                <a:spcPct val="100000"/>
              </a:lnSpc>
              <a:spcBef>
                <a:spcPct val="20000"/>
              </a:spcBef>
              <a:spcAft>
                <a:spcPts val="0"/>
              </a:spcAft>
              <a:buClrTx/>
              <a:buSzPct val="100000"/>
              <a:buFont typeface="Wingdings" panose="05000000000000000000" pitchFamily="2" charset="2"/>
              <a:buChar char="§"/>
              <a:tabLst/>
              <a:defRPr/>
            </a:pPr>
            <a:r>
              <a:rPr kumimoji="0" lang="ar-LB" sz="2400" b="1" i="0" u="none" strike="noStrike" kern="1200" cap="none" spc="0" normalizeH="0" baseline="0" noProof="0" dirty="0" smtClean="0">
                <a:ln>
                  <a:noFill/>
                </a:ln>
                <a:solidFill>
                  <a:schemeClr val="tx1"/>
                </a:solidFill>
                <a:effectLst/>
                <a:uLnTx/>
                <a:uFillTx/>
                <a:latin typeface="Candara"/>
                <a:ea typeface="+mn-ea"/>
              </a:rPr>
              <a:t>مشكلة</a:t>
            </a:r>
            <a:endParaRPr kumimoji="0" lang="en-US" sz="2400" b="0" i="0" u="none" strike="noStrike" kern="1200" cap="none" spc="0" normalizeH="0" baseline="0" noProof="0" dirty="0" smtClean="0">
              <a:ln>
                <a:noFill/>
              </a:ln>
              <a:solidFill>
                <a:schemeClr val="tx1"/>
              </a:solidFill>
              <a:effectLst/>
              <a:uLnTx/>
              <a:uFillTx/>
              <a:latin typeface="Candara"/>
              <a:ea typeface="+mn-ea"/>
            </a:endParaRPr>
          </a:p>
          <a:p>
            <a:pPr marL="274320" marR="0" lvl="0"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LB" sz="2400" b="0" i="0" u="none" strike="noStrike" kern="1200" cap="none" spc="0" normalizeH="0" baseline="0" noProof="0" dirty="0" smtClean="0">
                <a:ln>
                  <a:noFill/>
                </a:ln>
                <a:solidFill>
                  <a:schemeClr val="tx1"/>
                </a:solidFill>
                <a:effectLst/>
                <a:uLnTx/>
                <a:uFillTx/>
                <a:latin typeface="Candara"/>
                <a:ea typeface="+mn-ea"/>
              </a:rPr>
              <a:t>يجب أن يسمح النموذج الذي سيتم إنشاؤه ب:</a:t>
            </a:r>
          </a:p>
          <a:p>
            <a:pPr marL="576263" marR="0" lvl="1"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LB" sz="2200" b="0" i="0" u="none" strike="noStrike" kern="1200" cap="none" spc="0" normalizeH="0" baseline="0" noProof="0" dirty="0" smtClean="0">
                <a:ln>
                  <a:noFill/>
                </a:ln>
                <a:solidFill>
                  <a:schemeClr val="tx1"/>
                </a:solidFill>
                <a:effectLst/>
                <a:uLnTx/>
                <a:uFillTx/>
                <a:latin typeface="Candara"/>
                <a:ea typeface="+mn-ea"/>
              </a:rPr>
              <a:t>توقع طويل المدى للتطور السكاني لمناطق معينة</a:t>
            </a:r>
          </a:p>
          <a:p>
            <a:pPr marL="576263" marR="0" lvl="1"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LB" sz="2200" b="0" i="0" u="none" strike="noStrike" kern="1200" cap="none" spc="0" normalizeH="0" baseline="0" noProof="0" dirty="0" smtClean="0">
                <a:ln>
                  <a:noFill/>
                </a:ln>
                <a:solidFill>
                  <a:schemeClr val="tx1"/>
                </a:solidFill>
                <a:effectLst/>
                <a:uLnTx/>
                <a:uFillTx/>
                <a:latin typeface="Candara"/>
                <a:ea typeface="+mn-ea"/>
              </a:rPr>
              <a:t>تقديم بيانات حول أنواع الأسر المعيشية</a:t>
            </a:r>
          </a:p>
          <a:p>
            <a:pPr marL="855663" marR="0" lvl="2" indent="-22860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LB" sz="2000" b="0" i="0" u="none" strike="noStrike" kern="1200" cap="none" spc="0" normalizeH="0" baseline="0" noProof="0" dirty="0" smtClean="0">
                <a:ln>
                  <a:noFill/>
                </a:ln>
                <a:solidFill>
                  <a:schemeClr val="tx1"/>
                </a:solidFill>
                <a:effectLst/>
                <a:uLnTx/>
                <a:uFillTx/>
                <a:latin typeface="Candara"/>
                <a:ea typeface="+mn-ea"/>
              </a:rPr>
              <a:t>الميزات ذات الصلة بالطلب على الطاقة ذات أهمية خاصة</a:t>
            </a:r>
          </a:p>
          <a:p>
            <a:pPr indent="-228600" algn="r" rtl="1">
              <a:buClrTx/>
              <a:defRPr/>
            </a:pPr>
            <a:endParaRPr kumimoji="0" lang="ar-LB" sz="600" b="0" i="0" u="none" strike="noStrike" kern="1200" cap="none" spc="0" normalizeH="0" baseline="0" noProof="0" dirty="0" smtClean="0">
              <a:ln>
                <a:noFill/>
              </a:ln>
              <a:solidFill>
                <a:schemeClr val="tx1"/>
              </a:solidFill>
              <a:effectLst/>
              <a:uLnTx/>
              <a:uFillTx/>
              <a:latin typeface="Candara"/>
              <a:ea typeface="+mn-ea"/>
            </a:endParaRPr>
          </a:p>
          <a:p>
            <a:pPr marL="274320" marR="0" lvl="0"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LB" sz="2400" b="0" i="0" u="none" strike="noStrike" kern="1200" cap="none" spc="0" normalizeH="0" baseline="0" noProof="0" dirty="0" smtClean="0">
                <a:ln>
                  <a:noFill/>
                </a:ln>
                <a:solidFill>
                  <a:schemeClr val="tx1"/>
                </a:solidFill>
                <a:effectLst/>
                <a:uLnTx/>
                <a:uFillTx/>
                <a:latin typeface="Candara"/>
                <a:ea typeface="+mn-ea"/>
              </a:rPr>
              <a:t>تم تحديد عدد وحجم الأسر ودخل الأسرة على النحو</a:t>
            </a:r>
            <a:r>
              <a:rPr lang="ar-LB" dirty="0">
                <a:solidFill>
                  <a:schemeClr val="tx1"/>
                </a:solidFill>
                <a:latin typeface="Candara"/>
              </a:rPr>
              <a:t> </a:t>
            </a:r>
            <a:r>
              <a:rPr lang="ar-LB" dirty="0" smtClean="0">
                <a:solidFill>
                  <a:schemeClr val="tx1"/>
                </a:solidFill>
                <a:latin typeface="Candara"/>
              </a:rPr>
              <a:t>التالي:</a:t>
            </a:r>
            <a:endParaRPr kumimoji="0" lang="ar-LB" sz="2400" b="0" i="0" u="none" strike="noStrike" kern="1200" cap="none" spc="0" normalizeH="0" baseline="0" noProof="0" dirty="0" smtClean="0">
              <a:ln>
                <a:noFill/>
              </a:ln>
              <a:solidFill>
                <a:schemeClr val="tx1"/>
              </a:solidFill>
              <a:effectLst/>
              <a:uLnTx/>
              <a:uFillTx/>
              <a:latin typeface="Candara"/>
              <a:ea typeface="+mn-ea"/>
            </a:endParaRPr>
          </a:p>
          <a:p>
            <a:pPr marL="576263" marR="0" lvl="1"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LB" sz="2200" b="0" i="0" u="none" strike="noStrike" kern="1200" cap="none" spc="0" normalizeH="0" baseline="0" noProof="0" dirty="0" smtClean="0">
                <a:ln>
                  <a:noFill/>
                </a:ln>
                <a:solidFill>
                  <a:schemeClr val="tx1"/>
                </a:solidFill>
                <a:effectLst/>
                <a:uLnTx/>
                <a:uFillTx/>
                <a:latin typeface="Candara"/>
                <a:ea typeface="+mn-ea"/>
              </a:rPr>
              <a:t>تحديد الفترة من 1990 إلى 1999 على أنها فترة المعايرة للنموذج</a:t>
            </a:r>
          </a:p>
          <a:p>
            <a:pPr marL="576263" marR="0" lvl="1"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LB" sz="2200" b="0" i="0" u="none" strike="noStrike" kern="1200" cap="none" spc="0" normalizeH="0" baseline="0" noProof="0" dirty="0" smtClean="0">
                <a:ln>
                  <a:noFill/>
                </a:ln>
                <a:solidFill>
                  <a:schemeClr val="tx1"/>
                </a:solidFill>
                <a:effectLst/>
                <a:uLnTx/>
                <a:uFillTx/>
                <a:latin typeface="Candara"/>
                <a:ea typeface="+mn-ea"/>
              </a:rPr>
              <a:t>يجب أن تكون الفترة المتوقعة تشمل من 2000 إلى 2040 </a:t>
            </a:r>
          </a:p>
          <a:p>
            <a:pPr marL="576263" marR="0" lvl="1"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endParaRPr kumimoji="0" lang="en-US" sz="2200" b="0" i="0" u="none" strike="noStrike" kern="1200" cap="none" spc="0" normalizeH="0" baseline="0" noProof="0" dirty="0" smtClean="0">
              <a:ln>
                <a:noFill/>
              </a:ln>
              <a:solidFill>
                <a:schemeClr val="tx1"/>
              </a:solidFill>
              <a:effectLst/>
              <a:uLnTx/>
              <a:uFillTx/>
              <a:latin typeface="Candara"/>
              <a:ea typeface="+mn-ea"/>
            </a:endParaRPr>
          </a:p>
          <a:p>
            <a:pPr marL="274320" marR="0" lvl="0" indent="-274320" algn="r" defTabSz="914400" rtl="1" eaLnBrk="1" fontAlgn="auto" latinLnBrk="0" hangingPunct="1">
              <a:lnSpc>
                <a:spcPct val="100000"/>
              </a:lnSpc>
              <a:spcBef>
                <a:spcPct val="20000"/>
              </a:spcBef>
              <a:spcAft>
                <a:spcPts val="0"/>
              </a:spcAft>
              <a:buClrTx/>
              <a:buSzPct val="100000"/>
              <a:buFont typeface="Wingdings" panose="05000000000000000000" pitchFamily="2" charset="2"/>
              <a:buChar char="§"/>
              <a:tabLst/>
              <a:defRPr/>
            </a:pPr>
            <a:r>
              <a:rPr kumimoji="0" lang="ar-LB" sz="2400" b="1" i="0" u="none" strike="noStrike" kern="1200" cap="none" spc="0" normalizeH="0" baseline="0" noProof="0" dirty="0" smtClean="0">
                <a:ln>
                  <a:noFill/>
                </a:ln>
                <a:solidFill>
                  <a:schemeClr val="tx1"/>
                </a:solidFill>
                <a:effectLst/>
                <a:uLnTx/>
                <a:uFillTx/>
                <a:latin typeface="Candara"/>
                <a:ea typeface="+mn-ea"/>
              </a:rPr>
              <a:t>تحديد الأهداف</a:t>
            </a:r>
            <a:endParaRPr kumimoji="0" lang="ar-LB" sz="2400" b="0" i="0" u="none" strike="noStrike" kern="1200" cap="none" spc="0" normalizeH="0" baseline="0" noProof="0" dirty="0" smtClean="0">
              <a:ln>
                <a:noFill/>
              </a:ln>
              <a:solidFill>
                <a:schemeClr val="tx1"/>
              </a:solidFill>
              <a:effectLst/>
              <a:uLnTx/>
              <a:uFillTx/>
              <a:latin typeface="Candara"/>
              <a:ea typeface="+mn-ea"/>
            </a:endParaRPr>
          </a:p>
          <a:p>
            <a:pPr marL="0" marR="0" lvl="0" indent="0" algn="r" defTabSz="914400" rtl="1" eaLnBrk="1" fontAlgn="auto" latinLnBrk="0" hangingPunct="1">
              <a:lnSpc>
                <a:spcPct val="100000"/>
              </a:lnSpc>
              <a:spcBef>
                <a:spcPct val="20000"/>
              </a:spcBef>
              <a:spcAft>
                <a:spcPts val="0"/>
              </a:spcAft>
              <a:buClrTx/>
              <a:buSzPct val="100000"/>
              <a:buFont typeface="Symbol" pitchFamily="18" charset="2"/>
              <a:buNone/>
              <a:tabLst/>
              <a:defRPr/>
            </a:pPr>
            <a:r>
              <a:rPr kumimoji="0" lang="ar-LB" sz="2400" b="0" i="0" u="none" strike="noStrike" kern="1200" cap="none" spc="0" normalizeH="0" baseline="0" noProof="0" dirty="0" smtClean="0">
                <a:ln>
                  <a:noFill/>
                </a:ln>
                <a:solidFill>
                  <a:schemeClr val="tx1"/>
                </a:solidFill>
                <a:effectLst/>
                <a:uLnTx/>
                <a:uFillTx/>
                <a:latin typeface="Candara"/>
                <a:ea typeface="+mn-ea"/>
              </a:rPr>
              <a:t>    الهدف من النموذج هو: </a:t>
            </a:r>
          </a:p>
          <a:p>
            <a:pPr marL="576263" marR="0" lvl="1"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LB" sz="2200" b="0" i="0" u="none" strike="noStrike" kern="1200" cap="none" spc="0" normalizeH="0" baseline="0" noProof="0" dirty="0" smtClean="0">
                <a:ln>
                  <a:noFill/>
                </a:ln>
                <a:solidFill>
                  <a:schemeClr val="tx1"/>
                </a:solidFill>
                <a:effectLst/>
                <a:uLnTx/>
                <a:uFillTx/>
                <a:latin typeface="Candara"/>
                <a:ea typeface="+mn-ea"/>
              </a:rPr>
              <a:t>تزويد المشاركين في الحلقة الدراسية بالبيانات ذات الصلة بنماذجهم الفرعية حول التنمية السكانية والأسر</a:t>
            </a:r>
          </a:p>
          <a:p>
            <a:pPr marL="576263" marR="0" lvl="1"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LB" sz="2200" b="0" i="0" u="none" strike="noStrike" kern="1200" cap="none" spc="0" normalizeH="0" baseline="0" noProof="0" dirty="0" smtClean="0">
                <a:ln>
                  <a:noFill/>
                </a:ln>
                <a:solidFill>
                  <a:schemeClr val="tx1"/>
                </a:solidFill>
                <a:effectLst/>
                <a:uLnTx/>
                <a:uFillTx/>
                <a:latin typeface="Candara"/>
                <a:ea typeface="+mn-ea"/>
              </a:rPr>
              <a:t>الاندماج في النموذج العام موضوع ورقة دراسية منفصلة</a:t>
            </a:r>
            <a:endParaRPr kumimoji="0" lang="en-US" sz="2200" b="0" i="0" u="none" strike="noStrike" kern="1200" cap="none" spc="0" normalizeH="0" baseline="0" noProof="0" dirty="0" smtClean="0">
              <a:ln>
                <a:noFill/>
              </a:ln>
              <a:solidFill>
                <a:schemeClr val="tx1"/>
              </a:solidFill>
              <a:effectLst/>
              <a:uLnTx/>
              <a:uFillTx/>
              <a:latin typeface="Candara"/>
              <a:ea typeface="+mn-ea"/>
            </a:endParaRPr>
          </a:p>
          <a:p>
            <a:pPr marL="274320" marR="0" lvl="0"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endParaRPr kumimoji="0" lang="fr-FR" sz="2400" b="0" i="0" u="none" strike="noStrike" kern="1200" cap="none" spc="0" normalizeH="0" baseline="0" noProof="0" dirty="0">
              <a:ln>
                <a:noFill/>
              </a:ln>
              <a:solidFill>
                <a:schemeClr val="tx1"/>
              </a:solidFill>
              <a:effectLst/>
              <a:uLnTx/>
              <a:uFillTx/>
              <a:latin typeface="Candara"/>
              <a:ea typeface="+mn-ea"/>
            </a:endParaRPr>
          </a:p>
        </p:txBody>
      </p:sp>
      <p:sp>
        <p:nvSpPr>
          <p:cNvPr id="5" name="Title 1"/>
          <p:cNvSpPr txBox="1">
            <a:spLocks/>
          </p:cNvSpPr>
          <p:nvPr/>
        </p:nvSpPr>
        <p:spPr>
          <a:xfrm>
            <a:off x="609441" y="21046"/>
            <a:ext cx="10969943"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LB" sz="3200" b="1" i="0" u="none" strike="noStrike" kern="1200" cap="none" spc="0" normalizeH="0" baseline="0" noProof="0" dirty="0" smtClean="0">
                <a:ln>
                  <a:noFill/>
                </a:ln>
                <a:solidFill>
                  <a:schemeClr val="tx1"/>
                </a:solidFill>
                <a:effectLst/>
                <a:uLnTx/>
                <a:uFillTx/>
                <a:latin typeface="Candara"/>
                <a:ea typeface="+mj-ea"/>
                <a:cs typeface="+mn-cs"/>
              </a:rPr>
              <a:t>مواصفات المشكلة وهدف النموذج</a:t>
            </a:r>
            <a:endParaRPr kumimoji="0" lang="fr-FR" sz="3200" b="1" i="0" u="none" strike="noStrike" kern="1200" cap="none" spc="0" normalizeH="0" baseline="0" noProof="0" dirty="0">
              <a:ln>
                <a:noFill/>
              </a:ln>
              <a:solidFill>
                <a:schemeClr val="tx1"/>
              </a:solidFill>
              <a:effectLst/>
              <a:uLnTx/>
              <a:uFillTx/>
              <a:latin typeface="Candara"/>
              <a:ea typeface="+mj-ea"/>
              <a:cs typeface="+mn-cs"/>
            </a:endParaRPr>
          </a:p>
        </p:txBody>
      </p:sp>
      <p:sp>
        <p:nvSpPr>
          <p:cNvPr id="2" name="Slide Number Placeholder 1"/>
          <p:cNvSpPr>
            <a:spLocks noGrp="1"/>
          </p:cNvSpPr>
          <p:nvPr>
            <p:ph type="sldNum" sz="quarter" idx="12"/>
          </p:nvPr>
        </p:nvSpPr>
        <p:spPr>
          <a:xfrm>
            <a:off x="10899244" y="6051455"/>
            <a:ext cx="1142245" cy="669925"/>
          </a:xfrm>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4958085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2"/>
          <p:cNvSpPr txBox="1">
            <a:spLocks/>
          </p:cNvSpPr>
          <p:nvPr/>
        </p:nvSpPr>
        <p:spPr>
          <a:xfrm>
            <a:off x="1550959" y="1732950"/>
            <a:ext cx="9875205" cy="3958406"/>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274320" marR="0" lvl="0"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LB" sz="2200" b="0" i="0" u="none" strike="noStrike" kern="1200" cap="none" spc="0" normalizeH="0" baseline="0" noProof="0" dirty="0" smtClean="0">
                <a:ln>
                  <a:noFill/>
                </a:ln>
                <a:solidFill>
                  <a:schemeClr val="tx1"/>
                </a:solidFill>
                <a:effectLst/>
                <a:uLnTx/>
                <a:uFillTx/>
                <a:latin typeface="Candara"/>
                <a:ea typeface="+mn-ea"/>
              </a:rPr>
              <a:t>الإنترنت</a:t>
            </a:r>
          </a:p>
          <a:p>
            <a:pPr marL="274320" marR="0" lvl="0"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LB" sz="2200" b="0" i="0" u="none" strike="noStrike" kern="1200" cap="none" spc="0" normalizeH="0" baseline="0" noProof="0" dirty="0" smtClean="0">
                <a:ln>
                  <a:noFill/>
                </a:ln>
                <a:solidFill>
                  <a:schemeClr val="tx1"/>
                </a:solidFill>
                <a:effectLst/>
                <a:uLnTx/>
                <a:uFillTx/>
                <a:latin typeface="Candara"/>
                <a:ea typeface="+mn-ea"/>
              </a:rPr>
              <a:t>المكتب الإحصائي لجمهورية إندونيسيا </a:t>
            </a:r>
          </a:p>
          <a:p>
            <a:pPr marL="274320" marR="0" lvl="0"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LB" sz="2200" b="0" i="0" u="none" strike="noStrike" kern="1200" cap="none" spc="0" normalizeH="0" baseline="0" noProof="0" dirty="0" smtClean="0">
                <a:ln>
                  <a:noFill/>
                </a:ln>
                <a:solidFill>
                  <a:schemeClr val="tx1"/>
                </a:solidFill>
                <a:effectLst/>
                <a:uLnTx/>
                <a:uFillTx/>
                <a:latin typeface="Candara"/>
                <a:ea typeface="+mn-ea"/>
              </a:rPr>
              <a:t>العديد من المنظمات الدولية مثل الأمم المتحدة أو البنك الدولي بيانات ديموغرافية</a:t>
            </a:r>
          </a:p>
          <a:p>
            <a:pPr marL="274320" marR="0" lvl="0"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LB" sz="2200" b="0" i="0" u="none" strike="noStrike" kern="1200" cap="none" spc="0" normalizeH="0" baseline="0" noProof="0" dirty="0" smtClean="0">
                <a:ln>
                  <a:noFill/>
                </a:ln>
                <a:solidFill>
                  <a:schemeClr val="tx1"/>
                </a:solidFill>
                <a:effectLst/>
                <a:uLnTx/>
                <a:uFillTx/>
                <a:latin typeface="Candara"/>
                <a:ea typeface="+mn-ea"/>
              </a:rPr>
              <a:t>تم جمع البيانات المتاحة من خلال الحولية الإحصائية للدول الأجنبية من مكتب الإحصاء الفيدرالي وتقارير التنمية العالمية للبنك الدولي المضافة</a:t>
            </a:r>
          </a:p>
          <a:p>
            <a:pPr marL="274320" marR="0" lvl="0"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LB" sz="2200" b="0" i="0" u="none" strike="noStrike" kern="1200" cap="none" spc="0" normalizeH="0" baseline="0" noProof="0" dirty="0" smtClean="0">
                <a:ln>
                  <a:noFill/>
                </a:ln>
                <a:solidFill>
                  <a:schemeClr val="tx1"/>
                </a:solidFill>
                <a:effectLst/>
                <a:uLnTx/>
                <a:uFillTx/>
                <a:latin typeface="Candara"/>
                <a:ea typeface="+mn-ea"/>
              </a:rPr>
              <a:t>يتم جدولة أهم البيانات المستخدمة في النموذج في الملحق</a:t>
            </a:r>
            <a:endParaRPr kumimoji="0" lang="en-US" sz="2200" b="0" i="0" u="none" strike="noStrike" kern="1200" cap="none" spc="0" normalizeH="0" baseline="0" noProof="0" dirty="0" smtClean="0">
              <a:ln>
                <a:noFill/>
              </a:ln>
              <a:solidFill>
                <a:schemeClr val="tx1"/>
              </a:solidFill>
              <a:effectLst/>
              <a:uLnTx/>
              <a:uFillTx/>
              <a:latin typeface="Candara"/>
              <a:ea typeface="+mn-ea"/>
            </a:endParaRPr>
          </a:p>
          <a:p>
            <a:pPr marL="274320" marR="0" lvl="0"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LB" sz="2200" b="0" i="0" u="none" strike="noStrike" kern="1200" cap="none" spc="0" normalizeH="0" baseline="0" noProof="0" dirty="0" smtClean="0">
                <a:ln>
                  <a:noFill/>
                </a:ln>
                <a:solidFill>
                  <a:schemeClr val="tx1"/>
                </a:solidFill>
                <a:effectLst/>
                <a:uLnTx/>
                <a:uFillTx/>
                <a:latin typeface="Candara"/>
                <a:ea typeface="+mn-ea"/>
              </a:rPr>
              <a:t>إذا تعذر الحصول على البيانات ذات الصلة ، تم عمل افتراضات </a:t>
            </a:r>
          </a:p>
          <a:p>
            <a:pPr marL="274320" marR="0" lvl="0"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LB" sz="2200" b="0" i="0" u="none" strike="noStrike" kern="1200" cap="none" spc="0" normalizeH="0" baseline="0" noProof="0" dirty="0" smtClean="0">
                <a:ln>
                  <a:noFill/>
                </a:ln>
                <a:solidFill>
                  <a:schemeClr val="tx1"/>
                </a:solidFill>
                <a:effectLst/>
                <a:uLnTx/>
                <a:uFillTx/>
                <a:latin typeface="Candara"/>
                <a:ea typeface="+mn-ea"/>
              </a:rPr>
              <a:t>جرت محاولة لاستخدام التنبؤات الدولية للتطوير المستقبلي للمتغيرات الخارجية</a:t>
            </a:r>
          </a:p>
          <a:p>
            <a:pPr marL="576263" marR="0" lvl="1"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LB" sz="2000" b="0" i="0" u="none" strike="noStrike" kern="1200" cap="none" spc="0" normalizeH="0" baseline="0" noProof="0" dirty="0" smtClean="0">
                <a:ln>
                  <a:noFill/>
                </a:ln>
                <a:solidFill>
                  <a:schemeClr val="tx1"/>
                </a:solidFill>
                <a:effectLst/>
                <a:uLnTx/>
                <a:uFillTx/>
                <a:latin typeface="Candara"/>
                <a:ea typeface="+mn-ea"/>
              </a:rPr>
              <a:t>المكتب الأمريكي مثلاً ، يوفر التعداد قاعدة بيانات تحتوي على مؤشرات متوقعة للتنمية السكانية حتى عام 2050 لمعظم البلدان</a:t>
            </a:r>
            <a:endParaRPr kumimoji="0" lang="en-US" sz="2000" b="0" i="0" u="none" strike="noStrike" kern="1200" cap="none" spc="0" normalizeH="0" baseline="0" noProof="0" dirty="0" smtClean="0">
              <a:ln>
                <a:noFill/>
              </a:ln>
              <a:solidFill>
                <a:schemeClr val="tx1"/>
              </a:solidFill>
              <a:effectLst/>
              <a:uLnTx/>
              <a:uFillTx/>
              <a:latin typeface="Candara"/>
              <a:ea typeface="+mn-ea"/>
            </a:endParaRPr>
          </a:p>
          <a:p>
            <a:pPr marL="274320" marR="0" lvl="0"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endParaRPr kumimoji="0" lang="fr-FR" sz="2200" b="0" i="0" u="none" strike="noStrike" kern="1200" cap="none" spc="0" normalizeH="0" baseline="0" noProof="0" dirty="0">
              <a:ln>
                <a:noFill/>
              </a:ln>
              <a:solidFill>
                <a:schemeClr val="tx1"/>
              </a:solidFill>
              <a:effectLst/>
              <a:uLnTx/>
              <a:uFillTx/>
              <a:latin typeface="Candara"/>
              <a:ea typeface="+mn-ea"/>
            </a:endParaRPr>
          </a:p>
        </p:txBody>
      </p:sp>
      <p:sp>
        <p:nvSpPr>
          <p:cNvPr id="5" name="Title 1"/>
          <p:cNvSpPr txBox="1">
            <a:spLocks/>
          </p:cNvSpPr>
          <p:nvPr/>
        </p:nvSpPr>
        <p:spPr>
          <a:xfrm>
            <a:off x="609441" y="11848"/>
            <a:ext cx="10969943"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LB" sz="3200" b="1" i="0" u="none" strike="noStrike" kern="1200" cap="none" spc="0" normalizeH="0" baseline="0" noProof="0" dirty="0" smtClean="0">
                <a:ln>
                  <a:noFill/>
                </a:ln>
                <a:solidFill>
                  <a:schemeClr val="tx1"/>
                </a:solidFill>
                <a:effectLst/>
                <a:uLnTx/>
                <a:uFillTx/>
                <a:latin typeface="Candara"/>
                <a:ea typeface="+mj-ea"/>
                <a:cs typeface="+mn-cs"/>
              </a:rPr>
              <a:t>الحصول على البيانات</a:t>
            </a:r>
            <a:endParaRPr kumimoji="0" lang="fr-FR" sz="3200" b="1" i="0" u="none" strike="noStrike" kern="1200" cap="none" spc="0" normalizeH="0" baseline="0" noProof="0" dirty="0">
              <a:ln>
                <a:noFill/>
              </a:ln>
              <a:solidFill>
                <a:schemeClr val="tx1"/>
              </a:solidFill>
              <a:effectLst/>
              <a:uLnTx/>
              <a:uFillTx/>
              <a:latin typeface="Candara"/>
              <a:ea typeface="+mj-ea"/>
              <a:cs typeface="+mn-cs"/>
            </a:endParaRPr>
          </a:p>
        </p:txBody>
      </p:sp>
      <p:sp>
        <p:nvSpPr>
          <p:cNvPr id="2" name="Slide Number Placeholder 1"/>
          <p:cNvSpPr>
            <a:spLocks noGrp="1"/>
          </p:cNvSpPr>
          <p:nvPr>
            <p:ph type="sldNum" sz="quarter" idx="12"/>
          </p:nvPr>
        </p:nvSpPr>
        <p:spPr>
          <a:xfrm>
            <a:off x="10899244" y="6098753"/>
            <a:ext cx="1142245" cy="669925"/>
          </a:xfrm>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37175261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p:cNvSpPr>
            <a:spLocks noGrp="1"/>
          </p:cNvSpPr>
          <p:nvPr>
            <p:ph type="sldNum" sz="quarter" idx="12"/>
          </p:nvPr>
        </p:nvSpPr>
        <p:spPr>
          <a:xfrm>
            <a:off x="10899244" y="6067221"/>
            <a:ext cx="1142245" cy="669925"/>
          </a:xfrm>
        </p:spPr>
        <p:txBody>
          <a:bodyPr/>
          <a:lstStyle/>
          <a:p>
            <a:fld id="{D57F1E4F-1CFF-5643-939E-217C01CDF565}" type="slidenum">
              <a:rPr lang="en-US" smtClean="0"/>
              <a:pPr/>
              <a:t>6</a:t>
            </a:fld>
            <a:endParaRPr lang="en-US" dirty="0"/>
          </a:p>
        </p:txBody>
      </p:sp>
      <p:sp>
        <p:nvSpPr>
          <p:cNvPr id="5" name="Content Placeholder 2"/>
          <p:cNvSpPr txBox="1">
            <a:spLocks/>
          </p:cNvSpPr>
          <p:nvPr/>
        </p:nvSpPr>
        <p:spPr>
          <a:xfrm>
            <a:off x="540257" y="1600187"/>
            <a:ext cx="11292856" cy="2057399"/>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400050" marR="0" lvl="0" indent="-342900" algn="r" defTabSz="914400" rtl="1" eaLnBrk="1" fontAlgn="auto" latinLnBrk="0" hangingPunct="1">
              <a:lnSpc>
                <a:spcPct val="100000"/>
              </a:lnSpc>
              <a:spcBef>
                <a:spcPct val="20000"/>
              </a:spcBef>
              <a:spcAft>
                <a:spcPts val="0"/>
              </a:spcAft>
              <a:buClrTx/>
              <a:buSzPct val="100000"/>
              <a:buFont typeface="Wingdings" panose="05000000000000000000" pitchFamily="2" charset="2"/>
              <a:buChar char="§"/>
              <a:tabLst/>
              <a:defRPr/>
            </a:pPr>
            <a:r>
              <a:rPr kumimoji="0" lang="ar-SA" sz="2200" b="1" i="0" u="none" strike="noStrike" kern="1200" cap="none" spc="0" normalizeH="0" baseline="0" noProof="0" dirty="0" smtClean="0">
                <a:ln>
                  <a:noFill/>
                </a:ln>
                <a:solidFill>
                  <a:schemeClr val="tx1"/>
                </a:solidFill>
                <a:effectLst/>
                <a:uLnTx/>
                <a:uFillTx/>
                <a:latin typeface="Candara"/>
                <a:ea typeface="+mn-ea"/>
              </a:rPr>
              <a:t>نموذج الفوج للتنمية السكانية</a:t>
            </a:r>
            <a:endParaRPr kumimoji="0" lang="en-US" sz="2200" b="1" i="0" u="none" strike="noStrike" kern="1200" cap="none" spc="0" normalizeH="0" baseline="0" noProof="0" dirty="0" smtClean="0">
              <a:ln>
                <a:noFill/>
              </a:ln>
              <a:solidFill>
                <a:schemeClr val="tx1"/>
              </a:solidFill>
              <a:effectLst/>
              <a:uLnTx/>
              <a:uFillTx/>
              <a:latin typeface="Candara"/>
              <a:ea typeface="+mn-ea"/>
            </a:endParaRPr>
          </a:p>
          <a:p>
            <a:pPr marL="0" marR="0" lvl="0" indent="0" algn="r" defTabSz="914400" rtl="1" eaLnBrk="1" fontAlgn="auto" latinLnBrk="0" hangingPunct="1">
              <a:lnSpc>
                <a:spcPct val="100000"/>
              </a:lnSpc>
              <a:spcBef>
                <a:spcPct val="20000"/>
              </a:spcBef>
              <a:spcAft>
                <a:spcPts val="0"/>
              </a:spcAft>
              <a:buClrTx/>
              <a:buSzPct val="100000"/>
              <a:buFont typeface="Symbol" pitchFamily="18" charset="2"/>
              <a:buNone/>
              <a:tabLst/>
              <a:defRPr/>
            </a:pPr>
            <a:r>
              <a:rPr kumimoji="0" lang="ar-SA" sz="2200" b="0" i="0" u="none" strike="noStrike" kern="1200" cap="none" spc="0" normalizeH="0" baseline="0" noProof="0" dirty="0" smtClean="0">
                <a:ln>
                  <a:noFill/>
                </a:ln>
                <a:solidFill>
                  <a:schemeClr val="tx1"/>
                </a:solidFill>
                <a:effectLst/>
                <a:uLnTx/>
                <a:uFillTx/>
                <a:latin typeface="Candara"/>
                <a:ea typeface="+mn-ea"/>
              </a:rPr>
              <a:t>من السمات المميزة لتطور السكان</a:t>
            </a:r>
            <a:r>
              <a:rPr kumimoji="0" lang="ar-LB" sz="2200" b="0" i="0" u="none" strike="noStrike" kern="1200" cap="none" spc="0" normalizeH="0" baseline="0" noProof="0" dirty="0" smtClean="0">
                <a:ln>
                  <a:noFill/>
                </a:ln>
                <a:solidFill>
                  <a:schemeClr val="tx1"/>
                </a:solidFill>
                <a:effectLst/>
                <a:uLnTx/>
                <a:uFillTx/>
                <a:latin typeface="Candara"/>
                <a:ea typeface="+mn-ea"/>
              </a:rPr>
              <a:t>:</a:t>
            </a:r>
            <a:r>
              <a:rPr kumimoji="0" lang="ar-SA" sz="2200" b="0" i="0" u="none" strike="noStrike" kern="1200" cap="none" spc="0" normalizeH="0" baseline="0" noProof="0" dirty="0" smtClean="0">
                <a:ln>
                  <a:noFill/>
                </a:ln>
                <a:solidFill>
                  <a:schemeClr val="tx1"/>
                </a:solidFill>
                <a:effectLst/>
                <a:uLnTx/>
                <a:uFillTx/>
                <a:latin typeface="Candara"/>
                <a:ea typeface="+mn-ea"/>
              </a:rPr>
              <a:t> </a:t>
            </a:r>
            <a:endParaRPr kumimoji="0" lang="ar-LB" sz="2200" b="0" i="0" u="none" strike="noStrike" kern="1200" cap="none" spc="0" normalizeH="0" baseline="0" noProof="0" dirty="0" smtClean="0">
              <a:ln>
                <a:noFill/>
              </a:ln>
              <a:solidFill>
                <a:schemeClr val="tx1"/>
              </a:solidFill>
              <a:effectLst/>
              <a:uLnTx/>
              <a:uFillTx/>
              <a:latin typeface="Candara"/>
              <a:ea typeface="+mn-ea"/>
            </a:endParaRPr>
          </a:p>
          <a:p>
            <a:pPr lvl="1" algn="r" rtl="1">
              <a:buClrTx/>
              <a:defRPr/>
            </a:pPr>
            <a:r>
              <a:rPr kumimoji="0" lang="ar-SA" sz="2000" b="0" i="0" u="none" strike="noStrike" kern="1200" cap="none" spc="0" normalizeH="0" baseline="0" noProof="0" dirty="0" smtClean="0">
                <a:ln>
                  <a:noFill/>
                </a:ln>
                <a:solidFill>
                  <a:schemeClr val="tx1"/>
                </a:solidFill>
                <a:effectLst/>
                <a:uLnTx/>
                <a:uFillTx/>
                <a:latin typeface="Candara"/>
                <a:ea typeface="+mn-ea"/>
              </a:rPr>
              <a:t>عدد الولادات السنوية وعدد الوفيات</a:t>
            </a:r>
            <a:endParaRPr kumimoji="0" lang="ar-LB" sz="2000" b="0" i="0" u="none" strike="noStrike" kern="1200" cap="none" spc="0" normalizeH="0" baseline="0" noProof="0" dirty="0" smtClean="0">
              <a:ln>
                <a:noFill/>
              </a:ln>
              <a:solidFill>
                <a:schemeClr val="tx1"/>
              </a:solidFill>
              <a:effectLst/>
              <a:uLnTx/>
              <a:uFillTx/>
              <a:latin typeface="Candara"/>
              <a:ea typeface="+mn-ea"/>
            </a:endParaRPr>
          </a:p>
          <a:p>
            <a:pPr lvl="2" algn="r" rtl="1">
              <a:buClrTx/>
              <a:defRPr/>
            </a:pPr>
            <a:r>
              <a:rPr kumimoji="0" lang="ar-SA" sz="1800" b="0" i="0" u="none" strike="noStrike" kern="1200" cap="none" spc="0" normalizeH="0" baseline="0" noProof="0" dirty="0" smtClean="0">
                <a:ln>
                  <a:noFill/>
                </a:ln>
                <a:solidFill>
                  <a:schemeClr val="tx1"/>
                </a:solidFill>
                <a:effectLst/>
                <a:uLnTx/>
                <a:uFillTx/>
                <a:latin typeface="Candara"/>
                <a:ea typeface="+mn-ea"/>
              </a:rPr>
              <a:t>يعتمد معدل </a:t>
            </a:r>
            <a:r>
              <a:rPr lang="ar-SA" sz="1800" dirty="0">
                <a:solidFill>
                  <a:schemeClr val="tx1"/>
                </a:solidFill>
                <a:latin typeface="Candara"/>
              </a:rPr>
              <a:t>الولادات </a:t>
            </a:r>
            <a:r>
              <a:rPr kumimoji="0" lang="ar-SA" sz="1800" b="0" i="0" u="none" strike="noStrike" kern="1200" cap="none" spc="0" normalizeH="0" baseline="0" noProof="0" dirty="0" smtClean="0">
                <a:ln>
                  <a:noFill/>
                </a:ln>
                <a:solidFill>
                  <a:schemeClr val="tx1"/>
                </a:solidFill>
                <a:effectLst/>
                <a:uLnTx/>
                <a:uFillTx/>
                <a:latin typeface="Candara"/>
                <a:ea typeface="+mn-ea"/>
              </a:rPr>
              <a:t>السنوي على خصوبة النساء حسب العمر وعدد النساء في سن الإنجاب</a:t>
            </a:r>
            <a:endParaRPr kumimoji="0" lang="ar-LB" sz="1800" b="0" i="0" u="none" strike="noStrike" kern="1200" cap="none" spc="0" normalizeH="0" baseline="0" noProof="0" dirty="0" smtClean="0">
              <a:ln>
                <a:noFill/>
              </a:ln>
              <a:solidFill>
                <a:schemeClr val="tx1"/>
              </a:solidFill>
              <a:effectLst/>
              <a:uLnTx/>
              <a:uFillTx/>
              <a:latin typeface="Candara"/>
              <a:ea typeface="+mn-ea"/>
            </a:endParaRPr>
          </a:p>
          <a:p>
            <a:pPr lvl="2" algn="r" rtl="1">
              <a:buClrTx/>
              <a:defRPr/>
            </a:pPr>
            <a:r>
              <a:rPr kumimoji="0" lang="ar-SA" sz="1800" b="0" i="0" u="none" strike="noStrike" kern="1200" cap="none" spc="0" normalizeH="0" baseline="0" noProof="0" dirty="0" smtClean="0">
                <a:ln>
                  <a:noFill/>
                </a:ln>
                <a:solidFill>
                  <a:schemeClr val="tx1"/>
                </a:solidFill>
                <a:effectLst/>
                <a:uLnTx/>
                <a:uFillTx/>
                <a:latin typeface="Candara"/>
                <a:ea typeface="+mn-ea"/>
              </a:rPr>
              <a:t>يعتمد معدل الوفيات أيضًا على العمر </a:t>
            </a:r>
            <a:endParaRPr kumimoji="0" lang="ar-LB" sz="1800" b="0" i="0" u="none" strike="noStrike" kern="1200" cap="none" spc="0" normalizeH="0" baseline="0" noProof="0" dirty="0" smtClean="0">
              <a:ln>
                <a:noFill/>
              </a:ln>
              <a:solidFill>
                <a:schemeClr val="tx1"/>
              </a:solidFill>
              <a:effectLst/>
              <a:uLnTx/>
              <a:uFillTx/>
              <a:latin typeface="Candara"/>
              <a:ea typeface="+mn-ea"/>
            </a:endParaRPr>
          </a:p>
          <a:p>
            <a:pPr marL="0" marR="0" lvl="0" indent="0" algn="r" defTabSz="914400" rtl="1" eaLnBrk="1" fontAlgn="auto" latinLnBrk="0" hangingPunct="1">
              <a:lnSpc>
                <a:spcPct val="100000"/>
              </a:lnSpc>
              <a:spcBef>
                <a:spcPct val="20000"/>
              </a:spcBef>
              <a:spcAft>
                <a:spcPts val="0"/>
              </a:spcAft>
              <a:buClrTx/>
              <a:buSzPct val="100000"/>
              <a:buFont typeface="Symbol" pitchFamily="18" charset="2"/>
              <a:buNone/>
              <a:tabLst/>
              <a:defRPr/>
            </a:pPr>
            <a:endParaRPr kumimoji="0" lang="en-US" sz="2000" b="0" i="0" u="none" strike="noStrike" kern="1200" cap="none" spc="0" normalizeH="0" baseline="0" noProof="0" dirty="0">
              <a:ln>
                <a:noFill/>
              </a:ln>
              <a:solidFill>
                <a:schemeClr val="tx1"/>
              </a:solidFill>
              <a:effectLst/>
              <a:uLnTx/>
              <a:uFillTx/>
              <a:latin typeface="Candara"/>
              <a:ea typeface="+mn-ea"/>
            </a:endParaRPr>
          </a:p>
        </p:txBody>
      </p:sp>
      <p:sp>
        <p:nvSpPr>
          <p:cNvPr id="6" name="Title 1"/>
          <p:cNvSpPr txBox="1">
            <a:spLocks/>
          </p:cNvSpPr>
          <p:nvPr/>
        </p:nvSpPr>
        <p:spPr>
          <a:xfrm>
            <a:off x="609441" y="21046"/>
            <a:ext cx="10969943"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LB" sz="3200" b="1" i="0" u="none" strike="noStrike" kern="1200" cap="none" spc="0" normalizeH="0" baseline="0" noProof="0" dirty="0" smtClean="0">
                <a:ln>
                  <a:noFill/>
                </a:ln>
                <a:solidFill>
                  <a:schemeClr val="tx1"/>
                </a:solidFill>
                <a:effectLst/>
                <a:uLnTx/>
                <a:uFillTx/>
                <a:latin typeface="Candara"/>
                <a:ea typeface="+mj-ea"/>
                <a:cs typeface="+mn-cs"/>
              </a:rPr>
              <a:t>ال</a:t>
            </a:r>
            <a:r>
              <a:rPr kumimoji="0" lang="ar-SA" sz="3200" b="1" i="0" u="none" strike="noStrike" kern="1200" cap="none" spc="0" normalizeH="0" baseline="0" noProof="0" dirty="0" smtClean="0">
                <a:ln>
                  <a:noFill/>
                </a:ln>
                <a:solidFill>
                  <a:schemeClr val="tx1"/>
                </a:solidFill>
                <a:effectLst/>
                <a:uLnTx/>
                <a:uFillTx/>
                <a:latin typeface="Candara"/>
                <a:ea typeface="+mj-ea"/>
                <a:cs typeface="+mn-cs"/>
              </a:rPr>
              <a:t>نمذجة</a:t>
            </a:r>
            <a:r>
              <a:rPr kumimoji="0" lang="ar-LB" sz="3100" b="1" i="0" u="none" strike="noStrike" kern="1200" cap="none" spc="0" normalizeH="0" baseline="0" noProof="0" dirty="0" smtClean="0">
                <a:ln>
                  <a:noFill/>
                </a:ln>
                <a:solidFill>
                  <a:schemeClr val="tx1"/>
                </a:solidFill>
                <a:effectLst/>
                <a:uLnTx/>
                <a:uFillTx/>
                <a:latin typeface="Candara"/>
                <a:ea typeface="+mj-ea"/>
                <a:cs typeface="+mn-cs"/>
              </a:rPr>
              <a:t> _ </a:t>
            </a:r>
            <a:r>
              <a:rPr kumimoji="0" lang="ar-SA" sz="2800" b="1" i="0" u="none" strike="noStrike" kern="1200" cap="none" spc="0" normalizeH="0" baseline="0" noProof="0" dirty="0" smtClean="0">
                <a:ln>
                  <a:noFill/>
                </a:ln>
                <a:solidFill>
                  <a:schemeClr val="tx1"/>
                </a:solidFill>
                <a:effectLst/>
                <a:uLnTx/>
                <a:uFillTx/>
                <a:latin typeface="Candara"/>
                <a:ea typeface="+mj-ea"/>
                <a:cs typeface="+mn-cs"/>
              </a:rPr>
              <a:t>إنشاء نموذج أساسي بسيط</a:t>
            </a:r>
            <a:r>
              <a:rPr kumimoji="0" lang="ar-LB" sz="2800" b="1" i="0" u="none" strike="noStrike" kern="1200" cap="none" spc="0" normalizeH="0" baseline="0" noProof="0" dirty="0" smtClean="0">
                <a:ln>
                  <a:noFill/>
                </a:ln>
                <a:solidFill>
                  <a:schemeClr val="tx1"/>
                </a:solidFill>
                <a:effectLst/>
                <a:uLnTx/>
                <a:uFillTx/>
                <a:latin typeface="Candara"/>
                <a:ea typeface="+mj-ea"/>
                <a:cs typeface="+mn-cs"/>
              </a:rPr>
              <a:t> </a:t>
            </a:r>
            <a:endParaRPr kumimoji="0" lang="fr-FR" sz="4400" b="0" i="0" u="none" strike="noStrike" kern="1200" cap="none" spc="0" normalizeH="0" baseline="0" noProof="0" dirty="0">
              <a:ln>
                <a:noFill/>
              </a:ln>
              <a:solidFill>
                <a:schemeClr val="tx1"/>
              </a:solidFill>
              <a:effectLst/>
              <a:uLnTx/>
              <a:uFillTx/>
              <a:latin typeface="Candara"/>
              <a:ea typeface="+mj-ea"/>
              <a:cs typeface="+mn-cs"/>
            </a:endParaRPr>
          </a:p>
        </p:txBody>
      </p:sp>
      <p:grpSp>
        <p:nvGrpSpPr>
          <p:cNvPr id="22" name="Group 21"/>
          <p:cNvGrpSpPr/>
          <p:nvPr/>
        </p:nvGrpSpPr>
        <p:grpSpPr>
          <a:xfrm>
            <a:off x="786420" y="1880353"/>
            <a:ext cx="6094413" cy="808255"/>
            <a:chOff x="786420" y="1880353"/>
            <a:chExt cx="6094413" cy="808255"/>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420" y="1914991"/>
              <a:ext cx="6094413" cy="77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083831" y="1913012"/>
              <a:ext cx="1220249" cy="369332"/>
            </a:xfrm>
            <a:prstGeom prst="rect">
              <a:avLst/>
            </a:prstGeom>
            <a:solidFill>
              <a:sysClr val="window" lastClr="FFFFFF"/>
            </a:solidFill>
            <a:ln w="15875" cap="flat" cmpd="sng" algn="ctr">
              <a:solidFill>
                <a:sysClr val="window" lastClr="FFFFFF"/>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LB" b="1" i="0" u="none" strike="noStrike" kern="0" cap="none" spc="0" normalizeH="0" baseline="0" noProof="0" dirty="0" smtClean="0">
                  <a:ln>
                    <a:noFill/>
                  </a:ln>
                  <a:solidFill>
                    <a:prstClr val="black"/>
                  </a:solidFill>
                  <a:effectLst/>
                  <a:uLnTx/>
                  <a:uFillTx/>
                  <a:latin typeface="Courier New" panose="02070309020205020404" pitchFamily="49" charset="0"/>
                  <a:cs typeface="Courier New" panose="02070309020205020404" pitchFamily="49" charset="0"/>
                </a:rPr>
                <a:t>الولادة</a:t>
              </a:r>
              <a:endParaRPr kumimoji="0" lang="fr-FR" b="1" i="0" u="none" strike="noStrike" kern="0" cap="none" spc="0" normalizeH="0" baseline="0" noProof="0" dirty="0" smtClean="0">
                <a:ln>
                  <a:noFill/>
                </a:ln>
                <a:solidFill>
                  <a:prstClr val="black"/>
                </a:solidFill>
                <a:effectLst/>
                <a:uLnTx/>
                <a:uFillTx/>
                <a:latin typeface="Courier New" panose="02070309020205020404" pitchFamily="49" charset="0"/>
                <a:cs typeface="Courier New" panose="02070309020205020404" pitchFamily="49" charset="0"/>
              </a:endParaRPr>
            </a:p>
          </p:txBody>
        </p:sp>
        <p:sp>
          <p:nvSpPr>
            <p:cNvPr id="12" name="TextBox 11"/>
            <p:cNvSpPr txBox="1"/>
            <p:nvPr/>
          </p:nvSpPr>
          <p:spPr>
            <a:xfrm>
              <a:off x="3021038" y="1880353"/>
              <a:ext cx="1422030" cy="400110"/>
            </a:xfrm>
            <a:prstGeom prst="rect">
              <a:avLst/>
            </a:prstGeom>
            <a:solidFill>
              <a:sysClr val="window" lastClr="FFFFFF"/>
            </a:solidFill>
            <a:ln w="15875" cap="flat" cmpd="sng" algn="ctr">
              <a:solidFill>
                <a:sysClr val="window" lastClr="FFFFFF"/>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LB" sz="2000" b="1" i="0" u="none" strike="noStrike" kern="0" cap="none" spc="0" normalizeH="0" baseline="0" noProof="0" dirty="0" smtClean="0">
                  <a:ln>
                    <a:noFill/>
                  </a:ln>
                  <a:solidFill>
                    <a:prstClr val="black"/>
                  </a:solidFill>
                  <a:effectLst/>
                  <a:uLnTx/>
                  <a:uFillTx/>
                  <a:latin typeface="Courier New" panose="02070309020205020404" pitchFamily="49" charset="0"/>
                  <a:cs typeface="Courier New" panose="02070309020205020404" pitchFamily="49" charset="0"/>
                </a:rPr>
                <a:t>السكان</a:t>
              </a:r>
              <a:endParaRPr kumimoji="0" lang="fr-FR" sz="2000" b="1" i="0" u="none" strike="noStrike" kern="0" cap="none" spc="0" normalizeH="0" baseline="0" noProof="0" dirty="0" smtClean="0">
                <a:ln>
                  <a:noFill/>
                </a:ln>
                <a:solidFill>
                  <a:prstClr val="black"/>
                </a:solidFill>
                <a:effectLst/>
                <a:uLnTx/>
                <a:uFillTx/>
                <a:latin typeface="Courier New" panose="02070309020205020404" pitchFamily="49" charset="0"/>
                <a:cs typeface="Courier New" panose="02070309020205020404" pitchFamily="49" charset="0"/>
              </a:endParaRPr>
            </a:p>
          </p:txBody>
        </p:sp>
        <p:sp>
          <p:nvSpPr>
            <p:cNvPr id="13" name="TextBox 12"/>
            <p:cNvSpPr txBox="1"/>
            <p:nvPr/>
          </p:nvSpPr>
          <p:spPr>
            <a:xfrm>
              <a:off x="5255656" y="1899541"/>
              <a:ext cx="1320456" cy="400110"/>
            </a:xfrm>
            <a:prstGeom prst="rect">
              <a:avLst/>
            </a:prstGeom>
            <a:solidFill>
              <a:sysClr val="window" lastClr="FFFFFF"/>
            </a:solidFill>
            <a:ln w="15875" cap="flat" cmpd="sng" algn="ctr">
              <a:solidFill>
                <a:sysClr val="window" lastClr="FFFFFF"/>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LB" sz="2000" b="1" i="0" u="none" strike="noStrike" kern="0" cap="none" spc="0" normalizeH="0" baseline="0" noProof="0" dirty="0" smtClean="0">
                  <a:ln>
                    <a:noFill/>
                  </a:ln>
                  <a:solidFill>
                    <a:prstClr val="black"/>
                  </a:solidFill>
                  <a:effectLst/>
                  <a:uLnTx/>
                  <a:uFillTx/>
                  <a:latin typeface="Courier New" panose="02070309020205020404" pitchFamily="49" charset="0"/>
                  <a:cs typeface="Courier New" panose="02070309020205020404" pitchFamily="49" charset="0"/>
                </a:rPr>
                <a:t>الوفيات</a:t>
              </a:r>
              <a:endParaRPr kumimoji="0" lang="fr-FR" sz="2000" b="1" i="0" u="none" strike="noStrike" kern="0" cap="none" spc="0" normalizeH="0" baseline="0" noProof="0" dirty="0" smtClean="0">
                <a:ln>
                  <a:noFill/>
                </a:ln>
                <a:solidFill>
                  <a:prstClr val="black"/>
                </a:solidFill>
                <a:effectLst/>
                <a:uLnTx/>
                <a:uFillTx/>
                <a:latin typeface="Courier New" panose="02070309020205020404" pitchFamily="49" charset="0"/>
                <a:cs typeface="Courier New" panose="02070309020205020404" pitchFamily="49" charset="0"/>
              </a:endParaRPr>
            </a:p>
          </p:txBody>
        </p:sp>
      </p:grpSp>
      <p:grpSp>
        <p:nvGrpSpPr>
          <p:cNvPr id="21" name="Group 20"/>
          <p:cNvGrpSpPr/>
          <p:nvPr/>
        </p:nvGrpSpPr>
        <p:grpSpPr>
          <a:xfrm>
            <a:off x="309174" y="3297172"/>
            <a:ext cx="5495544" cy="3161861"/>
            <a:chOff x="145398" y="3310820"/>
            <a:chExt cx="5495544" cy="3161861"/>
          </a:xfrm>
        </p:grpSpPr>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398" y="3310820"/>
              <a:ext cx="5495544" cy="3161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309292" y="3314734"/>
              <a:ext cx="1193231" cy="400110"/>
            </a:xfrm>
            <a:prstGeom prst="rect">
              <a:avLst/>
            </a:prstGeom>
            <a:solidFill>
              <a:sysClr val="window" lastClr="FFFFFF"/>
            </a:solidFill>
            <a:ln w="15875" cap="flat" cmpd="sng" algn="ctr">
              <a:solidFill>
                <a:sysClr val="window" lastClr="FFFFFF"/>
              </a:solidFill>
              <a:prstDash val="solid"/>
            </a:ln>
            <a:effectLst/>
          </p:spPr>
          <p:txBody>
            <a:bodyPr wrap="square" rtlCol="0"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LB" sz="2000" b="1" i="0" u="none" strike="noStrike" kern="0" cap="none" spc="0" normalizeH="0" baseline="0" noProof="0" dirty="0" smtClean="0">
                  <a:ln>
                    <a:noFill/>
                  </a:ln>
                  <a:solidFill>
                    <a:prstClr val="black"/>
                  </a:solidFill>
                  <a:effectLst/>
                  <a:uLnTx/>
                  <a:uFillTx/>
                  <a:latin typeface="Courier New" panose="02070309020205020404" pitchFamily="49" charset="0"/>
                  <a:cs typeface="Courier New" panose="02070309020205020404" pitchFamily="49" charset="0"/>
                </a:rPr>
                <a:t>الولادة</a:t>
              </a:r>
              <a:endParaRPr kumimoji="0" lang="fr-FR" sz="2800" b="1" i="0" u="none" strike="noStrike" kern="0" cap="none" spc="0" normalizeH="0" baseline="0" noProof="0" dirty="0" smtClean="0">
                <a:ln>
                  <a:noFill/>
                </a:ln>
                <a:solidFill>
                  <a:prstClr val="black"/>
                </a:solidFill>
                <a:effectLst/>
                <a:uLnTx/>
                <a:uFillTx/>
                <a:latin typeface="Courier New" panose="02070309020205020404" pitchFamily="49" charset="0"/>
                <a:cs typeface="Courier New" panose="02070309020205020404" pitchFamily="49" charset="0"/>
              </a:endParaRPr>
            </a:p>
          </p:txBody>
        </p:sp>
        <p:sp>
          <p:nvSpPr>
            <p:cNvPr id="15" name="TextBox 14"/>
            <p:cNvSpPr txBox="1"/>
            <p:nvPr/>
          </p:nvSpPr>
          <p:spPr>
            <a:xfrm>
              <a:off x="4086761" y="4623589"/>
              <a:ext cx="1264741" cy="384721"/>
            </a:xfrm>
            <a:prstGeom prst="rect">
              <a:avLst/>
            </a:prstGeom>
            <a:solidFill>
              <a:sysClr val="window" lastClr="FFFFFF"/>
            </a:solidFill>
            <a:ln w="15875" cap="flat" cmpd="sng" algn="ctr">
              <a:solidFill>
                <a:sysClr val="window" lastClr="FFFFFF"/>
              </a:solidFill>
              <a:prstDash val="solid"/>
            </a:ln>
            <a:effectLst/>
          </p:spPr>
          <p:txBody>
            <a:bodyPr wrap="square" rtlCol="0"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LB" sz="1900" b="1" i="0" u="none" strike="noStrike" kern="0" cap="none" spc="0" normalizeH="0" baseline="0" noProof="0" dirty="0" smtClean="0">
                  <a:ln>
                    <a:noFill/>
                  </a:ln>
                  <a:solidFill>
                    <a:prstClr val="black"/>
                  </a:solidFill>
                  <a:effectLst/>
                  <a:uLnTx/>
                  <a:uFillTx/>
                  <a:latin typeface="Courier New" panose="02070309020205020404" pitchFamily="49" charset="0"/>
                  <a:cs typeface="Courier New" panose="02070309020205020404" pitchFamily="49" charset="0"/>
                </a:rPr>
                <a:t>الوفيات</a:t>
              </a:r>
              <a:endParaRPr kumimoji="0" lang="fr-FR" sz="1900" b="1" i="0" u="none" strike="noStrike" kern="0" cap="none" spc="0" normalizeH="0" baseline="0" noProof="0" dirty="0" smtClean="0">
                <a:ln>
                  <a:noFill/>
                </a:ln>
                <a:solidFill>
                  <a:prstClr val="black"/>
                </a:solidFill>
                <a:effectLst/>
                <a:uLnTx/>
                <a:uFillTx/>
                <a:latin typeface="Courier New" panose="02070309020205020404" pitchFamily="49" charset="0"/>
                <a:cs typeface="Courier New" panose="02070309020205020404" pitchFamily="49" charset="0"/>
              </a:endParaRPr>
            </a:p>
          </p:txBody>
        </p:sp>
        <p:sp>
          <p:nvSpPr>
            <p:cNvPr id="16" name="TextBox 15"/>
            <p:cNvSpPr txBox="1"/>
            <p:nvPr/>
          </p:nvSpPr>
          <p:spPr>
            <a:xfrm>
              <a:off x="1731536" y="4592298"/>
              <a:ext cx="1565273" cy="400110"/>
            </a:xfrm>
            <a:prstGeom prst="rect">
              <a:avLst/>
            </a:prstGeom>
            <a:solidFill>
              <a:sysClr val="window" lastClr="FFFFFF"/>
            </a:solidFill>
            <a:ln w="15875" cap="flat" cmpd="sng" algn="ctr">
              <a:solidFill>
                <a:sysClr val="window" lastClr="FFFFFF"/>
              </a:solidFill>
              <a:prstDash val="solid"/>
            </a:ln>
            <a:effectLst/>
          </p:spPr>
          <p:txBody>
            <a:bodyPr wrap="square" rtlCol="0"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LB" sz="2000" b="1" i="0" u="none" strike="noStrike" kern="0" cap="none" spc="0" normalizeH="0" baseline="0" noProof="0" dirty="0" smtClean="0">
                  <a:ln>
                    <a:noFill/>
                  </a:ln>
                  <a:solidFill>
                    <a:prstClr val="black"/>
                  </a:solidFill>
                  <a:effectLst/>
                  <a:uLnTx/>
                  <a:uFillTx/>
                  <a:latin typeface="Courier New" panose="02070309020205020404" pitchFamily="49" charset="0"/>
                  <a:cs typeface="Courier New" panose="02070309020205020404" pitchFamily="49" charset="0"/>
                </a:rPr>
                <a:t>الكبار</a:t>
              </a:r>
              <a:endParaRPr kumimoji="0" lang="fr-FR" sz="2000" b="1" i="0" u="none" strike="noStrike" kern="0" cap="none" spc="0" normalizeH="0" baseline="0" noProof="0" dirty="0" smtClean="0">
                <a:ln>
                  <a:noFill/>
                </a:ln>
                <a:solidFill>
                  <a:prstClr val="black"/>
                </a:solidFill>
                <a:effectLst/>
                <a:uLnTx/>
                <a:uFillTx/>
                <a:latin typeface="Courier New" panose="02070309020205020404" pitchFamily="49" charset="0"/>
                <a:cs typeface="Courier New" panose="02070309020205020404" pitchFamily="49" charset="0"/>
              </a:endParaRPr>
            </a:p>
          </p:txBody>
        </p:sp>
        <p:sp>
          <p:nvSpPr>
            <p:cNvPr id="17" name="TextBox 16"/>
            <p:cNvSpPr txBox="1"/>
            <p:nvPr/>
          </p:nvSpPr>
          <p:spPr>
            <a:xfrm>
              <a:off x="2111217" y="3328747"/>
              <a:ext cx="834929" cy="307777"/>
            </a:xfrm>
            <a:prstGeom prst="rect">
              <a:avLst/>
            </a:prstGeom>
            <a:solidFill>
              <a:sysClr val="window" lastClr="FFFFFF"/>
            </a:solidFill>
            <a:ln w="15875" cap="flat" cmpd="sng" algn="ctr">
              <a:solidFill>
                <a:sysClr val="window" lastClr="FFFFFF"/>
              </a:solidFill>
              <a:prstDash val="solid"/>
            </a:ln>
            <a:effectLst/>
          </p:spPr>
          <p:txBody>
            <a:bodyPr wrap="square" rtlCol="0"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LB" sz="1400" b="1" i="0" u="none" strike="noStrike" kern="0" cap="none" spc="0" normalizeH="0" baseline="0" noProof="0" dirty="0" smtClean="0">
                  <a:ln>
                    <a:noFill/>
                  </a:ln>
                  <a:solidFill>
                    <a:prstClr val="black"/>
                  </a:solidFill>
                  <a:effectLst/>
                  <a:uLnTx/>
                  <a:uFillTx/>
                  <a:latin typeface="Courier New" panose="02070309020205020404" pitchFamily="49" charset="0"/>
                  <a:cs typeface="Courier New" panose="02070309020205020404" pitchFamily="49" charset="0"/>
                </a:rPr>
                <a:t>الأطفال</a:t>
              </a:r>
              <a:endParaRPr kumimoji="0" lang="fr-FR" sz="1100" b="1" i="0" u="none" strike="noStrike" kern="0" cap="none" spc="0" normalizeH="0" baseline="0" noProof="0" dirty="0" smtClean="0">
                <a:ln>
                  <a:noFill/>
                </a:ln>
                <a:solidFill>
                  <a:prstClr val="black"/>
                </a:solidFill>
                <a:effectLst/>
                <a:uLnTx/>
                <a:uFillTx/>
                <a:latin typeface="Courier New" panose="02070309020205020404" pitchFamily="49" charset="0"/>
                <a:cs typeface="Courier New" panose="02070309020205020404" pitchFamily="49" charset="0"/>
              </a:endParaRPr>
            </a:p>
          </p:txBody>
        </p:sp>
        <p:sp>
          <p:nvSpPr>
            <p:cNvPr id="18" name="TextBox 17"/>
            <p:cNvSpPr txBox="1"/>
            <p:nvPr/>
          </p:nvSpPr>
          <p:spPr>
            <a:xfrm>
              <a:off x="1355835" y="5977034"/>
              <a:ext cx="1716818" cy="400110"/>
            </a:xfrm>
            <a:prstGeom prst="rect">
              <a:avLst/>
            </a:prstGeom>
            <a:solidFill>
              <a:sysClr val="window" lastClr="FFFFFF"/>
            </a:solidFill>
            <a:ln w="15875" cap="flat" cmpd="sng" algn="ctr">
              <a:solidFill>
                <a:sysClr val="window" lastClr="FFFFFF"/>
              </a:solidFill>
              <a:prstDash val="solid"/>
            </a:ln>
            <a:effectLst/>
          </p:spPr>
          <p:txBody>
            <a:bodyPr wrap="square" rtlCol="0"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LB" sz="2000" b="1" i="0" u="none" strike="noStrike" kern="0" cap="none" spc="0" normalizeH="0" baseline="0" noProof="0" dirty="0" smtClean="0">
                  <a:ln>
                    <a:noFill/>
                  </a:ln>
                  <a:solidFill>
                    <a:prstClr val="black"/>
                  </a:solidFill>
                  <a:effectLst/>
                  <a:uLnTx/>
                  <a:uFillTx/>
                  <a:latin typeface="Courier New" panose="02070309020205020404" pitchFamily="49" charset="0"/>
                  <a:cs typeface="Courier New" panose="02070309020205020404" pitchFamily="49" charset="0"/>
                </a:rPr>
                <a:t>كبار السن</a:t>
              </a:r>
              <a:endParaRPr kumimoji="0" lang="fr-FR" sz="2000" b="1" i="0" u="none" strike="noStrike" kern="0" cap="none" spc="0" normalizeH="0" baseline="0" noProof="0" dirty="0" smtClean="0">
                <a:ln>
                  <a:noFill/>
                </a:ln>
                <a:solidFill>
                  <a:prstClr val="black"/>
                </a:solidFill>
                <a:effectLst/>
                <a:uLnTx/>
                <a:uFillTx/>
                <a:latin typeface="Courier New" panose="02070309020205020404" pitchFamily="49" charset="0"/>
                <a:cs typeface="Courier New" panose="02070309020205020404" pitchFamily="49" charset="0"/>
              </a:endParaRPr>
            </a:p>
          </p:txBody>
        </p:sp>
      </p:grpSp>
      <p:sp>
        <p:nvSpPr>
          <p:cNvPr id="19" name="Content Placeholder 2"/>
          <p:cNvSpPr txBox="1">
            <a:spLocks/>
          </p:cNvSpPr>
          <p:nvPr/>
        </p:nvSpPr>
        <p:spPr>
          <a:xfrm>
            <a:off x="5773003" y="3538027"/>
            <a:ext cx="6078764" cy="2934654"/>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rtl="1">
              <a:buClrTx/>
              <a:buNone/>
            </a:pPr>
            <a:r>
              <a:rPr lang="ar-SA" sz="2000" dirty="0" smtClean="0">
                <a:solidFill>
                  <a:schemeClr val="tx1"/>
                </a:solidFill>
                <a:latin typeface="Candara"/>
              </a:rPr>
              <a:t>إذا </a:t>
            </a:r>
            <a:r>
              <a:rPr lang="ar-SA" sz="2000" dirty="0">
                <a:solidFill>
                  <a:schemeClr val="tx1"/>
                </a:solidFill>
                <a:latin typeface="Candara"/>
              </a:rPr>
              <a:t>بدأ المرء من حالة بسيطة مع ثلاث فئات عمرية هي "الأطفال"</a:t>
            </a:r>
            <a:r>
              <a:rPr lang="ar-LB" sz="2000" dirty="0">
                <a:solidFill>
                  <a:schemeClr val="tx1"/>
                </a:solidFill>
                <a:latin typeface="Candara"/>
              </a:rPr>
              <a:t>,</a:t>
            </a:r>
            <a:r>
              <a:rPr lang="ar-SA" sz="2000" dirty="0">
                <a:solidFill>
                  <a:schemeClr val="tx1"/>
                </a:solidFill>
                <a:latin typeface="Candara"/>
              </a:rPr>
              <a:t> "الكبار" و "كبار السن" ، فإن الرسم البياني </a:t>
            </a:r>
            <a:r>
              <a:rPr lang="ar-LB" sz="2000" dirty="0" smtClean="0">
                <a:solidFill>
                  <a:schemeClr val="tx1"/>
                </a:solidFill>
                <a:latin typeface="Candara"/>
              </a:rPr>
              <a:t>ل</a:t>
            </a:r>
            <a:r>
              <a:rPr lang="ar-SA" sz="2000" dirty="0" smtClean="0">
                <a:solidFill>
                  <a:schemeClr val="tx1"/>
                </a:solidFill>
                <a:latin typeface="Candara"/>
              </a:rPr>
              <a:t>تأثير  </a:t>
            </a:r>
            <a:r>
              <a:rPr lang="ar-LB" sz="2000" dirty="0">
                <a:solidFill>
                  <a:schemeClr val="tx1"/>
                </a:solidFill>
                <a:latin typeface="Candara"/>
              </a:rPr>
              <a:t>ا</a:t>
            </a:r>
            <a:r>
              <a:rPr lang="ar-SA" sz="2000" dirty="0" smtClean="0">
                <a:solidFill>
                  <a:schemeClr val="tx1"/>
                </a:solidFill>
                <a:latin typeface="Candara"/>
              </a:rPr>
              <a:t>لتوسع</a:t>
            </a:r>
            <a:r>
              <a:rPr lang="ar-LB" sz="2000" dirty="0" smtClean="0">
                <a:solidFill>
                  <a:schemeClr val="tx1"/>
                </a:solidFill>
                <a:latin typeface="Candara"/>
              </a:rPr>
              <a:t> على الشكل التالي:</a:t>
            </a:r>
          </a:p>
          <a:p>
            <a:pPr algn="r" rtl="1"/>
            <a:r>
              <a:rPr lang="ar-SA" sz="1800" dirty="0" smtClean="0">
                <a:solidFill>
                  <a:schemeClr val="tx1"/>
                </a:solidFill>
              </a:rPr>
              <a:t>السهام </a:t>
            </a:r>
            <a:r>
              <a:rPr lang="ar-LB" sz="1800" dirty="0" smtClean="0">
                <a:solidFill>
                  <a:schemeClr val="tx1"/>
                </a:solidFill>
              </a:rPr>
              <a:t>ال</a:t>
            </a:r>
            <a:r>
              <a:rPr lang="ar-SA" sz="1800" dirty="0" smtClean="0">
                <a:solidFill>
                  <a:schemeClr val="tx1"/>
                </a:solidFill>
              </a:rPr>
              <a:t>غير </a:t>
            </a:r>
            <a:r>
              <a:rPr lang="ar-SA" sz="1800" dirty="0">
                <a:solidFill>
                  <a:schemeClr val="tx1"/>
                </a:solidFill>
              </a:rPr>
              <a:t>الموجودة من "الأطفال" إلى "المواليد" ومن "كبار السن" إلى المواليد تعني بالفعل معدلات ولادة خاصة بالعمر تبلغ صفر </a:t>
            </a:r>
            <a:endParaRPr lang="ar-LB" sz="1800" dirty="0" smtClean="0">
              <a:solidFill>
                <a:schemeClr val="tx1"/>
              </a:solidFill>
            </a:endParaRPr>
          </a:p>
          <a:p>
            <a:pPr algn="r" rtl="1"/>
            <a:r>
              <a:rPr lang="ar-SA" sz="1800" dirty="0" smtClean="0">
                <a:solidFill>
                  <a:schemeClr val="tx1"/>
                </a:solidFill>
              </a:rPr>
              <a:t>تصف </a:t>
            </a:r>
            <a:r>
              <a:rPr lang="ar-SA" sz="1800" dirty="0">
                <a:solidFill>
                  <a:schemeClr val="tx1"/>
                </a:solidFill>
              </a:rPr>
              <a:t>الأسهم من "الأطفال" إلى "البالغين" ومن "الكبار" إلى "كبار السن" عملية الشيخوخة ، التي يجب أن تؤخذ في الاعتبار </a:t>
            </a:r>
            <a:r>
              <a:rPr lang="ar-SA" sz="1800" dirty="0" smtClean="0">
                <a:solidFill>
                  <a:schemeClr val="tx1"/>
                </a:solidFill>
              </a:rPr>
              <a:t>بشكل </a:t>
            </a:r>
            <a:r>
              <a:rPr lang="ar-SA" sz="1800" dirty="0">
                <a:solidFill>
                  <a:schemeClr val="tx1"/>
                </a:solidFill>
              </a:rPr>
              <a:t>صريح.</a:t>
            </a:r>
            <a:endParaRPr lang="en-US" sz="1600" dirty="0">
              <a:solidFill>
                <a:schemeClr val="tx1"/>
              </a:solidFill>
            </a:endParaRPr>
          </a:p>
          <a:p>
            <a:pPr algn="r" rtl="1">
              <a:buClrTx/>
            </a:pPr>
            <a:endParaRPr lang="ar-LB" sz="1800" dirty="0" smtClean="0">
              <a:solidFill>
                <a:schemeClr val="tx1"/>
              </a:solidFill>
              <a:latin typeface="Candara"/>
            </a:endParaRPr>
          </a:p>
          <a:p>
            <a:pPr marL="0" indent="0" algn="r" rtl="1">
              <a:buClrTx/>
              <a:buFont typeface="Symbol" pitchFamily="18" charset="2"/>
              <a:buNone/>
            </a:pPr>
            <a:endParaRPr lang="en-US" sz="1800" dirty="0">
              <a:solidFill>
                <a:schemeClr val="tx1"/>
              </a:solidFill>
              <a:latin typeface="Candara"/>
            </a:endParaRPr>
          </a:p>
        </p:txBody>
      </p:sp>
    </p:spTree>
    <p:extLst>
      <p:ext uri="{BB962C8B-B14F-4D97-AF65-F5344CB8AC3E}">
        <p14:creationId xmlns:p14="http://schemas.microsoft.com/office/powerpoint/2010/main" val="6280052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p:cNvSpPr>
            <a:spLocks noGrp="1"/>
          </p:cNvSpPr>
          <p:nvPr>
            <p:ph type="sldNum" sz="quarter" idx="12"/>
          </p:nvPr>
        </p:nvSpPr>
        <p:spPr>
          <a:xfrm>
            <a:off x="10915010" y="6082987"/>
            <a:ext cx="1142245" cy="669925"/>
          </a:xfrm>
        </p:spPr>
        <p:txBody>
          <a:bodyPr/>
          <a:lstStyle/>
          <a:p>
            <a:fld id="{D57F1E4F-1CFF-5643-939E-217C01CDF565}" type="slidenum">
              <a:rPr lang="en-US" smtClean="0"/>
              <a:pPr/>
              <a:t>7</a:t>
            </a:fld>
            <a:endParaRPr lang="en-US" dirty="0"/>
          </a:p>
        </p:txBody>
      </p:sp>
      <p:sp>
        <p:nvSpPr>
          <p:cNvPr id="6" name="Content Placeholder 2"/>
          <p:cNvSpPr txBox="1">
            <a:spLocks/>
          </p:cNvSpPr>
          <p:nvPr/>
        </p:nvSpPr>
        <p:spPr>
          <a:xfrm>
            <a:off x="134725" y="2676852"/>
            <a:ext cx="11541205" cy="251460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274320" marR="0" lvl="0"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SA" sz="2000" b="0" i="0" u="none" strike="noStrike" kern="1200" cap="none" spc="0" normalizeH="0" baseline="0" noProof="0" dirty="0" smtClean="0">
                <a:ln>
                  <a:noFill/>
                </a:ln>
                <a:solidFill>
                  <a:schemeClr val="tx1"/>
                </a:solidFill>
                <a:effectLst/>
                <a:uLnTx/>
                <a:uFillTx/>
                <a:latin typeface="Candara"/>
                <a:ea typeface="+mn-ea"/>
              </a:rPr>
              <a:t>يتم تحديد آليات التغذية الراجعة بين مكونات النظام الفردية</a:t>
            </a:r>
            <a:r>
              <a:rPr kumimoji="0" lang="en-US" sz="2000" b="0" i="0" u="none" strike="noStrike" kern="1200" cap="none" spc="0" normalizeH="0" noProof="0" dirty="0" smtClean="0">
                <a:ln>
                  <a:noFill/>
                </a:ln>
                <a:solidFill>
                  <a:schemeClr val="tx1"/>
                </a:solidFill>
                <a:effectLst/>
                <a:uLnTx/>
                <a:uFillTx/>
                <a:latin typeface="Candara"/>
                <a:ea typeface="+mn-ea"/>
              </a:rPr>
              <a:t> </a:t>
            </a:r>
          </a:p>
          <a:p>
            <a:pPr marL="301943" lvl="1" indent="0" algn="r" rtl="1">
              <a:buClrTx/>
              <a:buNone/>
              <a:defRPr/>
            </a:pPr>
            <a:r>
              <a:rPr kumimoji="0" lang="ar-SA" sz="1400" b="0" i="0" u="none" strike="noStrike" kern="1200" cap="none" spc="0" normalizeH="0" baseline="0" noProof="0" dirty="0" smtClean="0">
                <a:ln>
                  <a:noFill/>
                </a:ln>
                <a:solidFill>
                  <a:schemeClr val="tx1"/>
                </a:solidFill>
                <a:effectLst/>
                <a:uLnTx/>
                <a:uFillTx/>
                <a:latin typeface="Candara"/>
                <a:ea typeface="+mn-ea"/>
              </a:rPr>
              <a:t>لذا فهو أقل حول تمثيل المدخلات والمخرجات للنظام ، بل حول طريقة عمل العلاقات الداخلية </a:t>
            </a:r>
            <a:endParaRPr kumimoji="0" lang="ar-LB" sz="1400" b="0" i="0" u="none" strike="noStrike" kern="1200" cap="none" spc="0" normalizeH="0" baseline="0" noProof="0" dirty="0" smtClean="0">
              <a:ln>
                <a:noFill/>
              </a:ln>
              <a:solidFill>
                <a:schemeClr val="tx1"/>
              </a:solidFill>
              <a:effectLst/>
              <a:uLnTx/>
              <a:uFillTx/>
              <a:latin typeface="Candara"/>
              <a:ea typeface="+mn-ea"/>
            </a:endParaRPr>
          </a:p>
          <a:p>
            <a:pPr marL="0" marR="0" lvl="0" indent="0" algn="r" defTabSz="914400" rtl="1" eaLnBrk="1" fontAlgn="auto" latinLnBrk="0" hangingPunct="1">
              <a:lnSpc>
                <a:spcPct val="100000"/>
              </a:lnSpc>
              <a:spcBef>
                <a:spcPct val="20000"/>
              </a:spcBef>
              <a:spcAft>
                <a:spcPts val="0"/>
              </a:spcAft>
              <a:buClrTx/>
              <a:buSzPct val="100000"/>
              <a:buNone/>
              <a:tabLst/>
              <a:defRPr/>
            </a:pPr>
            <a:r>
              <a:rPr kumimoji="0" lang="ar-LB" sz="600" b="0" i="0" u="none" strike="noStrike" kern="1200" cap="none" spc="0" normalizeH="0" baseline="0" noProof="0" dirty="0" smtClean="0">
                <a:ln>
                  <a:noFill/>
                </a:ln>
                <a:solidFill>
                  <a:schemeClr val="tx1"/>
                </a:solidFill>
                <a:effectLst/>
                <a:uLnTx/>
                <a:uFillTx/>
                <a:latin typeface="Candara"/>
                <a:ea typeface="+mn-ea"/>
              </a:rPr>
              <a:t> </a:t>
            </a:r>
          </a:p>
          <a:p>
            <a:pPr marL="274320" marR="0" lvl="0"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SA" sz="2000" b="0" i="0" u="none" strike="noStrike" kern="1200" cap="none" spc="0" normalizeH="0" baseline="0" noProof="0" dirty="0" smtClean="0">
                <a:ln>
                  <a:noFill/>
                </a:ln>
                <a:solidFill>
                  <a:schemeClr val="tx1"/>
                </a:solidFill>
                <a:effectLst/>
                <a:uLnTx/>
                <a:uFillTx/>
                <a:latin typeface="Candara"/>
                <a:ea typeface="+mn-ea"/>
              </a:rPr>
              <a:t>عند إنشاء نموذج "ديناميكيات النظام" ، يجب تحديد حدود النظام دائمًا في الخطوة الأولى</a:t>
            </a:r>
            <a:endParaRPr kumimoji="0" lang="ar-LB" sz="2000" b="0" i="0" u="none" strike="noStrike" kern="1200" cap="none" spc="0" normalizeH="0" baseline="0" noProof="0" dirty="0" smtClean="0">
              <a:ln>
                <a:noFill/>
              </a:ln>
              <a:solidFill>
                <a:schemeClr val="tx1"/>
              </a:solidFill>
              <a:effectLst/>
              <a:uLnTx/>
              <a:uFillTx/>
              <a:latin typeface="Candara"/>
              <a:ea typeface="+mn-ea"/>
            </a:endParaRPr>
          </a:p>
          <a:p>
            <a:pPr marL="274320" marR="0" lvl="0"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LB" sz="2000" b="0" i="0" u="none" strike="noStrike" kern="1200" cap="none" spc="0" normalizeH="0" baseline="0" noProof="0" dirty="0" smtClean="0">
                <a:ln>
                  <a:noFill/>
                </a:ln>
                <a:solidFill>
                  <a:schemeClr val="tx1"/>
                </a:solidFill>
                <a:effectLst/>
                <a:uLnTx/>
                <a:uFillTx/>
                <a:latin typeface="Candara"/>
                <a:ea typeface="+mn-ea"/>
              </a:rPr>
              <a:t>ثم </a:t>
            </a:r>
            <a:r>
              <a:rPr kumimoji="0" lang="ar-SA" sz="2000" b="0" i="0" u="none" strike="noStrike" kern="1200" cap="none" spc="0" normalizeH="0" baseline="0" noProof="0" dirty="0" smtClean="0">
                <a:ln>
                  <a:noFill/>
                </a:ln>
                <a:solidFill>
                  <a:schemeClr val="tx1"/>
                </a:solidFill>
                <a:effectLst/>
                <a:uLnTx/>
                <a:uFillTx/>
                <a:latin typeface="Candara"/>
                <a:ea typeface="+mn-ea"/>
              </a:rPr>
              <a:t>يجب تحديد حلقات التغذية المرتدة المستمدة من النظام الحقيقي ورسم خرائط لها</a:t>
            </a:r>
            <a:endParaRPr kumimoji="0" lang="ar-LB" sz="2000" b="0" i="0" u="none" strike="noStrike" kern="1200" cap="none" spc="0" normalizeH="0" baseline="0" noProof="0" dirty="0" smtClean="0">
              <a:ln>
                <a:noFill/>
              </a:ln>
              <a:solidFill>
                <a:schemeClr val="tx1"/>
              </a:solidFill>
              <a:effectLst/>
              <a:uLnTx/>
              <a:uFillTx/>
              <a:latin typeface="Candara"/>
              <a:ea typeface="+mn-ea"/>
            </a:endParaRPr>
          </a:p>
          <a:p>
            <a:pPr marL="576263" marR="0" lvl="1"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SA" sz="1800" b="0" i="0" u="none" strike="noStrike" kern="1200" cap="none" spc="0" normalizeH="0" baseline="0" noProof="0" dirty="0" smtClean="0">
                <a:ln>
                  <a:noFill/>
                </a:ln>
                <a:solidFill>
                  <a:schemeClr val="tx1"/>
                </a:solidFill>
                <a:effectLst/>
                <a:uLnTx/>
                <a:uFillTx/>
                <a:latin typeface="Candara"/>
                <a:ea typeface="+mn-ea"/>
              </a:rPr>
              <a:t>في نظام </a:t>
            </a:r>
            <a:r>
              <a:rPr kumimoji="0" lang="en-US" sz="1800" b="0" i="0" u="none" strike="noStrike" kern="1200" cap="none" spc="0" normalizeH="0" baseline="0" noProof="0" dirty="0" smtClean="0">
                <a:ln>
                  <a:noFill/>
                </a:ln>
                <a:solidFill>
                  <a:schemeClr val="tx1"/>
                </a:solidFill>
                <a:effectLst/>
                <a:uLnTx/>
                <a:uFillTx/>
                <a:latin typeface="Candara"/>
                <a:ea typeface="+mn-ea"/>
              </a:rPr>
              <a:t>VENSIM </a:t>
            </a:r>
            <a:r>
              <a:rPr kumimoji="0" lang="ar-SA" sz="1800" b="0" i="0" u="none" strike="noStrike" kern="1200" cap="none" spc="0" normalizeH="0" baseline="0" noProof="0" dirty="0" smtClean="0">
                <a:ln>
                  <a:noFill/>
                </a:ln>
                <a:solidFill>
                  <a:schemeClr val="tx1"/>
                </a:solidFill>
                <a:effectLst/>
                <a:uLnTx/>
                <a:uFillTx/>
                <a:latin typeface="Candara"/>
                <a:ea typeface="+mn-ea"/>
              </a:rPr>
              <a:t>، يتم إنشاء هذه الحلقات باستخدام متغيرات الحالة (المستويات) ومتغيرات التدفق (المعدلات والتدفقات) والمتغيرات المساعدة (المتغيرات والثوابت)</a:t>
            </a:r>
            <a:endParaRPr kumimoji="0" lang="ar-LB" sz="1800" b="0" i="0" u="none" strike="noStrike" kern="1200" cap="none" spc="0" normalizeH="0" baseline="0" noProof="0" dirty="0" smtClean="0">
              <a:ln>
                <a:noFill/>
              </a:ln>
              <a:solidFill>
                <a:schemeClr val="tx1"/>
              </a:solidFill>
              <a:effectLst/>
              <a:uLnTx/>
              <a:uFillTx/>
              <a:latin typeface="Candara"/>
              <a:ea typeface="+mn-ea"/>
            </a:endParaRPr>
          </a:p>
          <a:p>
            <a:pPr marL="576263" marR="0" lvl="1"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SA" sz="1800" b="0" i="0" u="none" strike="noStrike" kern="1200" cap="none" spc="0" normalizeH="0" baseline="0" noProof="0" dirty="0" smtClean="0">
                <a:ln>
                  <a:noFill/>
                </a:ln>
                <a:solidFill>
                  <a:schemeClr val="tx1"/>
                </a:solidFill>
                <a:effectLst/>
                <a:uLnTx/>
                <a:uFillTx/>
                <a:latin typeface="Candara"/>
                <a:ea typeface="+mn-ea"/>
              </a:rPr>
              <a:t>تستخدم الأسهم أيضًا لتوضيح العلاقات المتبادلة بيانيًا</a:t>
            </a:r>
            <a:endParaRPr kumimoji="0" lang="fr-FR" sz="1800" b="0" i="0" u="none" strike="noStrike" kern="1200" cap="none" spc="0" normalizeH="0" baseline="0" noProof="0" dirty="0">
              <a:ln>
                <a:noFill/>
              </a:ln>
              <a:solidFill>
                <a:schemeClr val="tx1"/>
              </a:solidFill>
              <a:effectLst/>
              <a:uLnTx/>
              <a:uFillTx/>
              <a:latin typeface="Candara"/>
              <a:ea typeface="+mn-ea"/>
            </a:endParaRPr>
          </a:p>
        </p:txBody>
      </p:sp>
      <p:sp>
        <p:nvSpPr>
          <p:cNvPr id="7" name="TextBox 6"/>
          <p:cNvSpPr txBox="1"/>
          <p:nvPr/>
        </p:nvSpPr>
        <p:spPr>
          <a:xfrm>
            <a:off x="475508" y="5136481"/>
            <a:ext cx="11264943" cy="1538883"/>
          </a:xfrm>
          <a:prstGeom prst="rect">
            <a:avLst/>
          </a:prstGeom>
          <a:noFill/>
        </p:spPr>
        <p:txBody>
          <a:bodyPr wrap="square" rtlCol="0">
            <a:spAutoFit/>
          </a:bodyPr>
          <a:lstStyle/>
          <a:p>
            <a:pPr marL="342900" indent="-342900" algn="r" defTabSz="914400" rtl="1">
              <a:buFont typeface="Wingdings" panose="05000000000000000000" pitchFamily="2" charset="2"/>
              <a:buChar char="§"/>
            </a:pPr>
            <a:r>
              <a:rPr lang="ar-SA" sz="2100" b="1" dirty="0">
                <a:solidFill>
                  <a:prstClr val="black"/>
                </a:solidFill>
                <a:latin typeface="Candara"/>
              </a:rPr>
              <a:t>حدود النظام</a:t>
            </a:r>
            <a:endParaRPr lang="en-US" sz="2100" b="1" dirty="0">
              <a:solidFill>
                <a:prstClr val="black"/>
              </a:solidFill>
              <a:latin typeface="Candara"/>
            </a:endParaRPr>
          </a:p>
          <a:p>
            <a:pPr marL="342900" indent="-342900" algn="r" defTabSz="914400" rtl="1">
              <a:buFont typeface="Arial" panose="020B0604020202020204" pitchFamily="34" charset="0"/>
              <a:buChar char="•"/>
            </a:pPr>
            <a:r>
              <a:rPr lang="ar-SA" sz="2000" dirty="0">
                <a:solidFill>
                  <a:prstClr val="black"/>
                </a:solidFill>
                <a:latin typeface="Candara"/>
              </a:rPr>
              <a:t>تحديد حدود النظام المراد تصميمه </a:t>
            </a:r>
            <a:r>
              <a:rPr lang="ar-SA" sz="2000" dirty="0" smtClean="0">
                <a:solidFill>
                  <a:prstClr val="black"/>
                </a:solidFill>
                <a:latin typeface="Candara"/>
              </a:rPr>
              <a:t>يعني </a:t>
            </a:r>
            <a:r>
              <a:rPr lang="ar-SA" sz="2000" dirty="0">
                <a:solidFill>
                  <a:prstClr val="black"/>
                </a:solidFill>
                <a:latin typeface="Candara"/>
              </a:rPr>
              <a:t>تحديد المتغيرات </a:t>
            </a:r>
            <a:r>
              <a:rPr lang="ar-SA" sz="2000" dirty="0" smtClean="0">
                <a:solidFill>
                  <a:prstClr val="black"/>
                </a:solidFill>
                <a:latin typeface="Candara"/>
              </a:rPr>
              <a:t>الخارجية</a:t>
            </a:r>
            <a:r>
              <a:rPr lang="ar-LB" sz="2000" dirty="0" smtClean="0">
                <a:solidFill>
                  <a:prstClr val="black"/>
                </a:solidFill>
                <a:latin typeface="Candara"/>
              </a:rPr>
              <a:t> </a:t>
            </a:r>
          </a:p>
          <a:p>
            <a:pPr marL="342900" indent="-342900" algn="r" defTabSz="914400" rtl="1">
              <a:buFont typeface="Arial" panose="020B0604020202020204" pitchFamily="34" charset="0"/>
              <a:buChar char="•"/>
            </a:pPr>
            <a:r>
              <a:rPr lang="ar-SA" sz="2000" dirty="0" smtClean="0">
                <a:solidFill>
                  <a:prstClr val="black"/>
                </a:solidFill>
                <a:latin typeface="Candara"/>
              </a:rPr>
              <a:t>تتميز </a:t>
            </a:r>
            <a:r>
              <a:rPr lang="ar-SA" sz="2000" dirty="0">
                <a:solidFill>
                  <a:prstClr val="black"/>
                </a:solidFill>
                <a:latin typeface="Candara"/>
              </a:rPr>
              <a:t>هذه بحقيقة أنها تعمل على النظام من الخارج ، ولكنها لا تتأثر نفسها </a:t>
            </a:r>
            <a:r>
              <a:rPr lang="ar-SA" sz="2000" dirty="0" smtClean="0">
                <a:solidFill>
                  <a:prstClr val="black"/>
                </a:solidFill>
                <a:latin typeface="Candara"/>
              </a:rPr>
              <a:t>بالنظام</a:t>
            </a:r>
            <a:r>
              <a:rPr lang="ar-LB" sz="2000" dirty="0" smtClean="0">
                <a:solidFill>
                  <a:prstClr val="black"/>
                </a:solidFill>
                <a:latin typeface="Candara"/>
              </a:rPr>
              <a:t> </a:t>
            </a:r>
          </a:p>
          <a:p>
            <a:pPr lvl="1" algn="r" defTabSz="914400" rtl="1"/>
            <a:r>
              <a:rPr lang="ar-SA" sz="1600" dirty="0" smtClean="0">
                <a:solidFill>
                  <a:prstClr val="black"/>
                </a:solidFill>
                <a:latin typeface="Candara"/>
              </a:rPr>
              <a:t>في الشكل </a:t>
            </a:r>
            <a:r>
              <a:rPr lang="ar-LB" sz="1600" dirty="0" smtClean="0">
                <a:solidFill>
                  <a:prstClr val="black"/>
                </a:solidFill>
                <a:latin typeface="Candara"/>
              </a:rPr>
              <a:t>السابق</a:t>
            </a:r>
            <a:r>
              <a:rPr lang="ar-SA" sz="1600" dirty="0" smtClean="0">
                <a:solidFill>
                  <a:prstClr val="black"/>
                </a:solidFill>
                <a:latin typeface="Candara"/>
              </a:rPr>
              <a:t> </a:t>
            </a:r>
            <a:r>
              <a:rPr lang="ar-SA" sz="1600" dirty="0">
                <a:solidFill>
                  <a:prstClr val="black"/>
                </a:solidFill>
                <a:latin typeface="Candara"/>
              </a:rPr>
              <a:t>، تم تحديد </a:t>
            </a:r>
            <a:r>
              <a:rPr lang="ar-LB" sz="1600" dirty="0" smtClean="0">
                <a:solidFill>
                  <a:prstClr val="black"/>
                </a:solidFill>
                <a:latin typeface="Candara"/>
              </a:rPr>
              <a:t>ال</a:t>
            </a:r>
            <a:r>
              <a:rPr lang="ar-SA" sz="1600" dirty="0" smtClean="0">
                <a:solidFill>
                  <a:prstClr val="black"/>
                </a:solidFill>
                <a:latin typeface="Candara"/>
              </a:rPr>
              <a:t>متغيرات </a:t>
            </a:r>
            <a:r>
              <a:rPr lang="ar-LB" sz="1600" dirty="0" smtClean="0">
                <a:solidFill>
                  <a:prstClr val="black"/>
                </a:solidFill>
                <a:latin typeface="Candara"/>
              </a:rPr>
              <a:t>ال</a:t>
            </a:r>
            <a:r>
              <a:rPr lang="ar-SA" sz="1600" dirty="0" smtClean="0">
                <a:solidFill>
                  <a:prstClr val="black"/>
                </a:solidFill>
                <a:latin typeface="Candara"/>
              </a:rPr>
              <a:t>خارجية</a:t>
            </a:r>
            <a:r>
              <a:rPr lang="ar-SA" sz="1600" dirty="0">
                <a:solidFill>
                  <a:prstClr val="black"/>
                </a:solidFill>
                <a:latin typeface="Candara"/>
              </a:rPr>
              <a:t>: معدلات المواليد الخاصة بالعمر ، ومعدلات الوفيات الخاصة بالعمر ونسبة النساء في إجمالي </a:t>
            </a:r>
            <a:r>
              <a:rPr lang="ar-SA" sz="1600" dirty="0" smtClean="0">
                <a:solidFill>
                  <a:prstClr val="black"/>
                </a:solidFill>
                <a:latin typeface="Candara"/>
              </a:rPr>
              <a:t>السكان</a:t>
            </a:r>
            <a:endParaRPr lang="en-US" sz="1600" dirty="0">
              <a:solidFill>
                <a:prstClr val="black"/>
              </a:solidFill>
              <a:latin typeface="Candara"/>
            </a:endParaRPr>
          </a:p>
        </p:txBody>
      </p:sp>
      <p:sp>
        <p:nvSpPr>
          <p:cNvPr id="9" name="TextBox 8"/>
          <p:cNvSpPr txBox="1"/>
          <p:nvPr/>
        </p:nvSpPr>
        <p:spPr>
          <a:xfrm>
            <a:off x="4352829" y="1305253"/>
            <a:ext cx="7323453" cy="1477328"/>
          </a:xfrm>
          <a:prstGeom prst="rect">
            <a:avLst/>
          </a:prstGeom>
          <a:noFill/>
        </p:spPr>
        <p:txBody>
          <a:bodyPr wrap="square" rtlCol="0">
            <a:spAutoFit/>
          </a:bodyPr>
          <a:lstStyle/>
          <a:p>
            <a:pPr marL="342900" indent="-342900" algn="r" defTabSz="914400" rtl="1">
              <a:buFont typeface="Wingdings" panose="05000000000000000000" pitchFamily="2" charset="2"/>
              <a:buChar char="§"/>
            </a:pPr>
            <a:r>
              <a:rPr lang="ar-SA" sz="2200" b="1" dirty="0">
                <a:solidFill>
                  <a:prstClr val="black"/>
                </a:solidFill>
                <a:latin typeface="Candara"/>
              </a:rPr>
              <a:t>"ديناميات النظام" و </a:t>
            </a:r>
            <a:r>
              <a:rPr lang="en-US" sz="2200" b="1" dirty="0" smtClean="0">
                <a:solidFill>
                  <a:prstClr val="black"/>
                </a:solidFill>
                <a:latin typeface="Candara"/>
              </a:rPr>
              <a:t>VENSIM</a:t>
            </a:r>
          </a:p>
          <a:p>
            <a:pPr algn="r" defTabSz="914400" rtl="1"/>
            <a:r>
              <a:rPr lang="en-US" sz="600" b="1" dirty="0">
                <a:solidFill>
                  <a:prstClr val="black"/>
                </a:solidFill>
                <a:latin typeface="Candara"/>
              </a:rPr>
              <a:t> </a:t>
            </a:r>
            <a:endParaRPr lang="ar-LB" sz="100" dirty="0">
              <a:solidFill>
                <a:prstClr val="black"/>
              </a:solidFill>
              <a:latin typeface="Candara"/>
            </a:endParaRPr>
          </a:p>
          <a:p>
            <a:pPr algn="r" defTabSz="914400" rtl="1"/>
            <a:r>
              <a:rPr lang="ar-SA" sz="2000" dirty="0">
                <a:solidFill>
                  <a:prstClr val="black"/>
                </a:solidFill>
                <a:latin typeface="Candara"/>
              </a:rPr>
              <a:t>يعتمد برنامج </a:t>
            </a:r>
            <a:r>
              <a:rPr lang="en-US" sz="2000" dirty="0">
                <a:solidFill>
                  <a:prstClr val="black"/>
                </a:solidFill>
                <a:latin typeface="Candara"/>
              </a:rPr>
              <a:t>VENSIM </a:t>
            </a:r>
            <a:r>
              <a:rPr lang="ar-LB" sz="2000" dirty="0">
                <a:solidFill>
                  <a:prstClr val="black"/>
                </a:solidFill>
                <a:latin typeface="Candara"/>
              </a:rPr>
              <a:t> </a:t>
            </a:r>
            <a:r>
              <a:rPr lang="ar-SA" sz="2000" dirty="0">
                <a:solidFill>
                  <a:prstClr val="black"/>
                </a:solidFill>
                <a:latin typeface="Candara"/>
              </a:rPr>
              <a:t>المستخدم على نهج "ديناميكيات النظام" </a:t>
            </a:r>
            <a:endParaRPr lang="ar-LB" sz="2000" dirty="0">
              <a:solidFill>
                <a:prstClr val="black"/>
              </a:solidFill>
              <a:latin typeface="Candara"/>
            </a:endParaRPr>
          </a:p>
          <a:p>
            <a:pPr marL="342900" indent="-342900" algn="r" defTabSz="914400" rtl="1">
              <a:buFont typeface="Candara" panose="020E0502030303020204" pitchFamily="34" charset="0"/>
              <a:buChar char="*"/>
            </a:pPr>
            <a:r>
              <a:rPr lang="ar-LB" sz="2000" dirty="0">
                <a:solidFill>
                  <a:prstClr val="black"/>
                </a:solidFill>
                <a:latin typeface="Candara"/>
              </a:rPr>
              <a:t>أ</a:t>
            </a:r>
            <a:r>
              <a:rPr lang="ar-SA" sz="2000" dirty="0" smtClean="0">
                <a:solidFill>
                  <a:prstClr val="black"/>
                </a:solidFill>
                <a:latin typeface="Candara"/>
              </a:rPr>
              <a:t>ن </a:t>
            </a:r>
            <a:r>
              <a:rPr lang="ar-SA" sz="2000" dirty="0">
                <a:solidFill>
                  <a:prstClr val="black"/>
                </a:solidFill>
                <a:latin typeface="Candara"/>
              </a:rPr>
              <a:t>سلوك النظام يعتمد في المقام الأول على حلقات التغذية المرتدة الخاصة به </a:t>
            </a:r>
            <a:endParaRPr lang="ar-LB" sz="2000" dirty="0">
              <a:solidFill>
                <a:prstClr val="black"/>
              </a:solidFill>
              <a:latin typeface="Candara"/>
            </a:endParaRPr>
          </a:p>
        </p:txBody>
      </p:sp>
      <p:sp>
        <p:nvSpPr>
          <p:cNvPr id="11" name="Title 1"/>
          <p:cNvSpPr txBox="1">
            <a:spLocks/>
          </p:cNvSpPr>
          <p:nvPr/>
        </p:nvSpPr>
        <p:spPr>
          <a:xfrm>
            <a:off x="609441" y="-176022"/>
            <a:ext cx="10969943"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LB" sz="3200" b="1" i="0" u="none" strike="noStrike" kern="1200" cap="none" spc="0" normalizeH="0" baseline="0" noProof="0" dirty="0" smtClean="0">
                <a:ln>
                  <a:noFill/>
                </a:ln>
                <a:solidFill>
                  <a:schemeClr val="tx1"/>
                </a:solidFill>
                <a:effectLst/>
                <a:uLnTx/>
                <a:uFillTx/>
                <a:latin typeface="Candara"/>
                <a:ea typeface="+mj-ea"/>
                <a:cs typeface="+mn-cs"/>
              </a:rPr>
              <a:t>ال</a:t>
            </a:r>
            <a:r>
              <a:rPr kumimoji="0" lang="ar-SA" sz="3200" b="1" i="0" u="none" strike="noStrike" kern="1200" cap="none" spc="0" normalizeH="0" baseline="0" noProof="0" dirty="0" smtClean="0">
                <a:ln>
                  <a:noFill/>
                </a:ln>
                <a:solidFill>
                  <a:schemeClr val="tx1"/>
                </a:solidFill>
                <a:effectLst/>
                <a:uLnTx/>
                <a:uFillTx/>
                <a:latin typeface="Candara"/>
                <a:ea typeface="+mj-ea"/>
                <a:cs typeface="+mn-cs"/>
              </a:rPr>
              <a:t>نمذجة</a:t>
            </a:r>
            <a:r>
              <a:rPr kumimoji="0" lang="ar-LB" sz="3100" b="1" i="0" u="none" strike="noStrike" kern="1200" cap="none" spc="0" normalizeH="0" baseline="0" noProof="0" dirty="0" smtClean="0">
                <a:ln>
                  <a:noFill/>
                </a:ln>
                <a:solidFill>
                  <a:schemeClr val="tx1"/>
                </a:solidFill>
                <a:effectLst/>
                <a:uLnTx/>
                <a:uFillTx/>
                <a:latin typeface="Candara"/>
                <a:ea typeface="+mj-ea"/>
                <a:cs typeface="+mn-cs"/>
              </a:rPr>
              <a:t> _ </a:t>
            </a:r>
            <a:r>
              <a:rPr kumimoji="0" lang="ar-SA" sz="2800" b="1" i="0" u="none" strike="noStrike" kern="1200" cap="none" spc="0" normalizeH="0" baseline="0" noProof="0" dirty="0" smtClean="0">
                <a:ln>
                  <a:noFill/>
                </a:ln>
                <a:solidFill>
                  <a:schemeClr val="tx1"/>
                </a:solidFill>
                <a:effectLst/>
                <a:uLnTx/>
                <a:uFillTx/>
                <a:latin typeface="Candara"/>
                <a:ea typeface="+mj-ea"/>
                <a:cs typeface="+mn-cs"/>
              </a:rPr>
              <a:t>إنشاء نموذج أساسي بسيط</a:t>
            </a:r>
            <a:r>
              <a:rPr kumimoji="0" lang="ar-LB" sz="2800" b="1" i="0" u="none" strike="noStrike" kern="1200" cap="none" spc="0" normalizeH="0" baseline="0" noProof="0" dirty="0" smtClean="0">
                <a:ln>
                  <a:noFill/>
                </a:ln>
                <a:solidFill>
                  <a:schemeClr val="tx1"/>
                </a:solidFill>
                <a:effectLst/>
                <a:uLnTx/>
                <a:uFillTx/>
                <a:latin typeface="Candara"/>
                <a:ea typeface="+mj-ea"/>
                <a:cs typeface="+mn-cs"/>
              </a:rPr>
              <a:t> </a:t>
            </a:r>
            <a:endParaRPr kumimoji="0" lang="fr-FR" sz="4400" b="0" i="0" u="none" strike="noStrike" kern="1200" cap="none" spc="0" normalizeH="0" baseline="0" noProof="0" dirty="0">
              <a:ln>
                <a:noFill/>
              </a:ln>
              <a:solidFill>
                <a:schemeClr val="tx1"/>
              </a:solidFill>
              <a:effectLst/>
              <a:uLnTx/>
              <a:uFillTx/>
              <a:latin typeface="Candara"/>
              <a:ea typeface="+mj-ea"/>
              <a:cs typeface="+mn-cs"/>
            </a:endParaRP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635" t="9296" r="18179" b="8086"/>
          <a:stretch/>
        </p:blipFill>
        <p:spPr bwMode="auto">
          <a:xfrm>
            <a:off x="405837" y="1746912"/>
            <a:ext cx="4329940" cy="1286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47761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p:cNvSpPr>
            <a:spLocks noGrp="1"/>
          </p:cNvSpPr>
          <p:nvPr>
            <p:ph type="sldNum" sz="quarter" idx="12"/>
          </p:nvPr>
        </p:nvSpPr>
        <p:spPr>
          <a:xfrm>
            <a:off x="10839450" y="6044873"/>
            <a:ext cx="1142245" cy="669925"/>
          </a:xfrm>
        </p:spPr>
        <p:txBody>
          <a:bodyPr/>
          <a:lstStyle/>
          <a:p>
            <a:fld id="{D57F1E4F-1CFF-5643-939E-217C01CDF565}" type="slidenum">
              <a:rPr lang="en-US" smtClean="0"/>
              <a:pPr/>
              <a:t>8</a:t>
            </a:fld>
            <a:endParaRPr lang="en-US" dirty="0"/>
          </a:p>
        </p:txBody>
      </p:sp>
      <p:sp>
        <p:nvSpPr>
          <p:cNvPr id="6" name="Content Placeholder 2"/>
          <p:cNvSpPr txBox="1">
            <a:spLocks/>
          </p:cNvSpPr>
          <p:nvPr/>
        </p:nvSpPr>
        <p:spPr>
          <a:xfrm>
            <a:off x="210451" y="1685600"/>
            <a:ext cx="11619580" cy="903353"/>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R="0" lvl="0" algn="r" defTabSz="914400" rtl="1" eaLnBrk="1" fontAlgn="auto" latinLnBrk="0" hangingPunct="1">
              <a:lnSpc>
                <a:spcPct val="100000"/>
              </a:lnSpc>
              <a:spcBef>
                <a:spcPct val="20000"/>
              </a:spcBef>
              <a:spcAft>
                <a:spcPts val="0"/>
              </a:spcAft>
              <a:buClrTx/>
              <a:buSzPct val="100000"/>
              <a:buFont typeface="Wingdings" panose="05000000000000000000" pitchFamily="2" charset="2"/>
              <a:buChar char="§"/>
              <a:tabLst/>
              <a:defRPr/>
            </a:pPr>
            <a:r>
              <a:rPr kumimoji="0" lang="ar-SA" sz="2100" b="1" i="0" u="none" strike="noStrike" kern="1200" cap="none" spc="0" normalizeH="0" baseline="0" noProof="0" dirty="0" smtClean="0">
                <a:ln>
                  <a:noFill/>
                </a:ln>
                <a:solidFill>
                  <a:schemeClr val="tx1"/>
                </a:solidFill>
                <a:effectLst/>
                <a:uLnTx/>
                <a:uFillTx/>
                <a:latin typeface="Candara"/>
                <a:ea typeface="+mn-ea"/>
              </a:rPr>
              <a:t>نمذجة حلقات التغذية الراجعة</a:t>
            </a:r>
            <a:endParaRPr kumimoji="0" lang="en-US" sz="2100" b="0" i="0" u="none" strike="noStrike" kern="1200" cap="none" spc="0" normalizeH="0" baseline="0" noProof="0" dirty="0" smtClean="0">
              <a:ln>
                <a:noFill/>
              </a:ln>
              <a:solidFill>
                <a:schemeClr val="tx1"/>
              </a:solidFill>
              <a:effectLst/>
              <a:uLnTx/>
              <a:uFillTx/>
              <a:latin typeface="Candara"/>
              <a:ea typeface="+mn-ea"/>
            </a:endParaRPr>
          </a:p>
          <a:p>
            <a:pPr marL="274320" marR="0" lvl="0" indent="-274320" algn="r" defTabSz="914400" rtl="1" eaLnBrk="1" fontAlgn="auto" latinLnBrk="0" hangingPunct="1">
              <a:lnSpc>
                <a:spcPct val="100000"/>
              </a:lnSpc>
              <a:spcBef>
                <a:spcPct val="20000"/>
              </a:spcBef>
              <a:spcAft>
                <a:spcPts val="0"/>
              </a:spcAft>
              <a:buClrTx/>
              <a:buSzPct val="100000"/>
              <a:buFont typeface="Symbol" pitchFamily="18" charset="2"/>
              <a:buChar char=""/>
              <a:tabLst/>
              <a:defRPr/>
            </a:pPr>
            <a:r>
              <a:rPr kumimoji="0" lang="ar-SA" sz="2000" b="0" i="0" u="none" strike="noStrike" kern="1200" cap="none" spc="0" normalizeH="0" baseline="0" noProof="0" dirty="0" smtClean="0">
                <a:ln>
                  <a:noFill/>
                </a:ln>
                <a:solidFill>
                  <a:schemeClr val="tx1"/>
                </a:solidFill>
                <a:effectLst/>
                <a:uLnTx/>
                <a:uFillTx/>
                <a:latin typeface="Candara"/>
                <a:ea typeface="+mn-ea"/>
              </a:rPr>
              <a:t>يمكن اشتقاق متغيرات "الأطفال"</a:t>
            </a:r>
            <a:r>
              <a:rPr kumimoji="0" lang="ar-LB" sz="2000" b="0" i="0" u="none" strike="noStrike" kern="1200" cap="none" spc="0" normalizeH="0" baseline="0" noProof="0" dirty="0" smtClean="0">
                <a:ln>
                  <a:noFill/>
                </a:ln>
                <a:solidFill>
                  <a:schemeClr val="tx1"/>
                </a:solidFill>
                <a:effectLst/>
                <a:uLnTx/>
                <a:uFillTx/>
                <a:latin typeface="Candara"/>
                <a:ea typeface="+mn-ea"/>
              </a:rPr>
              <a:t>,</a:t>
            </a:r>
            <a:r>
              <a:rPr kumimoji="0" lang="ar-SA" sz="2000" b="0" i="0" u="none" strike="noStrike" kern="1200" cap="none" spc="0" normalizeH="0" baseline="0" noProof="0" dirty="0" smtClean="0">
                <a:ln>
                  <a:noFill/>
                </a:ln>
                <a:solidFill>
                  <a:schemeClr val="tx1"/>
                </a:solidFill>
                <a:effectLst/>
                <a:uLnTx/>
                <a:uFillTx/>
                <a:latin typeface="Candara"/>
                <a:ea typeface="+mn-ea"/>
              </a:rPr>
              <a:t> "البالغين" و"كبار السن" من الرسم البياني للتأثير كمتغيرات الحالة </a:t>
            </a:r>
            <a:endParaRPr kumimoji="0" lang="ar-LB" sz="2000" b="0" i="0" u="none" strike="noStrike" kern="1200" cap="none" spc="0" normalizeH="0" baseline="0" noProof="0" dirty="0" smtClean="0">
              <a:ln>
                <a:noFill/>
              </a:ln>
              <a:solidFill>
                <a:schemeClr val="tx1"/>
              </a:solidFill>
              <a:effectLst/>
              <a:uLnTx/>
              <a:uFillTx/>
              <a:latin typeface="Candara"/>
              <a:ea typeface="+mn-ea"/>
            </a:endParaRPr>
          </a:p>
        </p:txBody>
      </p:sp>
      <p:sp>
        <p:nvSpPr>
          <p:cNvPr id="3" name="TextBox 2"/>
          <p:cNvSpPr txBox="1"/>
          <p:nvPr/>
        </p:nvSpPr>
        <p:spPr>
          <a:xfrm>
            <a:off x="9134350" y="2485698"/>
            <a:ext cx="2695681" cy="2751522"/>
          </a:xfrm>
          <a:prstGeom prst="rect">
            <a:avLst/>
          </a:prstGeom>
          <a:noFill/>
        </p:spPr>
        <p:txBody>
          <a:bodyPr wrap="square" rtlCol="0">
            <a:spAutoFit/>
          </a:bodyPr>
          <a:lstStyle/>
          <a:p>
            <a:pPr marL="274320" lvl="0" indent="-274320" algn="r" defTabSz="914400" rtl="1">
              <a:spcBef>
                <a:spcPct val="20000"/>
              </a:spcBef>
              <a:buSzPct val="100000"/>
              <a:buFont typeface="Symbol" pitchFamily="18" charset="2"/>
              <a:buChar char=""/>
              <a:defRPr/>
            </a:pPr>
            <a:r>
              <a:rPr lang="ar-SA" sz="2000" dirty="0">
                <a:latin typeface="Candara"/>
              </a:rPr>
              <a:t>تم تحديد حدود العمر على النحو التالي: </a:t>
            </a:r>
            <a:endParaRPr lang="ar-LB" sz="2000" dirty="0">
              <a:latin typeface="Candara"/>
            </a:endParaRPr>
          </a:p>
          <a:p>
            <a:pPr marL="576263" lvl="1" indent="-274320" algn="r" defTabSz="914400" rtl="1">
              <a:spcBef>
                <a:spcPct val="20000"/>
              </a:spcBef>
              <a:buSzPct val="100000"/>
              <a:buFont typeface="Symbol" pitchFamily="18" charset="2"/>
              <a:buChar char=""/>
              <a:defRPr/>
            </a:pPr>
            <a:r>
              <a:rPr lang="ar-SA" dirty="0">
                <a:latin typeface="Candara"/>
              </a:rPr>
              <a:t>الأطفال: من 0 إلى 14 عامًا  </a:t>
            </a:r>
            <a:endParaRPr lang="ar-LB" dirty="0">
              <a:latin typeface="Candara"/>
            </a:endParaRPr>
          </a:p>
          <a:p>
            <a:pPr marL="576263" lvl="1" indent="-274320" algn="r" defTabSz="914400" rtl="1">
              <a:spcBef>
                <a:spcPct val="20000"/>
              </a:spcBef>
              <a:buSzPct val="100000"/>
              <a:buFont typeface="Symbol" pitchFamily="18" charset="2"/>
              <a:buChar char=""/>
              <a:defRPr/>
            </a:pPr>
            <a:r>
              <a:rPr lang="ar-SA" dirty="0">
                <a:latin typeface="Candara"/>
              </a:rPr>
              <a:t>البالغين: من 15 إلى 44 عامًا </a:t>
            </a:r>
            <a:endParaRPr lang="ar-LB" dirty="0">
              <a:latin typeface="Candara"/>
            </a:endParaRPr>
          </a:p>
          <a:p>
            <a:pPr marL="576263" lvl="1" indent="-274320" algn="r" defTabSz="914400" rtl="1">
              <a:spcBef>
                <a:spcPct val="20000"/>
              </a:spcBef>
              <a:buSzPct val="100000"/>
              <a:buFont typeface="Symbol" pitchFamily="18" charset="2"/>
              <a:buChar char=""/>
              <a:defRPr/>
            </a:pPr>
            <a:r>
              <a:rPr lang="ar-SA" dirty="0">
                <a:latin typeface="Candara"/>
              </a:rPr>
              <a:t>كبار السن: 45 سنة وما فوق </a:t>
            </a:r>
            <a:endParaRPr lang="ar-LB" dirty="0">
              <a:latin typeface="Candara"/>
            </a:endParaRPr>
          </a:p>
          <a:p>
            <a:pPr algn="r" rtl="1"/>
            <a:endParaRPr lang="fr-FR" sz="1400" dirty="0"/>
          </a:p>
        </p:txBody>
      </p:sp>
      <p:sp>
        <p:nvSpPr>
          <p:cNvPr id="9" name="Title 1"/>
          <p:cNvSpPr txBox="1">
            <a:spLocks/>
          </p:cNvSpPr>
          <p:nvPr/>
        </p:nvSpPr>
        <p:spPr>
          <a:xfrm>
            <a:off x="609441" y="-7856"/>
            <a:ext cx="10969943"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LB" sz="3200" b="1" i="0" u="none" strike="noStrike" kern="1200" cap="none" spc="0" normalizeH="0" baseline="0" noProof="0" dirty="0" smtClean="0">
                <a:ln>
                  <a:noFill/>
                </a:ln>
                <a:solidFill>
                  <a:schemeClr val="tx1"/>
                </a:solidFill>
                <a:effectLst/>
                <a:uLnTx/>
                <a:uFillTx/>
                <a:latin typeface="Candara"/>
                <a:ea typeface="+mj-ea"/>
                <a:cs typeface="+mn-cs"/>
              </a:rPr>
              <a:t>ال</a:t>
            </a:r>
            <a:r>
              <a:rPr kumimoji="0" lang="ar-SA" sz="3200" b="1" i="0" u="none" strike="noStrike" kern="1200" cap="none" spc="0" normalizeH="0" baseline="0" noProof="0" dirty="0" smtClean="0">
                <a:ln>
                  <a:noFill/>
                </a:ln>
                <a:solidFill>
                  <a:schemeClr val="tx1"/>
                </a:solidFill>
                <a:effectLst/>
                <a:uLnTx/>
                <a:uFillTx/>
                <a:latin typeface="Candara"/>
                <a:ea typeface="+mj-ea"/>
                <a:cs typeface="+mn-cs"/>
              </a:rPr>
              <a:t>نمذجة</a:t>
            </a:r>
            <a:r>
              <a:rPr kumimoji="0" lang="ar-LB" sz="3100" b="1" i="0" u="none" strike="noStrike" kern="1200" cap="none" spc="0" normalizeH="0" baseline="0" noProof="0" dirty="0" smtClean="0">
                <a:ln>
                  <a:noFill/>
                </a:ln>
                <a:solidFill>
                  <a:schemeClr val="tx1"/>
                </a:solidFill>
                <a:effectLst/>
                <a:uLnTx/>
                <a:uFillTx/>
                <a:latin typeface="Candara"/>
                <a:ea typeface="+mj-ea"/>
                <a:cs typeface="+mn-cs"/>
              </a:rPr>
              <a:t> _ </a:t>
            </a:r>
            <a:r>
              <a:rPr kumimoji="0" lang="ar-SA" sz="2800" b="1" i="0" u="none" strike="noStrike" kern="1200" cap="none" spc="0" normalizeH="0" baseline="0" noProof="0" dirty="0" smtClean="0">
                <a:ln>
                  <a:noFill/>
                </a:ln>
                <a:solidFill>
                  <a:schemeClr val="tx1"/>
                </a:solidFill>
                <a:effectLst/>
                <a:uLnTx/>
                <a:uFillTx/>
                <a:latin typeface="Candara"/>
                <a:ea typeface="+mj-ea"/>
                <a:cs typeface="+mn-cs"/>
              </a:rPr>
              <a:t>إنشاء نموذج أساسي بسيط</a:t>
            </a:r>
            <a:r>
              <a:rPr kumimoji="0" lang="ar-LB" sz="2800" b="1" i="0" u="none" strike="noStrike" kern="1200" cap="none" spc="0" normalizeH="0" baseline="0" noProof="0" dirty="0" smtClean="0">
                <a:ln>
                  <a:noFill/>
                </a:ln>
                <a:solidFill>
                  <a:schemeClr val="tx1"/>
                </a:solidFill>
                <a:effectLst/>
                <a:uLnTx/>
                <a:uFillTx/>
                <a:latin typeface="Candara"/>
                <a:ea typeface="+mj-ea"/>
                <a:cs typeface="+mn-cs"/>
              </a:rPr>
              <a:t> </a:t>
            </a:r>
            <a:endParaRPr kumimoji="0" lang="fr-FR" sz="4400" b="0" i="0" u="none" strike="noStrike" kern="1200" cap="none" spc="0" normalizeH="0" baseline="0" noProof="0" dirty="0">
              <a:ln>
                <a:noFill/>
              </a:ln>
              <a:solidFill>
                <a:schemeClr val="tx1"/>
              </a:solidFill>
              <a:effectLst/>
              <a:uLnTx/>
              <a:uFillTx/>
              <a:latin typeface="Candara"/>
              <a:ea typeface="+mj-ea"/>
              <a:cs typeface="+mn-cs"/>
            </a:endParaRPr>
          </a:p>
        </p:txBody>
      </p:sp>
      <p:grpSp>
        <p:nvGrpSpPr>
          <p:cNvPr id="7" name="Group 6"/>
          <p:cNvGrpSpPr/>
          <p:nvPr/>
        </p:nvGrpSpPr>
        <p:grpSpPr>
          <a:xfrm>
            <a:off x="210451" y="2450080"/>
            <a:ext cx="8941151" cy="4191000"/>
            <a:chOff x="210451" y="2450080"/>
            <a:chExt cx="8941151" cy="419100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51" y="2450080"/>
              <a:ext cx="8941151"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5653321" y="6322980"/>
              <a:ext cx="1868613" cy="253916"/>
            </a:xfrm>
            <a:prstGeom prst="rect">
              <a:avLst/>
            </a:prstGeom>
            <a:solidFill>
              <a:schemeClr val="bg1"/>
            </a:solidFill>
            <a:ln>
              <a:solidFill>
                <a:schemeClr val="bg1"/>
              </a:solidFill>
            </a:ln>
          </p:spPr>
          <p:txBody>
            <a:bodyPr wrap="square" rtlCol="0">
              <a:spAutoFit/>
            </a:bodyPr>
            <a:lstStyle/>
            <a:p>
              <a:pPr algn="ctr"/>
              <a:r>
                <a:rPr lang="ar-LB" sz="1050" dirty="0" smtClean="0">
                  <a:latin typeface="Courier New" panose="02070309020205020404" pitchFamily="49" charset="0"/>
                  <a:cs typeface="Courier New" panose="02070309020205020404" pitchFamily="49" charset="0"/>
                </a:rPr>
                <a:t>متوسط العمر المتوقع</a:t>
              </a:r>
              <a:endParaRPr lang="fr-FR" sz="1050" dirty="0">
                <a:latin typeface="Courier New" panose="02070309020205020404" pitchFamily="49" charset="0"/>
                <a:cs typeface="Courier New" panose="02070309020205020404" pitchFamily="49" charset="0"/>
              </a:endParaRPr>
            </a:p>
          </p:txBody>
        </p:sp>
        <p:sp>
          <p:nvSpPr>
            <p:cNvPr id="69" name="TextBox 68"/>
            <p:cNvSpPr txBox="1"/>
            <p:nvPr/>
          </p:nvSpPr>
          <p:spPr>
            <a:xfrm>
              <a:off x="5194899" y="4680310"/>
              <a:ext cx="916844" cy="230832"/>
            </a:xfrm>
            <a:prstGeom prst="rect">
              <a:avLst/>
            </a:prstGeom>
            <a:solidFill>
              <a:schemeClr val="bg1"/>
            </a:solidFill>
            <a:ln>
              <a:solidFill>
                <a:schemeClr val="bg1"/>
              </a:solidFill>
            </a:ln>
          </p:spPr>
          <p:txBody>
            <a:bodyPr wrap="square" rtlCol="0">
              <a:spAutoFit/>
            </a:bodyPr>
            <a:lstStyle/>
            <a:p>
              <a:pPr algn="ctr"/>
              <a:r>
                <a:rPr lang="ar-LB" sz="900" dirty="0" smtClean="0">
                  <a:latin typeface="Courier New" panose="02070309020205020404" pitchFamily="49" charset="0"/>
                  <a:cs typeface="Courier New" panose="02070309020205020404" pitchFamily="49" charset="0"/>
                </a:rPr>
                <a:t>الشيخوخة 2</a:t>
              </a:r>
              <a:endParaRPr lang="fr-FR" sz="900" dirty="0">
                <a:latin typeface="Courier New" panose="02070309020205020404" pitchFamily="49" charset="0"/>
                <a:cs typeface="Courier New" panose="02070309020205020404" pitchFamily="49" charset="0"/>
              </a:endParaRPr>
            </a:p>
          </p:txBody>
        </p:sp>
        <p:sp>
          <p:nvSpPr>
            <p:cNvPr id="70" name="TextBox 69"/>
            <p:cNvSpPr txBox="1"/>
            <p:nvPr/>
          </p:nvSpPr>
          <p:spPr>
            <a:xfrm>
              <a:off x="4102873" y="4203659"/>
              <a:ext cx="1822868" cy="253916"/>
            </a:xfrm>
            <a:prstGeom prst="rect">
              <a:avLst/>
            </a:prstGeom>
            <a:solidFill>
              <a:schemeClr val="bg1"/>
            </a:solidFill>
            <a:ln>
              <a:solidFill>
                <a:schemeClr val="tx1"/>
              </a:solidFill>
            </a:ln>
          </p:spPr>
          <p:txBody>
            <a:bodyPr wrap="square" rtlCol="0">
              <a:spAutoFit/>
            </a:bodyPr>
            <a:lstStyle/>
            <a:p>
              <a:pPr algn="ctr"/>
              <a:r>
                <a:rPr lang="ar-LB" sz="1050" dirty="0" smtClean="0">
                  <a:latin typeface="Courier New" panose="02070309020205020404" pitchFamily="49" charset="0"/>
                  <a:cs typeface="Courier New" panose="02070309020205020404" pitchFamily="49" charset="0"/>
                </a:rPr>
                <a:t>عدد السكان(15-44سنة)</a:t>
              </a:r>
              <a:endParaRPr lang="fr-FR" sz="1050" dirty="0">
                <a:latin typeface="Courier New" panose="02070309020205020404" pitchFamily="49" charset="0"/>
                <a:cs typeface="Courier New" panose="02070309020205020404" pitchFamily="49" charset="0"/>
              </a:endParaRPr>
            </a:p>
          </p:txBody>
        </p:sp>
        <p:sp>
          <p:nvSpPr>
            <p:cNvPr id="72" name="TextBox 71"/>
            <p:cNvSpPr txBox="1"/>
            <p:nvPr/>
          </p:nvSpPr>
          <p:spPr>
            <a:xfrm>
              <a:off x="6016952" y="4513748"/>
              <a:ext cx="1838325" cy="400110"/>
            </a:xfrm>
            <a:prstGeom prst="rect">
              <a:avLst/>
            </a:prstGeom>
            <a:solidFill>
              <a:schemeClr val="bg1"/>
            </a:solidFill>
            <a:ln>
              <a:solidFill>
                <a:schemeClr val="bg1"/>
              </a:solidFill>
            </a:ln>
          </p:spPr>
          <p:txBody>
            <a:bodyPr wrap="square" rtlCol="0">
              <a:spAutoFit/>
            </a:bodyPr>
            <a:lstStyle/>
            <a:p>
              <a:pPr algn="ctr"/>
              <a:r>
                <a:rPr lang="ar-LB" sz="1000" dirty="0" smtClean="0">
                  <a:latin typeface="Courier New" panose="02070309020205020404" pitchFamily="49" charset="0"/>
                  <a:cs typeface="Courier New" panose="02070309020205020404" pitchFamily="49" charset="0"/>
                </a:rPr>
                <a:t>عدد السكان الحالي (15-45سنة)</a:t>
              </a:r>
              <a:endParaRPr lang="fr-FR" sz="1000" dirty="0">
                <a:latin typeface="Courier New" panose="02070309020205020404" pitchFamily="49" charset="0"/>
                <a:cs typeface="Courier New" panose="02070309020205020404" pitchFamily="49" charset="0"/>
              </a:endParaRPr>
            </a:p>
          </p:txBody>
        </p:sp>
        <p:sp>
          <p:nvSpPr>
            <p:cNvPr id="73" name="TextBox 72"/>
            <p:cNvSpPr txBox="1"/>
            <p:nvPr/>
          </p:nvSpPr>
          <p:spPr>
            <a:xfrm>
              <a:off x="5838280" y="5576052"/>
              <a:ext cx="1508727" cy="253916"/>
            </a:xfrm>
            <a:prstGeom prst="rect">
              <a:avLst/>
            </a:prstGeom>
            <a:solidFill>
              <a:schemeClr val="bg1"/>
            </a:solidFill>
            <a:ln>
              <a:solidFill>
                <a:schemeClr val="bg1"/>
              </a:solidFill>
            </a:ln>
          </p:spPr>
          <p:txBody>
            <a:bodyPr wrap="square" rtlCol="0">
              <a:spAutoFit/>
            </a:bodyPr>
            <a:lstStyle/>
            <a:p>
              <a:pPr algn="ctr"/>
              <a:r>
                <a:rPr lang="ar-LB" sz="1050" dirty="0" smtClean="0">
                  <a:latin typeface="Courier New" panose="02070309020205020404" pitchFamily="49" charset="0"/>
                  <a:cs typeface="Courier New" panose="02070309020205020404" pitchFamily="49" charset="0"/>
                </a:rPr>
                <a:t>الوفيات(45+ سنة)</a:t>
              </a:r>
              <a:endParaRPr lang="fr-FR" sz="1050" dirty="0">
                <a:latin typeface="Courier New" panose="02070309020205020404" pitchFamily="49" charset="0"/>
                <a:cs typeface="Courier New" panose="02070309020205020404" pitchFamily="49" charset="0"/>
              </a:endParaRPr>
            </a:p>
          </p:txBody>
        </p:sp>
        <p:sp>
          <p:nvSpPr>
            <p:cNvPr id="71" name="TextBox 70"/>
            <p:cNvSpPr txBox="1"/>
            <p:nvPr/>
          </p:nvSpPr>
          <p:spPr>
            <a:xfrm>
              <a:off x="4102873" y="5333646"/>
              <a:ext cx="1822868" cy="253916"/>
            </a:xfrm>
            <a:prstGeom prst="rect">
              <a:avLst/>
            </a:prstGeom>
            <a:solidFill>
              <a:schemeClr val="bg1"/>
            </a:solidFill>
            <a:ln>
              <a:solidFill>
                <a:schemeClr val="tx1"/>
              </a:solidFill>
            </a:ln>
          </p:spPr>
          <p:txBody>
            <a:bodyPr wrap="square" rtlCol="0">
              <a:spAutoFit/>
            </a:bodyPr>
            <a:lstStyle/>
            <a:p>
              <a:pPr algn="ctr"/>
              <a:r>
                <a:rPr lang="ar-LB" sz="1050" dirty="0" smtClean="0">
                  <a:latin typeface="Courier New" panose="02070309020205020404" pitchFamily="49" charset="0"/>
                  <a:cs typeface="Courier New" panose="02070309020205020404" pitchFamily="49" charset="0"/>
                </a:rPr>
                <a:t>عدد السكان(45+سنة)</a:t>
              </a:r>
              <a:endParaRPr lang="fr-FR" sz="1050" dirty="0">
                <a:latin typeface="Courier New" panose="02070309020205020404" pitchFamily="49" charset="0"/>
                <a:cs typeface="Courier New" panose="02070309020205020404" pitchFamily="49" charset="0"/>
              </a:endParaRPr>
            </a:p>
          </p:txBody>
        </p:sp>
        <p:sp>
          <p:nvSpPr>
            <p:cNvPr id="74" name="TextBox 73"/>
            <p:cNvSpPr txBox="1"/>
            <p:nvPr/>
          </p:nvSpPr>
          <p:spPr>
            <a:xfrm>
              <a:off x="7336114" y="4203659"/>
              <a:ext cx="1625005" cy="261610"/>
            </a:xfrm>
            <a:prstGeom prst="rect">
              <a:avLst/>
            </a:prstGeom>
            <a:solidFill>
              <a:schemeClr val="bg1"/>
            </a:solidFill>
            <a:ln>
              <a:solidFill>
                <a:schemeClr val="bg1"/>
              </a:solidFill>
            </a:ln>
          </p:spPr>
          <p:txBody>
            <a:bodyPr wrap="square" rtlCol="0">
              <a:spAutoFit/>
            </a:bodyPr>
            <a:lstStyle/>
            <a:p>
              <a:r>
                <a:rPr lang="ar-LB" sz="1100" dirty="0" smtClean="0">
                  <a:latin typeface="Courier New" panose="02070309020205020404" pitchFamily="49" charset="0"/>
                  <a:cs typeface="Courier New" panose="02070309020205020404" pitchFamily="49" charset="0"/>
                </a:rPr>
                <a:t>إجمالي السكان </a:t>
              </a:r>
              <a:endParaRPr lang="fr-FR" sz="1100" dirty="0">
                <a:latin typeface="Courier New" panose="02070309020205020404" pitchFamily="49" charset="0"/>
                <a:cs typeface="Courier New" panose="02070309020205020404" pitchFamily="49" charset="0"/>
              </a:endParaRPr>
            </a:p>
          </p:txBody>
        </p:sp>
        <p:sp>
          <p:nvSpPr>
            <p:cNvPr id="75" name="TextBox 74"/>
            <p:cNvSpPr txBox="1"/>
            <p:nvPr/>
          </p:nvSpPr>
          <p:spPr>
            <a:xfrm>
              <a:off x="2967283" y="3376229"/>
              <a:ext cx="745976" cy="253916"/>
            </a:xfrm>
            <a:prstGeom prst="rect">
              <a:avLst/>
            </a:prstGeom>
            <a:solidFill>
              <a:schemeClr val="bg1"/>
            </a:solidFill>
            <a:ln>
              <a:solidFill>
                <a:schemeClr val="bg1"/>
              </a:solidFill>
            </a:ln>
          </p:spPr>
          <p:txBody>
            <a:bodyPr wrap="square" rtlCol="0">
              <a:spAutoFit/>
            </a:bodyPr>
            <a:lstStyle/>
            <a:p>
              <a:pPr algn="ctr"/>
              <a:r>
                <a:rPr lang="ar-LB" sz="1050" dirty="0" smtClean="0">
                  <a:latin typeface="Courier New" panose="02070309020205020404" pitchFamily="49" charset="0"/>
                  <a:cs typeface="Courier New" panose="02070309020205020404" pitchFamily="49" charset="0"/>
                </a:rPr>
                <a:t>الولادات</a:t>
              </a:r>
              <a:endParaRPr lang="fr-FR" sz="1050" dirty="0">
                <a:latin typeface="Courier New" panose="02070309020205020404" pitchFamily="49" charset="0"/>
                <a:cs typeface="Courier New" panose="02070309020205020404" pitchFamily="49" charset="0"/>
              </a:endParaRPr>
            </a:p>
          </p:txBody>
        </p:sp>
        <p:sp>
          <p:nvSpPr>
            <p:cNvPr id="76" name="TextBox 75"/>
            <p:cNvSpPr txBox="1"/>
            <p:nvPr/>
          </p:nvSpPr>
          <p:spPr>
            <a:xfrm>
              <a:off x="2131624" y="4227255"/>
              <a:ext cx="1661820" cy="253916"/>
            </a:xfrm>
            <a:prstGeom prst="rect">
              <a:avLst/>
            </a:prstGeom>
            <a:solidFill>
              <a:schemeClr val="bg1"/>
            </a:solidFill>
            <a:ln>
              <a:solidFill>
                <a:schemeClr val="bg1"/>
              </a:solidFill>
            </a:ln>
          </p:spPr>
          <p:txBody>
            <a:bodyPr wrap="square" rtlCol="0">
              <a:spAutoFit/>
            </a:bodyPr>
            <a:lstStyle/>
            <a:p>
              <a:pPr algn="r"/>
              <a:r>
                <a:rPr lang="ar-LB" sz="1050" dirty="0" smtClean="0">
                  <a:latin typeface="Tahoma" panose="020B0604030504040204" pitchFamily="34" charset="0"/>
                  <a:ea typeface="Tahoma" panose="020B0604030504040204" pitchFamily="34" charset="0"/>
                  <a:cs typeface="Tahoma" panose="020B0604030504040204" pitchFamily="34" charset="0"/>
                </a:rPr>
                <a:t>المرأة القادرة على الولادة</a:t>
              </a:r>
              <a:endParaRPr lang="fr-FR" sz="1050" dirty="0">
                <a:latin typeface="Tahoma" panose="020B0604030504040204" pitchFamily="34" charset="0"/>
                <a:ea typeface="Tahoma" panose="020B0604030504040204" pitchFamily="34" charset="0"/>
                <a:cs typeface="Tahoma" panose="020B0604030504040204" pitchFamily="34" charset="0"/>
              </a:endParaRPr>
            </a:p>
          </p:txBody>
        </p:sp>
        <p:sp>
          <p:nvSpPr>
            <p:cNvPr id="77" name="TextBox 76"/>
            <p:cNvSpPr txBox="1"/>
            <p:nvPr/>
          </p:nvSpPr>
          <p:spPr>
            <a:xfrm>
              <a:off x="5992478" y="3413424"/>
              <a:ext cx="1798735" cy="400110"/>
            </a:xfrm>
            <a:prstGeom prst="rect">
              <a:avLst/>
            </a:prstGeom>
            <a:solidFill>
              <a:schemeClr val="bg1"/>
            </a:solidFill>
            <a:ln>
              <a:solidFill>
                <a:schemeClr val="bg1"/>
              </a:solidFill>
            </a:ln>
          </p:spPr>
          <p:txBody>
            <a:bodyPr wrap="square" rtlCol="0">
              <a:spAutoFit/>
            </a:bodyPr>
            <a:lstStyle/>
            <a:p>
              <a:pPr algn="ctr"/>
              <a:r>
                <a:rPr lang="ar-LB" sz="1000" dirty="0" smtClean="0">
                  <a:latin typeface="Courier New" panose="02070309020205020404" pitchFamily="49" charset="0"/>
                  <a:cs typeface="Courier New" panose="02070309020205020404" pitchFamily="49" charset="0"/>
                </a:rPr>
                <a:t>عدد السكان الحالي (00-14سنة)</a:t>
              </a:r>
              <a:endParaRPr lang="fr-FR" sz="1000" dirty="0">
                <a:latin typeface="Courier New" panose="02070309020205020404" pitchFamily="49" charset="0"/>
                <a:cs typeface="Courier New" panose="02070309020205020404" pitchFamily="49" charset="0"/>
              </a:endParaRPr>
            </a:p>
          </p:txBody>
        </p:sp>
        <p:sp>
          <p:nvSpPr>
            <p:cNvPr id="78" name="TextBox 77"/>
            <p:cNvSpPr txBox="1"/>
            <p:nvPr/>
          </p:nvSpPr>
          <p:spPr>
            <a:xfrm>
              <a:off x="5167198" y="3499643"/>
              <a:ext cx="1031721" cy="246221"/>
            </a:xfrm>
            <a:prstGeom prst="rect">
              <a:avLst/>
            </a:prstGeom>
            <a:solidFill>
              <a:schemeClr val="bg1"/>
            </a:solidFill>
            <a:ln>
              <a:solidFill>
                <a:schemeClr val="bg1"/>
              </a:solidFill>
            </a:ln>
          </p:spPr>
          <p:txBody>
            <a:bodyPr wrap="square" rtlCol="0">
              <a:spAutoFit/>
            </a:bodyPr>
            <a:lstStyle/>
            <a:p>
              <a:pPr algn="ctr"/>
              <a:r>
                <a:rPr lang="ar-LB" sz="1000" dirty="0" smtClean="0">
                  <a:latin typeface="Courier New" panose="02070309020205020404" pitchFamily="49" charset="0"/>
                  <a:cs typeface="Courier New" panose="02070309020205020404" pitchFamily="49" charset="0"/>
                </a:rPr>
                <a:t>الشيخوخة 1</a:t>
              </a:r>
              <a:endParaRPr lang="fr-FR" sz="1000" dirty="0">
                <a:latin typeface="Courier New" panose="02070309020205020404" pitchFamily="49" charset="0"/>
                <a:cs typeface="Courier New" panose="02070309020205020404" pitchFamily="49" charset="0"/>
              </a:endParaRPr>
            </a:p>
          </p:txBody>
        </p:sp>
        <p:sp>
          <p:nvSpPr>
            <p:cNvPr id="79" name="TextBox 78"/>
            <p:cNvSpPr txBox="1"/>
            <p:nvPr/>
          </p:nvSpPr>
          <p:spPr>
            <a:xfrm>
              <a:off x="4126052" y="3033062"/>
              <a:ext cx="1857800" cy="253916"/>
            </a:xfrm>
            <a:prstGeom prst="rect">
              <a:avLst/>
            </a:prstGeom>
            <a:solidFill>
              <a:schemeClr val="bg1"/>
            </a:solidFill>
            <a:ln>
              <a:solidFill>
                <a:schemeClr val="tx1"/>
              </a:solidFill>
            </a:ln>
          </p:spPr>
          <p:txBody>
            <a:bodyPr wrap="square" rtlCol="0">
              <a:spAutoFit/>
            </a:bodyPr>
            <a:lstStyle/>
            <a:p>
              <a:pPr algn="ctr"/>
              <a:r>
                <a:rPr lang="ar-LB" sz="1050" dirty="0" smtClean="0">
                  <a:latin typeface="Courier New" panose="02070309020205020404" pitchFamily="49" charset="0"/>
                  <a:cs typeface="Courier New" panose="02070309020205020404" pitchFamily="49" charset="0"/>
                </a:rPr>
                <a:t>عدد السكان(00-14سنة)</a:t>
              </a:r>
              <a:endParaRPr lang="fr-FR" sz="1050" dirty="0">
                <a:latin typeface="Courier New" panose="02070309020205020404" pitchFamily="49" charset="0"/>
                <a:cs typeface="Courier New" panose="02070309020205020404" pitchFamily="49" charset="0"/>
              </a:endParaRPr>
            </a:p>
          </p:txBody>
        </p:sp>
        <p:sp>
          <p:nvSpPr>
            <p:cNvPr id="80" name="TextBox 79"/>
            <p:cNvSpPr txBox="1"/>
            <p:nvPr/>
          </p:nvSpPr>
          <p:spPr>
            <a:xfrm>
              <a:off x="971549" y="2588953"/>
              <a:ext cx="1442739" cy="261610"/>
            </a:xfrm>
            <a:prstGeom prst="rect">
              <a:avLst/>
            </a:prstGeom>
            <a:solidFill>
              <a:schemeClr val="bg1"/>
            </a:solidFill>
            <a:ln>
              <a:solidFill>
                <a:schemeClr val="bg1"/>
              </a:solidFill>
            </a:ln>
          </p:spPr>
          <p:txBody>
            <a:bodyPr wrap="square" rtlCol="0">
              <a:spAutoFit/>
            </a:bodyPr>
            <a:lstStyle/>
            <a:p>
              <a:pPr algn="ctr"/>
              <a:r>
                <a:rPr lang="ar-LB" sz="1050" dirty="0" smtClean="0">
                  <a:latin typeface="Courier New" panose="02070309020205020404" pitchFamily="49" charset="0"/>
                  <a:cs typeface="Courier New" panose="02070309020205020404" pitchFamily="49" charset="0"/>
                </a:rPr>
                <a:t>وفيات الأطفال</a:t>
              </a:r>
              <a:endParaRPr lang="fr-FR" sz="1050" dirty="0">
                <a:latin typeface="Courier New" panose="02070309020205020404" pitchFamily="49" charset="0"/>
                <a:cs typeface="Courier New" panose="02070309020205020404" pitchFamily="49" charset="0"/>
              </a:endParaRPr>
            </a:p>
          </p:txBody>
        </p:sp>
        <p:sp>
          <p:nvSpPr>
            <p:cNvPr id="81" name="TextBox 80"/>
            <p:cNvSpPr txBox="1"/>
            <p:nvPr/>
          </p:nvSpPr>
          <p:spPr>
            <a:xfrm>
              <a:off x="519050" y="3173347"/>
              <a:ext cx="1466850" cy="253916"/>
            </a:xfrm>
            <a:prstGeom prst="rect">
              <a:avLst/>
            </a:prstGeom>
            <a:solidFill>
              <a:schemeClr val="bg1"/>
            </a:solidFill>
            <a:ln>
              <a:solidFill>
                <a:schemeClr val="bg1"/>
              </a:solidFill>
            </a:ln>
          </p:spPr>
          <p:txBody>
            <a:bodyPr wrap="square" rtlCol="0">
              <a:spAutoFit/>
            </a:bodyPr>
            <a:lstStyle/>
            <a:p>
              <a:pPr algn="ctr"/>
              <a:r>
                <a:rPr lang="ar-LB" sz="1050" dirty="0" smtClean="0">
                  <a:latin typeface="Courier New" panose="02070309020205020404" pitchFamily="49" charset="0"/>
                  <a:cs typeface="Courier New" panose="02070309020205020404" pitchFamily="49" charset="0"/>
                </a:rPr>
                <a:t>سنوات الميلاد</a:t>
              </a:r>
              <a:endParaRPr lang="fr-FR" sz="1050" dirty="0">
                <a:latin typeface="Courier New" panose="02070309020205020404" pitchFamily="49" charset="0"/>
                <a:cs typeface="Courier New" panose="02070309020205020404" pitchFamily="49" charset="0"/>
              </a:endParaRPr>
            </a:p>
          </p:txBody>
        </p:sp>
        <p:sp>
          <p:nvSpPr>
            <p:cNvPr id="82" name="TextBox 81"/>
            <p:cNvSpPr txBox="1"/>
            <p:nvPr/>
          </p:nvSpPr>
          <p:spPr>
            <a:xfrm>
              <a:off x="1152525" y="3708390"/>
              <a:ext cx="1206197" cy="253916"/>
            </a:xfrm>
            <a:prstGeom prst="rect">
              <a:avLst/>
            </a:prstGeom>
            <a:solidFill>
              <a:schemeClr val="bg1"/>
            </a:solidFill>
            <a:ln>
              <a:solidFill>
                <a:schemeClr val="bg1"/>
              </a:solidFill>
            </a:ln>
          </p:spPr>
          <p:txBody>
            <a:bodyPr wrap="square" rtlCol="0">
              <a:spAutoFit/>
            </a:bodyPr>
            <a:lstStyle/>
            <a:p>
              <a:pPr algn="ctr"/>
              <a:r>
                <a:rPr lang="ar-LB" sz="1050" dirty="0" smtClean="0">
                  <a:latin typeface="Courier New" panose="02070309020205020404" pitchFamily="49" charset="0"/>
                  <a:cs typeface="Courier New" panose="02070309020205020404" pitchFamily="49" charset="0"/>
                </a:rPr>
                <a:t>معدل الولادات</a:t>
              </a:r>
              <a:endParaRPr lang="fr-FR" sz="1050" dirty="0">
                <a:latin typeface="Courier New" panose="02070309020205020404" pitchFamily="49" charset="0"/>
                <a:cs typeface="Courier New" panose="02070309020205020404" pitchFamily="49" charset="0"/>
              </a:endParaRPr>
            </a:p>
          </p:txBody>
        </p:sp>
        <p:sp>
          <p:nvSpPr>
            <p:cNvPr id="83" name="TextBox 82"/>
            <p:cNvSpPr txBox="1"/>
            <p:nvPr/>
          </p:nvSpPr>
          <p:spPr>
            <a:xfrm>
              <a:off x="447516" y="4815758"/>
              <a:ext cx="1616522" cy="253916"/>
            </a:xfrm>
            <a:prstGeom prst="rect">
              <a:avLst/>
            </a:prstGeom>
            <a:solidFill>
              <a:schemeClr val="bg1"/>
            </a:solidFill>
            <a:ln>
              <a:solidFill>
                <a:schemeClr val="bg1"/>
              </a:solidFill>
            </a:ln>
          </p:spPr>
          <p:txBody>
            <a:bodyPr wrap="square" rtlCol="0">
              <a:spAutoFit/>
            </a:bodyPr>
            <a:lstStyle/>
            <a:p>
              <a:pPr algn="ctr"/>
              <a:r>
                <a:rPr lang="ar-LB" sz="1050" dirty="0" smtClean="0">
                  <a:latin typeface="Courier New" panose="02070309020205020404" pitchFamily="49" charset="0"/>
                  <a:cs typeface="Courier New" panose="02070309020205020404" pitchFamily="49" charset="0"/>
                </a:rPr>
                <a:t>التدرج بين الجنسين</a:t>
              </a:r>
              <a:endParaRPr lang="fr-FR" sz="1050" dirty="0">
                <a:latin typeface="Courier New" panose="02070309020205020404" pitchFamily="49" charset="0"/>
                <a:cs typeface="Courier New" panose="02070309020205020404" pitchFamily="49" charset="0"/>
              </a:endParaRPr>
            </a:p>
          </p:txBody>
        </p:sp>
      </p:grpSp>
    </p:spTree>
    <p:extLst>
      <p:ext uri="{BB962C8B-B14F-4D97-AF65-F5344CB8AC3E}">
        <p14:creationId xmlns:p14="http://schemas.microsoft.com/office/powerpoint/2010/main" val="19151072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0"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p:cNvSpPr>
            <a:spLocks noGrp="1"/>
          </p:cNvSpPr>
          <p:nvPr>
            <p:ph type="sldNum" sz="quarter" idx="12"/>
          </p:nvPr>
        </p:nvSpPr>
        <p:spPr>
          <a:xfrm>
            <a:off x="10858500" y="6035675"/>
            <a:ext cx="1142245" cy="669925"/>
          </a:xfrm>
        </p:spPr>
        <p:txBody>
          <a:bodyPr/>
          <a:lstStyle/>
          <a:p>
            <a:fld id="{D57F1E4F-1CFF-5643-939E-217C01CDF565}" type="slidenum">
              <a:rPr lang="en-US" smtClean="0"/>
              <a:pPr/>
              <a:t>9</a:t>
            </a:fld>
            <a:endParaRPr lang="en-US" dirty="0"/>
          </a:p>
        </p:txBody>
      </p:sp>
      <p:sp>
        <p:nvSpPr>
          <p:cNvPr id="5" name="Title 1"/>
          <p:cNvSpPr txBox="1">
            <a:spLocks/>
          </p:cNvSpPr>
          <p:nvPr/>
        </p:nvSpPr>
        <p:spPr>
          <a:xfrm>
            <a:off x="609441" y="7910"/>
            <a:ext cx="10969943"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LB" sz="3200" b="1" i="0" u="none" strike="noStrike" kern="1200" cap="none" spc="0" normalizeH="0" baseline="0" noProof="0" dirty="0" smtClean="0">
                <a:ln>
                  <a:noFill/>
                </a:ln>
                <a:solidFill>
                  <a:schemeClr val="tx1"/>
                </a:solidFill>
                <a:effectLst/>
                <a:uLnTx/>
                <a:uFillTx/>
                <a:latin typeface="Candara"/>
                <a:ea typeface="+mj-ea"/>
                <a:cs typeface="+mn-cs"/>
              </a:rPr>
              <a:t>ال</a:t>
            </a:r>
            <a:r>
              <a:rPr kumimoji="0" lang="ar-SA" sz="3200" b="1" i="0" u="none" strike="noStrike" kern="1200" cap="none" spc="0" normalizeH="0" baseline="0" noProof="0" dirty="0" smtClean="0">
                <a:ln>
                  <a:noFill/>
                </a:ln>
                <a:solidFill>
                  <a:schemeClr val="tx1"/>
                </a:solidFill>
                <a:effectLst/>
                <a:uLnTx/>
                <a:uFillTx/>
                <a:latin typeface="Candara"/>
                <a:ea typeface="+mj-ea"/>
                <a:cs typeface="+mn-cs"/>
              </a:rPr>
              <a:t>نمذجة</a:t>
            </a:r>
            <a:r>
              <a:rPr kumimoji="0" lang="ar-LB" sz="3100" b="1" i="0" u="none" strike="noStrike" kern="1200" cap="none" spc="0" normalizeH="0" baseline="0" noProof="0" dirty="0" smtClean="0">
                <a:ln>
                  <a:noFill/>
                </a:ln>
                <a:solidFill>
                  <a:schemeClr val="tx1"/>
                </a:solidFill>
                <a:effectLst/>
                <a:uLnTx/>
                <a:uFillTx/>
                <a:latin typeface="Candara"/>
                <a:ea typeface="+mj-ea"/>
                <a:cs typeface="+mn-cs"/>
              </a:rPr>
              <a:t> _ </a:t>
            </a:r>
            <a:r>
              <a:rPr kumimoji="0" lang="ar-SA" sz="2800" b="1" i="0" u="none" strike="noStrike" kern="1200" cap="none" spc="0" normalizeH="0" baseline="0" noProof="0" dirty="0" smtClean="0">
                <a:ln>
                  <a:noFill/>
                </a:ln>
                <a:solidFill>
                  <a:schemeClr val="tx1"/>
                </a:solidFill>
                <a:effectLst/>
                <a:uLnTx/>
                <a:uFillTx/>
                <a:latin typeface="Candara"/>
                <a:ea typeface="+mj-ea"/>
                <a:cs typeface="+mn-cs"/>
              </a:rPr>
              <a:t>إنشاء نموذج أساسي بسيط</a:t>
            </a:r>
            <a:r>
              <a:rPr kumimoji="0" lang="ar-LB" sz="2800" b="1" i="0" u="none" strike="noStrike" kern="1200" cap="none" spc="0" normalizeH="0" baseline="0" noProof="0" dirty="0" smtClean="0">
                <a:ln>
                  <a:noFill/>
                </a:ln>
                <a:solidFill>
                  <a:schemeClr val="tx1"/>
                </a:solidFill>
                <a:effectLst/>
                <a:uLnTx/>
                <a:uFillTx/>
                <a:latin typeface="Candara"/>
                <a:ea typeface="+mj-ea"/>
                <a:cs typeface="+mn-cs"/>
              </a:rPr>
              <a:t> </a:t>
            </a:r>
            <a:endParaRPr kumimoji="0" lang="fr-FR" sz="4400" b="0" i="0" u="none" strike="noStrike" kern="1200" cap="none" spc="0" normalizeH="0" baseline="0" noProof="0" dirty="0">
              <a:ln>
                <a:noFill/>
              </a:ln>
              <a:solidFill>
                <a:schemeClr val="tx1"/>
              </a:solidFill>
              <a:effectLst/>
              <a:uLnTx/>
              <a:uFillTx/>
              <a:latin typeface="Candara"/>
              <a:ea typeface="+mj-ea"/>
              <a:cs typeface="+mn-cs"/>
            </a:endParaRPr>
          </a:p>
        </p:txBody>
      </p:sp>
      <p:sp>
        <p:nvSpPr>
          <p:cNvPr id="6" name="Content Placeholder 2"/>
          <p:cNvSpPr txBox="1">
            <a:spLocks/>
          </p:cNvSpPr>
          <p:nvPr/>
        </p:nvSpPr>
        <p:spPr>
          <a:xfrm>
            <a:off x="709443" y="1731376"/>
            <a:ext cx="10856658" cy="4117631"/>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R="0" lvl="0" algn="r" defTabSz="914400" rtl="1" eaLnBrk="1" fontAlgn="auto" latinLnBrk="0" hangingPunct="1">
              <a:spcBef>
                <a:spcPct val="20000"/>
              </a:spcBef>
              <a:spcAft>
                <a:spcPts val="0"/>
              </a:spcAft>
              <a:buClrTx/>
              <a:buSzPct val="100000"/>
              <a:buFont typeface="Wingdings" panose="05000000000000000000" pitchFamily="2" charset="2"/>
              <a:buChar char="§"/>
              <a:tabLst/>
              <a:defRPr/>
            </a:pPr>
            <a:r>
              <a:rPr lang="ar-SA" sz="2200" b="1" dirty="0" smtClean="0">
                <a:solidFill>
                  <a:schemeClr val="tx1"/>
                </a:solidFill>
              </a:rPr>
              <a:t>التحقق </a:t>
            </a:r>
            <a:r>
              <a:rPr lang="ar-SA" sz="2200" b="1" dirty="0">
                <a:solidFill>
                  <a:schemeClr val="tx1"/>
                </a:solidFill>
              </a:rPr>
              <a:t>من صحة النموذج </a:t>
            </a:r>
            <a:r>
              <a:rPr lang="ar-SA" sz="2200" b="1" dirty="0" smtClean="0">
                <a:solidFill>
                  <a:schemeClr val="tx1"/>
                </a:solidFill>
              </a:rPr>
              <a:t>الأول</a:t>
            </a:r>
            <a:endParaRPr lang="ar-LB" sz="2200" b="1" dirty="0" smtClean="0">
              <a:solidFill>
                <a:schemeClr val="tx1"/>
              </a:solidFill>
            </a:endParaRPr>
          </a:p>
          <a:p>
            <a:pPr marL="0" marR="0" lvl="0" indent="0" algn="r" defTabSz="914400" rtl="1" eaLnBrk="1" fontAlgn="auto" latinLnBrk="0" hangingPunct="1">
              <a:spcBef>
                <a:spcPct val="20000"/>
              </a:spcBef>
              <a:spcAft>
                <a:spcPts val="0"/>
              </a:spcAft>
              <a:buClrTx/>
              <a:buSzPct val="100000"/>
              <a:buNone/>
              <a:tabLst/>
              <a:defRPr/>
            </a:pPr>
            <a:endParaRPr lang="en-US" sz="1000" dirty="0">
              <a:solidFill>
                <a:schemeClr val="tx1"/>
              </a:solidFill>
            </a:endParaRPr>
          </a:p>
          <a:p>
            <a:pPr algn="r" rtl="1">
              <a:buClrTx/>
            </a:pPr>
            <a:r>
              <a:rPr lang="ar-SA" sz="2000" dirty="0">
                <a:solidFill>
                  <a:schemeClr val="tx1"/>
                </a:solidFill>
              </a:rPr>
              <a:t>مشكلة عامة في النمذجة هي أنه لا يمكن إظهار "صحة" النموذج بشكل </a:t>
            </a:r>
            <a:r>
              <a:rPr lang="ar-SA" sz="2000" dirty="0" smtClean="0">
                <a:solidFill>
                  <a:schemeClr val="tx1"/>
                </a:solidFill>
              </a:rPr>
              <a:t>عام</a:t>
            </a:r>
            <a:endParaRPr lang="ar-LB" sz="2000" dirty="0" smtClean="0">
              <a:solidFill>
                <a:schemeClr val="tx1"/>
              </a:solidFill>
            </a:endParaRPr>
          </a:p>
          <a:p>
            <a:pPr algn="r" rtl="1">
              <a:buClrTx/>
            </a:pPr>
            <a:r>
              <a:rPr lang="ar-LB" sz="2000" dirty="0" smtClean="0">
                <a:solidFill>
                  <a:schemeClr val="tx1"/>
                </a:solidFill>
              </a:rPr>
              <a:t>لذلك </a:t>
            </a:r>
            <a:r>
              <a:rPr lang="ar-SA" sz="2000" dirty="0" smtClean="0">
                <a:solidFill>
                  <a:schemeClr val="tx1"/>
                </a:solidFill>
              </a:rPr>
              <a:t>يجب </a:t>
            </a:r>
            <a:r>
              <a:rPr lang="ar-SA" sz="2000" dirty="0">
                <a:solidFill>
                  <a:schemeClr val="tx1"/>
                </a:solidFill>
              </a:rPr>
              <a:t>التحقق </a:t>
            </a:r>
            <a:r>
              <a:rPr lang="ar-SA" sz="2000" dirty="0" smtClean="0">
                <a:solidFill>
                  <a:schemeClr val="tx1"/>
                </a:solidFill>
              </a:rPr>
              <a:t>من</a:t>
            </a:r>
            <a:r>
              <a:rPr lang="ar-LB" sz="2000" dirty="0" smtClean="0">
                <a:solidFill>
                  <a:schemeClr val="tx1"/>
                </a:solidFill>
              </a:rPr>
              <a:t>ه</a:t>
            </a:r>
            <a:r>
              <a:rPr lang="ar-SA" sz="2000" dirty="0" smtClean="0">
                <a:solidFill>
                  <a:schemeClr val="tx1"/>
                </a:solidFill>
              </a:rPr>
              <a:t> </a:t>
            </a:r>
            <a:r>
              <a:rPr lang="ar-SA" sz="2000" dirty="0">
                <a:solidFill>
                  <a:schemeClr val="tx1"/>
                </a:solidFill>
              </a:rPr>
              <a:t>عن طريق التحقق من أربعة جوانب مختلفة</a:t>
            </a:r>
            <a:r>
              <a:rPr lang="ar-SA" sz="2000" dirty="0" smtClean="0">
                <a:solidFill>
                  <a:schemeClr val="tx1"/>
                </a:solidFill>
              </a:rPr>
              <a:t>:</a:t>
            </a:r>
            <a:endParaRPr lang="ar-LB" sz="2000" dirty="0" smtClean="0">
              <a:solidFill>
                <a:schemeClr val="tx1"/>
              </a:solidFill>
            </a:endParaRPr>
          </a:p>
          <a:p>
            <a:pPr marL="0" indent="0" algn="r" rtl="1">
              <a:buClrTx/>
              <a:buNone/>
            </a:pPr>
            <a:r>
              <a:rPr lang="ar-LB" sz="1100" dirty="0">
                <a:solidFill>
                  <a:schemeClr val="tx1"/>
                </a:solidFill>
              </a:rPr>
              <a:t> </a:t>
            </a:r>
            <a:endParaRPr lang="en-US" sz="1100" dirty="0">
              <a:solidFill>
                <a:schemeClr val="tx1"/>
              </a:solidFill>
            </a:endParaRPr>
          </a:p>
          <a:p>
            <a:pPr lvl="1" algn="r" rtl="1">
              <a:buClrTx/>
            </a:pPr>
            <a:r>
              <a:rPr lang="ar-SA" sz="1800" b="1" dirty="0">
                <a:solidFill>
                  <a:schemeClr val="tx1"/>
                </a:solidFill>
              </a:rPr>
              <a:t>الصلاحية الهيكلية</a:t>
            </a:r>
            <a:r>
              <a:rPr lang="ar-SA" sz="1800" dirty="0">
                <a:solidFill>
                  <a:schemeClr val="tx1"/>
                </a:solidFill>
              </a:rPr>
              <a:t>: </a:t>
            </a:r>
            <a:r>
              <a:rPr lang="ar-LB" sz="1800" dirty="0" smtClean="0">
                <a:solidFill>
                  <a:schemeClr val="tx1"/>
                </a:solidFill>
              </a:rPr>
              <a:t>هنا</a:t>
            </a:r>
            <a:r>
              <a:rPr lang="ar-SA" sz="1800" dirty="0" smtClean="0">
                <a:solidFill>
                  <a:schemeClr val="tx1"/>
                </a:solidFill>
              </a:rPr>
              <a:t> </a:t>
            </a:r>
            <a:r>
              <a:rPr lang="ar-SA" sz="1800" dirty="0">
                <a:solidFill>
                  <a:schemeClr val="tx1"/>
                </a:solidFill>
              </a:rPr>
              <a:t>يجب إثبات أن هيكل النموذج يتوافق مع هيكل النظام </a:t>
            </a:r>
            <a:r>
              <a:rPr lang="ar-SA" sz="1800" dirty="0" smtClean="0">
                <a:solidFill>
                  <a:schemeClr val="tx1"/>
                </a:solidFill>
              </a:rPr>
              <a:t>الحقيقي</a:t>
            </a:r>
            <a:endParaRPr lang="en-US" sz="1800" dirty="0">
              <a:solidFill>
                <a:schemeClr val="tx1"/>
              </a:solidFill>
            </a:endParaRPr>
          </a:p>
          <a:p>
            <a:pPr lvl="1" algn="r" rtl="1">
              <a:buClrTx/>
            </a:pPr>
            <a:r>
              <a:rPr lang="ar-SA" sz="1800" b="1" dirty="0">
                <a:solidFill>
                  <a:schemeClr val="tx1"/>
                </a:solidFill>
              </a:rPr>
              <a:t>الصلاحية السلوكية</a:t>
            </a:r>
            <a:r>
              <a:rPr lang="ar-SA" sz="1800" dirty="0">
                <a:solidFill>
                  <a:schemeClr val="tx1"/>
                </a:solidFill>
              </a:rPr>
              <a:t>: </a:t>
            </a:r>
            <a:r>
              <a:rPr lang="ar-LB" sz="1800" dirty="0" smtClean="0">
                <a:solidFill>
                  <a:schemeClr val="tx1"/>
                </a:solidFill>
              </a:rPr>
              <a:t>هنا</a:t>
            </a:r>
            <a:r>
              <a:rPr lang="ar-SA" sz="1800" dirty="0" smtClean="0">
                <a:solidFill>
                  <a:schemeClr val="tx1"/>
                </a:solidFill>
              </a:rPr>
              <a:t> </a:t>
            </a:r>
            <a:r>
              <a:rPr lang="ar-SA" sz="1800" dirty="0">
                <a:solidFill>
                  <a:schemeClr val="tx1"/>
                </a:solidFill>
              </a:rPr>
              <a:t>يجب أن يثبت أن النموذج والأصل </a:t>
            </a:r>
            <a:r>
              <a:rPr lang="ar-SA" sz="1800" dirty="0" smtClean="0">
                <a:solidFill>
                  <a:schemeClr val="tx1"/>
                </a:solidFill>
              </a:rPr>
              <a:t>نوعي</a:t>
            </a:r>
            <a:r>
              <a:rPr lang="ar-LB" sz="1800" dirty="0" smtClean="0">
                <a:solidFill>
                  <a:schemeClr val="tx1"/>
                </a:solidFill>
              </a:rPr>
              <a:t>ٌ</a:t>
            </a:r>
            <a:r>
              <a:rPr lang="ar-SA" sz="1800" dirty="0" smtClean="0">
                <a:solidFill>
                  <a:schemeClr val="tx1"/>
                </a:solidFill>
              </a:rPr>
              <a:t> </a:t>
            </a:r>
            <a:r>
              <a:rPr lang="ar-SA" sz="1800" dirty="0">
                <a:solidFill>
                  <a:schemeClr val="tx1"/>
                </a:solidFill>
              </a:rPr>
              <a:t>للظروف الأولية والتأثيرات </a:t>
            </a:r>
            <a:r>
              <a:rPr lang="ar-SA" sz="1800" dirty="0" smtClean="0">
                <a:solidFill>
                  <a:schemeClr val="tx1"/>
                </a:solidFill>
              </a:rPr>
              <a:t>البيئية تظهر </a:t>
            </a:r>
            <a:r>
              <a:rPr lang="ar-SA" sz="1800" dirty="0">
                <a:solidFill>
                  <a:schemeClr val="tx1"/>
                </a:solidFill>
              </a:rPr>
              <a:t>نفس السلوك </a:t>
            </a:r>
            <a:r>
              <a:rPr lang="ar-SA" sz="1800" dirty="0" smtClean="0">
                <a:solidFill>
                  <a:schemeClr val="tx1"/>
                </a:solidFill>
              </a:rPr>
              <a:t>الديناميكي</a:t>
            </a:r>
            <a:endParaRPr lang="en-US" sz="1800" dirty="0">
              <a:solidFill>
                <a:schemeClr val="tx1"/>
              </a:solidFill>
            </a:endParaRPr>
          </a:p>
          <a:p>
            <a:pPr lvl="1" algn="r" rtl="1">
              <a:buClrTx/>
            </a:pPr>
            <a:r>
              <a:rPr lang="ar-SA" sz="1800" b="1" dirty="0">
                <a:solidFill>
                  <a:schemeClr val="tx1"/>
                </a:solidFill>
              </a:rPr>
              <a:t>الصلاحية التجريبية</a:t>
            </a:r>
            <a:r>
              <a:rPr lang="ar-SA" sz="1800" dirty="0">
                <a:solidFill>
                  <a:schemeClr val="tx1"/>
                </a:solidFill>
              </a:rPr>
              <a:t>: يجب أن يظهر هنا أنه في مجال الغرض النموذجي ، تتوافق النتائج الكمية لنظام النموذج مع الملاحظات </a:t>
            </a:r>
            <a:r>
              <a:rPr lang="ar-SA" sz="1800" dirty="0" smtClean="0">
                <a:solidFill>
                  <a:schemeClr val="tx1"/>
                </a:solidFill>
              </a:rPr>
              <a:t>التجريبية</a:t>
            </a:r>
            <a:endParaRPr lang="ar-LB" sz="1800" dirty="0" smtClean="0">
              <a:solidFill>
                <a:schemeClr val="tx1"/>
              </a:solidFill>
            </a:endParaRPr>
          </a:p>
          <a:p>
            <a:pPr lvl="2" algn="r" rtl="1">
              <a:buClrTx/>
            </a:pPr>
            <a:r>
              <a:rPr lang="ar-SA" sz="1800" dirty="0" smtClean="0">
                <a:solidFill>
                  <a:schemeClr val="tx1"/>
                </a:solidFill>
              </a:rPr>
              <a:t> </a:t>
            </a:r>
            <a:r>
              <a:rPr lang="ar-SA" sz="1800" dirty="0">
                <a:solidFill>
                  <a:schemeClr val="tx1"/>
                </a:solidFill>
              </a:rPr>
              <a:t>أو ، إذا لم تكن متاحة ، تكون متسقة </a:t>
            </a:r>
            <a:r>
              <a:rPr lang="ar-SA" sz="1800" dirty="0" smtClean="0">
                <a:solidFill>
                  <a:schemeClr val="tx1"/>
                </a:solidFill>
              </a:rPr>
              <a:t>ومعقولة</a:t>
            </a:r>
            <a:endParaRPr lang="en-US" sz="1800" dirty="0">
              <a:solidFill>
                <a:schemeClr val="tx1"/>
              </a:solidFill>
            </a:endParaRPr>
          </a:p>
          <a:p>
            <a:pPr lvl="1" algn="r" rtl="1">
              <a:buClrTx/>
            </a:pPr>
            <a:r>
              <a:rPr lang="ar-SA" sz="1800" b="1" dirty="0">
                <a:solidFill>
                  <a:schemeClr val="tx1"/>
                </a:solidFill>
              </a:rPr>
              <a:t>قابلية التطبيق</a:t>
            </a:r>
            <a:r>
              <a:rPr lang="ar-SA" sz="1800" dirty="0">
                <a:solidFill>
                  <a:schemeClr val="tx1"/>
                </a:solidFill>
              </a:rPr>
              <a:t>: يجب أن يظهر هنا أن خيارات النموذج والمحاكاة تلبي مشكلات المستخدم </a:t>
            </a:r>
            <a:endParaRPr lang="ar-LB" sz="1800" dirty="0">
              <a:solidFill>
                <a:schemeClr val="tx1"/>
              </a:solidFill>
            </a:endParaRPr>
          </a:p>
          <a:p>
            <a:pPr algn="r" rtl="1">
              <a:buClrTx/>
            </a:pPr>
            <a:endParaRPr lang="en-US" sz="2000" dirty="0">
              <a:solidFill>
                <a:schemeClr val="tx1"/>
              </a:solidFill>
            </a:endParaRPr>
          </a:p>
        </p:txBody>
      </p:sp>
    </p:spTree>
    <p:extLst>
      <p:ext uri="{BB962C8B-B14F-4D97-AF65-F5344CB8AC3E}">
        <p14:creationId xmlns:p14="http://schemas.microsoft.com/office/powerpoint/2010/main" val="32490172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F9C029D5-DBC9-4C2B-8210-3AA71186A1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1B446B-D1E8-42DD-BEED-8DA7E15E683B}">
  <ds:schemaRefs>
    <ds:schemaRef ds:uri="http://schemas.microsoft.com/sharepoint/v3/contenttype/forms"/>
  </ds:schemaRefs>
</ds:datastoreItem>
</file>

<file path=customXml/itemProps3.xml><?xml version="1.0" encoding="utf-8"?>
<ds:datastoreItem xmlns:ds="http://schemas.openxmlformats.org/officeDocument/2006/customXml" ds:itemID="{65845F41-51A1-4C7F-91AC-E0528F69338E}">
  <ds:schemaRefs>
    <ds:schemaRef ds:uri="http://schemas.microsoft.com/office/2006/metadata/properties"/>
    <ds:schemaRef ds:uri="http://purl.org/dc/elements/1.1/"/>
    <ds:schemaRef ds:uri="http://schemas.microsoft.com/office/2006/documentManagement/types"/>
    <ds:schemaRef ds:uri="http://purl.org/dc/terms/"/>
    <ds:schemaRef ds:uri="16c05727-aa75-4e4a-9b5f-8a80a1165891"/>
    <ds:schemaRef ds:uri="http://www.w3.org/XML/1998/namespace"/>
    <ds:schemaRef ds:uri="71af3243-3dd4-4a8d-8c0d-dd76da1f02a5"/>
    <ds:schemaRef ds:uri="http://purl.org/dc/dcmityp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Waveform</Template>
  <TotalTime>0</TotalTime>
  <Words>7193</Words>
  <Application>Microsoft Office PowerPoint</Application>
  <PresentationFormat>Benutzerdefiniert</PresentationFormat>
  <Paragraphs>593</Paragraphs>
  <Slides>23</Slides>
  <Notes>23</Notes>
  <HiddenSlides>0</HiddenSlides>
  <MMClips>0</MMClips>
  <ScaleCrop>false</ScaleCrop>
  <HeadingPairs>
    <vt:vector size="4" baseType="variant">
      <vt:variant>
        <vt:lpstr>Design</vt:lpstr>
      </vt:variant>
      <vt:variant>
        <vt:i4>1</vt:i4>
      </vt:variant>
      <vt:variant>
        <vt:lpstr>Folientitel</vt:lpstr>
      </vt:variant>
      <vt:variant>
        <vt:i4>23</vt:i4>
      </vt:variant>
    </vt:vector>
  </HeadingPairs>
  <TitlesOfParts>
    <vt:vector size="24" baseType="lpstr">
      <vt:lpstr>Slice</vt:lpstr>
      <vt:lpstr>نمذجة ومحاكاة التنمية السكانية في إندونيسيا مع VENSIM</vt:lpstr>
      <vt:lpstr>نمذجة ومحاكاة التنمية السكانية في إندونيسيا مع VENSIM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دمتم بأمان الله</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Travel Design</dc:title>
  <dc:creator/>
  <cp:lastModifiedBy/>
  <cp:revision>66</cp:revision>
  <dcterms:created xsi:type="dcterms:W3CDTF">2020-04-23T09:03:55Z</dcterms:created>
  <dcterms:modified xsi:type="dcterms:W3CDTF">2020-06-03T08:34:13Z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