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handoutMasterIdLst>
    <p:handoutMasterId r:id="rId34"/>
  </p:handoutMasterIdLst>
  <p:sldIdLst>
    <p:sldId id="256" r:id="rId2"/>
    <p:sldId id="257" r:id="rId3"/>
    <p:sldId id="258" r:id="rId4"/>
    <p:sldId id="259" r:id="rId5"/>
    <p:sldId id="260" r:id="rId6"/>
    <p:sldId id="261" r:id="rId7"/>
    <p:sldId id="262" r:id="rId8"/>
    <p:sldId id="263" r:id="rId9"/>
    <p:sldId id="277" r:id="rId10"/>
    <p:sldId id="276" r:id="rId11"/>
    <p:sldId id="265" r:id="rId12"/>
    <p:sldId id="266" r:id="rId13"/>
    <p:sldId id="267" r:id="rId14"/>
    <p:sldId id="268" r:id="rId15"/>
    <p:sldId id="269" r:id="rId16"/>
    <p:sldId id="270" r:id="rId17"/>
    <p:sldId id="271" r:id="rId18"/>
    <p:sldId id="272" r:id="rId19"/>
    <p:sldId id="273" r:id="rId20"/>
    <p:sldId id="278" r:id="rId21"/>
    <p:sldId id="279" r:id="rId22"/>
    <p:sldId id="280" r:id="rId23"/>
    <p:sldId id="281" r:id="rId24"/>
    <p:sldId id="282" r:id="rId25"/>
    <p:sldId id="283" r:id="rId26"/>
    <p:sldId id="284" r:id="rId27"/>
    <p:sldId id="285" r:id="rId28"/>
    <p:sldId id="286" r:id="rId29"/>
    <p:sldId id="287" r:id="rId30"/>
    <p:sldId id="274" r:id="rId31"/>
    <p:sldId id="275" r:id="rId32"/>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588" autoAdjust="0"/>
    <p:restoredTop sz="91244" autoAdjust="0"/>
  </p:normalViewPr>
  <p:slideViewPr>
    <p:cSldViewPr>
      <p:cViewPr>
        <p:scale>
          <a:sx n="70" d="100"/>
          <a:sy n="70" d="100"/>
        </p:scale>
        <p:origin x="-1836" y="48"/>
      </p:cViewPr>
      <p:guideLst>
        <p:guide orient="horz" pos="31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1B0927-316E-4B33-BB60-235187710C78}" type="datetimeFigureOut">
              <a:rPr lang="fr-FR" smtClean="0"/>
              <a:t>05/04/2020</a:t>
            </a:fld>
            <a:endParaRPr lang="fr-F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27C1BD-EC2A-4488-AD26-01F17B242DA5}" type="slidenum">
              <a:rPr lang="fr-FR" smtClean="0"/>
              <a:t>‹#›</a:t>
            </a:fld>
            <a:endParaRPr lang="fr-FR"/>
          </a:p>
        </p:txBody>
      </p:sp>
    </p:spTree>
    <p:extLst>
      <p:ext uri="{BB962C8B-B14F-4D97-AF65-F5344CB8AC3E}">
        <p14:creationId xmlns:p14="http://schemas.microsoft.com/office/powerpoint/2010/main" val="17485731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42E303-1C96-4675-A77E-FB228F3CD7A0}" type="datetimeFigureOut">
              <a:rPr lang="fr-FR" smtClean="0"/>
              <a:t>05/04/2020</a:t>
            </a:fld>
            <a:endParaRPr lang="fr-FR"/>
          </a:p>
        </p:txBody>
      </p:sp>
      <p:sp>
        <p:nvSpPr>
          <p:cNvPr id="4" name="Slide Image Placeholder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19AA17-BC39-4DFF-BAC6-2C2AABDD0995}" type="slidenum">
              <a:rPr lang="fr-FR" smtClean="0"/>
              <a:t>‹#›</a:t>
            </a:fld>
            <a:endParaRPr lang="fr-FR"/>
          </a:p>
        </p:txBody>
      </p:sp>
    </p:spTree>
    <p:extLst>
      <p:ext uri="{BB962C8B-B14F-4D97-AF65-F5344CB8AC3E}">
        <p14:creationId xmlns:p14="http://schemas.microsoft.com/office/powerpoint/2010/main" val="37758268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1200" b="1" dirty="0" smtClean="0">
                <a:effectLst/>
              </a:rPr>
              <a:t>أكثر </a:t>
            </a:r>
            <a:r>
              <a:rPr lang="ar-SA" sz="1200" b="1" dirty="0" smtClean="0">
                <a:effectLst/>
              </a:rPr>
              <a:t>المواسير المناسبة لنقل مياه الصرف الصحي</a:t>
            </a:r>
            <a:r>
              <a:rPr lang="ar-LB" sz="1200" b="1" dirty="0" smtClean="0">
                <a:effectLst/>
              </a:rPr>
              <a:t> هي</a:t>
            </a:r>
            <a:r>
              <a:rPr lang="ar-LB" sz="1200" b="1" baseline="0" dirty="0" smtClean="0">
                <a:effectLst/>
              </a:rPr>
              <a:t> أنابيب البلاستيكية والخرسانية (أي المصنوعة من الإسمنت)</a:t>
            </a:r>
          </a:p>
          <a:p>
            <a:pPr algn="r" rtl="1"/>
            <a:endParaRPr lang="en-US" sz="1200" b="1" dirty="0" smtClean="0">
              <a:effectLst/>
            </a:endParaRPr>
          </a:p>
          <a:p>
            <a:pPr algn="r" rtl="1"/>
            <a:r>
              <a:rPr lang="ar-LB" dirty="0" smtClean="0"/>
              <a:t>تنقسم الأنابيب البلاستيكية</a:t>
            </a:r>
            <a:r>
              <a:rPr lang="ar-LB" baseline="0" dirty="0" smtClean="0"/>
              <a:t>  إلى عدة أنواع منها :</a:t>
            </a:r>
          </a:p>
          <a:p>
            <a:pPr marL="742950" lvl="1" indent="-285750" algn="r" rtl="1">
              <a:buFont typeface="Courier New" pitchFamily="49" charset="0"/>
              <a:buChar char="o"/>
            </a:pPr>
            <a:r>
              <a:rPr lang="ar-SA" dirty="0" smtClean="0">
                <a:latin typeface="Tahoma" pitchFamily="34" charset="0"/>
                <a:ea typeface="Tahoma" pitchFamily="34" charset="0"/>
                <a:cs typeface="Tahoma" pitchFamily="34" charset="0"/>
              </a:rPr>
              <a:t>بولي فينيل كلوريد (مختصر</a:t>
            </a:r>
            <a:r>
              <a:rPr lang="en-US" dirty="0" smtClean="0">
                <a:latin typeface="Tahoma" pitchFamily="34" charset="0"/>
                <a:ea typeface="Tahoma" pitchFamily="34" charset="0"/>
                <a:cs typeface="Tahoma" pitchFamily="34" charset="0"/>
              </a:rPr>
              <a:t>( PVC </a:t>
            </a:r>
          </a:p>
          <a:p>
            <a:pPr marL="742950" lvl="1" indent="-285750" algn="r" rtl="1">
              <a:lnSpc>
                <a:spcPct val="150000"/>
              </a:lnSpc>
              <a:buFont typeface="Courier New" pitchFamily="49" charset="0"/>
              <a:buChar char="o"/>
            </a:pPr>
            <a:r>
              <a:rPr lang="ar-SA" dirty="0" smtClean="0">
                <a:latin typeface="Tahoma" pitchFamily="34" charset="0"/>
                <a:ea typeface="Tahoma" pitchFamily="34" charset="0"/>
                <a:cs typeface="Tahoma" pitchFamily="34" charset="0"/>
              </a:rPr>
              <a:t>البولي بروبلين </a:t>
            </a:r>
            <a:r>
              <a:rPr lang="en-US" dirty="0" smtClean="0">
                <a:latin typeface="Tahoma" pitchFamily="34" charset="0"/>
                <a:ea typeface="Tahoma" pitchFamily="34" charset="0"/>
                <a:cs typeface="Tahoma" pitchFamily="34" charset="0"/>
              </a:rPr>
              <a:t>)</a:t>
            </a:r>
            <a:r>
              <a:rPr lang="ar-SA" dirty="0" smtClean="0">
                <a:latin typeface="Tahoma" pitchFamily="34" charset="0"/>
                <a:ea typeface="Tahoma" pitchFamily="34" charset="0"/>
                <a:cs typeface="Tahoma" pitchFamily="34" charset="0"/>
              </a:rPr>
              <a:t>مختصر</a:t>
            </a:r>
            <a:r>
              <a:rPr lang="en-US" dirty="0" smtClean="0">
                <a:latin typeface="Tahoma" pitchFamily="34" charset="0"/>
                <a:ea typeface="Tahoma" pitchFamily="34" charset="0"/>
                <a:cs typeface="Tahoma" pitchFamily="34" charset="0"/>
              </a:rPr>
              <a:t> PP</a:t>
            </a:r>
            <a:r>
              <a:rPr lang="ar-SA" dirty="0" smtClean="0">
                <a:latin typeface="Tahoma" pitchFamily="34" charset="0"/>
                <a:ea typeface="Tahoma" pitchFamily="34" charset="0"/>
                <a:cs typeface="Tahoma" pitchFamily="34" charset="0"/>
              </a:rPr>
              <a:t>)</a:t>
            </a:r>
            <a:endParaRPr lang="en-US" dirty="0" smtClean="0">
              <a:latin typeface="Tahoma" pitchFamily="34" charset="0"/>
              <a:ea typeface="Tahoma" pitchFamily="34" charset="0"/>
              <a:cs typeface="Tahoma" pitchFamily="34" charset="0"/>
            </a:endParaRPr>
          </a:p>
          <a:p>
            <a:pPr marL="742950" lvl="1" indent="-285750" algn="r" rtl="1">
              <a:buFont typeface="Courier New" pitchFamily="49" charset="0"/>
              <a:buChar char="o"/>
            </a:pPr>
            <a:r>
              <a:rPr lang="ar-SA" dirty="0" smtClean="0">
                <a:latin typeface="Tahoma" pitchFamily="34" charset="0"/>
                <a:ea typeface="Tahoma" pitchFamily="34" charset="0"/>
                <a:cs typeface="Tahoma" pitchFamily="34" charset="0"/>
              </a:rPr>
              <a:t>البولي إثيلين (اختصار </a:t>
            </a:r>
            <a:r>
              <a:rPr lang="en-US" dirty="0" smtClean="0">
                <a:latin typeface="Tahoma" pitchFamily="34" charset="0"/>
                <a:ea typeface="Tahoma" pitchFamily="34" charset="0"/>
                <a:cs typeface="Tahoma" pitchFamily="34" charset="0"/>
              </a:rPr>
              <a:t>PE</a:t>
            </a:r>
            <a:r>
              <a:rPr lang="ar-SA" dirty="0" smtClean="0">
                <a:latin typeface="Tahoma" pitchFamily="34" charset="0"/>
                <a:ea typeface="Tahoma" pitchFamily="34" charset="0"/>
                <a:cs typeface="Tahoma" pitchFamily="34" charset="0"/>
              </a:rPr>
              <a:t> )</a:t>
            </a:r>
            <a:endParaRPr lang="en-US" dirty="0" smtClean="0">
              <a:latin typeface="Tahoma" pitchFamily="34" charset="0"/>
              <a:ea typeface="Tahoma" pitchFamily="34" charset="0"/>
              <a:cs typeface="Tahoma" pitchFamily="34" charset="0"/>
            </a:endParaRPr>
          </a:p>
          <a:p>
            <a:pPr algn="r" rtl="1"/>
            <a:r>
              <a:rPr lang="ar-LB" dirty="0" smtClean="0"/>
              <a:t>إلا الأكثر إستخداماً في نقل مياه الصرف الصحي هو</a:t>
            </a:r>
            <a:r>
              <a:rPr lang="ar-LB" baseline="0" dirty="0" smtClean="0"/>
              <a:t> البولي </a:t>
            </a:r>
            <a:r>
              <a:rPr lang="ar-SA" dirty="0" smtClean="0">
                <a:latin typeface="Tahoma" pitchFamily="34" charset="0"/>
                <a:ea typeface="Tahoma" pitchFamily="34" charset="0"/>
                <a:cs typeface="Tahoma" pitchFamily="34" charset="0"/>
              </a:rPr>
              <a:t>فينيل كلوريد </a:t>
            </a:r>
            <a:r>
              <a:rPr lang="en-US" dirty="0" smtClean="0">
                <a:latin typeface="Tahoma" pitchFamily="34" charset="0"/>
                <a:ea typeface="Tahoma" pitchFamily="34" charset="0"/>
                <a:cs typeface="Tahoma" pitchFamily="34" charset="0"/>
              </a:rPr>
              <a:t>PVC</a:t>
            </a:r>
            <a:endParaRPr lang="ar-LB" dirty="0" smtClean="0">
              <a:latin typeface="Tahoma" pitchFamily="34" charset="0"/>
              <a:ea typeface="Tahoma" pitchFamily="34" charset="0"/>
              <a:cs typeface="Tahoma" pitchFamily="34" charset="0"/>
            </a:endParaRPr>
          </a:p>
          <a:p>
            <a:pPr algn="r" rtl="1"/>
            <a:endParaRPr lang="ar-LB" dirty="0" smtClean="0">
              <a:latin typeface="Tahoma" pitchFamily="34" charset="0"/>
              <a:ea typeface="Tahoma" pitchFamily="34" charset="0"/>
              <a:cs typeface="Tahoma" pitchFamily="34" charset="0"/>
            </a:endParaRPr>
          </a:p>
          <a:p>
            <a:pPr marL="0" marR="0" indent="0" algn="r" defTabSz="914400" rtl="1" eaLnBrk="1" fontAlgn="auto" latinLnBrk="0" hangingPunct="1">
              <a:lnSpc>
                <a:spcPct val="100000"/>
              </a:lnSpc>
              <a:spcBef>
                <a:spcPts val="0"/>
              </a:spcBef>
              <a:spcAft>
                <a:spcPts val="0"/>
              </a:spcAft>
              <a:buClrTx/>
              <a:buSzTx/>
              <a:buFontTx/>
              <a:buNone/>
              <a:tabLst/>
              <a:defRPr/>
            </a:pPr>
            <a:r>
              <a:rPr lang="ar-LB" dirty="0" smtClean="0">
                <a:latin typeface="Tahoma" pitchFamily="34" charset="0"/>
                <a:ea typeface="Tahoma" pitchFamily="34" charset="0"/>
                <a:cs typeface="Tahoma" pitchFamily="34" charset="0"/>
              </a:rPr>
              <a:t>كذلك</a:t>
            </a:r>
            <a:r>
              <a:rPr lang="ar-LB" baseline="0" dirty="0" smtClean="0">
                <a:latin typeface="Tahoma" pitchFamily="34" charset="0"/>
                <a:ea typeface="Tahoma" pitchFamily="34" charset="0"/>
                <a:cs typeface="Tahoma" pitchFamily="34" charset="0"/>
              </a:rPr>
              <a:t> </a:t>
            </a:r>
            <a:r>
              <a:rPr lang="ar-LB" dirty="0" smtClean="0"/>
              <a:t>تنقسم الأنابيب الخرسانية</a:t>
            </a:r>
            <a:r>
              <a:rPr lang="ar-LB" baseline="0" dirty="0" smtClean="0"/>
              <a:t>  إلى عدة أنواع منها :</a:t>
            </a:r>
          </a:p>
          <a:p>
            <a:pPr marL="742950" lvl="1" indent="-285750" algn="r" rtl="1">
              <a:lnSpc>
                <a:spcPct val="150000"/>
              </a:lnSpc>
              <a:buFont typeface="Courier New" pitchFamily="49" charset="0"/>
              <a:buChar char="o"/>
            </a:pPr>
            <a:r>
              <a:rPr lang="en-US" dirty="0" err="1" smtClean="0">
                <a:latin typeface="Tahoma" pitchFamily="34" charset="0"/>
                <a:ea typeface="Tahoma" pitchFamily="34" charset="0"/>
                <a:cs typeface="Tahoma" pitchFamily="34" charset="0"/>
              </a:rPr>
              <a:t>أنابيب</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خرسانية</a:t>
            </a:r>
            <a:r>
              <a:rPr lang="fr-FR" dirty="0" smtClean="0">
                <a:latin typeface="Tahoma" pitchFamily="34" charset="0"/>
                <a:ea typeface="Tahoma" pitchFamily="34" charset="0"/>
                <a:cs typeface="Tahoma" pitchFamily="34" charset="0"/>
              </a:rPr>
              <a:t> </a:t>
            </a:r>
            <a:r>
              <a:rPr lang="fr-FR" sz="1600" dirty="0" err="1" smtClean="0">
                <a:latin typeface="Tahoma" pitchFamily="34" charset="0"/>
                <a:ea typeface="Tahoma" pitchFamily="34" charset="0"/>
                <a:cs typeface="Tahoma" pitchFamily="34" charset="0"/>
              </a:rPr>
              <a:t>concrete</a:t>
            </a:r>
            <a:r>
              <a:rPr lang="fr-FR" sz="1600" dirty="0" smtClean="0">
                <a:latin typeface="Tahoma" pitchFamily="34" charset="0"/>
                <a:ea typeface="Tahoma" pitchFamily="34" charset="0"/>
                <a:cs typeface="Tahoma" pitchFamily="34" charset="0"/>
              </a:rPr>
              <a:t> pipes</a:t>
            </a:r>
            <a:endParaRPr lang="fr-FR" dirty="0" smtClean="0">
              <a:latin typeface="Tahoma" pitchFamily="34" charset="0"/>
              <a:ea typeface="Tahoma" pitchFamily="34" charset="0"/>
              <a:cs typeface="Tahoma" pitchFamily="34" charset="0"/>
            </a:endParaRPr>
          </a:p>
          <a:p>
            <a:pPr marL="742950" lvl="1" indent="-285750" algn="r" rtl="1">
              <a:lnSpc>
                <a:spcPct val="150000"/>
              </a:lnSpc>
              <a:buFont typeface="Courier New" pitchFamily="49" charset="0"/>
              <a:buChar char="o"/>
            </a:pPr>
            <a:r>
              <a:rPr lang="en-US" dirty="0" err="1" smtClean="0">
                <a:latin typeface="Tahoma" pitchFamily="34" charset="0"/>
                <a:ea typeface="Tahoma" pitchFamily="34" charset="0"/>
                <a:cs typeface="Tahoma" pitchFamily="34" charset="0"/>
              </a:rPr>
              <a:t>أنابيب</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خرسانية</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مسلحة</a:t>
            </a:r>
            <a:r>
              <a:rPr lang="en-US" dirty="0" smtClean="0">
                <a:latin typeface="Tahoma" pitchFamily="34" charset="0"/>
                <a:ea typeface="Tahoma" pitchFamily="34" charset="0"/>
                <a:cs typeface="Tahoma" pitchFamily="34" charset="0"/>
              </a:rPr>
              <a:t> </a:t>
            </a:r>
            <a:r>
              <a:rPr lang="fr-FR" sz="1600" dirty="0" err="1" smtClean="0">
                <a:latin typeface="Tahoma" pitchFamily="34" charset="0"/>
                <a:ea typeface="Tahoma" pitchFamily="34" charset="0"/>
                <a:cs typeface="Tahoma" pitchFamily="34" charset="0"/>
              </a:rPr>
              <a:t>Reinforced</a:t>
            </a:r>
            <a:r>
              <a:rPr lang="fr-FR" sz="1600" dirty="0" smtClean="0">
                <a:latin typeface="Tahoma" pitchFamily="34" charset="0"/>
                <a:ea typeface="Tahoma" pitchFamily="34" charset="0"/>
                <a:cs typeface="Tahoma" pitchFamily="34" charset="0"/>
              </a:rPr>
              <a:t> </a:t>
            </a:r>
            <a:r>
              <a:rPr lang="fr-FR" sz="1600" dirty="0" err="1" smtClean="0">
                <a:latin typeface="Tahoma" pitchFamily="34" charset="0"/>
                <a:ea typeface="Tahoma" pitchFamily="34" charset="0"/>
                <a:cs typeface="Tahoma" pitchFamily="34" charset="0"/>
              </a:rPr>
              <a:t>Concrete</a:t>
            </a:r>
            <a:r>
              <a:rPr lang="fr-FR" sz="1600" dirty="0" smtClean="0">
                <a:latin typeface="Tahoma" pitchFamily="34" charset="0"/>
                <a:ea typeface="Tahoma" pitchFamily="34" charset="0"/>
                <a:cs typeface="Tahoma" pitchFamily="34" charset="0"/>
              </a:rPr>
              <a:t> Pipes </a:t>
            </a:r>
            <a:endParaRPr lang="en-US" dirty="0" smtClean="0">
              <a:latin typeface="Tahoma" pitchFamily="34" charset="0"/>
              <a:ea typeface="Tahoma" pitchFamily="34" charset="0"/>
              <a:cs typeface="Tahoma" pitchFamily="34" charset="0"/>
            </a:endParaRPr>
          </a:p>
          <a:p>
            <a:pPr marL="742950" lvl="1" indent="-285750" algn="r" rtl="1">
              <a:lnSpc>
                <a:spcPct val="150000"/>
              </a:lnSpc>
              <a:buFont typeface="Courier New" pitchFamily="49" charset="0"/>
              <a:buChar char="o"/>
            </a:pPr>
            <a:r>
              <a:rPr lang="en-US" dirty="0" err="1" smtClean="0">
                <a:latin typeface="Tahoma" pitchFamily="34" charset="0"/>
                <a:ea typeface="Tahoma" pitchFamily="34" charset="0"/>
                <a:cs typeface="Tahoma" pitchFamily="34" charset="0"/>
              </a:rPr>
              <a:t>المواسير</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الخرسانية</a:t>
            </a:r>
            <a:r>
              <a:rPr lang="ar-LB" dirty="0" smtClean="0">
                <a:latin typeface="Tahoma" pitchFamily="34" charset="0"/>
                <a:ea typeface="Tahoma" pitchFamily="34" charset="0"/>
                <a:cs typeface="Tahoma" pitchFamily="34" charset="0"/>
              </a:rPr>
              <a:t> </a:t>
            </a:r>
            <a:r>
              <a:rPr lang="fr-FR" sz="1600" dirty="0" err="1" smtClean="0">
                <a:latin typeface="Tahoma" pitchFamily="34" charset="0"/>
                <a:ea typeface="Tahoma" pitchFamily="34" charset="0"/>
                <a:cs typeface="Tahoma" pitchFamily="34" charset="0"/>
              </a:rPr>
              <a:t>Concrete</a:t>
            </a:r>
            <a:r>
              <a:rPr lang="fr-FR" sz="1600" dirty="0" smtClean="0">
                <a:latin typeface="Tahoma" pitchFamily="34" charset="0"/>
                <a:ea typeface="Tahoma" pitchFamily="34" charset="0"/>
                <a:cs typeface="Tahoma" pitchFamily="34" charset="0"/>
              </a:rPr>
              <a:t> </a:t>
            </a:r>
            <a:r>
              <a:rPr lang="fr-FR" sz="1600" dirty="0" err="1" smtClean="0">
                <a:latin typeface="Tahoma" pitchFamily="34" charset="0"/>
                <a:ea typeface="Tahoma" pitchFamily="34" charset="0"/>
                <a:cs typeface="Tahoma" pitchFamily="34" charset="0"/>
              </a:rPr>
              <a:t>Culvert</a:t>
            </a:r>
            <a:r>
              <a:rPr lang="fr-FR" sz="1600" dirty="0" smtClean="0">
                <a:latin typeface="Tahoma" pitchFamily="34" charset="0"/>
                <a:ea typeface="Tahoma" pitchFamily="34" charset="0"/>
                <a:cs typeface="Tahoma" pitchFamily="34" charset="0"/>
              </a:rPr>
              <a:t> Pipes</a:t>
            </a:r>
            <a:endParaRPr lang="en-US" dirty="0" smtClean="0">
              <a:latin typeface="Tahoma" pitchFamily="34" charset="0"/>
              <a:ea typeface="Tahoma" pitchFamily="34" charset="0"/>
              <a:cs typeface="Tahoma" pitchFamily="34" charset="0"/>
            </a:endParaRPr>
          </a:p>
          <a:p>
            <a:pPr marL="742950" lvl="1" indent="-285750" algn="r" rtl="1">
              <a:lnSpc>
                <a:spcPct val="150000"/>
              </a:lnSpc>
              <a:buFont typeface="Courier New" pitchFamily="49" charset="0"/>
              <a:buChar char="o"/>
            </a:pPr>
            <a:r>
              <a:rPr lang="ar-SA" dirty="0" smtClean="0">
                <a:latin typeface="Tahoma" pitchFamily="34" charset="0"/>
                <a:ea typeface="Tahoma" pitchFamily="34" charset="0"/>
                <a:cs typeface="Tahoma" pitchFamily="34" charset="0"/>
              </a:rPr>
              <a:t>غرف التفتيش الخرسانية</a:t>
            </a:r>
            <a:r>
              <a:rPr lang="ar-LB" dirty="0" smtClean="0">
                <a:latin typeface="Tahoma" pitchFamily="34" charset="0"/>
                <a:ea typeface="Tahoma" pitchFamily="34" charset="0"/>
                <a:cs typeface="Tahoma" pitchFamily="34" charset="0"/>
              </a:rPr>
              <a:t> </a:t>
            </a:r>
            <a:r>
              <a:rPr lang="en-US" dirty="0" smtClean="0">
                <a:latin typeface="Tahoma" pitchFamily="34" charset="0"/>
                <a:ea typeface="Tahoma" pitchFamily="34" charset="0"/>
                <a:cs typeface="Tahoma" pitchFamily="34" charset="0"/>
              </a:rPr>
              <a:t> </a:t>
            </a:r>
            <a:r>
              <a:rPr lang="en-US" sz="1600" dirty="0" smtClean="0">
                <a:latin typeface="Tahoma" pitchFamily="34" charset="0"/>
                <a:ea typeface="Tahoma" pitchFamily="34" charset="0"/>
                <a:cs typeface="Tahoma" pitchFamily="34" charset="0"/>
              </a:rPr>
              <a:t>Concrete Manholes</a:t>
            </a:r>
            <a:endParaRPr lang="ar-LB" sz="500" dirty="0" smtClean="0">
              <a:latin typeface="Tahoma" pitchFamily="34" charset="0"/>
              <a:ea typeface="Tahoma" pitchFamily="34" charset="0"/>
              <a:cs typeface="Tahoma" pitchFamily="34" charset="0"/>
            </a:endParaRPr>
          </a:p>
          <a:p>
            <a:pPr marL="1200150" lvl="2" indent="-285750" algn="r" rtl="1">
              <a:lnSpc>
                <a:spcPct val="150000"/>
              </a:lnSpc>
              <a:buFont typeface="Arial" pitchFamily="34" charset="0"/>
              <a:buChar char="•"/>
            </a:pPr>
            <a:r>
              <a:rPr lang="ar-SA" sz="1600" dirty="0" smtClean="0">
                <a:latin typeface="Tahoma" pitchFamily="34" charset="0"/>
                <a:ea typeface="Tahoma" pitchFamily="34" charset="0"/>
                <a:cs typeface="Tahoma" pitchFamily="34" charset="0"/>
              </a:rPr>
              <a:t>تفتق غرف التفتيش </a:t>
            </a:r>
            <a:r>
              <a:rPr lang="en-US" sz="1600" dirty="0" smtClean="0">
                <a:latin typeface="Tahoma" pitchFamily="34" charset="0"/>
                <a:ea typeface="Tahoma" pitchFamily="34" charset="0"/>
                <a:cs typeface="Tahoma" pitchFamily="34" charset="0"/>
              </a:rPr>
              <a:t>Concrete Manholes Taper</a:t>
            </a:r>
          </a:p>
          <a:p>
            <a:pPr marL="1200150" lvl="2" indent="-285750" algn="r" rtl="1">
              <a:lnSpc>
                <a:spcPct val="150000"/>
              </a:lnSpc>
              <a:buFont typeface="Arial" pitchFamily="34" charset="0"/>
              <a:buChar char="•"/>
            </a:pPr>
            <a:r>
              <a:rPr lang="ar-SA" sz="1600" dirty="0" smtClean="0">
                <a:latin typeface="Tahoma" pitchFamily="34" charset="0"/>
                <a:ea typeface="Tahoma" pitchFamily="34" charset="0"/>
                <a:cs typeface="Tahoma" pitchFamily="34" charset="0"/>
              </a:rPr>
              <a:t>حلقة الغرفة </a:t>
            </a:r>
            <a:r>
              <a:rPr lang="en-US" sz="1600" dirty="0" smtClean="0">
                <a:latin typeface="Tahoma" pitchFamily="34" charset="0"/>
                <a:ea typeface="Tahoma" pitchFamily="34" charset="0"/>
                <a:cs typeface="Tahoma" pitchFamily="34" charset="0"/>
              </a:rPr>
              <a:t>Chamber Ring  </a:t>
            </a:r>
            <a:endParaRPr lang="ar-LB" sz="1600" dirty="0" smtClean="0">
              <a:latin typeface="Tahoma" pitchFamily="34" charset="0"/>
              <a:ea typeface="Tahoma" pitchFamily="34" charset="0"/>
              <a:cs typeface="Tahoma" pitchFamily="34" charset="0"/>
            </a:endParaRPr>
          </a:p>
          <a:p>
            <a:pPr marL="1200150" lvl="2" indent="-285750" algn="r" rtl="1">
              <a:lnSpc>
                <a:spcPct val="150000"/>
              </a:lnSpc>
              <a:buFont typeface="Arial" pitchFamily="34" charset="0"/>
              <a:buChar char="•"/>
            </a:pPr>
            <a:r>
              <a:rPr lang="ar-SA" sz="1600" dirty="0" smtClean="0">
                <a:latin typeface="Tahoma" pitchFamily="34" charset="0"/>
                <a:ea typeface="Tahoma" pitchFamily="34" charset="0"/>
                <a:cs typeface="Tahoma" pitchFamily="34" charset="0"/>
              </a:rPr>
              <a:t>تغطية غرف التفتيش </a:t>
            </a:r>
            <a:r>
              <a:rPr lang="en-US" sz="1600" dirty="0" smtClean="0">
                <a:latin typeface="Tahoma" pitchFamily="34" charset="0"/>
                <a:ea typeface="Tahoma" pitchFamily="34" charset="0"/>
                <a:cs typeface="Tahoma" pitchFamily="34" charset="0"/>
              </a:rPr>
              <a:t>Manholes Cover</a:t>
            </a:r>
            <a:endParaRPr lang="en-US" sz="500" dirty="0" smtClean="0">
              <a:latin typeface="Tahoma" pitchFamily="34" charset="0"/>
              <a:ea typeface="Tahoma" pitchFamily="34" charset="0"/>
              <a:cs typeface="Tahoma" pitchFamily="34" charset="0"/>
            </a:endParaRPr>
          </a:p>
          <a:p>
            <a:pPr marL="742950" lvl="1" indent="-285750" algn="r" rtl="1">
              <a:lnSpc>
                <a:spcPct val="150000"/>
              </a:lnSpc>
              <a:buFont typeface="Courier New" pitchFamily="49" charset="0"/>
              <a:buChar char="o"/>
            </a:pPr>
            <a:r>
              <a:rPr lang="ar-SA" dirty="0" smtClean="0">
                <a:latin typeface="Tahoma" pitchFamily="34" charset="0"/>
                <a:ea typeface="Tahoma" pitchFamily="34" charset="0"/>
                <a:cs typeface="Tahoma" pitchFamily="34" charset="0"/>
              </a:rPr>
              <a:t>الانحناءات وتركيبات الخرسانة</a:t>
            </a:r>
            <a:r>
              <a:rPr lang="ar-LB" dirty="0" smtClean="0">
                <a:latin typeface="Tahoma" pitchFamily="34" charset="0"/>
                <a:ea typeface="Tahoma" pitchFamily="34" charset="0"/>
                <a:cs typeface="Tahoma" pitchFamily="34" charset="0"/>
              </a:rPr>
              <a:t> </a:t>
            </a:r>
            <a:r>
              <a:rPr lang="en-US" dirty="0" smtClean="0">
                <a:latin typeface="Tahoma" pitchFamily="34" charset="0"/>
                <a:ea typeface="Tahoma" pitchFamily="34" charset="0"/>
                <a:cs typeface="Tahoma" pitchFamily="34" charset="0"/>
              </a:rPr>
              <a:t> </a:t>
            </a:r>
            <a:r>
              <a:rPr lang="fr-FR" dirty="0" smtClean="0">
                <a:latin typeface="Tahoma" pitchFamily="34" charset="0"/>
                <a:ea typeface="Tahoma" pitchFamily="34" charset="0"/>
                <a:cs typeface="Tahoma" pitchFamily="34" charset="0"/>
              </a:rPr>
              <a:t> </a:t>
            </a:r>
            <a:r>
              <a:rPr lang="en-US" sz="1600" dirty="0" smtClean="0">
                <a:latin typeface="Tahoma" pitchFamily="34" charset="0"/>
                <a:ea typeface="Tahoma" pitchFamily="34" charset="0"/>
                <a:cs typeface="Tahoma" pitchFamily="34" charset="0"/>
              </a:rPr>
              <a:t>Bends &amp; Concrete Fittings</a:t>
            </a:r>
            <a:endParaRPr lang="ar-LB" sz="1600" dirty="0" smtClean="0">
              <a:latin typeface="Tahoma" pitchFamily="34" charset="0"/>
              <a:ea typeface="Tahoma" pitchFamily="34" charset="0"/>
              <a:cs typeface="Tahoma" pitchFamily="34" charset="0"/>
            </a:endParaRPr>
          </a:p>
          <a:p>
            <a:pPr marL="0" lvl="0" indent="0" algn="r" rtl="1">
              <a:lnSpc>
                <a:spcPct val="150000"/>
              </a:lnSpc>
              <a:buFont typeface="Courier New" pitchFamily="49" charset="0"/>
              <a:buNone/>
            </a:pPr>
            <a:r>
              <a:rPr lang="en-US" sz="1600" dirty="0" smtClean="0">
                <a:latin typeface="Tahoma" pitchFamily="34" charset="0"/>
                <a:ea typeface="Tahoma" pitchFamily="34" charset="0"/>
                <a:cs typeface="Tahoma" pitchFamily="34" charset="0"/>
              </a:rPr>
              <a:t> </a:t>
            </a:r>
            <a:r>
              <a:rPr lang="ar-LB" sz="1600" dirty="0" smtClean="0"/>
              <a:t>إلا الأكثر إستخداماً في نقل مياه الصرف الصحي هو</a:t>
            </a:r>
            <a:r>
              <a:rPr lang="ar-LB" sz="1600" baseline="0" dirty="0" smtClean="0"/>
              <a:t> المسلح منها</a:t>
            </a:r>
            <a:endParaRPr lang="ar-LB" sz="1600" dirty="0" smtClean="0">
              <a:latin typeface="Tahoma" pitchFamily="34" charset="0"/>
              <a:ea typeface="Tahoma" pitchFamily="34" charset="0"/>
              <a:cs typeface="Tahoma" pitchFamily="34" charset="0"/>
            </a:endParaRPr>
          </a:p>
          <a:p>
            <a:pPr marL="457200" lvl="1" indent="0" algn="r" rtl="1">
              <a:lnSpc>
                <a:spcPct val="150000"/>
              </a:lnSpc>
              <a:buFont typeface="Courier New" pitchFamily="49" charset="0"/>
              <a:buNone/>
            </a:pPr>
            <a:endParaRPr lang="ar-LB" sz="1600" dirty="0" smtClean="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8F19AA17-BC39-4DFF-BAC6-2C2AABDD0995}" type="slidenum">
              <a:rPr lang="fr-FR" smtClean="0"/>
              <a:t>2</a:t>
            </a:fld>
            <a:endParaRPr lang="fr-FR"/>
          </a:p>
        </p:txBody>
      </p:sp>
    </p:spTree>
    <p:extLst>
      <p:ext uri="{BB962C8B-B14F-4D97-AF65-F5344CB8AC3E}">
        <p14:creationId xmlns:p14="http://schemas.microsoft.com/office/powerpoint/2010/main" val="2869859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sz="1200" b="1" dirty="0" err="1" smtClean="0">
                <a:effectLst/>
                <a:latin typeface="Tahoma" pitchFamily="34" charset="0"/>
                <a:ea typeface="Tahoma" pitchFamily="34" charset="0"/>
                <a:cs typeface="Tahoma" pitchFamily="34" charset="0"/>
              </a:rPr>
              <a:t>أسعار</a:t>
            </a:r>
            <a:r>
              <a:rPr lang="en-US" sz="1200" b="1" dirty="0" smtClean="0">
                <a:effectLst/>
                <a:latin typeface="Tahoma" pitchFamily="34" charset="0"/>
                <a:ea typeface="Tahoma" pitchFamily="34" charset="0"/>
                <a:cs typeface="Tahoma" pitchFamily="34" charset="0"/>
              </a:rPr>
              <a:t> </a:t>
            </a:r>
            <a:r>
              <a:rPr lang="en-US" sz="1200" b="1" dirty="0" err="1" smtClean="0">
                <a:effectLst/>
                <a:latin typeface="Tahoma" pitchFamily="34" charset="0"/>
                <a:ea typeface="Tahoma" pitchFamily="34" charset="0"/>
                <a:cs typeface="Tahoma" pitchFamily="34" charset="0"/>
              </a:rPr>
              <a:t>منتجات</a:t>
            </a:r>
            <a:r>
              <a:rPr lang="en-US" sz="1200" b="1" dirty="0" smtClean="0">
                <a:effectLst/>
                <a:latin typeface="Tahoma" pitchFamily="34" charset="0"/>
                <a:ea typeface="Tahoma" pitchFamily="34" charset="0"/>
                <a:cs typeface="Tahoma" pitchFamily="34" charset="0"/>
              </a:rPr>
              <a:t> </a:t>
            </a:r>
            <a:r>
              <a:rPr lang="en-US" sz="1200" b="1" dirty="0" err="1" smtClean="0">
                <a:effectLst/>
                <a:latin typeface="Tahoma" pitchFamily="34" charset="0"/>
                <a:ea typeface="Tahoma" pitchFamily="34" charset="0"/>
                <a:cs typeface="Tahoma" pitchFamily="34" charset="0"/>
              </a:rPr>
              <a:t>أنابيب</a:t>
            </a:r>
            <a:r>
              <a:rPr lang="en-US" sz="1200" b="1" dirty="0" smtClean="0">
                <a:effectLst/>
                <a:latin typeface="Tahoma" pitchFamily="34" charset="0"/>
                <a:ea typeface="Tahoma" pitchFamily="34" charset="0"/>
                <a:cs typeface="Tahoma" pitchFamily="34" charset="0"/>
              </a:rPr>
              <a:t> </a:t>
            </a:r>
            <a:r>
              <a:rPr lang="en-US" sz="1200" b="1" dirty="0" err="1" smtClean="0">
                <a:effectLst/>
                <a:latin typeface="Tahoma" pitchFamily="34" charset="0"/>
                <a:ea typeface="Tahoma" pitchFamily="34" charset="0"/>
                <a:cs typeface="Tahoma" pitchFamily="34" charset="0"/>
              </a:rPr>
              <a:t>خرسانية</a:t>
            </a:r>
            <a:r>
              <a:rPr lang="en-US" sz="1200" b="1" dirty="0" smtClean="0">
                <a:effectLst/>
                <a:latin typeface="Tahoma" pitchFamily="34" charset="0"/>
                <a:ea typeface="Tahoma" pitchFamily="34" charset="0"/>
                <a:cs typeface="Tahoma" pitchFamily="34" charset="0"/>
              </a:rPr>
              <a:t> </a:t>
            </a:r>
            <a:endParaRPr lang="fr-FR" dirty="0"/>
          </a:p>
        </p:txBody>
      </p:sp>
      <p:sp>
        <p:nvSpPr>
          <p:cNvPr id="4" name="Slide Number Placeholder 3"/>
          <p:cNvSpPr>
            <a:spLocks noGrp="1"/>
          </p:cNvSpPr>
          <p:nvPr>
            <p:ph type="sldNum" sz="quarter" idx="10"/>
          </p:nvPr>
        </p:nvSpPr>
        <p:spPr/>
        <p:txBody>
          <a:bodyPr/>
          <a:lstStyle/>
          <a:p>
            <a:fld id="{8F19AA17-BC39-4DFF-BAC6-2C2AABDD0995}" type="slidenum">
              <a:rPr lang="fr-FR" smtClean="0"/>
              <a:t>11</a:t>
            </a:fld>
            <a:endParaRPr lang="fr-FR"/>
          </a:p>
        </p:txBody>
      </p:sp>
    </p:spTree>
    <p:extLst>
      <p:ext uri="{BB962C8B-B14F-4D97-AF65-F5344CB8AC3E}">
        <p14:creationId xmlns:p14="http://schemas.microsoft.com/office/powerpoint/2010/main" val="206632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sz="1200" b="1" dirty="0" err="1" smtClean="0">
                <a:effectLst/>
                <a:latin typeface="Tahoma" pitchFamily="34" charset="0"/>
                <a:ea typeface="Tahoma" pitchFamily="34" charset="0"/>
                <a:cs typeface="Tahoma" pitchFamily="34" charset="0"/>
              </a:rPr>
              <a:t>أسعار</a:t>
            </a:r>
            <a:r>
              <a:rPr lang="en-US" sz="1200" b="1" dirty="0" smtClean="0">
                <a:effectLst/>
                <a:latin typeface="Tahoma" pitchFamily="34" charset="0"/>
                <a:ea typeface="Tahoma" pitchFamily="34" charset="0"/>
                <a:cs typeface="Tahoma" pitchFamily="34" charset="0"/>
              </a:rPr>
              <a:t> </a:t>
            </a:r>
            <a:r>
              <a:rPr lang="en-US" sz="1200" b="1" dirty="0" err="1" smtClean="0">
                <a:effectLst/>
                <a:latin typeface="Tahoma" pitchFamily="34" charset="0"/>
                <a:ea typeface="Tahoma" pitchFamily="34" charset="0"/>
                <a:cs typeface="Tahoma" pitchFamily="34" charset="0"/>
              </a:rPr>
              <a:t>منتجات</a:t>
            </a:r>
            <a:r>
              <a:rPr lang="en-US" sz="1200" b="1" dirty="0" smtClean="0">
                <a:effectLst/>
                <a:latin typeface="Tahoma" pitchFamily="34" charset="0"/>
                <a:ea typeface="Tahoma" pitchFamily="34" charset="0"/>
                <a:cs typeface="Tahoma" pitchFamily="34" charset="0"/>
              </a:rPr>
              <a:t> </a:t>
            </a:r>
            <a:r>
              <a:rPr lang="en-US" sz="1200" b="1" dirty="0" err="1" smtClean="0">
                <a:effectLst/>
                <a:latin typeface="Tahoma" pitchFamily="34" charset="0"/>
                <a:ea typeface="Tahoma" pitchFamily="34" charset="0"/>
                <a:cs typeface="Tahoma" pitchFamily="34" charset="0"/>
              </a:rPr>
              <a:t>أنابيب</a:t>
            </a:r>
            <a:r>
              <a:rPr lang="en-US" sz="1200" b="1" dirty="0" smtClean="0">
                <a:effectLst/>
                <a:latin typeface="Tahoma" pitchFamily="34" charset="0"/>
                <a:ea typeface="Tahoma" pitchFamily="34" charset="0"/>
                <a:cs typeface="Tahoma" pitchFamily="34" charset="0"/>
              </a:rPr>
              <a:t> </a:t>
            </a:r>
            <a:r>
              <a:rPr lang="en-US" sz="1200" b="1" dirty="0" err="1" smtClean="0">
                <a:effectLst/>
                <a:latin typeface="Tahoma" pitchFamily="34" charset="0"/>
                <a:ea typeface="Tahoma" pitchFamily="34" charset="0"/>
                <a:cs typeface="Tahoma" pitchFamily="34" charset="0"/>
              </a:rPr>
              <a:t>خرسانية</a:t>
            </a:r>
            <a:r>
              <a:rPr lang="en-US" sz="1200" b="1" dirty="0" smtClean="0">
                <a:effectLst/>
                <a:latin typeface="Tahoma" pitchFamily="34" charset="0"/>
                <a:ea typeface="Tahoma" pitchFamily="34" charset="0"/>
                <a:cs typeface="Tahoma" pitchFamily="34" charset="0"/>
              </a:rPr>
              <a:t> </a:t>
            </a:r>
            <a:endParaRPr lang="fr-FR" dirty="0"/>
          </a:p>
        </p:txBody>
      </p:sp>
      <p:sp>
        <p:nvSpPr>
          <p:cNvPr id="4" name="Slide Number Placeholder 3"/>
          <p:cNvSpPr>
            <a:spLocks noGrp="1"/>
          </p:cNvSpPr>
          <p:nvPr>
            <p:ph type="sldNum" sz="quarter" idx="10"/>
          </p:nvPr>
        </p:nvSpPr>
        <p:spPr/>
        <p:txBody>
          <a:bodyPr/>
          <a:lstStyle/>
          <a:p>
            <a:fld id="{8F19AA17-BC39-4DFF-BAC6-2C2AABDD0995}" type="slidenum">
              <a:rPr lang="fr-FR" smtClean="0"/>
              <a:t>12</a:t>
            </a:fld>
            <a:endParaRPr lang="fr-FR"/>
          </a:p>
        </p:txBody>
      </p:sp>
    </p:spTree>
    <p:extLst>
      <p:ext uri="{BB962C8B-B14F-4D97-AF65-F5344CB8AC3E}">
        <p14:creationId xmlns:p14="http://schemas.microsoft.com/office/powerpoint/2010/main" val="1773961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sz="1200" b="1" dirty="0" err="1" smtClean="0">
                <a:effectLst/>
                <a:latin typeface="Tahoma" pitchFamily="34" charset="0"/>
                <a:ea typeface="Tahoma" pitchFamily="34" charset="0"/>
                <a:cs typeface="Tahoma" pitchFamily="34" charset="0"/>
              </a:rPr>
              <a:t>أسعار</a:t>
            </a:r>
            <a:r>
              <a:rPr lang="en-US" sz="1200" b="1" dirty="0" smtClean="0">
                <a:effectLst/>
                <a:latin typeface="Tahoma" pitchFamily="34" charset="0"/>
                <a:ea typeface="Tahoma" pitchFamily="34" charset="0"/>
                <a:cs typeface="Tahoma" pitchFamily="34" charset="0"/>
              </a:rPr>
              <a:t> </a:t>
            </a:r>
            <a:r>
              <a:rPr lang="en-US" sz="1200" b="1" dirty="0" err="1" smtClean="0">
                <a:effectLst/>
                <a:latin typeface="Tahoma" pitchFamily="34" charset="0"/>
                <a:ea typeface="Tahoma" pitchFamily="34" charset="0"/>
                <a:cs typeface="Tahoma" pitchFamily="34" charset="0"/>
              </a:rPr>
              <a:t>منتجات</a:t>
            </a:r>
            <a:r>
              <a:rPr lang="en-US" sz="1200" b="1" dirty="0" smtClean="0">
                <a:effectLst/>
                <a:latin typeface="Tahoma" pitchFamily="34" charset="0"/>
                <a:ea typeface="Tahoma" pitchFamily="34" charset="0"/>
                <a:cs typeface="Tahoma" pitchFamily="34" charset="0"/>
              </a:rPr>
              <a:t> </a:t>
            </a:r>
            <a:r>
              <a:rPr lang="en-US" sz="1200" b="1" dirty="0" err="1" smtClean="0">
                <a:effectLst/>
                <a:latin typeface="Tahoma" pitchFamily="34" charset="0"/>
                <a:ea typeface="Tahoma" pitchFamily="34" charset="0"/>
                <a:cs typeface="Tahoma" pitchFamily="34" charset="0"/>
              </a:rPr>
              <a:t>أنابيب</a:t>
            </a:r>
            <a:r>
              <a:rPr lang="en-US" sz="1200" b="1" dirty="0" smtClean="0">
                <a:effectLst/>
                <a:latin typeface="Tahoma" pitchFamily="34" charset="0"/>
                <a:ea typeface="Tahoma" pitchFamily="34" charset="0"/>
                <a:cs typeface="Tahoma" pitchFamily="34" charset="0"/>
              </a:rPr>
              <a:t> </a:t>
            </a:r>
            <a:r>
              <a:rPr lang="en-US" sz="1200" b="1" dirty="0" err="1" smtClean="0">
                <a:effectLst/>
                <a:latin typeface="Tahoma" pitchFamily="34" charset="0"/>
                <a:ea typeface="Tahoma" pitchFamily="34" charset="0"/>
                <a:cs typeface="Tahoma" pitchFamily="34" charset="0"/>
              </a:rPr>
              <a:t>خرسانية</a:t>
            </a:r>
            <a:r>
              <a:rPr lang="en-US" sz="1200" b="1" dirty="0" smtClean="0">
                <a:effectLst/>
                <a:latin typeface="Tahoma" pitchFamily="34" charset="0"/>
                <a:ea typeface="Tahoma" pitchFamily="34" charset="0"/>
                <a:cs typeface="Tahoma" pitchFamily="34" charset="0"/>
              </a:rPr>
              <a:t> </a:t>
            </a:r>
            <a:endParaRPr lang="fr-FR" dirty="0"/>
          </a:p>
        </p:txBody>
      </p:sp>
      <p:sp>
        <p:nvSpPr>
          <p:cNvPr id="4" name="Slide Number Placeholder 3"/>
          <p:cNvSpPr>
            <a:spLocks noGrp="1"/>
          </p:cNvSpPr>
          <p:nvPr>
            <p:ph type="sldNum" sz="quarter" idx="10"/>
          </p:nvPr>
        </p:nvSpPr>
        <p:spPr/>
        <p:txBody>
          <a:bodyPr/>
          <a:lstStyle/>
          <a:p>
            <a:fld id="{8F19AA17-BC39-4DFF-BAC6-2C2AABDD0995}" type="slidenum">
              <a:rPr lang="fr-FR" smtClean="0"/>
              <a:t>13</a:t>
            </a:fld>
            <a:endParaRPr lang="fr-FR"/>
          </a:p>
        </p:txBody>
      </p:sp>
    </p:spTree>
    <p:extLst>
      <p:ext uri="{BB962C8B-B14F-4D97-AF65-F5344CB8AC3E}">
        <p14:creationId xmlns:p14="http://schemas.microsoft.com/office/powerpoint/2010/main" val="2859879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sz="1200" b="1" dirty="0" err="1" smtClean="0">
                <a:effectLst/>
                <a:latin typeface="Tahoma" pitchFamily="34" charset="0"/>
                <a:ea typeface="Tahoma" pitchFamily="34" charset="0"/>
                <a:cs typeface="Tahoma" pitchFamily="34" charset="0"/>
              </a:rPr>
              <a:t>أسعار</a:t>
            </a:r>
            <a:r>
              <a:rPr lang="en-US" sz="1200" b="1" dirty="0" smtClean="0">
                <a:effectLst/>
                <a:latin typeface="Tahoma" pitchFamily="34" charset="0"/>
                <a:ea typeface="Tahoma" pitchFamily="34" charset="0"/>
                <a:cs typeface="Tahoma" pitchFamily="34" charset="0"/>
              </a:rPr>
              <a:t> </a:t>
            </a:r>
            <a:r>
              <a:rPr lang="en-US" sz="1200" b="1" dirty="0" err="1" smtClean="0">
                <a:effectLst/>
                <a:latin typeface="Tahoma" pitchFamily="34" charset="0"/>
                <a:ea typeface="Tahoma" pitchFamily="34" charset="0"/>
                <a:cs typeface="Tahoma" pitchFamily="34" charset="0"/>
              </a:rPr>
              <a:t>منتجات</a:t>
            </a:r>
            <a:r>
              <a:rPr lang="en-US" sz="1200" b="1" dirty="0" smtClean="0">
                <a:effectLst/>
                <a:latin typeface="Tahoma" pitchFamily="34" charset="0"/>
                <a:ea typeface="Tahoma" pitchFamily="34" charset="0"/>
                <a:cs typeface="Tahoma" pitchFamily="34" charset="0"/>
              </a:rPr>
              <a:t> </a:t>
            </a:r>
            <a:r>
              <a:rPr lang="en-US" sz="1200" b="1" dirty="0" err="1" smtClean="0">
                <a:effectLst/>
                <a:latin typeface="Tahoma" pitchFamily="34" charset="0"/>
                <a:ea typeface="Tahoma" pitchFamily="34" charset="0"/>
                <a:cs typeface="Tahoma" pitchFamily="34" charset="0"/>
              </a:rPr>
              <a:t>أنابيب</a:t>
            </a:r>
            <a:r>
              <a:rPr lang="en-US" sz="1200" b="1" dirty="0" smtClean="0">
                <a:effectLst/>
                <a:latin typeface="Tahoma" pitchFamily="34" charset="0"/>
                <a:ea typeface="Tahoma" pitchFamily="34" charset="0"/>
                <a:cs typeface="Tahoma" pitchFamily="34" charset="0"/>
              </a:rPr>
              <a:t> </a:t>
            </a:r>
            <a:r>
              <a:rPr lang="en-US" sz="1200" b="1" dirty="0" err="1" smtClean="0">
                <a:effectLst/>
                <a:latin typeface="Tahoma" pitchFamily="34" charset="0"/>
                <a:ea typeface="Tahoma" pitchFamily="34" charset="0"/>
                <a:cs typeface="Tahoma" pitchFamily="34" charset="0"/>
              </a:rPr>
              <a:t>خرسانية</a:t>
            </a:r>
            <a:r>
              <a:rPr lang="en-US" sz="1200" b="1" dirty="0" smtClean="0">
                <a:effectLst/>
                <a:latin typeface="Tahoma" pitchFamily="34" charset="0"/>
                <a:ea typeface="Tahoma" pitchFamily="34" charset="0"/>
                <a:cs typeface="Tahoma" pitchFamily="34" charset="0"/>
              </a:rPr>
              <a:t> </a:t>
            </a:r>
            <a:endParaRPr lang="fr-FR" dirty="0"/>
          </a:p>
        </p:txBody>
      </p:sp>
      <p:sp>
        <p:nvSpPr>
          <p:cNvPr id="4" name="Slide Number Placeholder 3"/>
          <p:cNvSpPr>
            <a:spLocks noGrp="1"/>
          </p:cNvSpPr>
          <p:nvPr>
            <p:ph type="sldNum" sz="quarter" idx="10"/>
          </p:nvPr>
        </p:nvSpPr>
        <p:spPr/>
        <p:txBody>
          <a:bodyPr/>
          <a:lstStyle/>
          <a:p>
            <a:fld id="{8F19AA17-BC39-4DFF-BAC6-2C2AABDD0995}" type="slidenum">
              <a:rPr lang="fr-FR" smtClean="0"/>
              <a:t>14</a:t>
            </a:fld>
            <a:endParaRPr lang="fr-FR"/>
          </a:p>
        </p:txBody>
      </p:sp>
    </p:spTree>
    <p:extLst>
      <p:ext uri="{BB962C8B-B14F-4D97-AF65-F5344CB8AC3E}">
        <p14:creationId xmlns:p14="http://schemas.microsoft.com/office/powerpoint/2010/main" val="4114772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sz="1200" b="1" dirty="0" err="1" smtClean="0">
                <a:effectLst/>
                <a:latin typeface="Tahoma" pitchFamily="34" charset="0"/>
                <a:ea typeface="Tahoma" pitchFamily="34" charset="0"/>
                <a:cs typeface="Tahoma" pitchFamily="34" charset="0"/>
              </a:rPr>
              <a:t>أسعار</a:t>
            </a:r>
            <a:r>
              <a:rPr lang="en-US" sz="1200" b="1" dirty="0" smtClean="0">
                <a:effectLst/>
                <a:latin typeface="Tahoma" pitchFamily="34" charset="0"/>
                <a:ea typeface="Tahoma" pitchFamily="34" charset="0"/>
                <a:cs typeface="Tahoma" pitchFamily="34" charset="0"/>
              </a:rPr>
              <a:t> </a:t>
            </a:r>
            <a:r>
              <a:rPr lang="en-US" sz="1200" b="1" dirty="0" err="1" smtClean="0">
                <a:effectLst/>
                <a:latin typeface="Tahoma" pitchFamily="34" charset="0"/>
                <a:ea typeface="Tahoma" pitchFamily="34" charset="0"/>
                <a:cs typeface="Tahoma" pitchFamily="34" charset="0"/>
              </a:rPr>
              <a:t>منتجات</a:t>
            </a:r>
            <a:r>
              <a:rPr lang="en-US" sz="1200" b="1" dirty="0" smtClean="0">
                <a:effectLst/>
                <a:latin typeface="Tahoma" pitchFamily="34" charset="0"/>
                <a:ea typeface="Tahoma" pitchFamily="34" charset="0"/>
                <a:cs typeface="Tahoma" pitchFamily="34" charset="0"/>
              </a:rPr>
              <a:t> </a:t>
            </a:r>
            <a:r>
              <a:rPr lang="en-US" sz="1200" b="1" dirty="0" err="1" smtClean="0">
                <a:effectLst/>
                <a:latin typeface="Tahoma" pitchFamily="34" charset="0"/>
                <a:ea typeface="Tahoma" pitchFamily="34" charset="0"/>
                <a:cs typeface="Tahoma" pitchFamily="34" charset="0"/>
              </a:rPr>
              <a:t>أنابيب</a:t>
            </a:r>
            <a:r>
              <a:rPr lang="en-US" sz="1200" b="1" dirty="0" smtClean="0">
                <a:effectLst/>
                <a:latin typeface="Tahoma" pitchFamily="34" charset="0"/>
                <a:ea typeface="Tahoma" pitchFamily="34" charset="0"/>
                <a:cs typeface="Tahoma" pitchFamily="34" charset="0"/>
              </a:rPr>
              <a:t> </a:t>
            </a:r>
            <a:r>
              <a:rPr lang="en-US" sz="1200" b="1" dirty="0" err="1" smtClean="0">
                <a:effectLst/>
                <a:latin typeface="Tahoma" pitchFamily="34" charset="0"/>
                <a:ea typeface="Tahoma" pitchFamily="34" charset="0"/>
                <a:cs typeface="Tahoma" pitchFamily="34" charset="0"/>
              </a:rPr>
              <a:t>خرسانية</a:t>
            </a:r>
            <a:r>
              <a:rPr lang="en-US" sz="1200" b="1" dirty="0" smtClean="0">
                <a:effectLst/>
                <a:latin typeface="Tahoma" pitchFamily="34" charset="0"/>
                <a:ea typeface="Tahoma" pitchFamily="34" charset="0"/>
                <a:cs typeface="Tahoma" pitchFamily="34" charset="0"/>
              </a:rPr>
              <a:t> </a:t>
            </a:r>
            <a:endParaRPr lang="fr-FR" dirty="0"/>
          </a:p>
        </p:txBody>
      </p:sp>
      <p:sp>
        <p:nvSpPr>
          <p:cNvPr id="4" name="Slide Number Placeholder 3"/>
          <p:cNvSpPr>
            <a:spLocks noGrp="1"/>
          </p:cNvSpPr>
          <p:nvPr>
            <p:ph type="sldNum" sz="quarter" idx="10"/>
          </p:nvPr>
        </p:nvSpPr>
        <p:spPr/>
        <p:txBody>
          <a:bodyPr/>
          <a:lstStyle/>
          <a:p>
            <a:fld id="{8F19AA17-BC39-4DFF-BAC6-2C2AABDD0995}" type="slidenum">
              <a:rPr lang="fr-FR" smtClean="0"/>
              <a:t>16</a:t>
            </a:fld>
            <a:endParaRPr lang="fr-FR"/>
          </a:p>
        </p:txBody>
      </p:sp>
    </p:spTree>
    <p:extLst>
      <p:ext uri="{BB962C8B-B14F-4D97-AF65-F5344CB8AC3E}">
        <p14:creationId xmlns:p14="http://schemas.microsoft.com/office/powerpoint/2010/main" val="1438963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sz="1200" b="1" dirty="0" err="1" smtClean="0">
                <a:effectLst/>
                <a:latin typeface="Tahoma" pitchFamily="34" charset="0"/>
                <a:ea typeface="Tahoma" pitchFamily="34" charset="0"/>
                <a:cs typeface="Tahoma" pitchFamily="34" charset="0"/>
              </a:rPr>
              <a:t>أسعار</a:t>
            </a:r>
            <a:r>
              <a:rPr lang="en-US" sz="1200" b="1" dirty="0" smtClean="0">
                <a:effectLst/>
                <a:latin typeface="Tahoma" pitchFamily="34" charset="0"/>
                <a:ea typeface="Tahoma" pitchFamily="34" charset="0"/>
                <a:cs typeface="Tahoma" pitchFamily="34" charset="0"/>
              </a:rPr>
              <a:t> </a:t>
            </a:r>
            <a:r>
              <a:rPr lang="en-US" sz="1200" b="1" dirty="0" err="1" smtClean="0">
                <a:effectLst/>
                <a:latin typeface="Tahoma" pitchFamily="34" charset="0"/>
                <a:ea typeface="Tahoma" pitchFamily="34" charset="0"/>
                <a:cs typeface="Tahoma" pitchFamily="34" charset="0"/>
              </a:rPr>
              <a:t>منتجات</a:t>
            </a:r>
            <a:r>
              <a:rPr lang="en-US" sz="1200" b="1" dirty="0" smtClean="0">
                <a:effectLst/>
                <a:latin typeface="Tahoma" pitchFamily="34" charset="0"/>
                <a:ea typeface="Tahoma" pitchFamily="34" charset="0"/>
                <a:cs typeface="Tahoma" pitchFamily="34" charset="0"/>
              </a:rPr>
              <a:t> </a:t>
            </a:r>
            <a:r>
              <a:rPr lang="en-US" sz="1200" b="1" dirty="0" err="1" smtClean="0">
                <a:effectLst/>
                <a:latin typeface="Tahoma" pitchFamily="34" charset="0"/>
                <a:ea typeface="Tahoma" pitchFamily="34" charset="0"/>
                <a:cs typeface="Tahoma" pitchFamily="34" charset="0"/>
              </a:rPr>
              <a:t>أنابيب</a:t>
            </a:r>
            <a:r>
              <a:rPr lang="en-US" sz="1200" b="1" dirty="0" smtClean="0">
                <a:effectLst/>
                <a:latin typeface="Tahoma" pitchFamily="34" charset="0"/>
                <a:ea typeface="Tahoma" pitchFamily="34" charset="0"/>
                <a:cs typeface="Tahoma" pitchFamily="34" charset="0"/>
              </a:rPr>
              <a:t> </a:t>
            </a:r>
            <a:r>
              <a:rPr lang="en-US" sz="1200" b="1" dirty="0" err="1" smtClean="0">
                <a:effectLst/>
                <a:latin typeface="Tahoma" pitchFamily="34" charset="0"/>
                <a:ea typeface="Tahoma" pitchFamily="34" charset="0"/>
                <a:cs typeface="Tahoma" pitchFamily="34" charset="0"/>
              </a:rPr>
              <a:t>خرسانية</a:t>
            </a:r>
            <a:r>
              <a:rPr lang="en-US" sz="1200" b="1" dirty="0" smtClean="0">
                <a:effectLst/>
                <a:latin typeface="Tahoma" pitchFamily="34" charset="0"/>
                <a:ea typeface="Tahoma" pitchFamily="34" charset="0"/>
                <a:cs typeface="Tahoma" pitchFamily="34" charset="0"/>
              </a:rPr>
              <a:t> </a:t>
            </a:r>
            <a:endParaRPr lang="fr-FR" dirty="0"/>
          </a:p>
        </p:txBody>
      </p:sp>
      <p:sp>
        <p:nvSpPr>
          <p:cNvPr id="4" name="Slide Number Placeholder 3"/>
          <p:cNvSpPr>
            <a:spLocks noGrp="1"/>
          </p:cNvSpPr>
          <p:nvPr>
            <p:ph type="sldNum" sz="quarter" idx="10"/>
          </p:nvPr>
        </p:nvSpPr>
        <p:spPr/>
        <p:txBody>
          <a:bodyPr/>
          <a:lstStyle/>
          <a:p>
            <a:fld id="{8F19AA17-BC39-4DFF-BAC6-2C2AABDD0995}" type="slidenum">
              <a:rPr lang="fr-FR" smtClean="0"/>
              <a:t>17</a:t>
            </a:fld>
            <a:endParaRPr lang="fr-FR"/>
          </a:p>
        </p:txBody>
      </p:sp>
    </p:spTree>
    <p:extLst>
      <p:ext uri="{BB962C8B-B14F-4D97-AF65-F5344CB8AC3E}">
        <p14:creationId xmlns:p14="http://schemas.microsoft.com/office/powerpoint/2010/main" val="486825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sz="1200" b="1" dirty="0" err="1" smtClean="0">
                <a:effectLst/>
                <a:latin typeface="Tahoma" pitchFamily="34" charset="0"/>
                <a:ea typeface="Tahoma" pitchFamily="34" charset="0"/>
                <a:cs typeface="Tahoma" pitchFamily="34" charset="0"/>
              </a:rPr>
              <a:t>أسعار</a:t>
            </a:r>
            <a:r>
              <a:rPr lang="en-US" sz="1200" b="1" dirty="0" smtClean="0">
                <a:effectLst/>
                <a:latin typeface="Tahoma" pitchFamily="34" charset="0"/>
                <a:ea typeface="Tahoma" pitchFamily="34" charset="0"/>
                <a:cs typeface="Tahoma" pitchFamily="34" charset="0"/>
              </a:rPr>
              <a:t> </a:t>
            </a:r>
            <a:r>
              <a:rPr lang="en-US" sz="1200" b="1" dirty="0" err="1" smtClean="0">
                <a:effectLst/>
                <a:latin typeface="Tahoma" pitchFamily="34" charset="0"/>
                <a:ea typeface="Tahoma" pitchFamily="34" charset="0"/>
                <a:cs typeface="Tahoma" pitchFamily="34" charset="0"/>
              </a:rPr>
              <a:t>منتجات</a:t>
            </a:r>
            <a:r>
              <a:rPr lang="en-US" sz="1200" b="1" dirty="0" smtClean="0">
                <a:effectLst/>
                <a:latin typeface="Tahoma" pitchFamily="34" charset="0"/>
                <a:ea typeface="Tahoma" pitchFamily="34" charset="0"/>
                <a:cs typeface="Tahoma" pitchFamily="34" charset="0"/>
              </a:rPr>
              <a:t> </a:t>
            </a:r>
            <a:r>
              <a:rPr lang="en-US" sz="1200" b="1" dirty="0" err="1" smtClean="0">
                <a:effectLst/>
                <a:latin typeface="Tahoma" pitchFamily="34" charset="0"/>
                <a:ea typeface="Tahoma" pitchFamily="34" charset="0"/>
                <a:cs typeface="Tahoma" pitchFamily="34" charset="0"/>
              </a:rPr>
              <a:t>أنابيب</a:t>
            </a:r>
            <a:r>
              <a:rPr lang="en-US" sz="1200" b="1" dirty="0" smtClean="0">
                <a:effectLst/>
                <a:latin typeface="Tahoma" pitchFamily="34" charset="0"/>
                <a:ea typeface="Tahoma" pitchFamily="34" charset="0"/>
                <a:cs typeface="Tahoma" pitchFamily="34" charset="0"/>
              </a:rPr>
              <a:t> </a:t>
            </a:r>
            <a:r>
              <a:rPr lang="en-US" sz="1200" b="1" dirty="0" err="1" smtClean="0">
                <a:effectLst/>
                <a:latin typeface="Tahoma" pitchFamily="34" charset="0"/>
                <a:ea typeface="Tahoma" pitchFamily="34" charset="0"/>
                <a:cs typeface="Tahoma" pitchFamily="34" charset="0"/>
              </a:rPr>
              <a:t>خرسانية</a:t>
            </a:r>
            <a:r>
              <a:rPr lang="en-US" sz="1200" b="1" dirty="0" smtClean="0">
                <a:effectLst/>
                <a:latin typeface="Tahoma" pitchFamily="34" charset="0"/>
                <a:ea typeface="Tahoma" pitchFamily="34" charset="0"/>
                <a:cs typeface="Tahoma" pitchFamily="34" charset="0"/>
              </a:rPr>
              <a:t> </a:t>
            </a:r>
            <a:endParaRPr lang="fr-FR" dirty="0"/>
          </a:p>
        </p:txBody>
      </p:sp>
      <p:sp>
        <p:nvSpPr>
          <p:cNvPr id="4" name="Slide Number Placeholder 3"/>
          <p:cNvSpPr>
            <a:spLocks noGrp="1"/>
          </p:cNvSpPr>
          <p:nvPr>
            <p:ph type="sldNum" sz="quarter" idx="10"/>
          </p:nvPr>
        </p:nvSpPr>
        <p:spPr/>
        <p:txBody>
          <a:bodyPr/>
          <a:lstStyle/>
          <a:p>
            <a:fld id="{8F19AA17-BC39-4DFF-BAC6-2C2AABDD0995}" type="slidenum">
              <a:rPr lang="fr-FR" smtClean="0"/>
              <a:t>18</a:t>
            </a:fld>
            <a:endParaRPr lang="fr-FR"/>
          </a:p>
        </p:txBody>
      </p:sp>
    </p:spTree>
    <p:extLst>
      <p:ext uri="{BB962C8B-B14F-4D97-AF65-F5344CB8AC3E}">
        <p14:creationId xmlns:p14="http://schemas.microsoft.com/office/powerpoint/2010/main" val="106554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sz="1200" b="1" dirty="0" err="1" smtClean="0">
                <a:effectLst/>
                <a:latin typeface="Tahoma" pitchFamily="34" charset="0"/>
                <a:ea typeface="Tahoma" pitchFamily="34" charset="0"/>
                <a:cs typeface="Tahoma" pitchFamily="34" charset="0"/>
              </a:rPr>
              <a:t>أسعار</a:t>
            </a:r>
            <a:r>
              <a:rPr lang="en-US" sz="1200" b="1" dirty="0" smtClean="0">
                <a:effectLst/>
                <a:latin typeface="Tahoma" pitchFamily="34" charset="0"/>
                <a:ea typeface="Tahoma" pitchFamily="34" charset="0"/>
                <a:cs typeface="Tahoma" pitchFamily="34" charset="0"/>
              </a:rPr>
              <a:t> </a:t>
            </a:r>
            <a:r>
              <a:rPr lang="en-US" sz="1200" b="1" dirty="0" err="1" smtClean="0">
                <a:effectLst/>
                <a:latin typeface="Tahoma" pitchFamily="34" charset="0"/>
                <a:ea typeface="Tahoma" pitchFamily="34" charset="0"/>
                <a:cs typeface="Tahoma" pitchFamily="34" charset="0"/>
              </a:rPr>
              <a:t>منتجات</a:t>
            </a:r>
            <a:r>
              <a:rPr lang="en-US" sz="1200" b="1" dirty="0" smtClean="0">
                <a:effectLst/>
                <a:latin typeface="Tahoma" pitchFamily="34" charset="0"/>
                <a:ea typeface="Tahoma" pitchFamily="34" charset="0"/>
                <a:cs typeface="Tahoma" pitchFamily="34" charset="0"/>
              </a:rPr>
              <a:t> </a:t>
            </a:r>
            <a:r>
              <a:rPr lang="en-US" sz="1200" b="1" dirty="0" err="1" smtClean="0">
                <a:effectLst/>
                <a:latin typeface="Tahoma" pitchFamily="34" charset="0"/>
                <a:ea typeface="Tahoma" pitchFamily="34" charset="0"/>
                <a:cs typeface="Tahoma" pitchFamily="34" charset="0"/>
              </a:rPr>
              <a:t>أنابيب</a:t>
            </a:r>
            <a:r>
              <a:rPr lang="en-US" sz="1200" b="1" dirty="0" smtClean="0">
                <a:effectLst/>
                <a:latin typeface="Tahoma" pitchFamily="34" charset="0"/>
                <a:ea typeface="Tahoma" pitchFamily="34" charset="0"/>
                <a:cs typeface="Tahoma" pitchFamily="34" charset="0"/>
              </a:rPr>
              <a:t> </a:t>
            </a:r>
            <a:r>
              <a:rPr lang="en-US" sz="1200" b="1" dirty="0" err="1" smtClean="0">
                <a:effectLst/>
                <a:latin typeface="Tahoma" pitchFamily="34" charset="0"/>
                <a:ea typeface="Tahoma" pitchFamily="34" charset="0"/>
                <a:cs typeface="Tahoma" pitchFamily="34" charset="0"/>
              </a:rPr>
              <a:t>خرسانية</a:t>
            </a:r>
            <a:r>
              <a:rPr lang="en-US" sz="1200" b="1" dirty="0" smtClean="0">
                <a:effectLst/>
                <a:latin typeface="Tahoma" pitchFamily="34" charset="0"/>
                <a:ea typeface="Tahoma" pitchFamily="34" charset="0"/>
                <a:cs typeface="Tahoma" pitchFamily="34" charset="0"/>
              </a:rPr>
              <a:t> </a:t>
            </a:r>
            <a:endParaRPr lang="fr-FR" dirty="0"/>
          </a:p>
        </p:txBody>
      </p:sp>
      <p:sp>
        <p:nvSpPr>
          <p:cNvPr id="4" name="Slide Number Placeholder 3"/>
          <p:cNvSpPr>
            <a:spLocks noGrp="1"/>
          </p:cNvSpPr>
          <p:nvPr>
            <p:ph type="sldNum" sz="quarter" idx="10"/>
          </p:nvPr>
        </p:nvSpPr>
        <p:spPr/>
        <p:txBody>
          <a:bodyPr/>
          <a:lstStyle/>
          <a:p>
            <a:fld id="{8F19AA17-BC39-4DFF-BAC6-2C2AABDD0995}" type="slidenum">
              <a:rPr lang="fr-FR" smtClean="0"/>
              <a:t>19</a:t>
            </a:fld>
            <a:endParaRPr lang="fr-FR"/>
          </a:p>
        </p:txBody>
      </p:sp>
    </p:spTree>
    <p:extLst>
      <p:ext uri="{BB962C8B-B14F-4D97-AF65-F5344CB8AC3E}">
        <p14:creationId xmlns:p14="http://schemas.microsoft.com/office/powerpoint/2010/main" val="2551458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غالباً ماتوضع شبكة</a:t>
            </a:r>
            <a:r>
              <a:rPr lang="ar-LB" baseline="0" dirty="0" smtClean="0"/>
              <a:t> الصرف الصحي على أساس الجاذبية, إلا أن مضخات مياه الصرف الصحي تدخل أحياناً في بعض الحالات . وهي على شكلين : الغوص والجاف .</a:t>
            </a:r>
          </a:p>
          <a:p>
            <a:pPr marL="0" marR="0" lvl="2" indent="0" algn="r" defTabSz="914400" rtl="1" eaLnBrk="1" fontAlgn="auto" latinLnBrk="0" hangingPunct="1">
              <a:lnSpc>
                <a:spcPct val="100000"/>
              </a:lnSpc>
              <a:spcBef>
                <a:spcPts val="0"/>
              </a:spcBef>
              <a:spcAft>
                <a:spcPts val="0"/>
              </a:spcAft>
              <a:buClrTx/>
              <a:buSzTx/>
              <a:buFontTx/>
              <a:buNone/>
              <a:tabLst/>
              <a:defRPr/>
            </a:pPr>
            <a:r>
              <a:rPr lang="ar-LB" dirty="0" smtClean="0">
                <a:latin typeface="Tahoma" pitchFamily="34" charset="0"/>
                <a:ea typeface="Tahoma" pitchFamily="34" charset="0"/>
                <a:cs typeface="Tahoma" pitchFamily="34" charset="0"/>
              </a:rPr>
              <a:t>ويعتبر </a:t>
            </a:r>
            <a:r>
              <a:rPr lang="fr-FR" dirty="0" smtClean="0">
                <a:latin typeface="Tahoma" pitchFamily="34" charset="0"/>
                <a:ea typeface="Tahoma" pitchFamily="34" charset="0"/>
                <a:cs typeface="Tahoma" pitchFamily="34" charset="0"/>
              </a:rPr>
              <a:t>WQ type </a:t>
            </a:r>
            <a:r>
              <a:rPr lang="fr-FR" dirty="0" err="1" smtClean="0">
                <a:latin typeface="Tahoma" pitchFamily="34" charset="0"/>
                <a:ea typeface="Tahoma" pitchFamily="34" charset="0"/>
                <a:cs typeface="Tahoma" pitchFamily="34" charset="0"/>
              </a:rPr>
              <a:t>diving</a:t>
            </a:r>
            <a:r>
              <a:rPr lang="fr-FR" dirty="0" smtClean="0">
                <a:latin typeface="Tahoma" pitchFamily="34" charset="0"/>
                <a:ea typeface="Tahoma" pitchFamily="34" charset="0"/>
                <a:cs typeface="Tahoma" pitchFamily="34" charset="0"/>
              </a:rPr>
              <a:t> </a:t>
            </a:r>
            <a:r>
              <a:rPr lang="fr-FR" dirty="0" err="1" smtClean="0">
                <a:latin typeface="Tahoma" pitchFamily="34" charset="0"/>
                <a:ea typeface="Tahoma" pitchFamily="34" charset="0"/>
                <a:cs typeface="Tahoma" pitchFamily="34" charset="0"/>
              </a:rPr>
              <a:t>sewage</a:t>
            </a:r>
            <a:r>
              <a:rPr lang="fr-FR" dirty="0" smtClean="0">
                <a:latin typeface="Tahoma" pitchFamily="34" charset="0"/>
                <a:ea typeface="Tahoma" pitchFamily="34" charset="0"/>
                <a:cs typeface="Tahoma" pitchFamily="34" charset="0"/>
              </a:rPr>
              <a:t> </a:t>
            </a:r>
            <a:r>
              <a:rPr lang="fr-FR" dirty="0" err="1" smtClean="0">
                <a:latin typeface="Tahoma" pitchFamily="34" charset="0"/>
                <a:ea typeface="Tahoma" pitchFamily="34" charset="0"/>
                <a:cs typeface="Tahoma" pitchFamily="34" charset="0"/>
              </a:rPr>
              <a:t>pump</a:t>
            </a:r>
            <a:r>
              <a:rPr lang="ar-LB" dirty="0" smtClean="0">
                <a:latin typeface="Tahoma" pitchFamily="34" charset="0"/>
                <a:ea typeface="Tahoma" pitchFamily="34" charset="0"/>
                <a:cs typeface="Tahoma" pitchFamily="34" charset="0"/>
              </a:rPr>
              <a:t> الأكثر شيوعاً في شكل الغوص, كما يعد </a:t>
            </a:r>
            <a:r>
              <a:rPr lang="fr-FR" dirty="0" smtClean="0">
                <a:latin typeface="Tahoma" pitchFamily="34" charset="0"/>
                <a:ea typeface="Tahoma" pitchFamily="34" charset="0"/>
                <a:cs typeface="Tahoma" pitchFamily="34" charset="0"/>
              </a:rPr>
              <a:t>W-type horizontal </a:t>
            </a:r>
            <a:r>
              <a:rPr lang="fr-FR" dirty="0" err="1" smtClean="0">
                <a:latin typeface="Tahoma" pitchFamily="34" charset="0"/>
                <a:ea typeface="Tahoma" pitchFamily="34" charset="0"/>
                <a:cs typeface="Tahoma" pitchFamily="34" charset="0"/>
              </a:rPr>
              <a:t>sewage</a:t>
            </a:r>
            <a:r>
              <a:rPr lang="fr-FR" dirty="0" smtClean="0">
                <a:latin typeface="Tahoma" pitchFamily="34" charset="0"/>
                <a:ea typeface="Tahoma" pitchFamily="34" charset="0"/>
                <a:cs typeface="Tahoma" pitchFamily="34" charset="0"/>
              </a:rPr>
              <a:t> </a:t>
            </a:r>
            <a:r>
              <a:rPr lang="fr-FR" dirty="0" err="1" smtClean="0">
                <a:latin typeface="Tahoma" pitchFamily="34" charset="0"/>
                <a:ea typeface="Tahoma" pitchFamily="34" charset="0"/>
                <a:cs typeface="Tahoma" pitchFamily="34" charset="0"/>
              </a:rPr>
              <a:t>pumps</a:t>
            </a:r>
            <a:r>
              <a:rPr lang="ar-LB" dirty="0" smtClean="0">
                <a:latin typeface="Tahoma" pitchFamily="34" charset="0"/>
                <a:ea typeface="Tahoma" pitchFamily="34" charset="0"/>
                <a:cs typeface="Tahoma" pitchFamily="34" charset="0"/>
              </a:rPr>
              <a:t> و </a:t>
            </a:r>
            <a:r>
              <a:rPr lang="fr-FR" dirty="0" smtClean="0"/>
              <a:t>WL type vertical </a:t>
            </a:r>
            <a:r>
              <a:rPr lang="fr-FR" dirty="0" err="1" smtClean="0"/>
              <a:t>sewage</a:t>
            </a:r>
            <a:r>
              <a:rPr lang="fr-FR" dirty="0" smtClean="0"/>
              <a:t> </a:t>
            </a:r>
            <a:r>
              <a:rPr lang="fr-FR" dirty="0" err="1" smtClean="0"/>
              <a:t>pumps</a:t>
            </a:r>
            <a:r>
              <a:rPr lang="fr-FR" dirty="0" smtClean="0"/>
              <a:t> </a:t>
            </a:r>
            <a:r>
              <a:rPr lang="ar-LB" dirty="0" smtClean="0"/>
              <a:t> </a:t>
            </a:r>
            <a:r>
              <a:rPr lang="ar-LB" dirty="0" smtClean="0">
                <a:latin typeface="Tahoma" pitchFamily="34" charset="0"/>
                <a:ea typeface="Tahoma" pitchFamily="34" charset="0"/>
                <a:cs typeface="Tahoma" pitchFamily="34" charset="0"/>
              </a:rPr>
              <a:t>الأكثر شيوعاً في شكل الجاف</a:t>
            </a:r>
            <a:endParaRPr lang="ar-LB" baseline="0" dirty="0" smtClean="0"/>
          </a:p>
          <a:p>
            <a:pPr algn="r" rtl="1"/>
            <a:r>
              <a:rPr lang="ar-LB" baseline="0" dirty="0" smtClean="0"/>
              <a:t> إلا أن الأكثر إستخداماً في شبكة الصرف الصحي هو الغوص </a:t>
            </a:r>
          </a:p>
          <a:p>
            <a:pPr algn="r" rtl="1"/>
            <a:endParaRPr lang="ar-LB" baseline="0" dirty="0" smtClean="0"/>
          </a:p>
          <a:p>
            <a:pPr algn="r" rtl="1"/>
            <a:r>
              <a:rPr lang="ar-LB" baseline="0" dirty="0" smtClean="0"/>
              <a:t>وتصنف المضخات على أنواع حسب شكل المكره (</a:t>
            </a:r>
            <a:r>
              <a:rPr lang="fr-FR" dirty="0" err="1" smtClean="0"/>
              <a:t>impeller</a:t>
            </a:r>
            <a:r>
              <a:rPr lang="ar-LB" baseline="0" dirty="0" smtClean="0"/>
              <a:t>) وهي كالتالي: </a:t>
            </a:r>
          </a:p>
          <a:p>
            <a:pPr marL="742950" lvl="1" indent="-285750" algn="r" rtl="1">
              <a:lnSpc>
                <a:spcPct val="150000"/>
              </a:lnSpc>
              <a:buFont typeface="Courier New" pitchFamily="49" charset="0"/>
              <a:buChar char="o"/>
            </a:pPr>
            <a:r>
              <a:rPr lang="ar-SA" dirty="0" smtClean="0">
                <a:latin typeface="Tahoma" pitchFamily="34" charset="0"/>
                <a:ea typeface="Tahoma" pitchFamily="34" charset="0"/>
                <a:cs typeface="Tahoma" pitchFamily="34" charset="0"/>
              </a:rPr>
              <a:t>نوع من هيكل المكره </a:t>
            </a:r>
            <a:r>
              <a:rPr lang="fr-FR" dirty="0" smtClean="0">
                <a:latin typeface="Tahoma" pitchFamily="34" charset="0"/>
                <a:ea typeface="Tahoma" pitchFamily="34" charset="0"/>
                <a:cs typeface="Tahoma" pitchFamily="34" charset="0"/>
              </a:rPr>
              <a:t>Type of </a:t>
            </a:r>
            <a:r>
              <a:rPr lang="fr-FR" dirty="0" err="1" smtClean="0">
                <a:latin typeface="Tahoma" pitchFamily="34" charset="0"/>
                <a:ea typeface="Tahoma" pitchFamily="34" charset="0"/>
                <a:cs typeface="Tahoma" pitchFamily="34" charset="0"/>
              </a:rPr>
              <a:t>impeller</a:t>
            </a:r>
            <a:r>
              <a:rPr lang="fr-FR" dirty="0" smtClean="0">
                <a:latin typeface="Tahoma" pitchFamily="34" charset="0"/>
                <a:ea typeface="Tahoma" pitchFamily="34" charset="0"/>
                <a:cs typeface="Tahoma" pitchFamily="34" charset="0"/>
              </a:rPr>
              <a:t> structure</a:t>
            </a:r>
            <a:endParaRPr lang="ar-LB" dirty="0" smtClean="0">
              <a:latin typeface="Tahoma" pitchFamily="34" charset="0"/>
              <a:ea typeface="Tahoma" pitchFamily="34" charset="0"/>
              <a:cs typeface="Tahoma" pitchFamily="34" charset="0"/>
            </a:endParaRPr>
          </a:p>
          <a:p>
            <a:pPr marL="742950" lvl="1" indent="-285750" algn="r" rtl="1">
              <a:lnSpc>
                <a:spcPct val="150000"/>
              </a:lnSpc>
              <a:buFont typeface="Courier New" pitchFamily="49" charset="0"/>
              <a:buChar char="o"/>
            </a:pPr>
            <a:r>
              <a:rPr lang="ar-SA" dirty="0" smtClean="0">
                <a:latin typeface="Tahoma" pitchFamily="34" charset="0"/>
                <a:ea typeface="Tahoma" pitchFamily="34" charset="0"/>
                <a:cs typeface="Tahoma" pitchFamily="34" charset="0"/>
              </a:rPr>
              <a:t>دوامة </a:t>
            </a:r>
            <a:r>
              <a:rPr lang="fr-FR" dirty="0" smtClean="0">
                <a:latin typeface="Tahoma" pitchFamily="34" charset="0"/>
                <a:ea typeface="Tahoma" pitchFamily="34" charset="0"/>
                <a:cs typeface="Tahoma" pitchFamily="34" charset="0"/>
              </a:rPr>
              <a:t>The </a:t>
            </a:r>
            <a:r>
              <a:rPr lang="fr-FR" dirty="0" err="1" smtClean="0">
                <a:latin typeface="Tahoma" pitchFamily="34" charset="0"/>
                <a:ea typeface="Tahoma" pitchFamily="34" charset="0"/>
                <a:cs typeface="Tahoma" pitchFamily="34" charset="0"/>
              </a:rPr>
              <a:t>swirl</a:t>
            </a:r>
            <a:r>
              <a:rPr lang="fr-FR" dirty="0" smtClean="0">
                <a:latin typeface="Tahoma" pitchFamily="34" charset="0"/>
                <a:ea typeface="Tahoma" pitchFamily="34" charset="0"/>
                <a:cs typeface="Tahoma" pitchFamily="34" charset="0"/>
              </a:rPr>
              <a:t> </a:t>
            </a:r>
            <a:r>
              <a:rPr lang="fr-FR" dirty="0" err="1" smtClean="0">
                <a:latin typeface="Tahoma" pitchFamily="34" charset="0"/>
                <a:ea typeface="Tahoma" pitchFamily="34" charset="0"/>
                <a:cs typeface="Tahoma" pitchFamily="34" charset="0"/>
              </a:rPr>
              <a:t>impeller</a:t>
            </a:r>
            <a:endParaRPr lang="en-US" dirty="0" smtClean="0">
              <a:latin typeface="Tahoma" pitchFamily="34" charset="0"/>
              <a:ea typeface="Tahoma" pitchFamily="34" charset="0"/>
              <a:cs typeface="Tahoma" pitchFamily="34" charset="0"/>
            </a:endParaRPr>
          </a:p>
          <a:p>
            <a:pPr marL="742950" lvl="1" indent="-285750" algn="r" rtl="1">
              <a:lnSpc>
                <a:spcPct val="150000"/>
              </a:lnSpc>
              <a:buFont typeface="Courier New" pitchFamily="49" charset="0"/>
              <a:buChar char="o"/>
            </a:pPr>
            <a:r>
              <a:rPr lang="ar-SA" dirty="0" smtClean="0">
                <a:latin typeface="Tahoma" pitchFamily="34" charset="0"/>
                <a:ea typeface="Tahoma" pitchFamily="34" charset="0"/>
                <a:cs typeface="Tahoma" pitchFamily="34" charset="0"/>
              </a:rPr>
              <a:t>المكره سجي </a:t>
            </a:r>
            <a:r>
              <a:rPr lang="fr-FR" dirty="0" smtClean="0">
                <a:latin typeface="Tahoma" pitchFamily="34" charset="0"/>
                <a:ea typeface="Tahoma" pitchFamily="34" charset="0"/>
                <a:cs typeface="Tahoma" pitchFamily="34" charset="0"/>
              </a:rPr>
              <a:t>The </a:t>
            </a:r>
            <a:r>
              <a:rPr lang="fr-FR" dirty="0" err="1" smtClean="0">
                <a:latin typeface="Tahoma" pitchFamily="34" charset="0"/>
                <a:ea typeface="Tahoma" pitchFamily="34" charset="0"/>
                <a:cs typeface="Tahoma" pitchFamily="34" charset="0"/>
              </a:rPr>
              <a:t>shrouded</a:t>
            </a:r>
            <a:r>
              <a:rPr lang="fr-FR" dirty="0" smtClean="0">
                <a:latin typeface="Tahoma" pitchFamily="34" charset="0"/>
                <a:ea typeface="Tahoma" pitchFamily="34" charset="0"/>
                <a:cs typeface="Tahoma" pitchFamily="34" charset="0"/>
              </a:rPr>
              <a:t> </a:t>
            </a:r>
            <a:r>
              <a:rPr lang="fr-FR" dirty="0" err="1" smtClean="0">
                <a:latin typeface="Tahoma" pitchFamily="34" charset="0"/>
                <a:ea typeface="Tahoma" pitchFamily="34" charset="0"/>
                <a:cs typeface="Tahoma" pitchFamily="34" charset="0"/>
              </a:rPr>
              <a:t>impeller</a:t>
            </a:r>
            <a:r>
              <a:rPr lang="fr-FR" dirty="0" smtClean="0">
                <a:latin typeface="Tahoma" pitchFamily="34" charset="0"/>
                <a:ea typeface="Tahoma" pitchFamily="34" charset="0"/>
                <a:cs typeface="Tahoma" pitchFamily="34" charset="0"/>
              </a:rPr>
              <a:t> </a:t>
            </a:r>
            <a:endParaRPr lang="en-US" dirty="0" smtClean="0">
              <a:latin typeface="Tahoma" pitchFamily="34" charset="0"/>
              <a:ea typeface="Tahoma" pitchFamily="34" charset="0"/>
              <a:cs typeface="Tahoma" pitchFamily="34" charset="0"/>
            </a:endParaRPr>
          </a:p>
          <a:p>
            <a:pPr marL="742950" lvl="1" indent="-285750" algn="r" rtl="1">
              <a:lnSpc>
                <a:spcPct val="150000"/>
              </a:lnSpc>
              <a:buFont typeface="Courier New" pitchFamily="49" charset="0"/>
              <a:buChar char="o"/>
            </a:pPr>
            <a:r>
              <a:rPr lang="en-US" dirty="0" err="1" smtClean="0">
                <a:latin typeface="Tahoma" pitchFamily="34" charset="0"/>
                <a:ea typeface="Tahoma" pitchFamily="34" charset="0"/>
                <a:cs typeface="Tahoma" pitchFamily="34" charset="0"/>
              </a:rPr>
              <a:t>دافع</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ممر</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التدفق</a:t>
            </a:r>
            <a:r>
              <a:rPr lang="en-US" dirty="0" smtClean="0">
                <a:latin typeface="Tahoma" pitchFamily="34" charset="0"/>
                <a:ea typeface="Tahoma" pitchFamily="34" charset="0"/>
                <a:cs typeface="Tahoma" pitchFamily="34" charset="0"/>
              </a:rPr>
              <a:t> </a:t>
            </a:r>
            <a:r>
              <a:rPr lang="fr-FR" dirty="0" smtClean="0">
                <a:latin typeface="Tahoma" pitchFamily="34" charset="0"/>
                <a:ea typeface="Tahoma" pitchFamily="34" charset="0"/>
                <a:cs typeface="Tahoma" pitchFamily="34" charset="0"/>
              </a:rPr>
              <a:t>The flow passage </a:t>
            </a:r>
            <a:r>
              <a:rPr lang="fr-FR" dirty="0" err="1" smtClean="0">
                <a:latin typeface="Tahoma" pitchFamily="34" charset="0"/>
                <a:ea typeface="Tahoma" pitchFamily="34" charset="0"/>
                <a:cs typeface="Tahoma" pitchFamily="34" charset="0"/>
              </a:rPr>
              <a:t>impeller</a:t>
            </a:r>
            <a:endParaRPr lang="en-US" dirty="0" smtClean="0">
              <a:latin typeface="Tahoma" pitchFamily="34" charset="0"/>
              <a:ea typeface="Tahoma" pitchFamily="34" charset="0"/>
              <a:cs typeface="Tahoma" pitchFamily="34" charset="0"/>
            </a:endParaRPr>
          </a:p>
          <a:p>
            <a:pPr marL="742950" lvl="1" indent="-285750" algn="r" rtl="1">
              <a:lnSpc>
                <a:spcPct val="150000"/>
              </a:lnSpc>
              <a:buFont typeface="Courier New" pitchFamily="49" charset="0"/>
              <a:buChar char="o"/>
            </a:pPr>
            <a:r>
              <a:rPr lang="ar-SA" dirty="0" smtClean="0">
                <a:latin typeface="Tahoma" pitchFamily="34" charset="0"/>
                <a:ea typeface="Tahoma" pitchFamily="34" charset="0"/>
                <a:cs typeface="Tahoma" pitchFamily="34" charset="0"/>
              </a:rPr>
              <a:t>دوامة </a:t>
            </a:r>
            <a:r>
              <a:rPr lang="en-US" dirty="0" err="1" smtClean="0">
                <a:latin typeface="Tahoma" pitchFamily="34" charset="0"/>
                <a:ea typeface="Tahoma" pitchFamily="34" charset="0"/>
                <a:cs typeface="Tahoma" pitchFamily="34" charset="0"/>
              </a:rPr>
              <a:t>الطرد</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المركزي</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اللولبي</a:t>
            </a:r>
            <a:r>
              <a:rPr lang="en-US" dirty="0" smtClean="0">
                <a:latin typeface="Tahoma" pitchFamily="34" charset="0"/>
                <a:ea typeface="Tahoma" pitchFamily="34" charset="0"/>
                <a:cs typeface="Tahoma" pitchFamily="34" charset="0"/>
              </a:rPr>
              <a:t> </a:t>
            </a:r>
            <a:r>
              <a:rPr lang="fr-FR" dirty="0" smtClean="0">
                <a:latin typeface="Tahoma" pitchFamily="34" charset="0"/>
                <a:ea typeface="Tahoma" pitchFamily="34" charset="0"/>
                <a:cs typeface="Tahoma" pitchFamily="34" charset="0"/>
              </a:rPr>
              <a:t>The spiral </a:t>
            </a:r>
            <a:r>
              <a:rPr lang="fr-FR" dirty="0" err="1" smtClean="0">
                <a:latin typeface="Tahoma" pitchFamily="34" charset="0"/>
                <a:ea typeface="Tahoma" pitchFamily="34" charset="0"/>
                <a:cs typeface="Tahoma" pitchFamily="34" charset="0"/>
              </a:rPr>
              <a:t>centrifugal</a:t>
            </a:r>
            <a:r>
              <a:rPr lang="fr-FR" dirty="0" smtClean="0">
                <a:latin typeface="Tahoma" pitchFamily="34" charset="0"/>
                <a:ea typeface="Tahoma" pitchFamily="34" charset="0"/>
                <a:cs typeface="Tahoma" pitchFamily="34" charset="0"/>
              </a:rPr>
              <a:t> </a:t>
            </a:r>
            <a:r>
              <a:rPr lang="fr-FR" dirty="0" err="1" smtClean="0">
                <a:latin typeface="Tahoma" pitchFamily="34" charset="0"/>
                <a:ea typeface="Tahoma" pitchFamily="34" charset="0"/>
                <a:cs typeface="Tahoma" pitchFamily="34" charset="0"/>
              </a:rPr>
              <a:t>impeller</a:t>
            </a:r>
            <a:r>
              <a:rPr lang="fr-FR" dirty="0" smtClean="0">
                <a:latin typeface="Tahoma" pitchFamily="34" charset="0"/>
                <a:ea typeface="Tahoma" pitchFamily="34" charset="0"/>
                <a:cs typeface="Tahoma" pitchFamily="34" charset="0"/>
              </a:rPr>
              <a:t> </a:t>
            </a:r>
            <a:endParaRPr lang="en-US" dirty="0" smtClean="0">
              <a:latin typeface="Tahoma" pitchFamily="34" charset="0"/>
              <a:ea typeface="Tahoma" pitchFamily="34" charset="0"/>
              <a:cs typeface="Tahoma" pitchFamily="34" charset="0"/>
            </a:endParaRPr>
          </a:p>
          <a:p>
            <a:pPr algn="r" rtl="1"/>
            <a:endParaRPr lang="ar-LB" baseline="0" dirty="0" smtClean="0"/>
          </a:p>
          <a:p>
            <a:pPr algn="r" rtl="1"/>
            <a:endParaRPr lang="ar-LB" baseline="0" dirty="0" smtClean="0"/>
          </a:p>
          <a:p>
            <a:pPr algn="r" rtl="1"/>
            <a:endParaRPr lang="fr-FR" dirty="0"/>
          </a:p>
        </p:txBody>
      </p:sp>
      <p:sp>
        <p:nvSpPr>
          <p:cNvPr id="4" name="Slide Number Placeholder 3"/>
          <p:cNvSpPr>
            <a:spLocks noGrp="1"/>
          </p:cNvSpPr>
          <p:nvPr>
            <p:ph type="sldNum" sz="quarter" idx="10"/>
          </p:nvPr>
        </p:nvSpPr>
        <p:spPr/>
        <p:txBody>
          <a:bodyPr/>
          <a:lstStyle/>
          <a:p>
            <a:fld id="{8F19AA17-BC39-4DFF-BAC6-2C2AABDD0995}" type="slidenum">
              <a:rPr lang="fr-FR" smtClean="0"/>
              <a:t>20</a:t>
            </a:fld>
            <a:endParaRPr lang="fr-FR"/>
          </a:p>
        </p:txBody>
      </p:sp>
    </p:spTree>
    <p:extLst>
      <p:ext uri="{BB962C8B-B14F-4D97-AF65-F5344CB8AC3E}">
        <p14:creationId xmlns:p14="http://schemas.microsoft.com/office/powerpoint/2010/main" val="2551458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1200" b="1" dirty="0" smtClean="0">
                <a:latin typeface="Tahoma" pitchFamily="34" charset="0"/>
                <a:ea typeface="Tahoma" pitchFamily="34" charset="0"/>
                <a:cs typeface="Tahoma" pitchFamily="34" charset="0"/>
              </a:rPr>
              <a:t>أسعار مضخات مياه الصرف الصحي</a:t>
            </a:r>
            <a:endParaRPr lang="fr-FR" dirty="0"/>
          </a:p>
        </p:txBody>
      </p:sp>
      <p:sp>
        <p:nvSpPr>
          <p:cNvPr id="4" name="Slide Number Placeholder 3"/>
          <p:cNvSpPr>
            <a:spLocks noGrp="1"/>
          </p:cNvSpPr>
          <p:nvPr>
            <p:ph type="sldNum" sz="quarter" idx="10"/>
          </p:nvPr>
        </p:nvSpPr>
        <p:spPr/>
        <p:txBody>
          <a:bodyPr/>
          <a:lstStyle/>
          <a:p>
            <a:fld id="{8F19AA17-BC39-4DFF-BAC6-2C2AABDD0995}" type="slidenum">
              <a:rPr lang="fr-FR" smtClean="0"/>
              <a:t>21</a:t>
            </a:fld>
            <a:endParaRPr lang="fr-FR"/>
          </a:p>
        </p:txBody>
      </p:sp>
    </p:spTree>
    <p:extLst>
      <p:ext uri="{BB962C8B-B14F-4D97-AF65-F5344CB8AC3E}">
        <p14:creationId xmlns:p14="http://schemas.microsoft.com/office/powerpoint/2010/main" val="2551458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ar-LB" i="1" u="sng" dirty="0" smtClean="0"/>
          </a:p>
          <a:p>
            <a:pPr algn="r" rtl="1"/>
            <a:r>
              <a:rPr lang="ar-SA" i="1" u="sng" dirty="0" smtClean="0"/>
              <a:t>من بين مزايا المنتجات البلاستيكية</a:t>
            </a:r>
            <a:r>
              <a:rPr lang="ar-LB" i="1" u="sng" baseline="0" dirty="0" smtClean="0"/>
              <a:t> </a:t>
            </a:r>
            <a:r>
              <a:rPr lang="en-US" i="1" u="sng" dirty="0" smtClean="0"/>
              <a:t>:</a:t>
            </a:r>
            <a:endParaRPr lang="en-US" dirty="0" smtClean="0"/>
          </a:p>
          <a:p>
            <a:pPr marL="285750" lvl="0" indent="-285750" algn="r" rtl="1">
              <a:buFont typeface="Arial" pitchFamily="34" charset="0"/>
              <a:buChar char="•"/>
            </a:pPr>
            <a:r>
              <a:rPr lang="ar-SA" dirty="0" smtClean="0"/>
              <a:t>وزن غير هام - لهذا السبب، فمن السهل إنشاء نظام الصرف الصحي باستخدام هذه الأنابيب، لأنه إذا لزم الأمر يتم نقلها بسهولة، ونقلها على مسافات طويلة</a:t>
            </a:r>
            <a:r>
              <a:rPr lang="en-US" dirty="0" smtClean="0"/>
              <a:t>. </a:t>
            </a:r>
            <a:r>
              <a:rPr lang="ar-SA" dirty="0" smtClean="0"/>
              <a:t>حتى أنبوب 2 متر طويلة يمكن تركيبها من قبل شخص واحد، مع منتج الحديد الزهر، وقال انه من الواضح لا يمكن التعامل معها</a:t>
            </a:r>
            <a:r>
              <a:rPr lang="en-US" dirty="0" smtClean="0"/>
              <a:t>.</a:t>
            </a:r>
            <a:endParaRPr lang="ar-LB" dirty="0" smtClean="0"/>
          </a:p>
          <a:p>
            <a:pPr marL="0" lvl="0" indent="0" algn="r" rtl="1">
              <a:buFont typeface="Arial" pitchFamily="34" charset="0"/>
              <a:buNone/>
            </a:pPr>
            <a:endParaRPr lang="en-US" dirty="0" smtClean="0"/>
          </a:p>
          <a:p>
            <a:pPr marL="285750" lvl="0" indent="-285750" algn="r" rtl="1">
              <a:buFont typeface="Arial" pitchFamily="34" charset="0"/>
              <a:buChar char="•"/>
            </a:pPr>
            <a:r>
              <a:rPr lang="ar-SA" dirty="0" smtClean="0"/>
              <a:t>بساطة التثبيت - يتم قطع البلاستيك دون مشاكل ويصل بسهولة</a:t>
            </a:r>
            <a:r>
              <a:rPr lang="en-US" dirty="0" smtClean="0"/>
              <a:t>.</a:t>
            </a:r>
            <a:endParaRPr lang="ar-LB" dirty="0" smtClean="0"/>
          </a:p>
          <a:p>
            <a:pPr marL="0" lvl="0" indent="0" algn="r" rtl="1">
              <a:buFont typeface="Arial" pitchFamily="34" charset="0"/>
              <a:buNone/>
            </a:pPr>
            <a:endParaRPr lang="en-US" dirty="0" smtClean="0"/>
          </a:p>
          <a:p>
            <a:pPr marL="285750" indent="-285750" algn="r" rtl="1">
              <a:buFont typeface="Arial" pitchFamily="34" charset="0"/>
              <a:buChar char="•"/>
            </a:pPr>
            <a:r>
              <a:rPr lang="ar-SA" dirty="0" smtClean="0"/>
              <a:t>المتانة </a:t>
            </a:r>
            <a:r>
              <a:rPr lang="en-US" dirty="0" smtClean="0"/>
              <a:t>- </a:t>
            </a:r>
            <a:r>
              <a:rPr lang="ar-SA" dirty="0" smtClean="0"/>
              <a:t>المنتجات البلاستيكية للصرف الصحي هي مقاومة للبيئات العدوانية، والتآكل، والرطوبة العالية، بحيث يمكن أن تستمر لفترة طويلة. مصنعي هذا المنتج عادة تعطيه 50-- ضمان لمدة سنة. كما أظهرت الممارسة، خدمة الحياة من أنابيب البلاستيك المجاري هو أطول بكثير</a:t>
            </a:r>
            <a:r>
              <a:rPr lang="en-US" dirty="0" smtClean="0"/>
              <a:t>.</a:t>
            </a:r>
            <a:endParaRPr lang="ar-LB" dirty="0" smtClean="0"/>
          </a:p>
          <a:p>
            <a:pPr marL="0" indent="0" algn="r" rtl="1">
              <a:buFont typeface="Arial" pitchFamily="34" charset="0"/>
              <a:buNone/>
            </a:pPr>
            <a:endParaRPr lang="en-US" dirty="0" smtClean="0"/>
          </a:p>
          <a:p>
            <a:pPr marL="285750" lvl="0" indent="-285750" algn="r" rtl="1">
              <a:buFont typeface="Arial" pitchFamily="34" charset="0"/>
              <a:buChar char="•"/>
            </a:pPr>
            <a:r>
              <a:rPr lang="ar-SA" dirty="0" smtClean="0"/>
              <a:t>مقاومة الانسداد</a:t>
            </a:r>
            <a:r>
              <a:rPr lang="en-US" dirty="0" smtClean="0"/>
              <a:t> - </a:t>
            </a:r>
            <a:r>
              <a:rPr lang="ar-SA" dirty="0" smtClean="0"/>
              <a:t>والحقيقة هي أن سطحها الداخلي لديه تقريبا أي خشونة، وبالتالي فإن الأوساخ على ذلك يتأخر ببطء. ونتيجة لذلك، انسداد نادرة. بعد الانتهاء من التثبيت، لن تكون هناك حاجة التنظيف قريبا؛</a:t>
            </a:r>
            <a:endParaRPr lang="ar-LB" dirty="0" smtClean="0"/>
          </a:p>
          <a:p>
            <a:pPr marL="0" lvl="0" indent="0" algn="r" rtl="1">
              <a:buFont typeface="Arial" pitchFamily="34" charset="0"/>
              <a:buNone/>
            </a:pPr>
            <a:endParaRPr lang="en-US" dirty="0" smtClean="0"/>
          </a:p>
          <a:p>
            <a:pPr marL="285750" lvl="0" indent="-285750" algn="r" rtl="1">
              <a:buFont typeface="Arial" pitchFamily="34" charset="0"/>
              <a:buChar char="•"/>
            </a:pPr>
            <a:r>
              <a:rPr lang="ar-SA" dirty="0" smtClean="0"/>
              <a:t>الحصانة للتغيرات في درجات الحرارة - هناك أنابيب بلاستيكية للصرف الصحي من نوع خارجي التي يمكن أن تصمد أمام الطقس فاترة</a:t>
            </a:r>
            <a:r>
              <a:rPr lang="en-US" dirty="0" smtClean="0"/>
              <a:t>.</a:t>
            </a:r>
            <a:endParaRPr lang="ar-LB" dirty="0" smtClean="0"/>
          </a:p>
          <a:p>
            <a:pPr marL="0" lvl="0" indent="0" algn="r" rtl="1">
              <a:buFont typeface="Arial" pitchFamily="34" charset="0"/>
              <a:buNone/>
            </a:pPr>
            <a:endParaRPr lang="ar-LB" dirty="0" smtClean="0"/>
          </a:p>
          <a:p>
            <a:pPr algn="r" rtl="1"/>
            <a:r>
              <a:rPr lang="ar-SA" sz="1200" i="1" u="sng" kern="1200" dirty="0" smtClean="0">
                <a:solidFill>
                  <a:schemeClr val="tx1"/>
                </a:solidFill>
                <a:effectLst/>
                <a:latin typeface="+mn-lt"/>
                <a:ea typeface="+mn-ea"/>
                <a:cs typeface="+mn-cs"/>
              </a:rPr>
              <a:t>عيوب أنابيب الصرف الصحي المصنوعة من البلاستيك</a:t>
            </a:r>
            <a:r>
              <a:rPr lang="en-US" sz="1200" i="1" u="sng"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71450" lvl="0" indent="-171450" algn="r" rtl="1">
              <a:buFont typeface="Arial" pitchFamily="34" charset="0"/>
              <a:buChar char="•"/>
            </a:pPr>
            <a:r>
              <a:rPr lang="ar-SA" sz="1200" kern="1200" dirty="0" smtClean="0">
                <a:solidFill>
                  <a:schemeClr val="tx1"/>
                </a:solidFill>
                <a:effectLst/>
                <a:latin typeface="+mn-lt"/>
                <a:ea typeface="+mn-ea"/>
                <a:cs typeface="+mn-cs"/>
              </a:rPr>
              <a:t>عملية صاخبة - نظام الصرف الصحي المصنوع من المنتجات البلاستيكية هو صاخبة أثناء العملية. هذه اللحظة السلبية واضحة بشكل خاص في المنازل متعددة الأسر، حيث يتم توصيل منافذ الصرف من عدة شقق لناهض واحد؛</a:t>
            </a:r>
            <a:endParaRPr lang="ar-LB" sz="1200" kern="1200" dirty="0" smtClean="0">
              <a:solidFill>
                <a:schemeClr val="tx1"/>
              </a:solidFill>
              <a:effectLst/>
              <a:latin typeface="+mn-lt"/>
              <a:ea typeface="+mn-ea"/>
              <a:cs typeface="+mn-cs"/>
            </a:endParaRPr>
          </a:p>
          <a:p>
            <a:pPr marL="0" lvl="0" indent="0" algn="r" rtl="1">
              <a:buFont typeface="Arial" pitchFamily="34" charset="0"/>
              <a:buNone/>
            </a:pPr>
            <a:endParaRPr lang="en-US" sz="1200" kern="1200" dirty="0" smtClean="0">
              <a:solidFill>
                <a:schemeClr val="tx1"/>
              </a:solidFill>
              <a:effectLst/>
              <a:latin typeface="+mn-lt"/>
              <a:ea typeface="+mn-ea"/>
              <a:cs typeface="+mn-cs"/>
            </a:endParaRPr>
          </a:p>
          <a:p>
            <a:pPr marL="171450" lvl="0" indent="-171450" algn="r" rtl="1">
              <a:buFont typeface="Arial" pitchFamily="34" charset="0"/>
              <a:buChar char="•"/>
            </a:pPr>
            <a:r>
              <a:rPr lang="ar-SA" sz="1200" kern="1200" dirty="0" smtClean="0">
                <a:solidFill>
                  <a:schemeClr val="tx1"/>
                </a:solidFill>
                <a:effectLst/>
                <a:latin typeface="+mn-lt"/>
                <a:ea typeface="+mn-ea"/>
                <a:cs typeface="+mn-cs"/>
              </a:rPr>
              <a:t>عدم التسامح لدرجات الحرارة العالية - تتراوح درجة حرارة التشغيل لهذه المنتجات من 40 إلى 90 درجة. في حالة تجاوز درجة حرارة الجريان هذه المعلمات، يتم تخفيف معظم أنواع الأنابيب البلاستيكية. هذا العيب لا يعتبر كبيرا، لأن درجة حرارة مياه الصرف الصحي ليست عالية جدا</a:t>
            </a:r>
            <a:endParaRPr lang="en-US" sz="1200" kern="1200" dirty="0" smtClean="0">
              <a:solidFill>
                <a:schemeClr val="tx1"/>
              </a:solidFill>
              <a:effectLst/>
              <a:latin typeface="+mn-lt"/>
              <a:ea typeface="+mn-ea"/>
              <a:cs typeface="+mn-cs"/>
            </a:endParaRPr>
          </a:p>
          <a:p>
            <a:pPr marL="285750" lvl="0" indent="-285750" algn="r" rtl="1">
              <a:buFont typeface="Arial" pitchFamily="34" charset="0"/>
              <a:buChar char="•"/>
            </a:pPr>
            <a:endParaRPr lang="en-US" dirty="0" smtClean="0"/>
          </a:p>
          <a:p>
            <a:pPr algn="r" rtl="1"/>
            <a:endParaRPr lang="fr-FR" dirty="0"/>
          </a:p>
        </p:txBody>
      </p:sp>
      <p:sp>
        <p:nvSpPr>
          <p:cNvPr id="4" name="Slide Number Placeholder 3"/>
          <p:cNvSpPr>
            <a:spLocks noGrp="1"/>
          </p:cNvSpPr>
          <p:nvPr>
            <p:ph type="sldNum" sz="quarter" idx="10"/>
          </p:nvPr>
        </p:nvSpPr>
        <p:spPr/>
        <p:txBody>
          <a:bodyPr/>
          <a:lstStyle/>
          <a:p>
            <a:fld id="{8F19AA17-BC39-4DFF-BAC6-2C2AABDD0995}" type="slidenum">
              <a:rPr lang="fr-FR" smtClean="0"/>
              <a:t>3</a:t>
            </a:fld>
            <a:endParaRPr lang="fr-FR"/>
          </a:p>
        </p:txBody>
      </p:sp>
    </p:spTree>
    <p:extLst>
      <p:ext uri="{BB962C8B-B14F-4D97-AF65-F5344CB8AC3E}">
        <p14:creationId xmlns:p14="http://schemas.microsoft.com/office/powerpoint/2010/main" val="3338470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1200" b="1" dirty="0" smtClean="0">
                <a:latin typeface="Tahoma" pitchFamily="34" charset="0"/>
                <a:ea typeface="Tahoma" pitchFamily="34" charset="0"/>
                <a:cs typeface="Tahoma" pitchFamily="34" charset="0"/>
              </a:rPr>
              <a:t>أسعار مضخات مياه الصرف الصحي</a:t>
            </a:r>
            <a:endParaRPr lang="fr-FR" dirty="0"/>
          </a:p>
        </p:txBody>
      </p:sp>
      <p:sp>
        <p:nvSpPr>
          <p:cNvPr id="4" name="Slide Number Placeholder 3"/>
          <p:cNvSpPr>
            <a:spLocks noGrp="1"/>
          </p:cNvSpPr>
          <p:nvPr>
            <p:ph type="sldNum" sz="quarter" idx="10"/>
          </p:nvPr>
        </p:nvSpPr>
        <p:spPr/>
        <p:txBody>
          <a:bodyPr/>
          <a:lstStyle/>
          <a:p>
            <a:fld id="{8F19AA17-BC39-4DFF-BAC6-2C2AABDD0995}" type="slidenum">
              <a:rPr lang="fr-FR" smtClean="0"/>
              <a:t>22</a:t>
            </a:fld>
            <a:endParaRPr lang="fr-FR"/>
          </a:p>
        </p:txBody>
      </p:sp>
    </p:spTree>
    <p:extLst>
      <p:ext uri="{BB962C8B-B14F-4D97-AF65-F5344CB8AC3E}">
        <p14:creationId xmlns:p14="http://schemas.microsoft.com/office/powerpoint/2010/main" val="2551458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r-FR" dirty="0"/>
          </a:p>
        </p:txBody>
      </p:sp>
      <p:sp>
        <p:nvSpPr>
          <p:cNvPr id="4" name="Slide Number Placeholder 3"/>
          <p:cNvSpPr>
            <a:spLocks noGrp="1"/>
          </p:cNvSpPr>
          <p:nvPr>
            <p:ph type="sldNum" sz="quarter" idx="10"/>
          </p:nvPr>
        </p:nvSpPr>
        <p:spPr/>
        <p:txBody>
          <a:bodyPr/>
          <a:lstStyle/>
          <a:p>
            <a:fld id="{8F19AA17-BC39-4DFF-BAC6-2C2AABDD0995}" type="slidenum">
              <a:rPr lang="fr-FR" smtClean="0"/>
              <a:t>23</a:t>
            </a:fld>
            <a:endParaRPr lang="fr-FR"/>
          </a:p>
        </p:txBody>
      </p:sp>
    </p:spTree>
    <p:extLst>
      <p:ext uri="{BB962C8B-B14F-4D97-AF65-F5344CB8AC3E}">
        <p14:creationId xmlns:p14="http://schemas.microsoft.com/office/powerpoint/2010/main" val="2551458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1200" b="1" dirty="0" smtClean="0">
                <a:latin typeface="Tahoma" pitchFamily="34" charset="0"/>
                <a:ea typeface="Tahoma" pitchFamily="34" charset="0"/>
                <a:cs typeface="Tahoma" pitchFamily="34" charset="0"/>
              </a:rPr>
              <a:t>أسعار مضخات مياه الصرف الصحي</a:t>
            </a:r>
            <a:endParaRPr lang="fr-FR" dirty="0"/>
          </a:p>
        </p:txBody>
      </p:sp>
      <p:sp>
        <p:nvSpPr>
          <p:cNvPr id="4" name="Slide Number Placeholder 3"/>
          <p:cNvSpPr>
            <a:spLocks noGrp="1"/>
          </p:cNvSpPr>
          <p:nvPr>
            <p:ph type="sldNum" sz="quarter" idx="10"/>
          </p:nvPr>
        </p:nvSpPr>
        <p:spPr/>
        <p:txBody>
          <a:bodyPr/>
          <a:lstStyle/>
          <a:p>
            <a:fld id="{8F19AA17-BC39-4DFF-BAC6-2C2AABDD0995}" type="slidenum">
              <a:rPr lang="fr-FR" smtClean="0"/>
              <a:t>24</a:t>
            </a:fld>
            <a:endParaRPr lang="fr-FR"/>
          </a:p>
        </p:txBody>
      </p:sp>
    </p:spTree>
    <p:extLst>
      <p:ext uri="{BB962C8B-B14F-4D97-AF65-F5344CB8AC3E}">
        <p14:creationId xmlns:p14="http://schemas.microsoft.com/office/powerpoint/2010/main" val="2551458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r-FR" dirty="0"/>
          </a:p>
        </p:txBody>
      </p:sp>
      <p:sp>
        <p:nvSpPr>
          <p:cNvPr id="4" name="Slide Number Placeholder 3"/>
          <p:cNvSpPr>
            <a:spLocks noGrp="1"/>
          </p:cNvSpPr>
          <p:nvPr>
            <p:ph type="sldNum" sz="quarter" idx="10"/>
          </p:nvPr>
        </p:nvSpPr>
        <p:spPr/>
        <p:txBody>
          <a:bodyPr/>
          <a:lstStyle/>
          <a:p>
            <a:fld id="{8F19AA17-BC39-4DFF-BAC6-2C2AABDD0995}" type="slidenum">
              <a:rPr lang="fr-FR" smtClean="0"/>
              <a:t>25</a:t>
            </a:fld>
            <a:endParaRPr lang="fr-FR"/>
          </a:p>
        </p:txBody>
      </p:sp>
    </p:spTree>
    <p:extLst>
      <p:ext uri="{BB962C8B-B14F-4D97-AF65-F5344CB8AC3E}">
        <p14:creationId xmlns:p14="http://schemas.microsoft.com/office/powerpoint/2010/main" val="2551458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1200" b="1" dirty="0" smtClean="0">
                <a:latin typeface="Tahoma" pitchFamily="34" charset="0"/>
                <a:ea typeface="Tahoma" pitchFamily="34" charset="0"/>
                <a:cs typeface="Tahoma" pitchFamily="34" charset="0"/>
              </a:rPr>
              <a:t>أسعار مضخات مياه الصرف الصحي</a:t>
            </a:r>
            <a:endParaRPr lang="fr-FR" dirty="0"/>
          </a:p>
        </p:txBody>
      </p:sp>
      <p:sp>
        <p:nvSpPr>
          <p:cNvPr id="4" name="Slide Number Placeholder 3"/>
          <p:cNvSpPr>
            <a:spLocks noGrp="1"/>
          </p:cNvSpPr>
          <p:nvPr>
            <p:ph type="sldNum" sz="quarter" idx="10"/>
          </p:nvPr>
        </p:nvSpPr>
        <p:spPr/>
        <p:txBody>
          <a:bodyPr/>
          <a:lstStyle/>
          <a:p>
            <a:fld id="{8F19AA17-BC39-4DFF-BAC6-2C2AABDD0995}" type="slidenum">
              <a:rPr lang="fr-FR" smtClean="0"/>
              <a:t>26</a:t>
            </a:fld>
            <a:endParaRPr lang="fr-FR"/>
          </a:p>
        </p:txBody>
      </p:sp>
    </p:spTree>
    <p:extLst>
      <p:ext uri="{BB962C8B-B14F-4D97-AF65-F5344CB8AC3E}">
        <p14:creationId xmlns:p14="http://schemas.microsoft.com/office/powerpoint/2010/main" val="2551458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r-FR" dirty="0"/>
          </a:p>
        </p:txBody>
      </p:sp>
      <p:sp>
        <p:nvSpPr>
          <p:cNvPr id="4" name="Slide Number Placeholder 3"/>
          <p:cNvSpPr>
            <a:spLocks noGrp="1"/>
          </p:cNvSpPr>
          <p:nvPr>
            <p:ph type="sldNum" sz="quarter" idx="10"/>
          </p:nvPr>
        </p:nvSpPr>
        <p:spPr/>
        <p:txBody>
          <a:bodyPr/>
          <a:lstStyle/>
          <a:p>
            <a:fld id="{8F19AA17-BC39-4DFF-BAC6-2C2AABDD0995}" type="slidenum">
              <a:rPr lang="fr-FR" smtClean="0"/>
              <a:t>27</a:t>
            </a:fld>
            <a:endParaRPr lang="fr-FR"/>
          </a:p>
        </p:txBody>
      </p:sp>
    </p:spTree>
    <p:extLst>
      <p:ext uri="{BB962C8B-B14F-4D97-AF65-F5344CB8AC3E}">
        <p14:creationId xmlns:p14="http://schemas.microsoft.com/office/powerpoint/2010/main" val="2551458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1200" b="1" dirty="0" smtClean="0">
                <a:latin typeface="Tahoma" pitchFamily="34" charset="0"/>
                <a:ea typeface="Tahoma" pitchFamily="34" charset="0"/>
                <a:cs typeface="Tahoma" pitchFamily="34" charset="0"/>
              </a:rPr>
              <a:t>أسعار مضخات مياه الصرف الصحي</a:t>
            </a:r>
            <a:endParaRPr lang="fr-FR" dirty="0"/>
          </a:p>
        </p:txBody>
      </p:sp>
      <p:sp>
        <p:nvSpPr>
          <p:cNvPr id="4" name="Slide Number Placeholder 3"/>
          <p:cNvSpPr>
            <a:spLocks noGrp="1"/>
          </p:cNvSpPr>
          <p:nvPr>
            <p:ph type="sldNum" sz="quarter" idx="10"/>
          </p:nvPr>
        </p:nvSpPr>
        <p:spPr/>
        <p:txBody>
          <a:bodyPr/>
          <a:lstStyle/>
          <a:p>
            <a:fld id="{8F19AA17-BC39-4DFF-BAC6-2C2AABDD0995}" type="slidenum">
              <a:rPr lang="fr-FR" smtClean="0"/>
              <a:t>28</a:t>
            </a:fld>
            <a:endParaRPr lang="fr-FR"/>
          </a:p>
        </p:txBody>
      </p:sp>
    </p:spTree>
    <p:extLst>
      <p:ext uri="{BB962C8B-B14F-4D97-AF65-F5344CB8AC3E}">
        <p14:creationId xmlns:p14="http://schemas.microsoft.com/office/powerpoint/2010/main" val="2551458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1200" b="1" dirty="0" smtClean="0">
                <a:latin typeface="Tahoma" pitchFamily="34" charset="0"/>
                <a:ea typeface="Tahoma" pitchFamily="34" charset="0"/>
                <a:cs typeface="Tahoma" pitchFamily="34" charset="0"/>
              </a:rPr>
              <a:t>أسعار مضخات مياه الصرف الصحي</a:t>
            </a:r>
            <a:endParaRPr lang="fr-FR" dirty="0"/>
          </a:p>
        </p:txBody>
      </p:sp>
      <p:sp>
        <p:nvSpPr>
          <p:cNvPr id="4" name="Slide Number Placeholder 3"/>
          <p:cNvSpPr>
            <a:spLocks noGrp="1"/>
          </p:cNvSpPr>
          <p:nvPr>
            <p:ph type="sldNum" sz="quarter" idx="10"/>
          </p:nvPr>
        </p:nvSpPr>
        <p:spPr/>
        <p:txBody>
          <a:bodyPr/>
          <a:lstStyle/>
          <a:p>
            <a:fld id="{8F19AA17-BC39-4DFF-BAC6-2C2AABDD0995}" type="slidenum">
              <a:rPr lang="fr-FR" smtClean="0"/>
              <a:t>29</a:t>
            </a:fld>
            <a:endParaRPr lang="fr-FR"/>
          </a:p>
        </p:txBody>
      </p:sp>
    </p:spTree>
    <p:extLst>
      <p:ext uri="{BB962C8B-B14F-4D97-AF65-F5344CB8AC3E}">
        <p14:creationId xmlns:p14="http://schemas.microsoft.com/office/powerpoint/2010/main" val="2551458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LB" dirty="0" smtClean="0"/>
              <a:t>المراجع</a:t>
            </a:r>
            <a:endParaRPr lang="fr-FR" dirty="0"/>
          </a:p>
        </p:txBody>
      </p:sp>
      <p:sp>
        <p:nvSpPr>
          <p:cNvPr id="4" name="Slide Number Placeholder 3"/>
          <p:cNvSpPr>
            <a:spLocks noGrp="1"/>
          </p:cNvSpPr>
          <p:nvPr>
            <p:ph type="sldNum" sz="quarter" idx="10"/>
          </p:nvPr>
        </p:nvSpPr>
        <p:spPr/>
        <p:txBody>
          <a:bodyPr/>
          <a:lstStyle/>
          <a:p>
            <a:fld id="{8F19AA17-BC39-4DFF-BAC6-2C2AABDD0995}" type="slidenum">
              <a:rPr lang="fr-FR" smtClean="0"/>
              <a:t>30</a:t>
            </a:fld>
            <a:endParaRPr lang="fr-FR"/>
          </a:p>
        </p:txBody>
      </p:sp>
    </p:spTree>
    <p:extLst>
      <p:ext uri="{BB962C8B-B14F-4D97-AF65-F5344CB8AC3E}">
        <p14:creationId xmlns:p14="http://schemas.microsoft.com/office/powerpoint/2010/main" val="2437810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b="1" dirty="0" smtClean="0">
                <a:effectLst/>
              </a:rPr>
              <a:t>أسعار الأنابيب البلاستيكية ( </a:t>
            </a:r>
            <a:r>
              <a:rPr lang="fr-FR" sz="1200" b="1" dirty="0" smtClean="0">
                <a:effectLst/>
              </a:rPr>
              <a:t>PVC</a:t>
            </a:r>
            <a:r>
              <a:rPr lang="ar-SA" sz="1200" b="1" dirty="0" smtClean="0">
                <a:effectLst/>
              </a:rPr>
              <a:t>)</a:t>
            </a:r>
            <a:r>
              <a:rPr lang="fr-FR" sz="1200" b="1" dirty="0" smtClean="0">
                <a:effectLst/>
              </a:rPr>
              <a:t> </a:t>
            </a:r>
            <a:endParaRPr lang="fr-FR" dirty="0"/>
          </a:p>
        </p:txBody>
      </p:sp>
      <p:sp>
        <p:nvSpPr>
          <p:cNvPr id="4" name="Slide Number Placeholder 3"/>
          <p:cNvSpPr>
            <a:spLocks noGrp="1"/>
          </p:cNvSpPr>
          <p:nvPr>
            <p:ph type="sldNum" sz="quarter" idx="10"/>
          </p:nvPr>
        </p:nvSpPr>
        <p:spPr/>
        <p:txBody>
          <a:bodyPr/>
          <a:lstStyle/>
          <a:p>
            <a:fld id="{8F19AA17-BC39-4DFF-BAC6-2C2AABDD0995}" type="slidenum">
              <a:rPr lang="fr-FR" smtClean="0"/>
              <a:t>4</a:t>
            </a:fld>
            <a:endParaRPr lang="fr-FR"/>
          </a:p>
        </p:txBody>
      </p:sp>
    </p:spTree>
    <p:extLst>
      <p:ext uri="{BB962C8B-B14F-4D97-AF65-F5344CB8AC3E}">
        <p14:creationId xmlns:p14="http://schemas.microsoft.com/office/powerpoint/2010/main" val="2611319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b="1" dirty="0" smtClean="0">
                <a:effectLst/>
              </a:rPr>
              <a:t>أسعار الأنابيب البلاستيكية ( </a:t>
            </a:r>
            <a:r>
              <a:rPr lang="fr-FR" sz="1200" b="1" dirty="0" smtClean="0">
                <a:effectLst/>
              </a:rPr>
              <a:t>PVC</a:t>
            </a:r>
            <a:r>
              <a:rPr lang="ar-SA" sz="1200" b="1" dirty="0" smtClean="0">
                <a:effectLst/>
              </a:rPr>
              <a:t>)</a:t>
            </a:r>
            <a:r>
              <a:rPr lang="fr-FR" sz="1200" b="1" dirty="0" smtClean="0">
                <a:effectLst/>
              </a:rPr>
              <a:t> </a:t>
            </a:r>
            <a:endParaRPr lang="fr-FR" dirty="0"/>
          </a:p>
        </p:txBody>
      </p:sp>
      <p:sp>
        <p:nvSpPr>
          <p:cNvPr id="4" name="Slide Number Placeholder 3"/>
          <p:cNvSpPr>
            <a:spLocks noGrp="1"/>
          </p:cNvSpPr>
          <p:nvPr>
            <p:ph type="sldNum" sz="quarter" idx="10"/>
          </p:nvPr>
        </p:nvSpPr>
        <p:spPr/>
        <p:txBody>
          <a:bodyPr/>
          <a:lstStyle/>
          <a:p>
            <a:fld id="{8F19AA17-BC39-4DFF-BAC6-2C2AABDD0995}" type="slidenum">
              <a:rPr lang="fr-FR" smtClean="0"/>
              <a:t>5</a:t>
            </a:fld>
            <a:endParaRPr lang="fr-FR"/>
          </a:p>
        </p:txBody>
      </p:sp>
    </p:spTree>
    <p:extLst>
      <p:ext uri="{BB962C8B-B14F-4D97-AF65-F5344CB8AC3E}">
        <p14:creationId xmlns:p14="http://schemas.microsoft.com/office/powerpoint/2010/main" val="3038002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b="1" dirty="0" smtClean="0">
                <a:effectLst/>
              </a:rPr>
              <a:t>أسعار الأنابيب البلاستيكية ( </a:t>
            </a:r>
            <a:r>
              <a:rPr lang="fr-FR" sz="1200" b="1" dirty="0" smtClean="0">
                <a:effectLst/>
              </a:rPr>
              <a:t>PVC</a:t>
            </a:r>
            <a:r>
              <a:rPr lang="ar-SA" sz="1200" b="1" dirty="0" smtClean="0">
                <a:effectLst/>
              </a:rPr>
              <a:t>)</a:t>
            </a:r>
            <a:r>
              <a:rPr lang="fr-FR" sz="1200" b="1" dirty="0" smtClean="0">
                <a:effectLst/>
              </a:rPr>
              <a:t> </a:t>
            </a:r>
            <a:endParaRPr lang="fr-FR" dirty="0"/>
          </a:p>
        </p:txBody>
      </p:sp>
      <p:sp>
        <p:nvSpPr>
          <p:cNvPr id="4" name="Slide Number Placeholder 3"/>
          <p:cNvSpPr>
            <a:spLocks noGrp="1"/>
          </p:cNvSpPr>
          <p:nvPr>
            <p:ph type="sldNum" sz="quarter" idx="10"/>
          </p:nvPr>
        </p:nvSpPr>
        <p:spPr/>
        <p:txBody>
          <a:bodyPr/>
          <a:lstStyle/>
          <a:p>
            <a:fld id="{8F19AA17-BC39-4DFF-BAC6-2C2AABDD0995}" type="slidenum">
              <a:rPr lang="fr-FR" smtClean="0"/>
              <a:t>6</a:t>
            </a:fld>
            <a:endParaRPr lang="fr-FR"/>
          </a:p>
        </p:txBody>
      </p:sp>
    </p:spTree>
    <p:extLst>
      <p:ext uri="{BB962C8B-B14F-4D97-AF65-F5344CB8AC3E}">
        <p14:creationId xmlns:p14="http://schemas.microsoft.com/office/powerpoint/2010/main" val="1039456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b="1" dirty="0" smtClean="0">
                <a:effectLst/>
              </a:rPr>
              <a:t>أسعار الأنابيب البلاستيكية ( </a:t>
            </a:r>
            <a:r>
              <a:rPr lang="en-US" sz="1200" b="1" dirty="0" smtClean="0">
                <a:effectLst/>
              </a:rPr>
              <a:t>u</a:t>
            </a:r>
            <a:r>
              <a:rPr lang="fr-FR" sz="1200" b="1" dirty="0" smtClean="0">
                <a:effectLst/>
              </a:rPr>
              <a:t>PVC</a:t>
            </a:r>
            <a:r>
              <a:rPr lang="ar-SA" sz="1200" b="1" dirty="0" smtClean="0">
                <a:effectLst/>
              </a:rPr>
              <a:t>)</a:t>
            </a:r>
            <a:r>
              <a:rPr lang="fr-FR" sz="1200" b="1" dirty="0" smtClean="0">
                <a:effectLst/>
              </a:rPr>
              <a:t> </a:t>
            </a:r>
            <a:endParaRPr lang="fr-FR" dirty="0"/>
          </a:p>
        </p:txBody>
      </p:sp>
      <p:sp>
        <p:nvSpPr>
          <p:cNvPr id="4" name="Slide Number Placeholder 3"/>
          <p:cNvSpPr>
            <a:spLocks noGrp="1"/>
          </p:cNvSpPr>
          <p:nvPr>
            <p:ph type="sldNum" sz="quarter" idx="10"/>
          </p:nvPr>
        </p:nvSpPr>
        <p:spPr/>
        <p:txBody>
          <a:bodyPr/>
          <a:lstStyle/>
          <a:p>
            <a:fld id="{8F19AA17-BC39-4DFF-BAC6-2C2AABDD0995}" type="slidenum">
              <a:rPr lang="fr-FR" smtClean="0"/>
              <a:t>7</a:t>
            </a:fld>
            <a:endParaRPr lang="fr-FR"/>
          </a:p>
        </p:txBody>
      </p:sp>
    </p:spTree>
    <p:extLst>
      <p:ext uri="{BB962C8B-B14F-4D97-AF65-F5344CB8AC3E}">
        <p14:creationId xmlns:p14="http://schemas.microsoft.com/office/powerpoint/2010/main" val="3079648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b="1" dirty="0" smtClean="0">
                <a:effectLst/>
              </a:rPr>
              <a:t>أسعار الأنابيب البلاستيكية ( </a:t>
            </a:r>
            <a:r>
              <a:rPr lang="en-US" sz="1200" b="1" dirty="0" smtClean="0">
                <a:effectLst/>
              </a:rPr>
              <a:t>u</a:t>
            </a:r>
            <a:r>
              <a:rPr lang="fr-FR" sz="1200" b="1" dirty="0" smtClean="0">
                <a:effectLst/>
              </a:rPr>
              <a:t>PVC</a:t>
            </a:r>
            <a:r>
              <a:rPr lang="ar-SA" sz="1200" b="1" dirty="0" smtClean="0">
                <a:effectLst/>
              </a:rPr>
              <a:t>)</a:t>
            </a:r>
            <a:r>
              <a:rPr lang="fr-FR" sz="1200" b="1" dirty="0" smtClean="0">
                <a:effectLst/>
              </a:rPr>
              <a:t> </a:t>
            </a:r>
            <a:endParaRPr lang="fr-FR" dirty="0"/>
          </a:p>
        </p:txBody>
      </p:sp>
      <p:sp>
        <p:nvSpPr>
          <p:cNvPr id="4" name="Slide Number Placeholder 3"/>
          <p:cNvSpPr>
            <a:spLocks noGrp="1"/>
          </p:cNvSpPr>
          <p:nvPr>
            <p:ph type="sldNum" sz="quarter" idx="10"/>
          </p:nvPr>
        </p:nvSpPr>
        <p:spPr/>
        <p:txBody>
          <a:bodyPr/>
          <a:lstStyle/>
          <a:p>
            <a:fld id="{8F19AA17-BC39-4DFF-BAC6-2C2AABDD0995}" type="slidenum">
              <a:rPr lang="fr-FR" smtClean="0"/>
              <a:t>8</a:t>
            </a:fld>
            <a:endParaRPr lang="fr-FR"/>
          </a:p>
        </p:txBody>
      </p:sp>
    </p:spTree>
    <p:extLst>
      <p:ext uri="{BB962C8B-B14F-4D97-AF65-F5344CB8AC3E}">
        <p14:creationId xmlns:p14="http://schemas.microsoft.com/office/powerpoint/2010/main" val="2865383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أنواع</a:t>
            </a:r>
            <a:r>
              <a:rPr lang="ar-LB" baseline="0" dirty="0" smtClean="0"/>
              <a:t> المنتجات الخرسانية</a:t>
            </a:r>
            <a:endParaRPr lang="fr-FR" dirty="0"/>
          </a:p>
        </p:txBody>
      </p:sp>
      <p:sp>
        <p:nvSpPr>
          <p:cNvPr id="4" name="Slide Number Placeholder 3"/>
          <p:cNvSpPr>
            <a:spLocks noGrp="1"/>
          </p:cNvSpPr>
          <p:nvPr>
            <p:ph type="sldNum" sz="quarter" idx="10"/>
          </p:nvPr>
        </p:nvSpPr>
        <p:spPr/>
        <p:txBody>
          <a:bodyPr/>
          <a:lstStyle/>
          <a:p>
            <a:fld id="{8F19AA17-BC39-4DFF-BAC6-2C2AABDD0995}" type="slidenum">
              <a:rPr lang="fr-FR" smtClean="0"/>
              <a:t>9</a:t>
            </a:fld>
            <a:endParaRPr lang="fr-FR"/>
          </a:p>
        </p:txBody>
      </p:sp>
    </p:spTree>
    <p:extLst>
      <p:ext uri="{BB962C8B-B14F-4D97-AF65-F5344CB8AC3E}">
        <p14:creationId xmlns:p14="http://schemas.microsoft.com/office/powerpoint/2010/main" val="793795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b="1" dirty="0" smtClean="0">
                <a:latin typeface="Tahoma" pitchFamily="34" charset="0"/>
                <a:ea typeface="Tahoma" pitchFamily="34" charset="0"/>
                <a:cs typeface="Tahoma" pitchFamily="34" charset="0"/>
              </a:rPr>
              <a:t>لهذه</a:t>
            </a:r>
            <a:r>
              <a:rPr lang="ar-LB" b="1" baseline="0" dirty="0" smtClean="0">
                <a:latin typeface="Tahoma" pitchFamily="34" charset="0"/>
                <a:ea typeface="Tahoma" pitchFamily="34" charset="0"/>
                <a:cs typeface="Tahoma" pitchFamily="34" charset="0"/>
              </a:rPr>
              <a:t> المنتجات عدة </a:t>
            </a:r>
            <a:r>
              <a:rPr lang="ar-LB" b="1" dirty="0" smtClean="0">
                <a:latin typeface="Tahoma" pitchFamily="34" charset="0"/>
                <a:ea typeface="Tahoma" pitchFamily="34" charset="0"/>
                <a:cs typeface="Tahoma" pitchFamily="34" charset="0"/>
              </a:rPr>
              <a:t>فوائد منها:</a:t>
            </a:r>
            <a:endParaRPr lang="ar-LB" dirty="0" smtClean="0">
              <a:latin typeface="Tahoma" pitchFamily="34" charset="0"/>
              <a:ea typeface="Tahoma" pitchFamily="34" charset="0"/>
              <a:cs typeface="Tahoma" pitchFamily="34" charset="0"/>
            </a:endParaRPr>
          </a:p>
          <a:p>
            <a:pPr marL="285750" indent="-285750" algn="r" rtl="1">
              <a:lnSpc>
                <a:spcPct val="150000"/>
              </a:lnSpc>
              <a:buFont typeface="Arial" pitchFamily="34" charset="0"/>
              <a:buChar char="•"/>
            </a:pPr>
            <a:r>
              <a:rPr lang="ar-LB" sz="1200" dirty="0" smtClean="0">
                <a:latin typeface="Tahoma" pitchFamily="34" charset="0"/>
                <a:ea typeface="Tahoma" pitchFamily="34" charset="0"/>
                <a:cs typeface="Tahoma" pitchFamily="34" charset="0"/>
              </a:rPr>
              <a:t>لديهم قابلية ضئيلة للتآكل.</a:t>
            </a:r>
          </a:p>
          <a:p>
            <a:pPr marL="285750" indent="-285750" algn="r" rtl="1">
              <a:lnSpc>
                <a:spcPct val="150000"/>
              </a:lnSpc>
              <a:buFont typeface="Arial" pitchFamily="34" charset="0"/>
              <a:buChar char="•"/>
            </a:pPr>
            <a:r>
              <a:rPr lang="ar-LB" sz="1200" dirty="0" smtClean="0">
                <a:latin typeface="Tahoma" pitchFamily="34" charset="0"/>
                <a:ea typeface="Tahoma" pitchFamily="34" charset="0"/>
                <a:cs typeface="Tahoma" pitchFamily="34" charset="0"/>
              </a:rPr>
              <a:t>مقاومة النمو الزائد ، لأنها دائمة وخاملة ، والجدران الداخلية الخشنة لا تؤثر على السوائل التي يتم ضخها من خلال الأنابيب ؛</a:t>
            </a:r>
          </a:p>
          <a:p>
            <a:pPr marL="285750" indent="-285750" algn="r" rtl="1">
              <a:lnSpc>
                <a:spcPct val="150000"/>
              </a:lnSpc>
              <a:buFont typeface="Arial" pitchFamily="34" charset="0"/>
              <a:buChar char="•"/>
            </a:pPr>
            <a:r>
              <a:rPr lang="ar-LB" sz="1200" dirty="0" smtClean="0">
                <a:latin typeface="Tahoma" pitchFamily="34" charset="0"/>
                <a:ea typeface="Tahoma" pitchFamily="34" charset="0"/>
                <a:cs typeface="Tahoma" pitchFamily="34" charset="0"/>
              </a:rPr>
              <a:t>مقاومة جيدة للأثر المادي</a:t>
            </a:r>
          </a:p>
          <a:p>
            <a:pPr marL="285750" indent="-285750" algn="r" rtl="1">
              <a:lnSpc>
                <a:spcPct val="150000"/>
              </a:lnSpc>
              <a:buFont typeface="Arial" pitchFamily="34" charset="0"/>
              <a:buChar char="•"/>
            </a:pPr>
            <a:r>
              <a:rPr lang="ar-LB" sz="1200" dirty="0" smtClean="0">
                <a:latin typeface="Tahoma" pitchFamily="34" charset="0"/>
                <a:ea typeface="Tahoma" pitchFamily="34" charset="0"/>
                <a:cs typeface="Tahoma" pitchFamily="34" charset="0"/>
              </a:rPr>
              <a:t>غير منفذة للسوائل.</a:t>
            </a:r>
          </a:p>
          <a:p>
            <a:pPr marL="285750" indent="-285750" algn="r" rtl="1">
              <a:lnSpc>
                <a:spcPct val="150000"/>
              </a:lnSpc>
              <a:buFont typeface="Arial" pitchFamily="34" charset="0"/>
              <a:buChar char="•"/>
            </a:pPr>
            <a:r>
              <a:rPr lang="ar-LB" sz="1200" dirty="0" smtClean="0">
                <a:latin typeface="Tahoma" pitchFamily="34" charset="0"/>
                <a:ea typeface="Tahoma" pitchFamily="34" charset="0"/>
                <a:cs typeface="Tahoma" pitchFamily="34" charset="0"/>
              </a:rPr>
              <a:t>مقاومة للمواد البيولوجية والكيميائية.</a:t>
            </a:r>
          </a:p>
          <a:p>
            <a:pPr marL="285750" indent="-285750" algn="r" rtl="1">
              <a:lnSpc>
                <a:spcPct val="150000"/>
              </a:lnSpc>
              <a:buFont typeface="Arial" pitchFamily="34" charset="0"/>
              <a:buChar char="•"/>
            </a:pPr>
            <a:r>
              <a:rPr lang="ar-LB" sz="1200" dirty="0" smtClean="0">
                <a:latin typeface="Tahoma" pitchFamily="34" charset="0"/>
                <a:ea typeface="Tahoma" pitchFamily="34" charset="0"/>
                <a:cs typeface="Tahoma" pitchFamily="34" charset="0"/>
              </a:rPr>
              <a:t>لديها قوة عالية</a:t>
            </a:r>
          </a:p>
          <a:p>
            <a:pPr marL="285750" indent="-285750" algn="r" rtl="1">
              <a:lnSpc>
                <a:spcPct val="150000"/>
              </a:lnSpc>
              <a:buFont typeface="Arial" pitchFamily="34" charset="0"/>
              <a:buChar char="•"/>
            </a:pPr>
            <a:r>
              <a:rPr lang="ar-LB" sz="1200" dirty="0" smtClean="0">
                <a:latin typeface="Tahoma" pitchFamily="34" charset="0"/>
                <a:ea typeface="Tahoma" pitchFamily="34" charset="0"/>
                <a:cs typeface="Tahoma" pitchFamily="34" charset="0"/>
              </a:rPr>
              <a:t>يتم إنتاجها بطرق تسلسلية ذات خصائص أداء مختلفة ؛</a:t>
            </a:r>
          </a:p>
          <a:p>
            <a:pPr marL="285750" indent="-285750" algn="r" rtl="1">
              <a:lnSpc>
                <a:spcPct val="150000"/>
              </a:lnSpc>
              <a:buFont typeface="Arial" pitchFamily="34" charset="0"/>
              <a:buChar char="•"/>
            </a:pPr>
            <a:r>
              <a:rPr lang="ar-LB" sz="1200" dirty="0" smtClean="0">
                <a:latin typeface="Tahoma" pitchFamily="34" charset="0"/>
                <a:ea typeface="Tahoma" pitchFamily="34" charset="0"/>
                <a:cs typeface="Tahoma" pitchFamily="34" charset="0"/>
              </a:rPr>
              <a:t>لديها تكلفة منخفضة.</a:t>
            </a:r>
          </a:p>
          <a:p>
            <a:pPr algn="r" rtl="1"/>
            <a:endParaRPr lang="ar-LB" dirty="0" smtClean="0"/>
          </a:p>
          <a:p>
            <a:pPr algn="r" rtl="1"/>
            <a:r>
              <a:rPr lang="ar-LB" b="1" dirty="0" smtClean="0"/>
              <a:t>بالإضافة إلى المزايا ، هناك أيضًا عيوب:</a:t>
            </a:r>
          </a:p>
          <a:p>
            <a:pPr marL="285750" indent="-285750" algn="r" rtl="1">
              <a:lnSpc>
                <a:spcPct val="150000"/>
              </a:lnSpc>
              <a:buFont typeface="Arial" pitchFamily="34" charset="0"/>
              <a:buChar char="•"/>
            </a:pPr>
            <a:r>
              <a:rPr lang="ar-LB" sz="1200" dirty="0" smtClean="0"/>
              <a:t>كتلة كبيرة</a:t>
            </a:r>
          </a:p>
          <a:p>
            <a:pPr marL="285750" indent="-285750" algn="r" rtl="1">
              <a:lnSpc>
                <a:spcPct val="150000"/>
              </a:lnSpc>
              <a:buFont typeface="Arial" pitchFamily="34" charset="0"/>
              <a:buChar char="•"/>
            </a:pPr>
            <a:r>
              <a:rPr lang="ar-LB" sz="1200" dirty="0" smtClean="0"/>
              <a:t>لا يتم استبعاد التآكل ، والذي يسبب ترسب الخرسانة والنمو وتخفيف الجدران.</a:t>
            </a:r>
            <a:endParaRPr lang="ar-LB" sz="1200" dirty="0"/>
          </a:p>
        </p:txBody>
      </p:sp>
      <p:sp>
        <p:nvSpPr>
          <p:cNvPr id="4" name="Slide Number Placeholder 3"/>
          <p:cNvSpPr>
            <a:spLocks noGrp="1"/>
          </p:cNvSpPr>
          <p:nvPr>
            <p:ph type="sldNum" sz="quarter" idx="10"/>
          </p:nvPr>
        </p:nvSpPr>
        <p:spPr/>
        <p:txBody>
          <a:bodyPr/>
          <a:lstStyle/>
          <a:p>
            <a:fld id="{8F19AA17-BC39-4DFF-BAC6-2C2AABDD0995}" type="slidenum">
              <a:rPr lang="fr-FR" smtClean="0"/>
              <a:t>10</a:t>
            </a:fld>
            <a:endParaRPr lang="fr-FR"/>
          </a:p>
        </p:txBody>
      </p:sp>
    </p:spTree>
    <p:extLst>
      <p:ext uri="{BB962C8B-B14F-4D97-AF65-F5344CB8AC3E}">
        <p14:creationId xmlns:p14="http://schemas.microsoft.com/office/powerpoint/2010/main" val="2574769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5008491" y="8038905"/>
            <a:ext cx="2734260" cy="970671"/>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05408" y="1121306"/>
            <a:ext cx="6047184" cy="2123369"/>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405408" y="3250405"/>
            <a:ext cx="6047184" cy="2531533"/>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28700" y="8684948"/>
            <a:ext cx="4343400" cy="527403"/>
          </a:xfrm>
        </p:spPr>
        <p:txBody>
          <a:bodyPr tIns="0" bIns="0" anchor="t"/>
          <a:lstStyle>
            <a:lvl1pPr algn="r">
              <a:defRPr sz="1000"/>
            </a:lvl1pPr>
          </a:lstStyle>
          <a:p>
            <a:fld id="{62C48342-EF47-4BB2-AB3F-8BE09EE5912B}" type="datetime1">
              <a:rPr lang="en-US" smtClean="0"/>
              <a:t>4/5/2020</a:t>
            </a:fld>
            <a:endParaRPr lang="en-US"/>
          </a:p>
        </p:txBody>
      </p:sp>
      <p:sp>
        <p:nvSpPr>
          <p:cNvPr id="17" name="Footer Placeholder 16"/>
          <p:cNvSpPr>
            <a:spLocks noGrp="1"/>
          </p:cNvSpPr>
          <p:nvPr>
            <p:ph type="ftr" sz="quarter" idx="11"/>
          </p:nvPr>
        </p:nvSpPr>
        <p:spPr>
          <a:xfrm>
            <a:off x="1028700" y="8162129"/>
            <a:ext cx="4343400" cy="527403"/>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6294185" y="8308888"/>
            <a:ext cx="377190" cy="527403"/>
          </a:xfrm>
        </p:spPr>
        <p:txBody>
          <a:bodyPr anchor="ctr"/>
          <a:lstStyle>
            <a:lvl1pPr algn="ctr">
              <a:defRPr sz="1300">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9AD539-BAE0-4550-AE81-599ABF6DF1F6}" type="datetime1">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86350" y="550333"/>
            <a:ext cx="1428750" cy="79248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42900" y="550333"/>
            <a:ext cx="4686300" cy="79248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8165B4-B032-4331-93BD-9CF2B0023020}" type="datetime1">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86380"/>
            <a:ext cx="6172200" cy="2020824"/>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342900" y="2719612"/>
            <a:ext cx="6172200" cy="6604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3593592" y="9360069"/>
            <a:ext cx="1600200" cy="435864"/>
          </a:xfrm>
        </p:spPr>
        <p:txBody>
          <a:bodyPr/>
          <a:lstStyle/>
          <a:p>
            <a:fld id="{1BD9EEAF-0AD6-4176-AB02-C6FFBF177AF9}" type="datetime1">
              <a:rPr lang="en-US" smtClean="0"/>
              <a:t>4/5/2020</a:t>
            </a:fld>
            <a:endParaRPr lang="en-US"/>
          </a:p>
        </p:txBody>
      </p:sp>
      <p:sp>
        <p:nvSpPr>
          <p:cNvPr id="5" name="Footer Placeholder 4"/>
          <p:cNvSpPr>
            <a:spLocks noGrp="1"/>
          </p:cNvSpPr>
          <p:nvPr>
            <p:ph type="ftr" sz="quarter" idx="11"/>
          </p:nvPr>
        </p:nvSpPr>
        <p:spPr>
          <a:xfrm>
            <a:off x="342900" y="9361400"/>
            <a:ext cx="3195042" cy="434534"/>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5276" y="10161"/>
            <a:ext cx="6847449" cy="9875521"/>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5008491" y="896426"/>
            <a:ext cx="2734260" cy="970671"/>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5216724" y="9355667"/>
            <a:ext cx="1600200" cy="440267"/>
          </a:xfrm>
        </p:spPr>
        <p:txBody>
          <a:bodyPr/>
          <a:lstStyle/>
          <a:p>
            <a:fld id="{2682C8CD-AD84-49B1-B240-5787484FAF34}" type="datetime1">
              <a:rPr lang="en-US" smtClean="0"/>
              <a:t>4/5/2020</a:t>
            </a:fld>
            <a:endParaRPr lang="en-US"/>
          </a:p>
        </p:txBody>
      </p:sp>
      <p:sp>
        <p:nvSpPr>
          <p:cNvPr id="5" name="Footer Placeholder 4"/>
          <p:cNvSpPr>
            <a:spLocks noGrp="1"/>
          </p:cNvSpPr>
          <p:nvPr>
            <p:ph type="ftr" sz="quarter" idx="11"/>
          </p:nvPr>
        </p:nvSpPr>
        <p:spPr>
          <a:xfrm>
            <a:off x="1964532" y="9361400"/>
            <a:ext cx="3195042" cy="434534"/>
          </a:xfrm>
        </p:spPr>
        <p:txBody>
          <a:bodyPr/>
          <a:lstStyle/>
          <a:p>
            <a:endParaRPr lang="en-US"/>
          </a:p>
        </p:txBody>
      </p:sp>
      <p:sp>
        <p:nvSpPr>
          <p:cNvPr id="6" name="Slide Number Placeholder 5"/>
          <p:cNvSpPr>
            <a:spLocks noGrp="1"/>
          </p:cNvSpPr>
          <p:nvPr>
            <p:ph type="sldNum" sz="quarter" idx="12"/>
          </p:nvPr>
        </p:nvSpPr>
        <p:spPr>
          <a:xfrm>
            <a:off x="6338292" y="1169457"/>
            <a:ext cx="377190" cy="434534"/>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4851596" y="13550"/>
            <a:ext cx="2004646" cy="274474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10161"/>
            <a:ext cx="6852725" cy="9885681"/>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85750" y="392115"/>
            <a:ext cx="5429250" cy="1967442"/>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85750" y="2359552"/>
            <a:ext cx="2914650" cy="3302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342900" y="2487965"/>
            <a:ext cx="3028950" cy="653750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486150" y="2487965"/>
            <a:ext cx="3028950" cy="653750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3593592" y="9361400"/>
            <a:ext cx="1600200" cy="435864"/>
          </a:xfrm>
        </p:spPr>
        <p:txBody>
          <a:bodyPr/>
          <a:lstStyle/>
          <a:p>
            <a:fld id="{45EFD1C7-B35E-43D7-90A1-07F031946BD8}" type="datetime1">
              <a:rPr lang="en-US" smtClean="0"/>
              <a:t>4/5/2020</a:t>
            </a:fld>
            <a:endParaRPr lang="en-US"/>
          </a:p>
        </p:txBody>
      </p:sp>
      <p:sp>
        <p:nvSpPr>
          <p:cNvPr id="6" name="Footer Placeholder 5"/>
          <p:cNvSpPr>
            <a:spLocks noGrp="1"/>
          </p:cNvSpPr>
          <p:nvPr>
            <p:ph type="ftr" sz="quarter" idx="11"/>
          </p:nvPr>
        </p:nvSpPr>
        <p:spPr>
          <a:xfrm>
            <a:off x="342900" y="9361400"/>
            <a:ext cx="3195042" cy="435864"/>
          </a:xfrm>
        </p:spPr>
        <p:txBody>
          <a:bodyPr/>
          <a:lstStyle/>
          <a:p>
            <a:endParaRPr lang="en-US"/>
          </a:p>
        </p:txBody>
      </p:sp>
      <p:sp>
        <p:nvSpPr>
          <p:cNvPr id="7" name="Slide Number Placeholder 6"/>
          <p:cNvSpPr>
            <a:spLocks noGrp="1"/>
          </p:cNvSpPr>
          <p:nvPr>
            <p:ph type="sldNum" sz="quarter" idx="12"/>
          </p:nvPr>
        </p:nvSpPr>
        <p:spPr>
          <a:xfrm>
            <a:off x="5692140" y="9361400"/>
            <a:ext cx="377190" cy="435864"/>
          </a:xfr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6149" y="419946"/>
            <a:ext cx="800100" cy="8888984"/>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023755" y="419946"/>
            <a:ext cx="435768" cy="435864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023755" y="4950290"/>
            <a:ext cx="435768" cy="435864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1516672" y="419946"/>
            <a:ext cx="5143500" cy="435864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1516672" y="4950290"/>
            <a:ext cx="5143500" cy="435864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3593592" y="9361400"/>
            <a:ext cx="1597914" cy="435864"/>
          </a:xfrm>
        </p:spPr>
        <p:txBody>
          <a:bodyPr/>
          <a:lstStyle/>
          <a:p>
            <a:fld id="{79D14223-0217-421F-B6DE-1727E9ED44E8}" type="datetime1">
              <a:rPr lang="en-US" smtClean="0"/>
              <a:t>4/5/2020</a:t>
            </a:fld>
            <a:endParaRPr lang="en-US"/>
          </a:p>
        </p:txBody>
      </p:sp>
      <p:sp>
        <p:nvSpPr>
          <p:cNvPr id="8" name="Footer Placeholder 7"/>
          <p:cNvSpPr>
            <a:spLocks noGrp="1"/>
          </p:cNvSpPr>
          <p:nvPr>
            <p:ph type="ftr" sz="quarter" idx="11"/>
          </p:nvPr>
        </p:nvSpPr>
        <p:spPr>
          <a:xfrm>
            <a:off x="342900" y="9361400"/>
            <a:ext cx="3195828" cy="435864"/>
          </a:xfrm>
        </p:spPr>
        <p:txBody>
          <a:bodyPr/>
          <a:lstStyle/>
          <a:p>
            <a:endParaRPr lang="en-US"/>
          </a:p>
        </p:txBody>
      </p:sp>
      <p:sp>
        <p:nvSpPr>
          <p:cNvPr id="9" name="Slide Number Placeholder 8"/>
          <p:cNvSpPr>
            <a:spLocks noGrp="1"/>
          </p:cNvSpPr>
          <p:nvPr>
            <p:ph type="sldNum" sz="quarter" idx="12"/>
          </p:nvPr>
        </p:nvSpPr>
        <p:spPr>
          <a:xfrm>
            <a:off x="5692140" y="9364472"/>
            <a:ext cx="377190" cy="435864"/>
          </a:xfrm>
        </p:spPr>
        <p:txBody>
          <a:bodyPr/>
          <a:lstStyle>
            <a:lvl1pPr algn="ctr">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9673F42-193C-4240-9CD9-D995509E9969}" type="datetime1">
              <a:rPr lang="en-US" smtClean="0"/>
              <a:t>4/5/2020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593592" y="9361400"/>
            <a:ext cx="1600200" cy="435864"/>
          </a:xfrm>
        </p:spPr>
        <p:txBody>
          <a:bodyPr/>
          <a:lstStyle/>
          <a:p>
            <a:fld id="{CE2A9814-9188-4F21-9C7E-DE25462B8D4D}" type="datetime1">
              <a:rPr lang="en-US" smtClean="0"/>
              <a:t>4/5/2020</a:t>
            </a:fld>
            <a:endParaRPr lang="en-US"/>
          </a:p>
        </p:txBody>
      </p:sp>
      <p:sp>
        <p:nvSpPr>
          <p:cNvPr id="3" name="Footer Placeholder 2"/>
          <p:cNvSpPr>
            <a:spLocks noGrp="1"/>
          </p:cNvSpPr>
          <p:nvPr>
            <p:ph type="ftr" sz="quarter" idx="11"/>
          </p:nvPr>
        </p:nvSpPr>
        <p:spPr>
          <a:xfrm>
            <a:off x="342900" y="9362731"/>
            <a:ext cx="3195042" cy="434534"/>
          </a:xfrm>
        </p:spPr>
        <p:txBody>
          <a:bodyPr/>
          <a:lstStyle/>
          <a:p>
            <a:endParaRPr lang="en-US"/>
          </a:p>
        </p:txBody>
      </p:sp>
      <p:sp>
        <p:nvSpPr>
          <p:cNvPr id="4" name="Slide Number Placeholder 3"/>
          <p:cNvSpPr>
            <a:spLocks noGrp="1"/>
          </p:cNvSpPr>
          <p:nvPr>
            <p:ph type="sldNum" sz="quarter" idx="12"/>
          </p:nvPr>
        </p:nvSpPr>
        <p:spPr>
          <a:xfrm>
            <a:off x="5692140" y="9361400"/>
            <a:ext cx="377190" cy="435864"/>
          </a:xfr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531070"/>
            <a:ext cx="685800" cy="85852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851892" y="531070"/>
            <a:ext cx="1828800" cy="85852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738438" y="462280"/>
            <a:ext cx="3957066" cy="865124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09232" y="9470136"/>
            <a:ext cx="1600200" cy="435864"/>
          </a:xfrm>
        </p:spPr>
        <p:txBody>
          <a:bodyPr/>
          <a:lstStyle>
            <a:lvl1pPr>
              <a:defRPr sz="900"/>
            </a:lvl1pPr>
          </a:lstStyle>
          <a:p>
            <a:fld id="{1314A489-4154-4C78-A57C-856A0F698A39}" type="datetime1">
              <a:rPr lang="en-US" smtClean="0"/>
              <a:t>4/5/2020</a:t>
            </a:fld>
            <a:endParaRPr lang="en-US"/>
          </a:p>
        </p:txBody>
      </p:sp>
      <p:sp>
        <p:nvSpPr>
          <p:cNvPr id="6" name="Footer Placeholder 5"/>
          <p:cNvSpPr>
            <a:spLocks noGrp="1"/>
          </p:cNvSpPr>
          <p:nvPr>
            <p:ph type="ftr" sz="quarter" idx="11"/>
          </p:nvPr>
        </p:nvSpPr>
        <p:spPr>
          <a:xfrm>
            <a:off x="851892" y="9470136"/>
            <a:ext cx="3857340" cy="435864"/>
          </a:xfrm>
        </p:spPr>
        <p:txBody>
          <a:bodyPr/>
          <a:lstStyle>
            <a:lvl1pPr>
              <a:defRPr sz="900"/>
            </a:lvl1pPr>
          </a:lstStyle>
          <a:p>
            <a:endParaRPr lang="en-US"/>
          </a:p>
        </p:txBody>
      </p:sp>
      <p:sp>
        <p:nvSpPr>
          <p:cNvPr id="7" name="Slide Number Placeholder 6"/>
          <p:cNvSpPr>
            <a:spLocks noGrp="1"/>
          </p:cNvSpPr>
          <p:nvPr>
            <p:ph type="sldNum" sz="quarter" idx="12"/>
          </p:nvPr>
        </p:nvSpPr>
        <p:spPr>
          <a:xfrm>
            <a:off x="6307932" y="9470136"/>
            <a:ext cx="377190" cy="435864"/>
          </a:xfrm>
        </p:spPr>
        <p:txBody>
          <a:bodyPr/>
          <a:lstStyle>
            <a:lvl1pP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217961"/>
            <a:ext cx="685800" cy="92456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853678" y="540173"/>
            <a:ext cx="5500116" cy="79248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857250" y="8475133"/>
            <a:ext cx="5500116" cy="9906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81144" y="9470136"/>
            <a:ext cx="1577340" cy="435864"/>
          </a:xfrm>
        </p:spPr>
        <p:txBody>
          <a:bodyPr/>
          <a:lstStyle>
            <a:lvl1pPr>
              <a:defRPr sz="900"/>
            </a:lvl1pPr>
          </a:lstStyle>
          <a:p>
            <a:fld id="{259669BF-BA21-4622-830B-2F810D41EF1C}" type="datetime1">
              <a:rPr lang="en-US" smtClean="0"/>
              <a:t>4/5/2020</a:t>
            </a:fld>
            <a:endParaRPr lang="en-US"/>
          </a:p>
        </p:txBody>
      </p:sp>
      <p:sp>
        <p:nvSpPr>
          <p:cNvPr id="6" name="Footer Placeholder 5"/>
          <p:cNvSpPr>
            <a:spLocks noGrp="1"/>
          </p:cNvSpPr>
          <p:nvPr>
            <p:ph type="ftr" sz="quarter" idx="11"/>
          </p:nvPr>
        </p:nvSpPr>
        <p:spPr>
          <a:xfrm>
            <a:off x="877824" y="9471466"/>
            <a:ext cx="3711054" cy="435864"/>
          </a:xfrm>
        </p:spPr>
        <p:txBody>
          <a:bodyPr/>
          <a:lstStyle>
            <a:lvl1pPr>
              <a:defRPr sz="900"/>
            </a:lvl1pPr>
          </a:lstStyle>
          <a:p>
            <a:endParaRPr lang="en-US"/>
          </a:p>
        </p:txBody>
      </p:sp>
      <p:sp>
        <p:nvSpPr>
          <p:cNvPr id="7" name="Slide Number Placeholder 6"/>
          <p:cNvSpPr>
            <a:spLocks noGrp="1"/>
          </p:cNvSpPr>
          <p:nvPr>
            <p:ph type="sldNum" sz="quarter" idx="12"/>
          </p:nvPr>
        </p:nvSpPr>
        <p:spPr>
          <a:xfrm>
            <a:off x="6162894" y="9470136"/>
            <a:ext cx="274320" cy="435864"/>
          </a:xfrm>
        </p:spPr>
        <p:txBody>
          <a:bodyPr/>
          <a:lstStyle>
            <a:lvl1pPr algn="ct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5276" y="20321"/>
            <a:ext cx="6847449" cy="9875521"/>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10161"/>
            <a:ext cx="6852725" cy="9885681"/>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4851596" y="7147703"/>
            <a:ext cx="2004646" cy="274474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342900" y="386380"/>
            <a:ext cx="6172200" cy="2020824"/>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42900" y="2719612"/>
            <a:ext cx="6172200" cy="6604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3593592" y="9361400"/>
            <a:ext cx="1600200" cy="435864"/>
          </a:xfrm>
          <a:prstGeom prst="rect">
            <a:avLst/>
          </a:prstGeom>
        </p:spPr>
        <p:txBody>
          <a:bodyPr vert="horz" anchor="b"/>
          <a:lstStyle>
            <a:lvl1pPr algn="l" eaLnBrk="1" latinLnBrk="0" hangingPunct="1">
              <a:defRPr kumimoji="0" sz="1000" b="0">
                <a:solidFill>
                  <a:schemeClr val="tx1"/>
                </a:solidFill>
              </a:defRPr>
            </a:lvl1pPr>
          </a:lstStyle>
          <a:p>
            <a:fld id="{F27E9998-6A64-400C-B85D-D9203BA9E208}" type="datetime1">
              <a:rPr lang="en-US" smtClean="0"/>
              <a:t>4/5/2020</a:t>
            </a:fld>
            <a:endParaRPr lang="en-US"/>
          </a:p>
        </p:txBody>
      </p:sp>
      <p:sp>
        <p:nvSpPr>
          <p:cNvPr id="3" name="Footer Placeholder 2"/>
          <p:cNvSpPr>
            <a:spLocks noGrp="1"/>
          </p:cNvSpPr>
          <p:nvPr>
            <p:ph type="ftr" sz="quarter" idx="3"/>
          </p:nvPr>
        </p:nvSpPr>
        <p:spPr>
          <a:xfrm>
            <a:off x="342900" y="9362731"/>
            <a:ext cx="3195042" cy="434534"/>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5692140" y="9361400"/>
            <a:ext cx="377190" cy="435864"/>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2.gif"/></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hyperlink" Target="http://www.croospump.com/blog/characteristics-of-sewage-disposal-pump.html" TargetMode="External"/><Relationship Id="rId3" Type="http://schemas.openxmlformats.org/officeDocument/2006/relationships/hyperlink" Target="http://www.cosmictherap.com/%D8%A3%D8%A8%D8%B9%D8%A7%D8%AF%D8%A3%D9%86%D8%A7%D8%A8%D9%8A%D8%A8%D8%A7%D9%84%D8%B5%D8%B1%D9%81-%D8%A7%D9%84%D8%B5%D8%AD%D9%8A/" TargetMode="External"/><Relationship Id="rId7" Type="http://schemas.openxmlformats.org/officeDocument/2006/relationships/hyperlink" Target="http://www.concastpipe.com/wp-content/uploads/2016/09/cc-2016-price-list.pdf"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s://www.aljawharaglobal.com/" TargetMode="External"/><Relationship Id="rId5" Type="http://schemas.openxmlformats.org/officeDocument/2006/relationships/hyperlink" Target="https://cdn-cms.f-static.net/uploads/1812105/normal_5c4076a69eaa1.pdf" TargetMode="External"/><Relationship Id="rId10" Type="http://schemas.openxmlformats.org/officeDocument/2006/relationships/hyperlink" Target="https://pumpbiz.com/applications/slurry-slush-sludge-pump" TargetMode="External"/><Relationship Id="rId4" Type="http://schemas.openxmlformats.org/officeDocument/2006/relationships/hyperlink" Target="https://ar.decorexpro.com/truby/kanalizacionnye/pvh" TargetMode="External"/><Relationship Id="rId9" Type="http://schemas.openxmlformats.org/officeDocument/2006/relationships/hyperlink" Target="https://pumpbiz.com/applications/sewage-pump-industrial?p=2"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8000" r="-68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1066800"/>
            <a:ext cx="5309592" cy="2330276"/>
          </a:xfrm>
        </p:spPr>
        <p:txBody>
          <a:bodyPr>
            <a:normAutofit fontScale="90000"/>
          </a:bodyPr>
          <a:lstStyle/>
          <a:p>
            <a:r>
              <a:rPr lang="en" sz="5400" b="1" dirty="0" smtClean="0">
                <a:solidFill>
                  <a:srgbClr val="FFFF00"/>
                </a:solidFill>
                <a:effectLst>
                  <a:outerShdw blurRad="38100" dist="38100" dir="2700000" algn="tl">
                    <a:srgbClr val="000000">
                      <a:alpha val="43137"/>
                    </a:srgbClr>
                  </a:outerShdw>
                </a:effectLst>
              </a:rPr>
              <a:t>Network Of </a:t>
            </a:r>
            <a:r>
              <a:rPr lang="en" sz="7200" b="1" dirty="0" smtClean="0">
                <a:solidFill>
                  <a:srgbClr val="FFFF00"/>
                </a:solidFill>
                <a:effectLst>
                  <a:outerShdw blurRad="38100" dist="38100" dir="2700000" algn="tl">
                    <a:srgbClr val="000000">
                      <a:alpha val="43137"/>
                    </a:srgbClr>
                  </a:outerShdw>
                </a:effectLst>
              </a:rPr>
              <a:t>Wastewater</a:t>
            </a:r>
            <a:endParaRPr lang="fr-FR" sz="7200" b="1"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05408" y="3402804"/>
            <a:ext cx="6047184" cy="711996"/>
          </a:xfrm>
        </p:spPr>
        <p:txBody>
          <a:bodyPr>
            <a:normAutofit/>
          </a:bodyPr>
          <a:lstStyle/>
          <a:p>
            <a:r>
              <a:rPr lang="fr-FR" sz="2400" dirty="0" err="1" smtClean="0">
                <a:solidFill>
                  <a:srgbClr val="FFC000"/>
                </a:solidFill>
              </a:rPr>
              <a:t>Prepared</a:t>
            </a:r>
            <a:r>
              <a:rPr lang="fr-FR" sz="2400" dirty="0" smtClean="0">
                <a:solidFill>
                  <a:srgbClr val="FFC000"/>
                </a:solidFill>
              </a:rPr>
              <a:t> by </a:t>
            </a:r>
            <a:r>
              <a:rPr lang="fr-FR" sz="2400" b="1" dirty="0" err="1" smtClean="0">
                <a:solidFill>
                  <a:srgbClr val="FFC000"/>
                </a:solidFill>
              </a:rPr>
              <a:t>Maryam</a:t>
            </a:r>
            <a:r>
              <a:rPr lang="fr-FR" sz="2400" b="1" dirty="0" smtClean="0">
                <a:solidFill>
                  <a:srgbClr val="FFC000"/>
                </a:solidFill>
              </a:rPr>
              <a:t> EL-REZ</a:t>
            </a:r>
            <a:endParaRPr lang="fr-FR" sz="2400" b="1" dirty="0">
              <a:solidFill>
                <a:srgbClr val="FFC000"/>
              </a:solidFill>
            </a:endParaRPr>
          </a:p>
        </p:txBody>
      </p:sp>
    </p:spTree>
    <p:extLst>
      <p:ext uri="{BB962C8B-B14F-4D97-AF65-F5344CB8AC3E}">
        <p14:creationId xmlns:p14="http://schemas.microsoft.com/office/powerpoint/2010/main" val="3001807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241822"/>
            <a:ext cx="6248400" cy="5539978"/>
          </a:xfrm>
          <a:prstGeom prst="rect">
            <a:avLst/>
          </a:prstGeom>
          <a:noFill/>
        </p:spPr>
        <p:txBody>
          <a:bodyPr wrap="square" rtlCol="0">
            <a:spAutoFit/>
          </a:bodyPr>
          <a:lstStyle/>
          <a:p>
            <a:pPr algn="r" rtl="1"/>
            <a:r>
              <a:rPr lang="ar-LB" b="1" dirty="0" smtClean="0">
                <a:latin typeface="Tahoma" pitchFamily="34" charset="0"/>
                <a:ea typeface="Tahoma" pitchFamily="34" charset="0"/>
                <a:cs typeface="Tahoma" pitchFamily="34" charset="0"/>
              </a:rPr>
              <a:t>إذا </a:t>
            </a:r>
            <a:r>
              <a:rPr lang="ar-LB" b="1" dirty="0">
                <a:latin typeface="Tahoma" pitchFamily="34" charset="0"/>
                <a:ea typeface="Tahoma" pitchFamily="34" charset="0"/>
                <a:cs typeface="Tahoma" pitchFamily="34" charset="0"/>
              </a:rPr>
              <a:t>تحدثنا عن فوائد هذه المنتجات ، فيجب ذكر ما يلي:</a:t>
            </a:r>
            <a:endParaRPr lang="ar-LB" dirty="0">
              <a:latin typeface="Tahoma" pitchFamily="34" charset="0"/>
              <a:ea typeface="Tahoma" pitchFamily="34" charset="0"/>
              <a:cs typeface="Tahoma" pitchFamily="34" charset="0"/>
            </a:endParaRPr>
          </a:p>
          <a:p>
            <a:pPr marL="285750" indent="-285750" algn="r" rtl="1">
              <a:lnSpc>
                <a:spcPct val="150000"/>
              </a:lnSpc>
              <a:buFont typeface="Arial" pitchFamily="34" charset="0"/>
              <a:buChar char="•"/>
            </a:pPr>
            <a:r>
              <a:rPr lang="ar-LB" sz="1600" dirty="0">
                <a:latin typeface="Tahoma" pitchFamily="34" charset="0"/>
                <a:ea typeface="Tahoma" pitchFamily="34" charset="0"/>
                <a:cs typeface="Tahoma" pitchFamily="34" charset="0"/>
              </a:rPr>
              <a:t>لديهم قابلية ضئيلة للتآكل.</a:t>
            </a:r>
          </a:p>
          <a:p>
            <a:pPr marL="285750" indent="-285750" algn="r" rtl="1">
              <a:lnSpc>
                <a:spcPct val="150000"/>
              </a:lnSpc>
              <a:buFont typeface="Arial" pitchFamily="34" charset="0"/>
              <a:buChar char="•"/>
            </a:pPr>
            <a:r>
              <a:rPr lang="ar-LB" sz="1600" dirty="0">
                <a:latin typeface="Tahoma" pitchFamily="34" charset="0"/>
                <a:ea typeface="Tahoma" pitchFamily="34" charset="0"/>
                <a:cs typeface="Tahoma" pitchFamily="34" charset="0"/>
              </a:rPr>
              <a:t>مقاومة النمو الزائد ، لأنها دائمة وخاملة ، والجدران الداخلية الخشنة لا تؤثر على السوائل التي يتم ضخها من خلال الأنابيب ؛</a:t>
            </a:r>
          </a:p>
          <a:p>
            <a:pPr marL="285750" indent="-285750" algn="r" rtl="1">
              <a:lnSpc>
                <a:spcPct val="150000"/>
              </a:lnSpc>
              <a:buFont typeface="Arial" pitchFamily="34" charset="0"/>
              <a:buChar char="•"/>
            </a:pPr>
            <a:r>
              <a:rPr lang="ar-LB" sz="1600" dirty="0">
                <a:latin typeface="Tahoma" pitchFamily="34" charset="0"/>
                <a:ea typeface="Tahoma" pitchFamily="34" charset="0"/>
                <a:cs typeface="Tahoma" pitchFamily="34" charset="0"/>
              </a:rPr>
              <a:t>مقاومة جيدة للأثر المادي</a:t>
            </a:r>
          </a:p>
          <a:p>
            <a:pPr marL="285750" indent="-285750" algn="r" rtl="1">
              <a:lnSpc>
                <a:spcPct val="150000"/>
              </a:lnSpc>
              <a:buFont typeface="Arial" pitchFamily="34" charset="0"/>
              <a:buChar char="•"/>
            </a:pPr>
            <a:r>
              <a:rPr lang="ar-LB" sz="1600" dirty="0">
                <a:latin typeface="Tahoma" pitchFamily="34" charset="0"/>
                <a:ea typeface="Tahoma" pitchFamily="34" charset="0"/>
                <a:cs typeface="Tahoma" pitchFamily="34" charset="0"/>
              </a:rPr>
              <a:t>غير منفذة للسوائل.</a:t>
            </a:r>
          </a:p>
          <a:p>
            <a:pPr marL="285750" indent="-285750" algn="r" rtl="1">
              <a:lnSpc>
                <a:spcPct val="150000"/>
              </a:lnSpc>
              <a:buFont typeface="Arial" pitchFamily="34" charset="0"/>
              <a:buChar char="•"/>
            </a:pPr>
            <a:r>
              <a:rPr lang="ar-LB" sz="1600" dirty="0">
                <a:latin typeface="Tahoma" pitchFamily="34" charset="0"/>
                <a:ea typeface="Tahoma" pitchFamily="34" charset="0"/>
                <a:cs typeface="Tahoma" pitchFamily="34" charset="0"/>
              </a:rPr>
              <a:t>مقاومة للمواد البيولوجية والكيميائية.</a:t>
            </a:r>
          </a:p>
          <a:p>
            <a:pPr marL="285750" indent="-285750" algn="r" rtl="1">
              <a:lnSpc>
                <a:spcPct val="150000"/>
              </a:lnSpc>
              <a:buFont typeface="Arial" pitchFamily="34" charset="0"/>
              <a:buChar char="•"/>
            </a:pPr>
            <a:r>
              <a:rPr lang="ar-LB" sz="1600" dirty="0">
                <a:latin typeface="Tahoma" pitchFamily="34" charset="0"/>
                <a:ea typeface="Tahoma" pitchFamily="34" charset="0"/>
                <a:cs typeface="Tahoma" pitchFamily="34" charset="0"/>
              </a:rPr>
              <a:t>لديها قوة عالية</a:t>
            </a:r>
          </a:p>
          <a:p>
            <a:pPr marL="285750" indent="-285750" algn="r" rtl="1">
              <a:lnSpc>
                <a:spcPct val="150000"/>
              </a:lnSpc>
              <a:buFont typeface="Arial" pitchFamily="34" charset="0"/>
              <a:buChar char="•"/>
            </a:pPr>
            <a:r>
              <a:rPr lang="ar-LB" sz="1600" dirty="0">
                <a:latin typeface="Tahoma" pitchFamily="34" charset="0"/>
                <a:ea typeface="Tahoma" pitchFamily="34" charset="0"/>
                <a:cs typeface="Tahoma" pitchFamily="34" charset="0"/>
              </a:rPr>
              <a:t>يتم إنتاجها بطرق تسلسلية ذات خصائص أداء مختلفة ؛</a:t>
            </a:r>
          </a:p>
          <a:p>
            <a:pPr marL="285750" indent="-285750" algn="r" rtl="1">
              <a:lnSpc>
                <a:spcPct val="150000"/>
              </a:lnSpc>
              <a:buFont typeface="Arial" pitchFamily="34" charset="0"/>
              <a:buChar char="•"/>
            </a:pPr>
            <a:r>
              <a:rPr lang="ar-LB" sz="1600" dirty="0">
                <a:latin typeface="Tahoma" pitchFamily="34" charset="0"/>
                <a:ea typeface="Tahoma" pitchFamily="34" charset="0"/>
                <a:cs typeface="Tahoma" pitchFamily="34" charset="0"/>
              </a:rPr>
              <a:t>لديها تكلفة منخفضة</a:t>
            </a:r>
            <a:r>
              <a:rPr lang="ar-LB" sz="1600" dirty="0" smtClean="0">
                <a:latin typeface="Tahoma" pitchFamily="34" charset="0"/>
                <a:ea typeface="Tahoma" pitchFamily="34" charset="0"/>
                <a:cs typeface="Tahoma" pitchFamily="34" charset="0"/>
              </a:rPr>
              <a:t>.</a:t>
            </a:r>
          </a:p>
          <a:p>
            <a:pPr algn="r" rtl="1"/>
            <a:endParaRPr lang="ar-LB" dirty="0"/>
          </a:p>
          <a:p>
            <a:pPr algn="r" rtl="1"/>
            <a:r>
              <a:rPr lang="ar-LB" b="1" dirty="0"/>
              <a:t>بالإضافة إلى المزايا ، هناك أيضًا عيوب:</a:t>
            </a:r>
          </a:p>
          <a:p>
            <a:pPr marL="285750" indent="-285750" algn="r" rtl="1">
              <a:lnSpc>
                <a:spcPct val="150000"/>
              </a:lnSpc>
              <a:buFont typeface="Arial" pitchFamily="34" charset="0"/>
              <a:buChar char="•"/>
            </a:pPr>
            <a:r>
              <a:rPr lang="ar-LB" sz="1600" dirty="0"/>
              <a:t>كتلة كبيرة</a:t>
            </a:r>
          </a:p>
          <a:p>
            <a:pPr marL="285750" indent="-285750" algn="r" rtl="1">
              <a:lnSpc>
                <a:spcPct val="150000"/>
              </a:lnSpc>
              <a:buFont typeface="Arial" pitchFamily="34" charset="0"/>
              <a:buChar char="•"/>
            </a:pPr>
            <a:r>
              <a:rPr lang="ar-LB" sz="1600" dirty="0"/>
              <a:t>لا يتم استبعاد التآكل ، والذي يسبب ترسب الخرسانة والنمو وتخفيف الجدران</a:t>
            </a:r>
            <a:r>
              <a:rPr lang="ar-LB" sz="1600" dirty="0" smtClean="0"/>
              <a:t>.</a:t>
            </a:r>
            <a:endParaRPr lang="ar-LB" sz="1600" dirty="0"/>
          </a:p>
        </p:txBody>
      </p:sp>
      <p:sp>
        <p:nvSpPr>
          <p:cNvPr id="6" name="Title 1"/>
          <p:cNvSpPr>
            <a:spLocks noGrp="1"/>
          </p:cNvSpPr>
          <p:nvPr>
            <p:ph type="title"/>
          </p:nvPr>
        </p:nvSpPr>
        <p:spPr>
          <a:xfrm>
            <a:off x="342900" y="386380"/>
            <a:ext cx="6172200" cy="528020"/>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rtl="1"/>
            <a:r>
              <a:rPr lang="ar-LB" sz="2000" b="1" dirty="0" smtClean="0">
                <a:effectLst/>
                <a:latin typeface="Tahoma" pitchFamily="34" charset="0"/>
                <a:ea typeface="Tahoma" pitchFamily="34" charset="0"/>
                <a:cs typeface="Tahoma" pitchFamily="34" charset="0"/>
              </a:rPr>
              <a:t>منتجات </a:t>
            </a:r>
            <a:r>
              <a:rPr lang="en-US" sz="2000" b="1" dirty="0" err="1" smtClean="0">
                <a:effectLst/>
                <a:latin typeface="Tahoma" pitchFamily="34" charset="0"/>
                <a:ea typeface="Tahoma" pitchFamily="34" charset="0"/>
                <a:cs typeface="Tahoma" pitchFamily="34" charset="0"/>
              </a:rPr>
              <a:t>أنابيب</a:t>
            </a:r>
            <a:r>
              <a:rPr lang="en-US" sz="2000" b="1" dirty="0" smtClean="0">
                <a:effectLst/>
                <a:latin typeface="Tahoma" pitchFamily="34" charset="0"/>
                <a:ea typeface="Tahoma" pitchFamily="34" charset="0"/>
                <a:cs typeface="Tahoma" pitchFamily="34" charset="0"/>
              </a:rPr>
              <a:t> </a:t>
            </a:r>
            <a:r>
              <a:rPr lang="en-US" sz="2000" b="1" dirty="0" err="1">
                <a:effectLst/>
                <a:latin typeface="Tahoma" pitchFamily="34" charset="0"/>
                <a:ea typeface="Tahoma" pitchFamily="34" charset="0"/>
                <a:cs typeface="Tahoma" pitchFamily="34" charset="0"/>
              </a:rPr>
              <a:t>خرسانية</a:t>
            </a:r>
            <a:r>
              <a:rPr lang="en-US" sz="2000" b="1" dirty="0">
                <a:effectLst/>
                <a:latin typeface="Tahoma" pitchFamily="34" charset="0"/>
                <a:ea typeface="Tahoma" pitchFamily="34" charset="0"/>
                <a:cs typeface="Tahoma" pitchFamily="34" charset="0"/>
              </a:rPr>
              <a:t>  </a:t>
            </a:r>
            <a:r>
              <a:rPr lang="fr-FR" sz="2000" b="1" dirty="0" err="1">
                <a:effectLst/>
                <a:latin typeface="Tahoma" pitchFamily="34" charset="0"/>
                <a:ea typeface="Tahoma" pitchFamily="34" charset="0"/>
                <a:cs typeface="Tahoma" pitchFamily="34" charset="0"/>
              </a:rPr>
              <a:t>Concrete</a:t>
            </a:r>
            <a:r>
              <a:rPr lang="fr-FR" sz="2000" b="1" dirty="0">
                <a:effectLst/>
                <a:latin typeface="Tahoma" pitchFamily="34" charset="0"/>
                <a:ea typeface="Tahoma" pitchFamily="34" charset="0"/>
                <a:cs typeface="Tahoma" pitchFamily="34" charset="0"/>
              </a:rPr>
              <a:t> </a:t>
            </a:r>
            <a:r>
              <a:rPr lang="fr-FR" sz="2000" b="1" dirty="0" smtClean="0">
                <a:effectLst/>
                <a:latin typeface="Tahoma" pitchFamily="34" charset="0"/>
                <a:ea typeface="Tahoma" pitchFamily="34" charset="0"/>
                <a:cs typeface="Tahoma" pitchFamily="34" charset="0"/>
              </a:rPr>
              <a:t>Pipes </a:t>
            </a:r>
            <a:r>
              <a:rPr lang="fr-FR" sz="2000" b="1" dirty="0" err="1" smtClean="0">
                <a:effectLst/>
                <a:latin typeface="Tahoma" pitchFamily="34" charset="0"/>
                <a:ea typeface="Tahoma" pitchFamily="34" charset="0"/>
                <a:cs typeface="Tahoma" pitchFamily="34" charset="0"/>
              </a:rPr>
              <a:t>Products</a:t>
            </a:r>
            <a:endParaRPr lang="fr-FR" sz="2000" b="1" dirty="0">
              <a:latin typeface="Tahoma" pitchFamily="34" charset="0"/>
              <a:ea typeface="Tahoma" pitchFamily="34" charset="0"/>
              <a:cs typeface="Tahoma"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32795"/>
            <a:ext cx="6858000" cy="319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6477000" y="9393936"/>
            <a:ext cx="377190" cy="435864"/>
          </a:xfrm>
        </p:spPr>
        <p:txBody>
          <a:bodyPr/>
          <a:lstStyle/>
          <a:p>
            <a:fld id="{B6F15528-21DE-4FAA-801E-634DDDAF4B2B}" type="slidenum">
              <a:rPr lang="en-US" smtClean="0">
                <a:solidFill>
                  <a:schemeClr val="bg1"/>
                </a:solidFill>
              </a:rPr>
              <a:pPr/>
              <a:t>10</a:t>
            </a:fld>
            <a:endParaRPr lang="en-US" dirty="0">
              <a:solidFill>
                <a:schemeClr val="bg1"/>
              </a:solidFill>
            </a:endParaRPr>
          </a:p>
        </p:txBody>
      </p:sp>
    </p:spTree>
    <p:extLst>
      <p:ext uri="{BB962C8B-B14F-4D97-AF65-F5344CB8AC3E}">
        <p14:creationId xmlns:p14="http://schemas.microsoft.com/office/powerpoint/2010/main" val="1518794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6172200" cy="457200"/>
          </a:xfrm>
        </p:spPr>
        <p:style>
          <a:lnRef idx="3">
            <a:schemeClr val="lt1"/>
          </a:lnRef>
          <a:fillRef idx="1">
            <a:schemeClr val="accent1"/>
          </a:fillRef>
          <a:effectRef idx="1">
            <a:schemeClr val="accent1"/>
          </a:effectRef>
          <a:fontRef idx="minor">
            <a:schemeClr val="lt1"/>
          </a:fontRef>
        </p:style>
        <p:txBody>
          <a:bodyPr>
            <a:normAutofit/>
          </a:bodyPr>
          <a:lstStyle/>
          <a:p>
            <a:pPr algn="ctr" rtl="1"/>
            <a:r>
              <a:rPr lang="en-US" sz="2000" b="1" dirty="0" err="1">
                <a:effectLst/>
                <a:latin typeface="Tahoma" pitchFamily="34" charset="0"/>
                <a:ea typeface="Tahoma" pitchFamily="34" charset="0"/>
                <a:cs typeface="Tahoma" pitchFamily="34" charset="0"/>
              </a:rPr>
              <a:t>أسعار</a:t>
            </a:r>
            <a:r>
              <a:rPr lang="en-US" sz="2000" b="1" dirty="0">
                <a:effectLst/>
                <a:latin typeface="Tahoma" pitchFamily="34" charset="0"/>
                <a:ea typeface="Tahoma" pitchFamily="34" charset="0"/>
                <a:cs typeface="Tahoma" pitchFamily="34" charset="0"/>
              </a:rPr>
              <a:t> </a:t>
            </a:r>
            <a:r>
              <a:rPr lang="en-US" sz="2000" b="1" dirty="0" err="1">
                <a:effectLst/>
                <a:latin typeface="Tahoma" pitchFamily="34" charset="0"/>
                <a:ea typeface="Tahoma" pitchFamily="34" charset="0"/>
                <a:cs typeface="Tahoma" pitchFamily="34" charset="0"/>
              </a:rPr>
              <a:t>منتجات</a:t>
            </a:r>
            <a:r>
              <a:rPr lang="en-US" sz="2000" b="1" dirty="0">
                <a:effectLst/>
                <a:latin typeface="Tahoma" pitchFamily="34" charset="0"/>
                <a:ea typeface="Tahoma" pitchFamily="34" charset="0"/>
                <a:cs typeface="Tahoma" pitchFamily="34" charset="0"/>
              </a:rPr>
              <a:t> </a:t>
            </a:r>
            <a:r>
              <a:rPr lang="en-US" sz="2000" b="1" dirty="0" err="1">
                <a:effectLst/>
                <a:latin typeface="Tahoma" pitchFamily="34" charset="0"/>
                <a:ea typeface="Tahoma" pitchFamily="34" charset="0"/>
                <a:cs typeface="Tahoma" pitchFamily="34" charset="0"/>
              </a:rPr>
              <a:t>أنابيب</a:t>
            </a:r>
            <a:r>
              <a:rPr lang="en-US" sz="2000" b="1" dirty="0">
                <a:effectLst/>
                <a:latin typeface="Tahoma" pitchFamily="34" charset="0"/>
                <a:ea typeface="Tahoma" pitchFamily="34" charset="0"/>
                <a:cs typeface="Tahoma" pitchFamily="34" charset="0"/>
              </a:rPr>
              <a:t> </a:t>
            </a:r>
            <a:r>
              <a:rPr lang="en-US" sz="2000" b="1" dirty="0" err="1">
                <a:effectLst/>
                <a:latin typeface="Tahoma" pitchFamily="34" charset="0"/>
                <a:ea typeface="Tahoma" pitchFamily="34" charset="0"/>
                <a:cs typeface="Tahoma" pitchFamily="34" charset="0"/>
              </a:rPr>
              <a:t>خرسانية</a:t>
            </a:r>
            <a:r>
              <a:rPr lang="en-US" sz="2000" b="1" dirty="0">
                <a:effectLst/>
                <a:latin typeface="Tahoma" pitchFamily="34" charset="0"/>
                <a:ea typeface="Tahoma" pitchFamily="34" charset="0"/>
                <a:cs typeface="Tahoma" pitchFamily="34" charset="0"/>
              </a:rPr>
              <a:t> </a:t>
            </a:r>
            <a:r>
              <a:rPr lang="fr-FR" sz="2000" b="1" dirty="0" smtClean="0">
                <a:effectLst/>
                <a:latin typeface="Tahoma" pitchFamily="34" charset="0"/>
                <a:ea typeface="Tahoma" pitchFamily="34" charset="0"/>
                <a:cs typeface="Tahoma" pitchFamily="34" charset="0"/>
              </a:rPr>
              <a:t> </a:t>
            </a:r>
            <a:endParaRPr lang="fr-FR" sz="2000" b="1" dirty="0">
              <a:latin typeface="Tahoma" pitchFamily="34" charset="0"/>
              <a:ea typeface="Tahoma" pitchFamily="34" charset="0"/>
              <a:cs typeface="Tahoma" pitchFamily="34" charset="0"/>
            </a:endParaRPr>
          </a:p>
        </p:txBody>
      </p:sp>
      <p:sp>
        <p:nvSpPr>
          <p:cNvPr id="5" name="TextBox 4"/>
          <p:cNvSpPr txBox="1"/>
          <p:nvPr/>
        </p:nvSpPr>
        <p:spPr>
          <a:xfrm>
            <a:off x="76200" y="838200"/>
            <a:ext cx="3962400" cy="338554"/>
          </a:xfrm>
          <a:prstGeom prst="rect">
            <a:avLst/>
          </a:prstGeom>
          <a:noFill/>
        </p:spPr>
        <p:txBody>
          <a:bodyPr wrap="square" rtlCol="0">
            <a:spAutoFit/>
          </a:bodyPr>
          <a:lstStyle/>
          <a:p>
            <a:r>
              <a:rPr lang="fr-FR" sz="1600" b="1" dirty="0" err="1">
                <a:latin typeface="Tahoma" pitchFamily="34" charset="0"/>
                <a:ea typeface="Tahoma" pitchFamily="34" charset="0"/>
                <a:cs typeface="Tahoma" pitchFamily="34" charset="0"/>
              </a:rPr>
              <a:t>Concrete</a:t>
            </a:r>
            <a:r>
              <a:rPr lang="fr-FR" sz="1600" b="1" dirty="0">
                <a:latin typeface="Tahoma" pitchFamily="34" charset="0"/>
                <a:ea typeface="Tahoma" pitchFamily="34" charset="0"/>
                <a:cs typeface="Tahoma" pitchFamily="34" charset="0"/>
              </a:rPr>
              <a:t> or PVC </a:t>
            </a:r>
            <a:r>
              <a:rPr lang="fr-FR" sz="1600" b="1" dirty="0" smtClean="0">
                <a:latin typeface="Tahoma" pitchFamily="34" charset="0"/>
                <a:ea typeface="Tahoma" pitchFamily="34" charset="0"/>
                <a:cs typeface="Tahoma" pitchFamily="34" charset="0"/>
              </a:rPr>
              <a:t>Connections</a:t>
            </a:r>
            <a:endParaRPr lang="en-US" sz="1600" dirty="0">
              <a:latin typeface="Tahoma" pitchFamily="34" charset="0"/>
              <a:ea typeface="Tahoma" pitchFamily="34" charset="0"/>
              <a:cs typeface="Tahoma" pitchFamily="34" charset="0"/>
            </a:endParaRPr>
          </a:p>
        </p:txBody>
      </p:sp>
      <p:pic>
        <p:nvPicPr>
          <p:cNvPr id="6" name="Picture 5"/>
          <p:cNvPicPr/>
          <p:nvPr/>
        </p:nvPicPr>
        <p:blipFill>
          <a:blip r:embed="rId3"/>
          <a:stretch>
            <a:fillRect/>
          </a:stretch>
        </p:blipFill>
        <p:spPr>
          <a:xfrm>
            <a:off x="76200" y="1143000"/>
            <a:ext cx="6705600" cy="3124200"/>
          </a:xfrm>
          <a:prstGeom prst="rect">
            <a:avLst/>
          </a:prstGeom>
        </p:spPr>
      </p:pic>
      <p:pic>
        <p:nvPicPr>
          <p:cNvPr id="7" name="Picture 6"/>
          <p:cNvPicPr/>
          <p:nvPr/>
        </p:nvPicPr>
        <p:blipFill>
          <a:blip r:embed="rId4"/>
          <a:stretch>
            <a:fillRect/>
          </a:stretch>
        </p:blipFill>
        <p:spPr>
          <a:xfrm>
            <a:off x="76200" y="4419600"/>
            <a:ext cx="6705600" cy="5334000"/>
          </a:xfrm>
          <a:prstGeom prst="rect">
            <a:avLst/>
          </a:prstGeom>
        </p:spPr>
      </p:pic>
      <p:sp>
        <p:nvSpPr>
          <p:cNvPr id="3" name="Slide Number Placeholder 2"/>
          <p:cNvSpPr>
            <a:spLocks noGrp="1"/>
          </p:cNvSpPr>
          <p:nvPr>
            <p:ph type="sldNum" sz="quarter" idx="12"/>
          </p:nvPr>
        </p:nvSpPr>
        <p:spPr>
          <a:xfrm>
            <a:off x="6404610" y="9546336"/>
            <a:ext cx="377190" cy="435864"/>
          </a:xfrm>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137327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6172200" cy="457200"/>
          </a:xfrm>
        </p:spPr>
        <p:style>
          <a:lnRef idx="3">
            <a:schemeClr val="lt1"/>
          </a:lnRef>
          <a:fillRef idx="1">
            <a:schemeClr val="accent1"/>
          </a:fillRef>
          <a:effectRef idx="1">
            <a:schemeClr val="accent1"/>
          </a:effectRef>
          <a:fontRef idx="minor">
            <a:schemeClr val="lt1"/>
          </a:fontRef>
        </p:style>
        <p:txBody>
          <a:bodyPr>
            <a:normAutofit/>
          </a:bodyPr>
          <a:lstStyle/>
          <a:p>
            <a:pPr algn="ctr" rtl="1"/>
            <a:r>
              <a:rPr lang="en-US" sz="2000" b="1" dirty="0" err="1">
                <a:effectLst/>
                <a:latin typeface="Tahoma" pitchFamily="34" charset="0"/>
                <a:ea typeface="Tahoma" pitchFamily="34" charset="0"/>
                <a:cs typeface="Tahoma" pitchFamily="34" charset="0"/>
              </a:rPr>
              <a:t>أسعار</a:t>
            </a:r>
            <a:r>
              <a:rPr lang="en-US" sz="2000" b="1" dirty="0">
                <a:effectLst/>
                <a:latin typeface="Tahoma" pitchFamily="34" charset="0"/>
                <a:ea typeface="Tahoma" pitchFamily="34" charset="0"/>
                <a:cs typeface="Tahoma" pitchFamily="34" charset="0"/>
              </a:rPr>
              <a:t> </a:t>
            </a:r>
            <a:r>
              <a:rPr lang="en-US" sz="2000" b="1" dirty="0" err="1">
                <a:effectLst/>
                <a:latin typeface="Tahoma" pitchFamily="34" charset="0"/>
                <a:ea typeface="Tahoma" pitchFamily="34" charset="0"/>
                <a:cs typeface="Tahoma" pitchFamily="34" charset="0"/>
              </a:rPr>
              <a:t>منتجات</a:t>
            </a:r>
            <a:r>
              <a:rPr lang="en-US" sz="2000" b="1" dirty="0">
                <a:effectLst/>
                <a:latin typeface="Tahoma" pitchFamily="34" charset="0"/>
                <a:ea typeface="Tahoma" pitchFamily="34" charset="0"/>
                <a:cs typeface="Tahoma" pitchFamily="34" charset="0"/>
              </a:rPr>
              <a:t> </a:t>
            </a:r>
            <a:r>
              <a:rPr lang="en-US" sz="2000" b="1" dirty="0" err="1">
                <a:effectLst/>
                <a:latin typeface="Tahoma" pitchFamily="34" charset="0"/>
                <a:ea typeface="Tahoma" pitchFamily="34" charset="0"/>
                <a:cs typeface="Tahoma" pitchFamily="34" charset="0"/>
              </a:rPr>
              <a:t>أنابيب</a:t>
            </a:r>
            <a:r>
              <a:rPr lang="en-US" sz="2000" b="1" dirty="0">
                <a:effectLst/>
                <a:latin typeface="Tahoma" pitchFamily="34" charset="0"/>
                <a:ea typeface="Tahoma" pitchFamily="34" charset="0"/>
                <a:cs typeface="Tahoma" pitchFamily="34" charset="0"/>
              </a:rPr>
              <a:t> </a:t>
            </a:r>
            <a:r>
              <a:rPr lang="en-US" sz="2000" b="1" dirty="0" err="1">
                <a:effectLst/>
                <a:latin typeface="Tahoma" pitchFamily="34" charset="0"/>
                <a:ea typeface="Tahoma" pitchFamily="34" charset="0"/>
                <a:cs typeface="Tahoma" pitchFamily="34" charset="0"/>
              </a:rPr>
              <a:t>خرسانية</a:t>
            </a:r>
            <a:r>
              <a:rPr lang="en-US" sz="2000" b="1" dirty="0">
                <a:effectLst/>
                <a:latin typeface="Tahoma" pitchFamily="34" charset="0"/>
                <a:ea typeface="Tahoma" pitchFamily="34" charset="0"/>
                <a:cs typeface="Tahoma" pitchFamily="34" charset="0"/>
              </a:rPr>
              <a:t> </a:t>
            </a:r>
            <a:r>
              <a:rPr lang="fr-FR" sz="2000" b="1" dirty="0" smtClean="0">
                <a:effectLst/>
                <a:latin typeface="Tahoma" pitchFamily="34" charset="0"/>
                <a:ea typeface="Tahoma" pitchFamily="34" charset="0"/>
                <a:cs typeface="Tahoma" pitchFamily="34" charset="0"/>
              </a:rPr>
              <a:t> </a:t>
            </a:r>
            <a:endParaRPr lang="fr-FR" sz="2000" b="1" dirty="0">
              <a:latin typeface="Tahoma" pitchFamily="34" charset="0"/>
              <a:ea typeface="Tahoma" pitchFamily="34" charset="0"/>
              <a:cs typeface="Tahoma" pitchFamily="34" charset="0"/>
            </a:endParaRPr>
          </a:p>
        </p:txBody>
      </p:sp>
      <p:pic>
        <p:nvPicPr>
          <p:cNvPr id="8" name="Picture 7"/>
          <p:cNvPicPr/>
          <p:nvPr/>
        </p:nvPicPr>
        <p:blipFill>
          <a:blip r:embed="rId3"/>
          <a:stretch>
            <a:fillRect/>
          </a:stretch>
        </p:blipFill>
        <p:spPr>
          <a:xfrm>
            <a:off x="76200" y="914400"/>
            <a:ext cx="6705600" cy="4275456"/>
          </a:xfrm>
          <a:prstGeom prst="rect">
            <a:avLst/>
          </a:prstGeom>
        </p:spPr>
      </p:pic>
      <p:pic>
        <p:nvPicPr>
          <p:cNvPr id="9" name="Picture 8"/>
          <p:cNvPicPr/>
          <p:nvPr/>
        </p:nvPicPr>
        <p:blipFill>
          <a:blip r:embed="rId4"/>
          <a:stretch>
            <a:fillRect/>
          </a:stretch>
        </p:blipFill>
        <p:spPr>
          <a:xfrm>
            <a:off x="84160" y="5342256"/>
            <a:ext cx="6697639" cy="1981200"/>
          </a:xfrm>
          <a:prstGeom prst="rect">
            <a:avLst/>
          </a:prstGeom>
        </p:spPr>
      </p:pic>
      <p:pic>
        <p:nvPicPr>
          <p:cNvPr id="10" name="Picture 9"/>
          <p:cNvPicPr/>
          <p:nvPr/>
        </p:nvPicPr>
        <p:blipFill>
          <a:blip r:embed="rId5"/>
          <a:stretch>
            <a:fillRect/>
          </a:stretch>
        </p:blipFill>
        <p:spPr>
          <a:xfrm>
            <a:off x="76199" y="7467600"/>
            <a:ext cx="6705599" cy="2209800"/>
          </a:xfrm>
          <a:prstGeom prst="rect">
            <a:avLst/>
          </a:prstGeom>
        </p:spPr>
      </p:pic>
      <p:sp>
        <p:nvSpPr>
          <p:cNvPr id="3" name="Slide Number Placeholder 2"/>
          <p:cNvSpPr>
            <a:spLocks noGrp="1"/>
          </p:cNvSpPr>
          <p:nvPr>
            <p:ph type="sldNum" sz="quarter" idx="12"/>
          </p:nvPr>
        </p:nvSpPr>
        <p:spPr>
          <a:xfrm>
            <a:off x="6400800" y="9470136"/>
            <a:ext cx="377190" cy="435864"/>
          </a:xfrm>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397480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6172200" cy="457200"/>
          </a:xfrm>
        </p:spPr>
        <p:style>
          <a:lnRef idx="3">
            <a:schemeClr val="lt1"/>
          </a:lnRef>
          <a:fillRef idx="1">
            <a:schemeClr val="accent1"/>
          </a:fillRef>
          <a:effectRef idx="1">
            <a:schemeClr val="accent1"/>
          </a:effectRef>
          <a:fontRef idx="minor">
            <a:schemeClr val="lt1"/>
          </a:fontRef>
        </p:style>
        <p:txBody>
          <a:bodyPr>
            <a:normAutofit/>
          </a:bodyPr>
          <a:lstStyle/>
          <a:p>
            <a:pPr algn="ctr" rtl="1"/>
            <a:r>
              <a:rPr lang="en-US" sz="2000" b="1" dirty="0" err="1">
                <a:effectLst/>
                <a:latin typeface="Tahoma" pitchFamily="34" charset="0"/>
                <a:ea typeface="Tahoma" pitchFamily="34" charset="0"/>
                <a:cs typeface="Tahoma" pitchFamily="34" charset="0"/>
              </a:rPr>
              <a:t>أسعار</a:t>
            </a:r>
            <a:r>
              <a:rPr lang="en-US" sz="2000" b="1" dirty="0">
                <a:effectLst/>
                <a:latin typeface="Tahoma" pitchFamily="34" charset="0"/>
                <a:ea typeface="Tahoma" pitchFamily="34" charset="0"/>
                <a:cs typeface="Tahoma" pitchFamily="34" charset="0"/>
              </a:rPr>
              <a:t> </a:t>
            </a:r>
            <a:r>
              <a:rPr lang="en-US" sz="2000" b="1" dirty="0" err="1">
                <a:effectLst/>
                <a:latin typeface="Tahoma" pitchFamily="34" charset="0"/>
                <a:ea typeface="Tahoma" pitchFamily="34" charset="0"/>
                <a:cs typeface="Tahoma" pitchFamily="34" charset="0"/>
              </a:rPr>
              <a:t>منتجات</a:t>
            </a:r>
            <a:r>
              <a:rPr lang="en-US" sz="2000" b="1" dirty="0">
                <a:effectLst/>
                <a:latin typeface="Tahoma" pitchFamily="34" charset="0"/>
                <a:ea typeface="Tahoma" pitchFamily="34" charset="0"/>
                <a:cs typeface="Tahoma" pitchFamily="34" charset="0"/>
              </a:rPr>
              <a:t> </a:t>
            </a:r>
            <a:r>
              <a:rPr lang="en-US" sz="2000" b="1" dirty="0" err="1">
                <a:effectLst/>
                <a:latin typeface="Tahoma" pitchFamily="34" charset="0"/>
                <a:ea typeface="Tahoma" pitchFamily="34" charset="0"/>
                <a:cs typeface="Tahoma" pitchFamily="34" charset="0"/>
              </a:rPr>
              <a:t>أنابيب</a:t>
            </a:r>
            <a:r>
              <a:rPr lang="en-US" sz="2000" b="1" dirty="0">
                <a:effectLst/>
                <a:latin typeface="Tahoma" pitchFamily="34" charset="0"/>
                <a:ea typeface="Tahoma" pitchFamily="34" charset="0"/>
                <a:cs typeface="Tahoma" pitchFamily="34" charset="0"/>
              </a:rPr>
              <a:t> </a:t>
            </a:r>
            <a:r>
              <a:rPr lang="en-US" sz="2000" b="1" dirty="0" err="1">
                <a:effectLst/>
                <a:latin typeface="Tahoma" pitchFamily="34" charset="0"/>
                <a:ea typeface="Tahoma" pitchFamily="34" charset="0"/>
                <a:cs typeface="Tahoma" pitchFamily="34" charset="0"/>
              </a:rPr>
              <a:t>خرسانية</a:t>
            </a:r>
            <a:r>
              <a:rPr lang="en-US" sz="2000" b="1" dirty="0">
                <a:effectLst/>
                <a:latin typeface="Tahoma" pitchFamily="34" charset="0"/>
                <a:ea typeface="Tahoma" pitchFamily="34" charset="0"/>
                <a:cs typeface="Tahoma" pitchFamily="34" charset="0"/>
              </a:rPr>
              <a:t> </a:t>
            </a:r>
            <a:r>
              <a:rPr lang="fr-FR" sz="2000" b="1" dirty="0" smtClean="0">
                <a:effectLst/>
                <a:latin typeface="Tahoma" pitchFamily="34" charset="0"/>
                <a:ea typeface="Tahoma" pitchFamily="34" charset="0"/>
                <a:cs typeface="Tahoma" pitchFamily="34" charset="0"/>
              </a:rPr>
              <a:t> </a:t>
            </a:r>
            <a:endParaRPr lang="fr-FR" sz="2000" b="1" dirty="0">
              <a:latin typeface="Tahoma" pitchFamily="34" charset="0"/>
              <a:ea typeface="Tahoma" pitchFamily="34" charset="0"/>
              <a:cs typeface="Tahoma" pitchFamily="34" charset="0"/>
            </a:endParaRPr>
          </a:p>
        </p:txBody>
      </p:sp>
      <p:pic>
        <p:nvPicPr>
          <p:cNvPr id="6" name="Picture 5"/>
          <p:cNvPicPr/>
          <p:nvPr/>
        </p:nvPicPr>
        <p:blipFill>
          <a:blip r:embed="rId3"/>
          <a:stretch>
            <a:fillRect/>
          </a:stretch>
        </p:blipFill>
        <p:spPr>
          <a:xfrm>
            <a:off x="76200" y="914400"/>
            <a:ext cx="6705600" cy="4111133"/>
          </a:xfrm>
          <a:prstGeom prst="rect">
            <a:avLst/>
          </a:prstGeom>
        </p:spPr>
      </p:pic>
      <p:pic>
        <p:nvPicPr>
          <p:cNvPr id="7" name="Picture 6"/>
          <p:cNvPicPr/>
          <p:nvPr/>
        </p:nvPicPr>
        <p:blipFill>
          <a:blip r:embed="rId4"/>
          <a:stretch>
            <a:fillRect/>
          </a:stretch>
        </p:blipFill>
        <p:spPr>
          <a:xfrm>
            <a:off x="76200" y="5029200"/>
            <a:ext cx="6705600" cy="3733800"/>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1076982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6172200" cy="457200"/>
          </a:xfrm>
        </p:spPr>
        <p:style>
          <a:lnRef idx="3">
            <a:schemeClr val="lt1"/>
          </a:lnRef>
          <a:fillRef idx="1">
            <a:schemeClr val="accent1"/>
          </a:fillRef>
          <a:effectRef idx="1">
            <a:schemeClr val="accent1"/>
          </a:effectRef>
          <a:fontRef idx="minor">
            <a:schemeClr val="lt1"/>
          </a:fontRef>
        </p:style>
        <p:txBody>
          <a:bodyPr>
            <a:normAutofit/>
          </a:bodyPr>
          <a:lstStyle/>
          <a:p>
            <a:pPr algn="ctr" rtl="1"/>
            <a:r>
              <a:rPr lang="en-US" sz="2000" b="1" dirty="0" err="1">
                <a:effectLst/>
                <a:latin typeface="Tahoma" pitchFamily="34" charset="0"/>
                <a:ea typeface="Tahoma" pitchFamily="34" charset="0"/>
                <a:cs typeface="Tahoma" pitchFamily="34" charset="0"/>
              </a:rPr>
              <a:t>أسعار</a:t>
            </a:r>
            <a:r>
              <a:rPr lang="en-US" sz="2000" b="1" dirty="0">
                <a:effectLst/>
                <a:latin typeface="Tahoma" pitchFamily="34" charset="0"/>
                <a:ea typeface="Tahoma" pitchFamily="34" charset="0"/>
                <a:cs typeface="Tahoma" pitchFamily="34" charset="0"/>
              </a:rPr>
              <a:t> </a:t>
            </a:r>
            <a:r>
              <a:rPr lang="en-US" sz="2000" b="1" dirty="0" err="1">
                <a:effectLst/>
                <a:latin typeface="Tahoma" pitchFamily="34" charset="0"/>
                <a:ea typeface="Tahoma" pitchFamily="34" charset="0"/>
                <a:cs typeface="Tahoma" pitchFamily="34" charset="0"/>
              </a:rPr>
              <a:t>منتجات</a:t>
            </a:r>
            <a:r>
              <a:rPr lang="en-US" sz="2000" b="1" dirty="0">
                <a:effectLst/>
                <a:latin typeface="Tahoma" pitchFamily="34" charset="0"/>
                <a:ea typeface="Tahoma" pitchFamily="34" charset="0"/>
                <a:cs typeface="Tahoma" pitchFamily="34" charset="0"/>
              </a:rPr>
              <a:t> </a:t>
            </a:r>
            <a:r>
              <a:rPr lang="en-US" sz="2000" b="1" dirty="0" err="1">
                <a:effectLst/>
                <a:latin typeface="Tahoma" pitchFamily="34" charset="0"/>
                <a:ea typeface="Tahoma" pitchFamily="34" charset="0"/>
                <a:cs typeface="Tahoma" pitchFamily="34" charset="0"/>
              </a:rPr>
              <a:t>أنابيب</a:t>
            </a:r>
            <a:r>
              <a:rPr lang="en-US" sz="2000" b="1" dirty="0">
                <a:effectLst/>
                <a:latin typeface="Tahoma" pitchFamily="34" charset="0"/>
                <a:ea typeface="Tahoma" pitchFamily="34" charset="0"/>
                <a:cs typeface="Tahoma" pitchFamily="34" charset="0"/>
              </a:rPr>
              <a:t> </a:t>
            </a:r>
            <a:r>
              <a:rPr lang="en-US" sz="2000" b="1" dirty="0" err="1">
                <a:effectLst/>
                <a:latin typeface="Tahoma" pitchFamily="34" charset="0"/>
                <a:ea typeface="Tahoma" pitchFamily="34" charset="0"/>
                <a:cs typeface="Tahoma" pitchFamily="34" charset="0"/>
              </a:rPr>
              <a:t>خرسانية</a:t>
            </a:r>
            <a:r>
              <a:rPr lang="en-US" sz="2000" b="1" dirty="0">
                <a:effectLst/>
                <a:latin typeface="Tahoma" pitchFamily="34" charset="0"/>
                <a:ea typeface="Tahoma" pitchFamily="34" charset="0"/>
                <a:cs typeface="Tahoma" pitchFamily="34" charset="0"/>
              </a:rPr>
              <a:t> </a:t>
            </a:r>
            <a:r>
              <a:rPr lang="fr-FR" sz="2000" b="1" dirty="0" smtClean="0">
                <a:effectLst/>
                <a:latin typeface="Tahoma" pitchFamily="34" charset="0"/>
                <a:ea typeface="Tahoma" pitchFamily="34" charset="0"/>
                <a:cs typeface="Tahoma" pitchFamily="34" charset="0"/>
              </a:rPr>
              <a:t> </a:t>
            </a:r>
            <a:endParaRPr lang="fr-FR" sz="2000" b="1" dirty="0">
              <a:latin typeface="Tahoma" pitchFamily="34" charset="0"/>
              <a:ea typeface="Tahoma" pitchFamily="34" charset="0"/>
              <a:cs typeface="Tahoma" pitchFamily="34" charset="0"/>
            </a:endParaRPr>
          </a:p>
        </p:txBody>
      </p:sp>
      <p:pic>
        <p:nvPicPr>
          <p:cNvPr id="8" name="Picture 7"/>
          <p:cNvPicPr/>
          <p:nvPr/>
        </p:nvPicPr>
        <p:blipFill>
          <a:blip r:embed="rId3"/>
          <a:stretch>
            <a:fillRect/>
          </a:stretch>
        </p:blipFill>
        <p:spPr>
          <a:xfrm>
            <a:off x="152400" y="914400"/>
            <a:ext cx="6553200" cy="4114800"/>
          </a:xfrm>
          <a:prstGeom prst="rect">
            <a:avLst/>
          </a:prstGeom>
        </p:spPr>
      </p:pic>
      <p:pic>
        <p:nvPicPr>
          <p:cNvPr id="205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261599"/>
            <a:ext cx="3733800" cy="1215401"/>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629400"/>
            <a:ext cx="6702357"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15144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189095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6172200" cy="457200"/>
          </a:xfrm>
        </p:spPr>
        <p:style>
          <a:lnRef idx="3">
            <a:schemeClr val="lt1"/>
          </a:lnRef>
          <a:fillRef idx="1">
            <a:schemeClr val="accent1"/>
          </a:fillRef>
          <a:effectRef idx="1">
            <a:schemeClr val="accent1"/>
          </a:effectRef>
          <a:fontRef idx="minor">
            <a:schemeClr val="lt1"/>
          </a:fontRef>
        </p:style>
        <p:txBody>
          <a:bodyPr>
            <a:normAutofit/>
          </a:bodyPr>
          <a:lstStyle/>
          <a:p>
            <a:pPr algn="ctr" rtl="1"/>
            <a:r>
              <a:rPr lang="en-US" sz="2000" b="1" dirty="0" err="1">
                <a:effectLst/>
                <a:latin typeface="Tahoma" pitchFamily="34" charset="0"/>
                <a:ea typeface="Tahoma" pitchFamily="34" charset="0"/>
                <a:cs typeface="Tahoma" pitchFamily="34" charset="0"/>
              </a:rPr>
              <a:t>أسعار</a:t>
            </a:r>
            <a:r>
              <a:rPr lang="en-US" sz="2000" b="1" dirty="0">
                <a:effectLst/>
                <a:latin typeface="Tahoma" pitchFamily="34" charset="0"/>
                <a:ea typeface="Tahoma" pitchFamily="34" charset="0"/>
                <a:cs typeface="Tahoma" pitchFamily="34" charset="0"/>
              </a:rPr>
              <a:t> </a:t>
            </a:r>
            <a:r>
              <a:rPr lang="en-US" sz="2000" b="1" dirty="0" err="1">
                <a:effectLst/>
                <a:latin typeface="Tahoma" pitchFamily="34" charset="0"/>
                <a:ea typeface="Tahoma" pitchFamily="34" charset="0"/>
                <a:cs typeface="Tahoma" pitchFamily="34" charset="0"/>
              </a:rPr>
              <a:t>منتجات</a:t>
            </a:r>
            <a:r>
              <a:rPr lang="en-US" sz="2000" b="1" dirty="0">
                <a:effectLst/>
                <a:latin typeface="Tahoma" pitchFamily="34" charset="0"/>
                <a:ea typeface="Tahoma" pitchFamily="34" charset="0"/>
                <a:cs typeface="Tahoma" pitchFamily="34" charset="0"/>
              </a:rPr>
              <a:t> </a:t>
            </a:r>
            <a:r>
              <a:rPr lang="en-US" sz="2000" b="1" dirty="0" err="1">
                <a:effectLst/>
                <a:latin typeface="Tahoma" pitchFamily="34" charset="0"/>
                <a:ea typeface="Tahoma" pitchFamily="34" charset="0"/>
                <a:cs typeface="Tahoma" pitchFamily="34" charset="0"/>
              </a:rPr>
              <a:t>أنابيب</a:t>
            </a:r>
            <a:r>
              <a:rPr lang="en-US" sz="2000" b="1" dirty="0">
                <a:effectLst/>
                <a:latin typeface="Tahoma" pitchFamily="34" charset="0"/>
                <a:ea typeface="Tahoma" pitchFamily="34" charset="0"/>
                <a:cs typeface="Tahoma" pitchFamily="34" charset="0"/>
              </a:rPr>
              <a:t> </a:t>
            </a:r>
            <a:r>
              <a:rPr lang="en-US" sz="2000" b="1" dirty="0" err="1">
                <a:effectLst/>
                <a:latin typeface="Tahoma" pitchFamily="34" charset="0"/>
                <a:ea typeface="Tahoma" pitchFamily="34" charset="0"/>
                <a:cs typeface="Tahoma" pitchFamily="34" charset="0"/>
              </a:rPr>
              <a:t>خرسانية</a:t>
            </a:r>
            <a:r>
              <a:rPr lang="en-US" sz="2000" b="1" dirty="0">
                <a:effectLst/>
                <a:latin typeface="Tahoma" pitchFamily="34" charset="0"/>
                <a:ea typeface="Tahoma" pitchFamily="34" charset="0"/>
                <a:cs typeface="Tahoma" pitchFamily="34" charset="0"/>
              </a:rPr>
              <a:t> </a:t>
            </a:r>
            <a:r>
              <a:rPr lang="fr-FR" sz="2000" b="1" dirty="0" smtClean="0">
                <a:effectLst/>
                <a:latin typeface="Tahoma" pitchFamily="34" charset="0"/>
                <a:ea typeface="Tahoma" pitchFamily="34" charset="0"/>
                <a:cs typeface="Tahoma" pitchFamily="34" charset="0"/>
              </a:rPr>
              <a:t> </a:t>
            </a:r>
            <a:endParaRPr lang="fr-FR" sz="2000" b="1" dirty="0">
              <a:latin typeface="Tahoma" pitchFamily="34" charset="0"/>
              <a:ea typeface="Tahoma" pitchFamily="34" charset="0"/>
              <a:cs typeface="Tahoma" pitchFamily="34" charset="0"/>
            </a:endParaRPr>
          </a:p>
        </p:txBody>
      </p:sp>
      <p:sp>
        <p:nvSpPr>
          <p:cNvPr id="4" name="Rectangle 4"/>
          <p:cNvSpPr>
            <a:spLocks noChangeArrowheads="1"/>
          </p:cNvSpPr>
          <p:nvPr/>
        </p:nvSpPr>
        <p:spPr bwMode="auto">
          <a:xfrm>
            <a:off x="0" y="15144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8"/>
          <p:cNvPicPr/>
          <p:nvPr/>
        </p:nvPicPr>
        <p:blipFill>
          <a:blip r:embed="rId2"/>
          <a:stretch>
            <a:fillRect/>
          </a:stretch>
        </p:blipFill>
        <p:spPr>
          <a:xfrm>
            <a:off x="152400" y="914400"/>
            <a:ext cx="6553200" cy="4488815"/>
          </a:xfrm>
          <a:prstGeom prst="rect">
            <a:avLst/>
          </a:prstGeom>
        </p:spPr>
      </p:pic>
      <p:pic>
        <p:nvPicPr>
          <p:cNvPr id="3074"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562600"/>
            <a:ext cx="351472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00"/>
            <a:ext cx="6629400" cy="16668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0" y="230505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0" y="333375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2873477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6172200" cy="457200"/>
          </a:xfrm>
        </p:spPr>
        <p:style>
          <a:lnRef idx="3">
            <a:schemeClr val="lt1"/>
          </a:lnRef>
          <a:fillRef idx="1">
            <a:schemeClr val="accent1"/>
          </a:fillRef>
          <a:effectRef idx="1">
            <a:schemeClr val="accent1"/>
          </a:effectRef>
          <a:fontRef idx="minor">
            <a:schemeClr val="lt1"/>
          </a:fontRef>
        </p:style>
        <p:txBody>
          <a:bodyPr>
            <a:normAutofit/>
          </a:bodyPr>
          <a:lstStyle/>
          <a:p>
            <a:pPr algn="ctr" rtl="1"/>
            <a:r>
              <a:rPr lang="en-US" sz="2000" b="1" dirty="0" err="1">
                <a:effectLst/>
                <a:latin typeface="Tahoma" pitchFamily="34" charset="0"/>
                <a:ea typeface="Tahoma" pitchFamily="34" charset="0"/>
                <a:cs typeface="Tahoma" pitchFamily="34" charset="0"/>
              </a:rPr>
              <a:t>أسعار</a:t>
            </a:r>
            <a:r>
              <a:rPr lang="en-US" sz="2000" b="1" dirty="0">
                <a:effectLst/>
                <a:latin typeface="Tahoma" pitchFamily="34" charset="0"/>
                <a:ea typeface="Tahoma" pitchFamily="34" charset="0"/>
                <a:cs typeface="Tahoma" pitchFamily="34" charset="0"/>
              </a:rPr>
              <a:t> </a:t>
            </a:r>
            <a:r>
              <a:rPr lang="en-US" sz="2000" b="1" dirty="0" err="1">
                <a:effectLst/>
                <a:latin typeface="Tahoma" pitchFamily="34" charset="0"/>
                <a:ea typeface="Tahoma" pitchFamily="34" charset="0"/>
                <a:cs typeface="Tahoma" pitchFamily="34" charset="0"/>
              </a:rPr>
              <a:t>منتجات</a:t>
            </a:r>
            <a:r>
              <a:rPr lang="en-US" sz="2000" b="1" dirty="0">
                <a:effectLst/>
                <a:latin typeface="Tahoma" pitchFamily="34" charset="0"/>
                <a:ea typeface="Tahoma" pitchFamily="34" charset="0"/>
                <a:cs typeface="Tahoma" pitchFamily="34" charset="0"/>
              </a:rPr>
              <a:t> </a:t>
            </a:r>
            <a:r>
              <a:rPr lang="en-US" sz="2000" b="1" dirty="0" err="1">
                <a:effectLst/>
                <a:latin typeface="Tahoma" pitchFamily="34" charset="0"/>
                <a:ea typeface="Tahoma" pitchFamily="34" charset="0"/>
                <a:cs typeface="Tahoma" pitchFamily="34" charset="0"/>
              </a:rPr>
              <a:t>أنابيب</a:t>
            </a:r>
            <a:r>
              <a:rPr lang="en-US" sz="2000" b="1" dirty="0">
                <a:effectLst/>
                <a:latin typeface="Tahoma" pitchFamily="34" charset="0"/>
                <a:ea typeface="Tahoma" pitchFamily="34" charset="0"/>
                <a:cs typeface="Tahoma" pitchFamily="34" charset="0"/>
              </a:rPr>
              <a:t> </a:t>
            </a:r>
            <a:r>
              <a:rPr lang="en-US" sz="2000" b="1" dirty="0" err="1">
                <a:effectLst/>
                <a:latin typeface="Tahoma" pitchFamily="34" charset="0"/>
                <a:ea typeface="Tahoma" pitchFamily="34" charset="0"/>
                <a:cs typeface="Tahoma" pitchFamily="34" charset="0"/>
              </a:rPr>
              <a:t>خرسانية</a:t>
            </a:r>
            <a:r>
              <a:rPr lang="en-US" sz="2000" b="1" dirty="0">
                <a:effectLst/>
                <a:latin typeface="Tahoma" pitchFamily="34" charset="0"/>
                <a:ea typeface="Tahoma" pitchFamily="34" charset="0"/>
                <a:cs typeface="Tahoma" pitchFamily="34" charset="0"/>
              </a:rPr>
              <a:t> </a:t>
            </a:r>
            <a:r>
              <a:rPr lang="fr-FR" sz="2000" b="1" dirty="0" smtClean="0">
                <a:effectLst/>
                <a:latin typeface="Tahoma" pitchFamily="34" charset="0"/>
                <a:ea typeface="Tahoma" pitchFamily="34" charset="0"/>
                <a:cs typeface="Tahoma" pitchFamily="34" charset="0"/>
              </a:rPr>
              <a:t> </a:t>
            </a:r>
            <a:endParaRPr lang="fr-FR" sz="2000" b="1" dirty="0">
              <a:latin typeface="Tahoma" pitchFamily="34" charset="0"/>
              <a:ea typeface="Tahoma" pitchFamily="34" charset="0"/>
              <a:cs typeface="Tahoma" pitchFamily="34" charset="0"/>
            </a:endParaRPr>
          </a:p>
        </p:txBody>
      </p:sp>
      <p:sp>
        <p:nvSpPr>
          <p:cNvPr id="4" name="Rectangle 4"/>
          <p:cNvSpPr>
            <a:spLocks noChangeArrowheads="1"/>
          </p:cNvSpPr>
          <p:nvPr/>
        </p:nvSpPr>
        <p:spPr bwMode="auto">
          <a:xfrm>
            <a:off x="0" y="15144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0" y="230505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0" y="333375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8" name="Picture 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895350"/>
            <a:ext cx="645795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81399"/>
            <a:ext cx="6477000" cy="36576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0" y="344805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5"/>
          <p:cNvSpPr>
            <a:spLocks noChangeArrowheads="1"/>
          </p:cNvSpPr>
          <p:nvPr/>
        </p:nvSpPr>
        <p:spPr bwMode="auto">
          <a:xfrm>
            <a:off x="0" y="657225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6" name="Picture 15"/>
          <p:cNvPicPr/>
          <p:nvPr/>
        </p:nvPicPr>
        <p:blipFill>
          <a:blip r:embed="rId5"/>
          <a:stretch>
            <a:fillRect/>
          </a:stretch>
        </p:blipFill>
        <p:spPr>
          <a:xfrm>
            <a:off x="152116" y="7391400"/>
            <a:ext cx="6477284" cy="2438400"/>
          </a:xfrm>
          <a:prstGeom prst="rect">
            <a:avLst/>
          </a:prstGeom>
        </p:spPr>
      </p:pic>
      <p:sp>
        <p:nvSpPr>
          <p:cNvPr id="9" name="Slide Number Placeholder 8"/>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693578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6172200" cy="457200"/>
          </a:xfrm>
        </p:spPr>
        <p:style>
          <a:lnRef idx="3">
            <a:schemeClr val="lt1"/>
          </a:lnRef>
          <a:fillRef idx="1">
            <a:schemeClr val="accent1"/>
          </a:fillRef>
          <a:effectRef idx="1">
            <a:schemeClr val="accent1"/>
          </a:effectRef>
          <a:fontRef idx="minor">
            <a:schemeClr val="lt1"/>
          </a:fontRef>
        </p:style>
        <p:txBody>
          <a:bodyPr>
            <a:normAutofit/>
          </a:bodyPr>
          <a:lstStyle/>
          <a:p>
            <a:pPr algn="ctr" rtl="1"/>
            <a:r>
              <a:rPr lang="en-US" sz="2000" b="1" dirty="0" err="1">
                <a:effectLst/>
                <a:latin typeface="Tahoma" pitchFamily="34" charset="0"/>
                <a:ea typeface="Tahoma" pitchFamily="34" charset="0"/>
                <a:cs typeface="Tahoma" pitchFamily="34" charset="0"/>
              </a:rPr>
              <a:t>أسعار</a:t>
            </a:r>
            <a:r>
              <a:rPr lang="en-US" sz="2000" b="1" dirty="0">
                <a:effectLst/>
                <a:latin typeface="Tahoma" pitchFamily="34" charset="0"/>
                <a:ea typeface="Tahoma" pitchFamily="34" charset="0"/>
                <a:cs typeface="Tahoma" pitchFamily="34" charset="0"/>
              </a:rPr>
              <a:t> </a:t>
            </a:r>
            <a:r>
              <a:rPr lang="en-US" sz="2000" b="1" dirty="0" err="1">
                <a:effectLst/>
                <a:latin typeface="Tahoma" pitchFamily="34" charset="0"/>
                <a:ea typeface="Tahoma" pitchFamily="34" charset="0"/>
                <a:cs typeface="Tahoma" pitchFamily="34" charset="0"/>
              </a:rPr>
              <a:t>منتجات</a:t>
            </a:r>
            <a:r>
              <a:rPr lang="en-US" sz="2000" b="1" dirty="0">
                <a:effectLst/>
                <a:latin typeface="Tahoma" pitchFamily="34" charset="0"/>
                <a:ea typeface="Tahoma" pitchFamily="34" charset="0"/>
                <a:cs typeface="Tahoma" pitchFamily="34" charset="0"/>
              </a:rPr>
              <a:t> </a:t>
            </a:r>
            <a:r>
              <a:rPr lang="en-US" sz="2000" b="1" dirty="0" err="1">
                <a:effectLst/>
                <a:latin typeface="Tahoma" pitchFamily="34" charset="0"/>
                <a:ea typeface="Tahoma" pitchFamily="34" charset="0"/>
                <a:cs typeface="Tahoma" pitchFamily="34" charset="0"/>
              </a:rPr>
              <a:t>أنابيب</a:t>
            </a:r>
            <a:r>
              <a:rPr lang="en-US" sz="2000" b="1" dirty="0">
                <a:effectLst/>
                <a:latin typeface="Tahoma" pitchFamily="34" charset="0"/>
                <a:ea typeface="Tahoma" pitchFamily="34" charset="0"/>
                <a:cs typeface="Tahoma" pitchFamily="34" charset="0"/>
              </a:rPr>
              <a:t> </a:t>
            </a:r>
            <a:r>
              <a:rPr lang="en-US" sz="2000" b="1" dirty="0" err="1">
                <a:effectLst/>
                <a:latin typeface="Tahoma" pitchFamily="34" charset="0"/>
                <a:ea typeface="Tahoma" pitchFamily="34" charset="0"/>
                <a:cs typeface="Tahoma" pitchFamily="34" charset="0"/>
              </a:rPr>
              <a:t>خرسانية</a:t>
            </a:r>
            <a:r>
              <a:rPr lang="en-US" sz="2000" b="1" dirty="0">
                <a:effectLst/>
                <a:latin typeface="Tahoma" pitchFamily="34" charset="0"/>
                <a:ea typeface="Tahoma" pitchFamily="34" charset="0"/>
                <a:cs typeface="Tahoma" pitchFamily="34" charset="0"/>
              </a:rPr>
              <a:t> </a:t>
            </a:r>
            <a:r>
              <a:rPr lang="fr-FR" sz="2000" b="1" dirty="0" smtClean="0">
                <a:effectLst/>
                <a:latin typeface="Tahoma" pitchFamily="34" charset="0"/>
                <a:ea typeface="Tahoma" pitchFamily="34" charset="0"/>
                <a:cs typeface="Tahoma" pitchFamily="34" charset="0"/>
              </a:rPr>
              <a:t> </a:t>
            </a:r>
            <a:endParaRPr lang="fr-FR" sz="2000" b="1" dirty="0">
              <a:latin typeface="Tahoma" pitchFamily="34" charset="0"/>
              <a:ea typeface="Tahoma" pitchFamily="34" charset="0"/>
              <a:cs typeface="Tahoma" pitchFamily="34" charset="0"/>
            </a:endParaRPr>
          </a:p>
        </p:txBody>
      </p:sp>
      <p:sp>
        <p:nvSpPr>
          <p:cNvPr id="4" name="Rectangle 4"/>
          <p:cNvSpPr>
            <a:spLocks noChangeArrowheads="1"/>
          </p:cNvSpPr>
          <p:nvPr/>
        </p:nvSpPr>
        <p:spPr bwMode="auto">
          <a:xfrm>
            <a:off x="0" y="15144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0" y="230505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152400" y="804446"/>
            <a:ext cx="4800600" cy="338554"/>
          </a:xfrm>
          <a:prstGeom prst="rect">
            <a:avLst/>
          </a:prstGeom>
          <a:noFill/>
        </p:spPr>
        <p:txBody>
          <a:bodyPr wrap="square" rtlCol="0">
            <a:spAutoFit/>
          </a:bodyPr>
          <a:lstStyle/>
          <a:p>
            <a:pPr lvl="0"/>
            <a:r>
              <a:rPr lang="en-US" sz="1600" b="1" dirty="0">
                <a:latin typeface="Tahoma" pitchFamily="34" charset="0"/>
                <a:ea typeface="Tahoma" pitchFamily="34" charset="0"/>
                <a:cs typeface="Tahoma" pitchFamily="34" charset="0"/>
              </a:rPr>
              <a:t>Maintenance Hole Estimate </a:t>
            </a:r>
            <a:r>
              <a:rPr lang="en-US" sz="1600" b="1" dirty="0" smtClean="0">
                <a:latin typeface="Tahoma" pitchFamily="34" charset="0"/>
                <a:ea typeface="Tahoma" pitchFamily="34" charset="0"/>
                <a:cs typeface="Tahoma" pitchFamily="34" charset="0"/>
              </a:rPr>
              <a:t>Sheet</a:t>
            </a:r>
            <a:endParaRPr lang="en-US" sz="1600" b="1" dirty="0">
              <a:latin typeface="Tahoma" pitchFamily="34" charset="0"/>
              <a:ea typeface="Tahoma" pitchFamily="34" charset="0"/>
              <a:cs typeface="Tahoma" pitchFamily="34" charset="0"/>
            </a:endParaRPr>
          </a:p>
        </p:txBody>
      </p:sp>
      <p:pic>
        <p:nvPicPr>
          <p:cNvPr id="15" name="Picture 14"/>
          <p:cNvPicPr/>
          <p:nvPr/>
        </p:nvPicPr>
        <p:blipFill>
          <a:blip r:embed="rId3"/>
          <a:stretch>
            <a:fillRect/>
          </a:stretch>
        </p:blipFill>
        <p:spPr>
          <a:xfrm>
            <a:off x="152399" y="1192530"/>
            <a:ext cx="3538537" cy="8561070"/>
          </a:xfrm>
          <a:prstGeom prst="rect">
            <a:avLst/>
          </a:prstGeom>
        </p:spPr>
      </p:pic>
      <p:pic>
        <p:nvPicPr>
          <p:cNvPr id="17" name="Picture 16"/>
          <p:cNvPicPr/>
          <p:nvPr/>
        </p:nvPicPr>
        <p:blipFill>
          <a:blip r:embed="rId4"/>
          <a:stretch>
            <a:fillRect/>
          </a:stretch>
        </p:blipFill>
        <p:spPr>
          <a:xfrm>
            <a:off x="3810000" y="1143000"/>
            <a:ext cx="2938463" cy="5791200"/>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762015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6172200" cy="457200"/>
          </a:xfrm>
        </p:spPr>
        <p:style>
          <a:lnRef idx="3">
            <a:schemeClr val="lt1"/>
          </a:lnRef>
          <a:fillRef idx="1">
            <a:schemeClr val="accent1"/>
          </a:fillRef>
          <a:effectRef idx="1">
            <a:schemeClr val="accent1"/>
          </a:effectRef>
          <a:fontRef idx="minor">
            <a:schemeClr val="lt1"/>
          </a:fontRef>
        </p:style>
        <p:txBody>
          <a:bodyPr>
            <a:normAutofit/>
          </a:bodyPr>
          <a:lstStyle/>
          <a:p>
            <a:pPr algn="ctr" rtl="1"/>
            <a:r>
              <a:rPr lang="en-US" sz="2000" b="1" dirty="0" err="1">
                <a:effectLst/>
                <a:latin typeface="Tahoma" pitchFamily="34" charset="0"/>
                <a:ea typeface="Tahoma" pitchFamily="34" charset="0"/>
                <a:cs typeface="Tahoma" pitchFamily="34" charset="0"/>
              </a:rPr>
              <a:t>أسعار</a:t>
            </a:r>
            <a:r>
              <a:rPr lang="en-US" sz="2000" b="1" dirty="0">
                <a:effectLst/>
                <a:latin typeface="Tahoma" pitchFamily="34" charset="0"/>
                <a:ea typeface="Tahoma" pitchFamily="34" charset="0"/>
                <a:cs typeface="Tahoma" pitchFamily="34" charset="0"/>
              </a:rPr>
              <a:t> </a:t>
            </a:r>
            <a:r>
              <a:rPr lang="en-US" sz="2000" b="1" dirty="0" err="1">
                <a:effectLst/>
                <a:latin typeface="Tahoma" pitchFamily="34" charset="0"/>
                <a:ea typeface="Tahoma" pitchFamily="34" charset="0"/>
                <a:cs typeface="Tahoma" pitchFamily="34" charset="0"/>
              </a:rPr>
              <a:t>منتجات</a:t>
            </a:r>
            <a:r>
              <a:rPr lang="en-US" sz="2000" b="1" dirty="0">
                <a:effectLst/>
                <a:latin typeface="Tahoma" pitchFamily="34" charset="0"/>
                <a:ea typeface="Tahoma" pitchFamily="34" charset="0"/>
                <a:cs typeface="Tahoma" pitchFamily="34" charset="0"/>
              </a:rPr>
              <a:t> </a:t>
            </a:r>
            <a:r>
              <a:rPr lang="en-US" sz="2000" b="1" dirty="0" err="1">
                <a:effectLst/>
                <a:latin typeface="Tahoma" pitchFamily="34" charset="0"/>
                <a:ea typeface="Tahoma" pitchFamily="34" charset="0"/>
                <a:cs typeface="Tahoma" pitchFamily="34" charset="0"/>
              </a:rPr>
              <a:t>أنابيب</a:t>
            </a:r>
            <a:r>
              <a:rPr lang="en-US" sz="2000" b="1" dirty="0">
                <a:effectLst/>
                <a:latin typeface="Tahoma" pitchFamily="34" charset="0"/>
                <a:ea typeface="Tahoma" pitchFamily="34" charset="0"/>
                <a:cs typeface="Tahoma" pitchFamily="34" charset="0"/>
              </a:rPr>
              <a:t> </a:t>
            </a:r>
            <a:r>
              <a:rPr lang="en-US" sz="2000" b="1" dirty="0" err="1">
                <a:effectLst/>
                <a:latin typeface="Tahoma" pitchFamily="34" charset="0"/>
                <a:ea typeface="Tahoma" pitchFamily="34" charset="0"/>
                <a:cs typeface="Tahoma" pitchFamily="34" charset="0"/>
              </a:rPr>
              <a:t>خرسانية</a:t>
            </a:r>
            <a:r>
              <a:rPr lang="en-US" sz="2000" b="1" dirty="0">
                <a:effectLst/>
                <a:latin typeface="Tahoma" pitchFamily="34" charset="0"/>
                <a:ea typeface="Tahoma" pitchFamily="34" charset="0"/>
                <a:cs typeface="Tahoma" pitchFamily="34" charset="0"/>
              </a:rPr>
              <a:t> </a:t>
            </a:r>
            <a:r>
              <a:rPr lang="fr-FR" sz="2000" b="1" dirty="0" smtClean="0">
                <a:effectLst/>
                <a:latin typeface="Tahoma" pitchFamily="34" charset="0"/>
                <a:ea typeface="Tahoma" pitchFamily="34" charset="0"/>
                <a:cs typeface="Tahoma" pitchFamily="34" charset="0"/>
              </a:rPr>
              <a:t> </a:t>
            </a:r>
            <a:endParaRPr lang="fr-FR" sz="2000" b="1" dirty="0">
              <a:latin typeface="Tahoma" pitchFamily="34" charset="0"/>
              <a:ea typeface="Tahoma" pitchFamily="34" charset="0"/>
              <a:cs typeface="Tahoma" pitchFamily="34" charset="0"/>
            </a:endParaRPr>
          </a:p>
        </p:txBody>
      </p:sp>
      <p:sp>
        <p:nvSpPr>
          <p:cNvPr id="9" name="TextBox 8"/>
          <p:cNvSpPr txBox="1"/>
          <p:nvPr/>
        </p:nvSpPr>
        <p:spPr>
          <a:xfrm>
            <a:off x="152400" y="956846"/>
            <a:ext cx="4800600" cy="338554"/>
          </a:xfrm>
          <a:prstGeom prst="rect">
            <a:avLst/>
          </a:prstGeom>
          <a:noFill/>
        </p:spPr>
        <p:txBody>
          <a:bodyPr wrap="square" rtlCol="0">
            <a:spAutoFit/>
          </a:bodyPr>
          <a:lstStyle/>
          <a:p>
            <a:pPr lvl="0"/>
            <a:r>
              <a:rPr lang="en-US" sz="1600" b="1" dirty="0">
                <a:latin typeface="Tahoma" pitchFamily="34" charset="0"/>
                <a:ea typeface="Tahoma" pitchFamily="34" charset="0"/>
                <a:cs typeface="Tahoma" pitchFamily="34" charset="0"/>
              </a:rPr>
              <a:t>Maintenance Hole Estimate </a:t>
            </a:r>
            <a:r>
              <a:rPr lang="en-US" sz="1600" b="1" dirty="0" smtClean="0">
                <a:latin typeface="Tahoma" pitchFamily="34" charset="0"/>
                <a:ea typeface="Tahoma" pitchFamily="34" charset="0"/>
                <a:cs typeface="Tahoma" pitchFamily="34" charset="0"/>
              </a:rPr>
              <a:t>Sheet</a:t>
            </a:r>
            <a:endParaRPr lang="en-US" sz="1600" b="1" dirty="0">
              <a:latin typeface="Tahoma" pitchFamily="34" charset="0"/>
              <a:ea typeface="Tahoma" pitchFamily="34" charset="0"/>
              <a:cs typeface="Tahoma" pitchFamily="34" charset="0"/>
            </a:endParaRPr>
          </a:p>
        </p:txBody>
      </p:sp>
      <p:pic>
        <p:nvPicPr>
          <p:cNvPr id="5122" name="Picture 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95400"/>
            <a:ext cx="3265840" cy="6178314"/>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6852" y="1295400"/>
            <a:ext cx="3284948" cy="617831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5"/>
          <p:cNvSpPr>
            <a:spLocks noChangeArrowheads="1"/>
          </p:cNvSpPr>
          <p:nvPr/>
        </p:nvSpPr>
        <p:spPr bwMode="auto">
          <a:xfrm>
            <a:off x="0" y="112490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402701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6172200" cy="457200"/>
          </a:xfrm>
        </p:spPr>
        <p:style>
          <a:lnRef idx="3">
            <a:schemeClr val="lt1"/>
          </a:lnRef>
          <a:fillRef idx="1">
            <a:schemeClr val="accent1"/>
          </a:fillRef>
          <a:effectRef idx="1">
            <a:schemeClr val="accent1"/>
          </a:effectRef>
          <a:fontRef idx="minor">
            <a:schemeClr val="lt1"/>
          </a:fontRef>
        </p:style>
        <p:txBody>
          <a:bodyPr>
            <a:normAutofit/>
          </a:bodyPr>
          <a:lstStyle/>
          <a:p>
            <a:pPr algn="ctr" rtl="1"/>
            <a:r>
              <a:rPr lang="en-US" sz="2000" b="1" dirty="0" err="1">
                <a:effectLst/>
                <a:latin typeface="Tahoma" pitchFamily="34" charset="0"/>
                <a:ea typeface="Tahoma" pitchFamily="34" charset="0"/>
                <a:cs typeface="Tahoma" pitchFamily="34" charset="0"/>
              </a:rPr>
              <a:t>أسعار</a:t>
            </a:r>
            <a:r>
              <a:rPr lang="en-US" sz="2000" b="1" dirty="0">
                <a:effectLst/>
                <a:latin typeface="Tahoma" pitchFamily="34" charset="0"/>
                <a:ea typeface="Tahoma" pitchFamily="34" charset="0"/>
                <a:cs typeface="Tahoma" pitchFamily="34" charset="0"/>
              </a:rPr>
              <a:t> </a:t>
            </a:r>
            <a:r>
              <a:rPr lang="en-US" sz="2000" b="1" dirty="0" err="1">
                <a:effectLst/>
                <a:latin typeface="Tahoma" pitchFamily="34" charset="0"/>
                <a:ea typeface="Tahoma" pitchFamily="34" charset="0"/>
                <a:cs typeface="Tahoma" pitchFamily="34" charset="0"/>
              </a:rPr>
              <a:t>منتجات</a:t>
            </a:r>
            <a:r>
              <a:rPr lang="en-US" sz="2000" b="1" dirty="0">
                <a:effectLst/>
                <a:latin typeface="Tahoma" pitchFamily="34" charset="0"/>
                <a:ea typeface="Tahoma" pitchFamily="34" charset="0"/>
                <a:cs typeface="Tahoma" pitchFamily="34" charset="0"/>
              </a:rPr>
              <a:t> </a:t>
            </a:r>
            <a:r>
              <a:rPr lang="en-US" sz="2000" b="1" dirty="0" err="1">
                <a:effectLst/>
                <a:latin typeface="Tahoma" pitchFamily="34" charset="0"/>
                <a:ea typeface="Tahoma" pitchFamily="34" charset="0"/>
                <a:cs typeface="Tahoma" pitchFamily="34" charset="0"/>
              </a:rPr>
              <a:t>أنابيب</a:t>
            </a:r>
            <a:r>
              <a:rPr lang="en-US" sz="2000" b="1" dirty="0">
                <a:effectLst/>
                <a:latin typeface="Tahoma" pitchFamily="34" charset="0"/>
                <a:ea typeface="Tahoma" pitchFamily="34" charset="0"/>
                <a:cs typeface="Tahoma" pitchFamily="34" charset="0"/>
              </a:rPr>
              <a:t> </a:t>
            </a:r>
            <a:r>
              <a:rPr lang="en-US" sz="2000" b="1" dirty="0" err="1">
                <a:effectLst/>
                <a:latin typeface="Tahoma" pitchFamily="34" charset="0"/>
                <a:ea typeface="Tahoma" pitchFamily="34" charset="0"/>
                <a:cs typeface="Tahoma" pitchFamily="34" charset="0"/>
              </a:rPr>
              <a:t>خرسانية</a:t>
            </a:r>
            <a:r>
              <a:rPr lang="en-US" sz="2000" b="1" dirty="0">
                <a:effectLst/>
                <a:latin typeface="Tahoma" pitchFamily="34" charset="0"/>
                <a:ea typeface="Tahoma" pitchFamily="34" charset="0"/>
                <a:cs typeface="Tahoma" pitchFamily="34" charset="0"/>
              </a:rPr>
              <a:t> </a:t>
            </a:r>
            <a:r>
              <a:rPr lang="fr-FR" sz="2000" b="1" dirty="0" smtClean="0">
                <a:effectLst/>
                <a:latin typeface="Tahoma" pitchFamily="34" charset="0"/>
                <a:ea typeface="Tahoma" pitchFamily="34" charset="0"/>
                <a:cs typeface="Tahoma" pitchFamily="34" charset="0"/>
              </a:rPr>
              <a:t> </a:t>
            </a:r>
            <a:endParaRPr lang="fr-FR" sz="2000" b="1" dirty="0">
              <a:latin typeface="Tahoma" pitchFamily="34" charset="0"/>
              <a:ea typeface="Tahoma" pitchFamily="34" charset="0"/>
              <a:cs typeface="Tahoma" pitchFamily="34" charset="0"/>
            </a:endParaRPr>
          </a:p>
        </p:txBody>
      </p:sp>
      <p:sp>
        <p:nvSpPr>
          <p:cNvPr id="5"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TextBox 8"/>
          <p:cNvSpPr txBox="1"/>
          <p:nvPr/>
        </p:nvSpPr>
        <p:spPr>
          <a:xfrm>
            <a:off x="152400" y="956846"/>
            <a:ext cx="4800600" cy="338554"/>
          </a:xfrm>
          <a:prstGeom prst="rect">
            <a:avLst/>
          </a:prstGeom>
          <a:noFill/>
        </p:spPr>
        <p:txBody>
          <a:bodyPr wrap="square" rtlCol="0">
            <a:spAutoFit/>
          </a:bodyPr>
          <a:lstStyle/>
          <a:p>
            <a:pPr lvl="0"/>
            <a:r>
              <a:rPr lang="en-US" sz="1600" b="1" dirty="0">
                <a:latin typeface="Tahoma" pitchFamily="34" charset="0"/>
                <a:ea typeface="Tahoma" pitchFamily="34" charset="0"/>
                <a:cs typeface="Tahoma" pitchFamily="34" charset="0"/>
              </a:rPr>
              <a:t>Maintenance Hole Estimate </a:t>
            </a:r>
            <a:r>
              <a:rPr lang="en-US" sz="1600" b="1" dirty="0" smtClean="0">
                <a:latin typeface="Tahoma" pitchFamily="34" charset="0"/>
                <a:ea typeface="Tahoma" pitchFamily="34" charset="0"/>
                <a:cs typeface="Tahoma" pitchFamily="34" charset="0"/>
              </a:rPr>
              <a:t>Sheet</a:t>
            </a:r>
            <a:endParaRPr lang="en-US" sz="1600" b="1" dirty="0">
              <a:latin typeface="Tahoma" pitchFamily="34" charset="0"/>
              <a:ea typeface="Tahoma" pitchFamily="34" charset="0"/>
              <a:cs typeface="Tahoma" pitchFamily="34" charset="0"/>
            </a:endParaRPr>
          </a:p>
        </p:txBody>
      </p:sp>
      <p:sp>
        <p:nvSpPr>
          <p:cNvPr id="7"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45720" numCol="1" anchor="ctr" anchorCtr="0" compatLnSpc="1">
            <a:prstTxWarp prst="textNoShape">
              <a:avLst/>
            </a:prstTxWarp>
            <a:spAutoFit/>
          </a:bodyPr>
          <a:lstStyle/>
          <a:p>
            <a:endParaRPr lang="fr-FR"/>
          </a:p>
        </p:txBody>
      </p:sp>
      <p:sp>
        <p:nvSpPr>
          <p:cNvPr id="11" name="Rectangle 5"/>
          <p:cNvSpPr>
            <a:spLocks noChangeArrowheads="1"/>
          </p:cNvSpPr>
          <p:nvPr/>
        </p:nvSpPr>
        <p:spPr bwMode="auto">
          <a:xfrm>
            <a:off x="0" y="112490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Picture 11"/>
          <p:cNvPicPr/>
          <p:nvPr/>
        </p:nvPicPr>
        <p:blipFill>
          <a:blip r:embed="rId3"/>
          <a:stretch>
            <a:fillRect/>
          </a:stretch>
        </p:blipFill>
        <p:spPr>
          <a:xfrm>
            <a:off x="228600" y="1371600"/>
            <a:ext cx="3652838" cy="6650673"/>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886016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762002" y="3277374"/>
            <a:ext cx="5546910" cy="4179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ounded Rectangle 12"/>
          <p:cNvSpPr/>
          <p:nvPr/>
        </p:nvSpPr>
        <p:spPr>
          <a:xfrm>
            <a:off x="762001" y="5791200"/>
            <a:ext cx="5546912" cy="3588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6"/>
          <p:cNvSpPr txBox="1"/>
          <p:nvPr/>
        </p:nvSpPr>
        <p:spPr>
          <a:xfrm>
            <a:off x="359980" y="2820174"/>
            <a:ext cx="6172200" cy="5986254"/>
          </a:xfrm>
          <a:prstGeom prst="rect">
            <a:avLst/>
          </a:prstGeom>
          <a:noFill/>
        </p:spPr>
        <p:txBody>
          <a:bodyPr wrap="square" rtlCol="0">
            <a:spAutoFit/>
          </a:bodyPr>
          <a:lstStyle/>
          <a:p>
            <a:pPr marL="342900" indent="-342900" algn="r" rtl="1">
              <a:buFont typeface="Arial" pitchFamily="34" charset="0"/>
              <a:buChar char="•"/>
            </a:pPr>
            <a:r>
              <a:rPr lang="ar-SA" sz="2000" b="1" dirty="0" smtClean="0">
                <a:cs typeface="+mj-cs"/>
              </a:rPr>
              <a:t>الأنابيب البلاستيكية</a:t>
            </a:r>
            <a:endParaRPr lang="ar-LB" sz="2000" b="1" dirty="0" smtClean="0">
              <a:cs typeface="+mj-cs"/>
            </a:endParaRPr>
          </a:p>
          <a:p>
            <a:pPr algn="r" rtl="1"/>
            <a:endParaRPr lang="en-US" sz="1100" b="1" dirty="0">
              <a:cs typeface="+mj-cs"/>
            </a:endParaRPr>
          </a:p>
          <a:p>
            <a:pPr marL="742950" lvl="1" indent="-285750" algn="r" rtl="1">
              <a:buFont typeface="Courier New" pitchFamily="49" charset="0"/>
              <a:buChar char="o"/>
            </a:pPr>
            <a:r>
              <a:rPr lang="ar-SA" dirty="0">
                <a:latin typeface="Tahoma" pitchFamily="34" charset="0"/>
                <a:ea typeface="Tahoma" pitchFamily="34" charset="0"/>
                <a:cs typeface="Tahoma" pitchFamily="34" charset="0"/>
              </a:rPr>
              <a:t>بولي فينيل كلوريد (مختصر</a:t>
            </a:r>
            <a:r>
              <a:rPr lang="en-US" dirty="0">
                <a:latin typeface="Tahoma" pitchFamily="34" charset="0"/>
                <a:ea typeface="Tahoma" pitchFamily="34" charset="0"/>
                <a:cs typeface="Tahoma" pitchFamily="34" charset="0"/>
              </a:rPr>
              <a:t>( PVC </a:t>
            </a:r>
          </a:p>
          <a:p>
            <a:pPr marL="742950" lvl="1" indent="-285750" algn="r" rtl="1">
              <a:lnSpc>
                <a:spcPct val="150000"/>
              </a:lnSpc>
              <a:buFont typeface="Courier New" pitchFamily="49" charset="0"/>
              <a:buChar char="o"/>
            </a:pPr>
            <a:r>
              <a:rPr lang="ar-SA" dirty="0">
                <a:latin typeface="Tahoma" pitchFamily="34" charset="0"/>
                <a:ea typeface="Tahoma" pitchFamily="34" charset="0"/>
                <a:cs typeface="Tahoma" pitchFamily="34" charset="0"/>
              </a:rPr>
              <a:t>البولي بروبلين </a:t>
            </a:r>
            <a:r>
              <a:rPr lang="en-US" dirty="0">
                <a:latin typeface="Tahoma" pitchFamily="34" charset="0"/>
                <a:ea typeface="Tahoma" pitchFamily="34" charset="0"/>
                <a:cs typeface="Tahoma" pitchFamily="34" charset="0"/>
              </a:rPr>
              <a:t>)</a:t>
            </a:r>
            <a:r>
              <a:rPr lang="ar-SA" dirty="0">
                <a:latin typeface="Tahoma" pitchFamily="34" charset="0"/>
                <a:ea typeface="Tahoma" pitchFamily="34" charset="0"/>
                <a:cs typeface="Tahoma" pitchFamily="34" charset="0"/>
              </a:rPr>
              <a:t>مختصر</a:t>
            </a:r>
            <a:r>
              <a:rPr lang="en-US" dirty="0">
                <a:latin typeface="Tahoma" pitchFamily="34" charset="0"/>
                <a:ea typeface="Tahoma" pitchFamily="34" charset="0"/>
                <a:cs typeface="Tahoma" pitchFamily="34" charset="0"/>
              </a:rPr>
              <a:t> PP</a:t>
            </a:r>
            <a:r>
              <a:rPr lang="ar-SA" dirty="0" smtClean="0">
                <a:latin typeface="Tahoma" pitchFamily="34" charset="0"/>
                <a:ea typeface="Tahoma" pitchFamily="34" charset="0"/>
                <a:cs typeface="Tahoma" pitchFamily="34" charset="0"/>
              </a:rPr>
              <a:t>)</a:t>
            </a:r>
            <a:endParaRPr lang="en-US" dirty="0">
              <a:latin typeface="Tahoma" pitchFamily="34" charset="0"/>
              <a:ea typeface="Tahoma" pitchFamily="34" charset="0"/>
              <a:cs typeface="Tahoma" pitchFamily="34" charset="0"/>
            </a:endParaRPr>
          </a:p>
          <a:p>
            <a:pPr marL="742950" lvl="1" indent="-285750" algn="r" rtl="1">
              <a:buFont typeface="Courier New" pitchFamily="49" charset="0"/>
              <a:buChar char="o"/>
            </a:pPr>
            <a:r>
              <a:rPr lang="ar-SA" dirty="0">
                <a:latin typeface="Tahoma" pitchFamily="34" charset="0"/>
                <a:ea typeface="Tahoma" pitchFamily="34" charset="0"/>
                <a:cs typeface="Tahoma" pitchFamily="34" charset="0"/>
              </a:rPr>
              <a:t>البولي إثيلين (اختصار </a:t>
            </a:r>
            <a:r>
              <a:rPr lang="en-US" dirty="0">
                <a:latin typeface="Tahoma" pitchFamily="34" charset="0"/>
                <a:ea typeface="Tahoma" pitchFamily="34" charset="0"/>
                <a:cs typeface="Tahoma" pitchFamily="34" charset="0"/>
              </a:rPr>
              <a:t>PE</a:t>
            </a:r>
            <a:r>
              <a:rPr lang="ar-SA" dirty="0">
                <a:latin typeface="Tahoma" pitchFamily="34" charset="0"/>
                <a:ea typeface="Tahoma" pitchFamily="34" charset="0"/>
                <a:cs typeface="Tahoma" pitchFamily="34" charset="0"/>
              </a:rPr>
              <a:t> </a:t>
            </a:r>
            <a:r>
              <a:rPr lang="ar-SA" dirty="0" smtClean="0">
                <a:latin typeface="Tahoma" pitchFamily="34" charset="0"/>
                <a:ea typeface="Tahoma" pitchFamily="34" charset="0"/>
                <a:cs typeface="Tahoma" pitchFamily="34" charset="0"/>
              </a:rPr>
              <a:t>)</a:t>
            </a:r>
            <a:endParaRPr lang="en-US" dirty="0">
              <a:latin typeface="Tahoma" pitchFamily="34" charset="0"/>
              <a:ea typeface="Tahoma" pitchFamily="34" charset="0"/>
              <a:cs typeface="Tahoma" pitchFamily="34" charset="0"/>
            </a:endParaRPr>
          </a:p>
          <a:p>
            <a:pPr algn="r" rtl="1"/>
            <a:endParaRPr lang="ar-LB" dirty="0" smtClean="0">
              <a:cs typeface="+mj-cs"/>
            </a:endParaRPr>
          </a:p>
          <a:p>
            <a:pPr algn="r" rtl="1"/>
            <a:endParaRPr lang="ar-LB" dirty="0" smtClean="0">
              <a:cs typeface="+mj-cs"/>
            </a:endParaRPr>
          </a:p>
          <a:p>
            <a:pPr marL="342900" indent="-342900" algn="r" rtl="1">
              <a:buFont typeface="Arial" pitchFamily="34" charset="0"/>
              <a:buChar char="•"/>
            </a:pPr>
            <a:r>
              <a:rPr lang="ar-LB" sz="2000" b="1" dirty="0" smtClean="0">
                <a:latin typeface="Tahoma" pitchFamily="34" charset="0"/>
                <a:ea typeface="Tahoma" pitchFamily="34" charset="0"/>
                <a:cs typeface="Tahoma" pitchFamily="34" charset="0"/>
              </a:rPr>
              <a:t>منتجات ال</a:t>
            </a:r>
            <a:r>
              <a:rPr lang="en-US" sz="2000" b="1" dirty="0" err="1" smtClean="0">
                <a:latin typeface="Tahoma" pitchFamily="34" charset="0"/>
                <a:ea typeface="Tahoma" pitchFamily="34" charset="0"/>
                <a:cs typeface="Tahoma" pitchFamily="34" charset="0"/>
              </a:rPr>
              <a:t>أنابيب</a:t>
            </a:r>
            <a:r>
              <a:rPr lang="en-US" sz="2000" b="1" dirty="0" smtClean="0">
                <a:latin typeface="Tahoma" pitchFamily="34" charset="0"/>
                <a:ea typeface="Tahoma" pitchFamily="34" charset="0"/>
                <a:cs typeface="Tahoma" pitchFamily="34" charset="0"/>
              </a:rPr>
              <a:t> </a:t>
            </a:r>
            <a:r>
              <a:rPr lang="ar-LB" sz="2000" b="1" dirty="0" smtClean="0">
                <a:latin typeface="Tahoma" pitchFamily="34" charset="0"/>
                <a:ea typeface="Tahoma" pitchFamily="34" charset="0"/>
                <a:cs typeface="Tahoma" pitchFamily="34" charset="0"/>
              </a:rPr>
              <a:t>ال</a:t>
            </a:r>
            <a:r>
              <a:rPr lang="en-US" sz="2000" b="1" dirty="0" err="1" smtClean="0">
                <a:latin typeface="Tahoma" pitchFamily="34" charset="0"/>
                <a:ea typeface="Tahoma" pitchFamily="34" charset="0"/>
                <a:cs typeface="Tahoma" pitchFamily="34" charset="0"/>
              </a:rPr>
              <a:t>خرسانية</a:t>
            </a:r>
            <a:endParaRPr lang="fr-FR" sz="2000" b="1" dirty="0">
              <a:latin typeface="Tahoma" pitchFamily="34" charset="0"/>
              <a:ea typeface="Tahoma" pitchFamily="34" charset="0"/>
              <a:cs typeface="Tahoma" pitchFamily="34" charset="0"/>
            </a:endParaRPr>
          </a:p>
          <a:p>
            <a:pPr algn="r" rtl="1"/>
            <a:endParaRPr lang="fr-FR" sz="1100" dirty="0">
              <a:cs typeface="+mj-cs"/>
            </a:endParaRPr>
          </a:p>
          <a:p>
            <a:pPr marL="742950" lvl="1" indent="-285750" algn="r" rtl="1">
              <a:lnSpc>
                <a:spcPct val="150000"/>
              </a:lnSpc>
              <a:buFont typeface="Courier New" pitchFamily="49" charset="0"/>
              <a:buChar char="o"/>
            </a:pPr>
            <a:r>
              <a:rPr lang="en-US" dirty="0" err="1">
                <a:latin typeface="Tahoma" pitchFamily="34" charset="0"/>
                <a:ea typeface="Tahoma" pitchFamily="34" charset="0"/>
                <a:cs typeface="Tahoma" pitchFamily="34" charset="0"/>
              </a:rPr>
              <a:t>أنابيب</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خرسانية</a:t>
            </a:r>
            <a:r>
              <a:rPr lang="fr-FR" dirty="0">
                <a:latin typeface="Tahoma" pitchFamily="34" charset="0"/>
                <a:ea typeface="Tahoma" pitchFamily="34" charset="0"/>
                <a:cs typeface="Tahoma" pitchFamily="34" charset="0"/>
              </a:rPr>
              <a:t> </a:t>
            </a:r>
            <a:r>
              <a:rPr lang="fr-FR" sz="1600" dirty="0" err="1">
                <a:latin typeface="Tahoma" pitchFamily="34" charset="0"/>
                <a:ea typeface="Tahoma" pitchFamily="34" charset="0"/>
                <a:cs typeface="Tahoma" pitchFamily="34" charset="0"/>
              </a:rPr>
              <a:t>concrete</a:t>
            </a:r>
            <a:r>
              <a:rPr lang="fr-FR" sz="1600" dirty="0">
                <a:latin typeface="Tahoma" pitchFamily="34" charset="0"/>
                <a:ea typeface="Tahoma" pitchFamily="34" charset="0"/>
                <a:cs typeface="Tahoma" pitchFamily="34" charset="0"/>
              </a:rPr>
              <a:t> pipes</a:t>
            </a:r>
            <a:endParaRPr lang="fr-FR" dirty="0">
              <a:latin typeface="Tahoma" pitchFamily="34" charset="0"/>
              <a:ea typeface="Tahoma" pitchFamily="34" charset="0"/>
              <a:cs typeface="Tahoma" pitchFamily="34" charset="0"/>
            </a:endParaRPr>
          </a:p>
          <a:p>
            <a:pPr marL="742950" lvl="1" indent="-285750" algn="r" rtl="1">
              <a:lnSpc>
                <a:spcPct val="150000"/>
              </a:lnSpc>
              <a:buFont typeface="Courier New" pitchFamily="49" charset="0"/>
              <a:buChar char="o"/>
            </a:pPr>
            <a:r>
              <a:rPr lang="en-US" dirty="0" err="1">
                <a:latin typeface="Tahoma" pitchFamily="34" charset="0"/>
                <a:ea typeface="Tahoma" pitchFamily="34" charset="0"/>
                <a:cs typeface="Tahoma" pitchFamily="34" charset="0"/>
              </a:rPr>
              <a:t>أنابيب</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خرسانية</a:t>
            </a:r>
            <a:r>
              <a:rPr lang="en-US" dirty="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مسلحة</a:t>
            </a:r>
            <a:r>
              <a:rPr lang="en-US" dirty="0" smtClean="0">
                <a:latin typeface="Tahoma" pitchFamily="34" charset="0"/>
                <a:ea typeface="Tahoma" pitchFamily="34" charset="0"/>
                <a:cs typeface="Tahoma" pitchFamily="34" charset="0"/>
              </a:rPr>
              <a:t> </a:t>
            </a:r>
            <a:r>
              <a:rPr lang="fr-FR" sz="1600" dirty="0" err="1">
                <a:latin typeface="Tahoma" pitchFamily="34" charset="0"/>
                <a:ea typeface="Tahoma" pitchFamily="34" charset="0"/>
                <a:cs typeface="Tahoma" pitchFamily="34" charset="0"/>
              </a:rPr>
              <a:t>Reinforced</a:t>
            </a:r>
            <a:r>
              <a:rPr lang="fr-FR" sz="1600" dirty="0">
                <a:latin typeface="Tahoma" pitchFamily="34" charset="0"/>
                <a:ea typeface="Tahoma" pitchFamily="34" charset="0"/>
                <a:cs typeface="Tahoma" pitchFamily="34" charset="0"/>
              </a:rPr>
              <a:t> </a:t>
            </a:r>
            <a:r>
              <a:rPr lang="fr-FR" sz="1600" dirty="0" err="1">
                <a:latin typeface="Tahoma" pitchFamily="34" charset="0"/>
                <a:ea typeface="Tahoma" pitchFamily="34" charset="0"/>
                <a:cs typeface="Tahoma" pitchFamily="34" charset="0"/>
              </a:rPr>
              <a:t>Concrete</a:t>
            </a:r>
            <a:r>
              <a:rPr lang="fr-FR" sz="1600" dirty="0">
                <a:latin typeface="Tahoma" pitchFamily="34" charset="0"/>
                <a:ea typeface="Tahoma" pitchFamily="34" charset="0"/>
                <a:cs typeface="Tahoma" pitchFamily="34" charset="0"/>
              </a:rPr>
              <a:t> Pipes </a:t>
            </a:r>
            <a:endParaRPr lang="en-US" dirty="0">
              <a:latin typeface="Tahoma" pitchFamily="34" charset="0"/>
              <a:ea typeface="Tahoma" pitchFamily="34" charset="0"/>
              <a:cs typeface="Tahoma" pitchFamily="34" charset="0"/>
            </a:endParaRPr>
          </a:p>
          <a:p>
            <a:pPr marL="742950" lvl="1" indent="-285750" algn="r" rtl="1">
              <a:lnSpc>
                <a:spcPct val="150000"/>
              </a:lnSpc>
              <a:buFont typeface="Courier New" pitchFamily="49" charset="0"/>
              <a:buChar char="o"/>
            </a:pPr>
            <a:r>
              <a:rPr lang="en-US" dirty="0" err="1">
                <a:latin typeface="Tahoma" pitchFamily="34" charset="0"/>
                <a:ea typeface="Tahoma" pitchFamily="34" charset="0"/>
                <a:cs typeface="Tahoma" pitchFamily="34" charset="0"/>
              </a:rPr>
              <a:t>المواسير</a:t>
            </a:r>
            <a:r>
              <a:rPr lang="en-US" dirty="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الخرسانية</a:t>
            </a:r>
            <a:r>
              <a:rPr lang="ar-LB" dirty="0" smtClean="0">
                <a:latin typeface="Tahoma" pitchFamily="34" charset="0"/>
                <a:ea typeface="Tahoma" pitchFamily="34" charset="0"/>
                <a:cs typeface="Tahoma" pitchFamily="34" charset="0"/>
              </a:rPr>
              <a:t> </a:t>
            </a:r>
            <a:r>
              <a:rPr lang="fr-FR" sz="1600" dirty="0" err="1">
                <a:latin typeface="Tahoma" pitchFamily="34" charset="0"/>
                <a:ea typeface="Tahoma" pitchFamily="34" charset="0"/>
                <a:cs typeface="Tahoma" pitchFamily="34" charset="0"/>
              </a:rPr>
              <a:t>Concrete</a:t>
            </a:r>
            <a:r>
              <a:rPr lang="fr-FR" sz="1600" dirty="0">
                <a:latin typeface="Tahoma" pitchFamily="34" charset="0"/>
                <a:ea typeface="Tahoma" pitchFamily="34" charset="0"/>
                <a:cs typeface="Tahoma" pitchFamily="34" charset="0"/>
              </a:rPr>
              <a:t> </a:t>
            </a:r>
            <a:r>
              <a:rPr lang="fr-FR" sz="1600" dirty="0" err="1">
                <a:latin typeface="Tahoma" pitchFamily="34" charset="0"/>
                <a:ea typeface="Tahoma" pitchFamily="34" charset="0"/>
                <a:cs typeface="Tahoma" pitchFamily="34" charset="0"/>
              </a:rPr>
              <a:t>Culvert</a:t>
            </a:r>
            <a:r>
              <a:rPr lang="fr-FR" sz="1600" dirty="0">
                <a:latin typeface="Tahoma" pitchFamily="34" charset="0"/>
                <a:ea typeface="Tahoma" pitchFamily="34" charset="0"/>
                <a:cs typeface="Tahoma" pitchFamily="34" charset="0"/>
              </a:rPr>
              <a:t> Pipes</a:t>
            </a:r>
            <a:endParaRPr lang="en-US" dirty="0">
              <a:latin typeface="Tahoma" pitchFamily="34" charset="0"/>
              <a:ea typeface="Tahoma" pitchFamily="34" charset="0"/>
              <a:cs typeface="Tahoma" pitchFamily="34" charset="0"/>
            </a:endParaRPr>
          </a:p>
          <a:p>
            <a:pPr marL="742950" lvl="1" indent="-285750" algn="r" rtl="1">
              <a:lnSpc>
                <a:spcPct val="150000"/>
              </a:lnSpc>
              <a:buFont typeface="Courier New" pitchFamily="49" charset="0"/>
              <a:buChar char="o"/>
            </a:pPr>
            <a:r>
              <a:rPr lang="ar-SA" dirty="0">
                <a:latin typeface="Tahoma" pitchFamily="34" charset="0"/>
                <a:ea typeface="Tahoma" pitchFamily="34" charset="0"/>
                <a:cs typeface="Tahoma" pitchFamily="34" charset="0"/>
              </a:rPr>
              <a:t>غرف التفتيش </a:t>
            </a:r>
            <a:r>
              <a:rPr lang="ar-SA" dirty="0" smtClean="0">
                <a:latin typeface="Tahoma" pitchFamily="34" charset="0"/>
                <a:ea typeface="Tahoma" pitchFamily="34" charset="0"/>
                <a:cs typeface="Tahoma" pitchFamily="34" charset="0"/>
              </a:rPr>
              <a:t>الخرسانية</a:t>
            </a:r>
            <a:r>
              <a:rPr lang="ar-LB" dirty="0" smtClean="0">
                <a:latin typeface="Tahoma" pitchFamily="34" charset="0"/>
                <a:ea typeface="Tahoma" pitchFamily="34" charset="0"/>
                <a:cs typeface="Tahoma" pitchFamily="34" charset="0"/>
              </a:rPr>
              <a:t> </a:t>
            </a:r>
            <a:r>
              <a:rPr lang="en-US" dirty="0" smtClean="0">
                <a:latin typeface="Tahoma" pitchFamily="34" charset="0"/>
                <a:ea typeface="Tahoma" pitchFamily="34" charset="0"/>
                <a:cs typeface="Tahoma" pitchFamily="34" charset="0"/>
              </a:rPr>
              <a:t> </a:t>
            </a:r>
            <a:r>
              <a:rPr lang="en-US" sz="1600" dirty="0">
                <a:latin typeface="Tahoma" pitchFamily="34" charset="0"/>
                <a:ea typeface="Tahoma" pitchFamily="34" charset="0"/>
                <a:cs typeface="Tahoma" pitchFamily="34" charset="0"/>
              </a:rPr>
              <a:t>Concrete </a:t>
            </a:r>
            <a:r>
              <a:rPr lang="en-US" sz="1600" dirty="0" smtClean="0">
                <a:latin typeface="Tahoma" pitchFamily="34" charset="0"/>
                <a:ea typeface="Tahoma" pitchFamily="34" charset="0"/>
                <a:cs typeface="Tahoma" pitchFamily="34" charset="0"/>
              </a:rPr>
              <a:t>Manholes</a:t>
            </a:r>
          </a:p>
          <a:p>
            <a:pPr lvl="1" algn="r" rtl="1">
              <a:lnSpc>
                <a:spcPct val="150000"/>
              </a:lnSpc>
            </a:pPr>
            <a:endParaRPr lang="ar-LB" sz="500" dirty="0" smtClean="0">
              <a:latin typeface="Tahoma" pitchFamily="34" charset="0"/>
              <a:ea typeface="Tahoma" pitchFamily="34" charset="0"/>
              <a:cs typeface="Tahoma" pitchFamily="34" charset="0"/>
            </a:endParaRPr>
          </a:p>
          <a:p>
            <a:pPr marL="1200150" lvl="2" indent="-285750" algn="r" rtl="1">
              <a:lnSpc>
                <a:spcPct val="150000"/>
              </a:lnSpc>
              <a:buFont typeface="Arial" pitchFamily="34" charset="0"/>
              <a:buChar char="•"/>
            </a:pPr>
            <a:r>
              <a:rPr lang="ar-SA" sz="1600" dirty="0">
                <a:latin typeface="Tahoma" pitchFamily="34" charset="0"/>
                <a:ea typeface="Tahoma" pitchFamily="34" charset="0"/>
                <a:cs typeface="Tahoma" pitchFamily="34" charset="0"/>
              </a:rPr>
              <a:t>تفتق غرف التفتيش </a:t>
            </a:r>
            <a:r>
              <a:rPr lang="en-US" sz="1600" dirty="0">
                <a:latin typeface="Tahoma" pitchFamily="34" charset="0"/>
                <a:ea typeface="Tahoma" pitchFamily="34" charset="0"/>
                <a:cs typeface="Tahoma" pitchFamily="34" charset="0"/>
              </a:rPr>
              <a:t>Concrete Manholes Taper</a:t>
            </a:r>
          </a:p>
          <a:p>
            <a:pPr marL="1200150" lvl="2" indent="-285750" algn="r" rtl="1">
              <a:lnSpc>
                <a:spcPct val="150000"/>
              </a:lnSpc>
              <a:buFont typeface="Arial" pitchFamily="34" charset="0"/>
              <a:buChar char="•"/>
            </a:pPr>
            <a:r>
              <a:rPr lang="ar-SA" sz="1600" dirty="0">
                <a:latin typeface="Tahoma" pitchFamily="34" charset="0"/>
                <a:ea typeface="Tahoma" pitchFamily="34" charset="0"/>
                <a:cs typeface="Tahoma" pitchFamily="34" charset="0"/>
              </a:rPr>
              <a:t>حلقة الغرفة </a:t>
            </a:r>
            <a:r>
              <a:rPr lang="en-US" sz="1600" dirty="0">
                <a:latin typeface="Tahoma" pitchFamily="34" charset="0"/>
                <a:ea typeface="Tahoma" pitchFamily="34" charset="0"/>
                <a:cs typeface="Tahoma" pitchFamily="34" charset="0"/>
              </a:rPr>
              <a:t>Chamber Ring  </a:t>
            </a:r>
            <a:endParaRPr lang="ar-LB" sz="1600" dirty="0" smtClean="0">
              <a:latin typeface="Tahoma" pitchFamily="34" charset="0"/>
              <a:ea typeface="Tahoma" pitchFamily="34" charset="0"/>
              <a:cs typeface="Tahoma" pitchFamily="34" charset="0"/>
            </a:endParaRPr>
          </a:p>
          <a:p>
            <a:pPr marL="1200150" lvl="2" indent="-285750" algn="r" rtl="1">
              <a:lnSpc>
                <a:spcPct val="150000"/>
              </a:lnSpc>
              <a:buFont typeface="Arial" pitchFamily="34" charset="0"/>
              <a:buChar char="•"/>
            </a:pPr>
            <a:r>
              <a:rPr lang="ar-SA" sz="1600" dirty="0">
                <a:latin typeface="Tahoma" pitchFamily="34" charset="0"/>
                <a:ea typeface="Tahoma" pitchFamily="34" charset="0"/>
                <a:cs typeface="Tahoma" pitchFamily="34" charset="0"/>
              </a:rPr>
              <a:t>تغطية غرف التفتيش </a:t>
            </a:r>
            <a:r>
              <a:rPr lang="en-US" sz="1600" dirty="0">
                <a:latin typeface="Tahoma" pitchFamily="34" charset="0"/>
                <a:ea typeface="Tahoma" pitchFamily="34" charset="0"/>
                <a:cs typeface="Tahoma" pitchFamily="34" charset="0"/>
              </a:rPr>
              <a:t>Manholes </a:t>
            </a:r>
            <a:r>
              <a:rPr lang="en-US" sz="1600" dirty="0" smtClean="0">
                <a:latin typeface="Tahoma" pitchFamily="34" charset="0"/>
                <a:ea typeface="Tahoma" pitchFamily="34" charset="0"/>
                <a:cs typeface="Tahoma" pitchFamily="34" charset="0"/>
              </a:rPr>
              <a:t>Cover</a:t>
            </a:r>
          </a:p>
          <a:p>
            <a:pPr lvl="2" algn="r" rtl="1">
              <a:lnSpc>
                <a:spcPct val="150000"/>
              </a:lnSpc>
            </a:pPr>
            <a:endParaRPr lang="en-US" sz="500" dirty="0" smtClean="0">
              <a:latin typeface="Tahoma" pitchFamily="34" charset="0"/>
              <a:ea typeface="Tahoma" pitchFamily="34" charset="0"/>
              <a:cs typeface="Tahoma" pitchFamily="34" charset="0"/>
            </a:endParaRPr>
          </a:p>
          <a:p>
            <a:pPr marL="742950" lvl="1" indent="-285750" algn="r" rtl="1">
              <a:lnSpc>
                <a:spcPct val="150000"/>
              </a:lnSpc>
              <a:buFont typeface="Courier New" pitchFamily="49" charset="0"/>
              <a:buChar char="o"/>
            </a:pPr>
            <a:r>
              <a:rPr lang="ar-SA" dirty="0" smtClean="0">
                <a:latin typeface="Tahoma" pitchFamily="34" charset="0"/>
                <a:ea typeface="Tahoma" pitchFamily="34" charset="0"/>
                <a:cs typeface="Tahoma" pitchFamily="34" charset="0"/>
              </a:rPr>
              <a:t>الانحناءات </a:t>
            </a:r>
            <a:r>
              <a:rPr lang="ar-SA" dirty="0">
                <a:latin typeface="Tahoma" pitchFamily="34" charset="0"/>
                <a:ea typeface="Tahoma" pitchFamily="34" charset="0"/>
                <a:cs typeface="Tahoma" pitchFamily="34" charset="0"/>
              </a:rPr>
              <a:t>وتركيبات الخرسانة</a:t>
            </a:r>
            <a:r>
              <a:rPr lang="en-US" dirty="0">
                <a:latin typeface="Tahoma" pitchFamily="34" charset="0"/>
                <a:ea typeface="Tahoma" pitchFamily="34" charset="0"/>
                <a:cs typeface="Tahoma" pitchFamily="34" charset="0"/>
              </a:rPr>
              <a:t> </a:t>
            </a:r>
            <a:r>
              <a:rPr lang="fr-FR" dirty="0">
                <a:latin typeface="Tahoma" pitchFamily="34" charset="0"/>
                <a:ea typeface="Tahoma" pitchFamily="34" charset="0"/>
                <a:cs typeface="Tahoma" pitchFamily="34" charset="0"/>
              </a:rPr>
              <a:t> </a:t>
            </a:r>
            <a:r>
              <a:rPr lang="en-US" sz="1600" dirty="0">
                <a:latin typeface="Tahoma" pitchFamily="34" charset="0"/>
                <a:ea typeface="Tahoma" pitchFamily="34" charset="0"/>
                <a:cs typeface="Tahoma" pitchFamily="34" charset="0"/>
              </a:rPr>
              <a:t>Bends &amp; Concrete </a:t>
            </a:r>
            <a:r>
              <a:rPr lang="en-US" sz="1600" dirty="0" smtClean="0">
                <a:latin typeface="Tahoma" pitchFamily="34" charset="0"/>
                <a:ea typeface="Tahoma" pitchFamily="34" charset="0"/>
                <a:cs typeface="Tahoma" pitchFamily="34" charset="0"/>
              </a:rPr>
              <a:t>Fittings</a:t>
            </a:r>
            <a:r>
              <a:rPr lang="en-US" sz="1600" dirty="0">
                <a:latin typeface="Tahoma" pitchFamily="34" charset="0"/>
                <a:ea typeface="Tahoma" pitchFamily="34" charset="0"/>
                <a:cs typeface="Tahoma" pitchFamily="34" charset="0"/>
              </a:rPr>
              <a:t> </a:t>
            </a:r>
            <a:endParaRPr lang="fr-FR" sz="1600" dirty="0">
              <a:latin typeface="Tahoma" pitchFamily="34" charset="0"/>
              <a:ea typeface="Tahoma" pitchFamily="34" charset="0"/>
              <a:cs typeface="Tahoma" pitchFamily="34" charset="0"/>
            </a:endParaRPr>
          </a:p>
        </p:txBody>
      </p:sp>
      <p:sp>
        <p:nvSpPr>
          <p:cNvPr id="4" name="Title 3"/>
          <p:cNvSpPr>
            <a:spLocks noGrp="1"/>
          </p:cNvSpPr>
          <p:nvPr>
            <p:ph type="title"/>
          </p:nvPr>
        </p:nvSpPr>
        <p:spPr>
          <a:xfrm>
            <a:off x="342900" y="768154"/>
            <a:ext cx="6172200" cy="451820"/>
          </a:xfrm>
        </p:spPr>
        <p:style>
          <a:lnRef idx="3">
            <a:schemeClr val="lt1"/>
          </a:lnRef>
          <a:fillRef idx="1">
            <a:schemeClr val="accent1"/>
          </a:fillRef>
          <a:effectRef idx="1">
            <a:schemeClr val="accent1"/>
          </a:effectRef>
          <a:fontRef idx="minor">
            <a:schemeClr val="lt1"/>
          </a:fontRef>
        </p:style>
        <p:txBody>
          <a:bodyPr>
            <a:normAutofit/>
          </a:bodyPr>
          <a:lstStyle/>
          <a:p>
            <a:pPr algn="r" rtl="1"/>
            <a:r>
              <a:rPr lang="ar-SA" sz="2000" b="1" dirty="0" smtClean="0">
                <a:effectLst/>
              </a:rPr>
              <a:t>المواسير المناسبة لنقل مياه الصرف الصحي</a:t>
            </a:r>
            <a:endParaRPr lang="fr-FR" sz="2000" dirty="0">
              <a:solidFill>
                <a:srgbClr val="FFFF00"/>
              </a:solidFill>
            </a:endParaRPr>
          </a:p>
        </p:txBody>
      </p:sp>
      <p:sp>
        <p:nvSpPr>
          <p:cNvPr id="6" name="TextBox 5"/>
          <p:cNvSpPr txBox="1"/>
          <p:nvPr/>
        </p:nvSpPr>
        <p:spPr>
          <a:xfrm>
            <a:off x="359980" y="1296174"/>
            <a:ext cx="6172200" cy="646331"/>
          </a:xfrm>
          <a:prstGeom prst="rect">
            <a:avLst/>
          </a:prstGeom>
          <a:noFill/>
        </p:spPr>
        <p:txBody>
          <a:bodyPr wrap="square" rtlCol="0">
            <a:spAutoFit/>
          </a:bodyPr>
          <a:lstStyle/>
          <a:p>
            <a:pPr lvl="0" algn="r" rtl="1"/>
            <a:r>
              <a:rPr lang="en-US" dirty="0" smtClean="0"/>
              <a:t>- </a:t>
            </a:r>
            <a:r>
              <a:rPr lang="ar-LB" dirty="0" smtClean="0"/>
              <a:t>الأنابيب البلاستيكية</a:t>
            </a:r>
            <a:endParaRPr lang="en-US" dirty="0"/>
          </a:p>
          <a:p>
            <a:pPr lvl="0" algn="r" rtl="1"/>
            <a:r>
              <a:rPr lang="en-US" dirty="0" smtClean="0"/>
              <a:t>- </a:t>
            </a:r>
            <a:r>
              <a:rPr lang="ar-LB" dirty="0" smtClean="0"/>
              <a:t>الأنابيب الخرسانية (المصنوعة من الباطون)</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358441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609600" y="2286000"/>
            <a:ext cx="5410200" cy="838200"/>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342900" y="838200"/>
            <a:ext cx="6172200" cy="457200"/>
          </a:xfrm>
        </p:spPr>
        <p:style>
          <a:lnRef idx="3">
            <a:schemeClr val="lt1"/>
          </a:lnRef>
          <a:fillRef idx="1">
            <a:schemeClr val="accent1"/>
          </a:fillRef>
          <a:effectRef idx="1">
            <a:schemeClr val="accent1"/>
          </a:effectRef>
          <a:fontRef idx="minor">
            <a:schemeClr val="lt1"/>
          </a:fontRef>
        </p:style>
        <p:txBody>
          <a:bodyPr>
            <a:normAutofit/>
          </a:bodyPr>
          <a:lstStyle/>
          <a:p>
            <a:pPr algn="ctr" rtl="1"/>
            <a:r>
              <a:rPr lang="ar-LB" sz="2000" b="1" dirty="0" smtClean="0">
                <a:latin typeface="Tahoma" pitchFamily="34" charset="0"/>
                <a:ea typeface="Tahoma" pitchFamily="34" charset="0"/>
                <a:cs typeface="Tahoma" pitchFamily="34" charset="0"/>
              </a:rPr>
              <a:t>مضخات مياه الصرف الصحي</a:t>
            </a:r>
            <a:endParaRPr lang="fr-FR" sz="2000" b="1" dirty="0">
              <a:latin typeface="Tahoma" pitchFamily="34" charset="0"/>
              <a:ea typeface="Tahoma" pitchFamily="34" charset="0"/>
              <a:cs typeface="Tahoma" pitchFamily="34" charset="0"/>
            </a:endParaRPr>
          </a:p>
        </p:txBody>
      </p:sp>
      <p:sp>
        <p:nvSpPr>
          <p:cNvPr id="3"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5"/>
          <p:cNvSpPr>
            <a:spLocks noChangeArrowheads="1"/>
          </p:cNvSpPr>
          <p:nvPr/>
        </p:nvSpPr>
        <p:spPr bwMode="auto">
          <a:xfrm>
            <a:off x="0" y="112490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6" name="TextBox 5"/>
          <p:cNvSpPr txBox="1"/>
          <p:nvPr/>
        </p:nvSpPr>
        <p:spPr>
          <a:xfrm>
            <a:off x="304800" y="1815911"/>
            <a:ext cx="6172200" cy="2908489"/>
          </a:xfrm>
          <a:prstGeom prst="rect">
            <a:avLst/>
          </a:prstGeom>
          <a:noFill/>
        </p:spPr>
        <p:txBody>
          <a:bodyPr wrap="square" rtlCol="0">
            <a:spAutoFit/>
          </a:bodyPr>
          <a:lstStyle/>
          <a:p>
            <a:pPr marL="285750" indent="-285750" algn="r" rtl="1">
              <a:buFont typeface="Wingdings" pitchFamily="2" charset="2"/>
              <a:buChar char="§"/>
            </a:pPr>
            <a:r>
              <a:rPr lang="ar-LB" sz="2000" b="1" dirty="0" smtClean="0"/>
              <a:t>أشكال المضخات</a:t>
            </a:r>
          </a:p>
          <a:p>
            <a:pPr algn="r" rtl="1"/>
            <a:endParaRPr lang="ar-LB" sz="1000" dirty="0" smtClean="0"/>
          </a:p>
          <a:p>
            <a:pPr marL="800100" lvl="1" indent="-342900" algn="r" rtl="1">
              <a:lnSpc>
                <a:spcPct val="150000"/>
              </a:lnSpc>
              <a:buFont typeface="+mj-lt"/>
              <a:buAutoNum type="arabicPeriod"/>
            </a:pPr>
            <a:r>
              <a:rPr lang="ar-SA" b="1" dirty="0"/>
              <a:t>نوع الغوص </a:t>
            </a:r>
            <a:endParaRPr lang="ar-LB" b="1" dirty="0" smtClean="0"/>
          </a:p>
          <a:p>
            <a:pPr marL="1257300" lvl="2" indent="-342900" algn="r" rtl="1">
              <a:lnSpc>
                <a:spcPct val="150000"/>
              </a:lnSpc>
              <a:buFont typeface="Courier New" pitchFamily="49" charset="0"/>
              <a:buChar char="o"/>
            </a:pPr>
            <a:r>
              <a:rPr lang="ar-LB" dirty="0" smtClean="0">
                <a:latin typeface="Tahoma" pitchFamily="34" charset="0"/>
                <a:ea typeface="Tahoma" pitchFamily="34" charset="0"/>
                <a:cs typeface="Tahoma" pitchFamily="34" charset="0"/>
              </a:rPr>
              <a:t>الأكثر شيوعاً </a:t>
            </a:r>
            <a:r>
              <a:rPr lang="fr-FR" dirty="0">
                <a:latin typeface="Tahoma" pitchFamily="34" charset="0"/>
                <a:ea typeface="Tahoma" pitchFamily="34" charset="0"/>
                <a:cs typeface="Tahoma" pitchFamily="34" charset="0"/>
              </a:rPr>
              <a:t>WQ type </a:t>
            </a:r>
            <a:r>
              <a:rPr lang="fr-FR" dirty="0" err="1">
                <a:latin typeface="Tahoma" pitchFamily="34" charset="0"/>
                <a:ea typeface="Tahoma" pitchFamily="34" charset="0"/>
                <a:cs typeface="Tahoma" pitchFamily="34" charset="0"/>
              </a:rPr>
              <a:t>diving</a:t>
            </a:r>
            <a:r>
              <a:rPr lang="fr-FR" dirty="0">
                <a:latin typeface="Tahoma" pitchFamily="34" charset="0"/>
                <a:ea typeface="Tahoma" pitchFamily="34" charset="0"/>
                <a:cs typeface="Tahoma" pitchFamily="34" charset="0"/>
              </a:rPr>
              <a:t> </a:t>
            </a:r>
            <a:r>
              <a:rPr lang="fr-FR" dirty="0" err="1">
                <a:latin typeface="Tahoma" pitchFamily="34" charset="0"/>
                <a:ea typeface="Tahoma" pitchFamily="34" charset="0"/>
                <a:cs typeface="Tahoma" pitchFamily="34" charset="0"/>
              </a:rPr>
              <a:t>sewage</a:t>
            </a:r>
            <a:r>
              <a:rPr lang="fr-FR" dirty="0">
                <a:latin typeface="Tahoma" pitchFamily="34" charset="0"/>
                <a:ea typeface="Tahoma" pitchFamily="34" charset="0"/>
                <a:cs typeface="Tahoma" pitchFamily="34" charset="0"/>
              </a:rPr>
              <a:t> </a:t>
            </a:r>
            <a:r>
              <a:rPr lang="fr-FR" dirty="0" err="1">
                <a:latin typeface="Tahoma" pitchFamily="34" charset="0"/>
                <a:ea typeface="Tahoma" pitchFamily="34" charset="0"/>
                <a:cs typeface="Tahoma" pitchFamily="34" charset="0"/>
              </a:rPr>
              <a:t>pump</a:t>
            </a:r>
            <a:endParaRPr lang="ar-LB" dirty="0" smtClean="0">
              <a:latin typeface="Tahoma" pitchFamily="34" charset="0"/>
              <a:ea typeface="Tahoma" pitchFamily="34" charset="0"/>
              <a:cs typeface="Tahoma" pitchFamily="34" charset="0"/>
            </a:endParaRPr>
          </a:p>
          <a:p>
            <a:pPr marL="285750" indent="-285750" algn="r" rtl="1">
              <a:buFont typeface="Arial" pitchFamily="34" charset="0"/>
              <a:buChar char="•"/>
            </a:pPr>
            <a:endParaRPr lang="en-US" dirty="0" smtClean="0"/>
          </a:p>
          <a:p>
            <a:pPr lvl="1" algn="r" rtl="1"/>
            <a:r>
              <a:rPr lang="ar-LB" b="1" dirty="0" smtClean="0"/>
              <a:t>2. </a:t>
            </a:r>
            <a:r>
              <a:rPr lang="ar-SA" b="1" dirty="0" smtClean="0"/>
              <a:t>نوع الجاف</a:t>
            </a:r>
            <a:endParaRPr lang="ar-LB" b="1" dirty="0" smtClean="0"/>
          </a:p>
          <a:p>
            <a:pPr marL="1257300" lvl="2" indent="-342900" algn="r" rtl="1">
              <a:lnSpc>
                <a:spcPct val="150000"/>
              </a:lnSpc>
              <a:buFont typeface="Courier New" pitchFamily="49" charset="0"/>
              <a:buChar char="o"/>
            </a:pPr>
            <a:r>
              <a:rPr lang="ar-LB" dirty="0" smtClean="0"/>
              <a:t>الأكثر شيوعاً </a:t>
            </a:r>
            <a:endParaRPr lang="en-US" dirty="0" smtClean="0"/>
          </a:p>
          <a:p>
            <a:pPr marL="1714500" lvl="3" indent="-342900" algn="r" rtl="1">
              <a:buFont typeface="Arial" pitchFamily="34" charset="0"/>
              <a:buChar char="•"/>
            </a:pPr>
            <a:r>
              <a:rPr lang="fr-FR" dirty="0" smtClean="0">
                <a:latin typeface="Tahoma" pitchFamily="34" charset="0"/>
                <a:ea typeface="Tahoma" pitchFamily="34" charset="0"/>
                <a:cs typeface="Tahoma" pitchFamily="34" charset="0"/>
              </a:rPr>
              <a:t>W-type </a:t>
            </a:r>
            <a:r>
              <a:rPr lang="fr-FR" dirty="0">
                <a:latin typeface="Tahoma" pitchFamily="34" charset="0"/>
                <a:ea typeface="Tahoma" pitchFamily="34" charset="0"/>
                <a:cs typeface="Tahoma" pitchFamily="34" charset="0"/>
              </a:rPr>
              <a:t>horizontal </a:t>
            </a:r>
            <a:r>
              <a:rPr lang="fr-FR" dirty="0" err="1">
                <a:latin typeface="Tahoma" pitchFamily="34" charset="0"/>
                <a:ea typeface="Tahoma" pitchFamily="34" charset="0"/>
                <a:cs typeface="Tahoma" pitchFamily="34" charset="0"/>
              </a:rPr>
              <a:t>sewage</a:t>
            </a:r>
            <a:r>
              <a:rPr lang="fr-FR" dirty="0">
                <a:latin typeface="Tahoma" pitchFamily="34" charset="0"/>
                <a:ea typeface="Tahoma" pitchFamily="34" charset="0"/>
                <a:cs typeface="Tahoma" pitchFamily="34" charset="0"/>
              </a:rPr>
              <a:t> </a:t>
            </a:r>
            <a:r>
              <a:rPr lang="fr-FR" dirty="0" err="1" smtClean="0">
                <a:latin typeface="Tahoma" pitchFamily="34" charset="0"/>
                <a:ea typeface="Tahoma" pitchFamily="34" charset="0"/>
                <a:cs typeface="Tahoma" pitchFamily="34" charset="0"/>
              </a:rPr>
              <a:t>pumps</a:t>
            </a:r>
            <a:endParaRPr lang="fr-FR" dirty="0" smtClean="0">
              <a:latin typeface="Tahoma" pitchFamily="34" charset="0"/>
              <a:ea typeface="Tahoma" pitchFamily="34" charset="0"/>
              <a:cs typeface="Tahoma" pitchFamily="34" charset="0"/>
            </a:endParaRPr>
          </a:p>
          <a:p>
            <a:pPr marL="1714500" lvl="3" indent="-342900" algn="r" rtl="1">
              <a:buFont typeface="Arial" pitchFamily="34" charset="0"/>
              <a:buChar char="•"/>
            </a:pPr>
            <a:r>
              <a:rPr lang="fr-FR" dirty="0"/>
              <a:t>WL type vertical </a:t>
            </a:r>
            <a:r>
              <a:rPr lang="fr-FR" dirty="0" err="1"/>
              <a:t>sewage</a:t>
            </a:r>
            <a:r>
              <a:rPr lang="fr-FR" dirty="0"/>
              <a:t> </a:t>
            </a:r>
            <a:r>
              <a:rPr lang="fr-FR" dirty="0" err="1"/>
              <a:t>pumps</a:t>
            </a:r>
            <a:r>
              <a:rPr lang="fr-FR" dirty="0"/>
              <a:t> </a:t>
            </a:r>
            <a:endParaRPr lang="fr-FR" dirty="0">
              <a:latin typeface="Tahoma" pitchFamily="34" charset="0"/>
              <a:ea typeface="Tahoma" pitchFamily="34" charset="0"/>
              <a:cs typeface="Tahoma" pitchFamily="34" charset="0"/>
            </a:endParaRPr>
          </a:p>
        </p:txBody>
      </p:sp>
      <p:sp>
        <p:nvSpPr>
          <p:cNvPr id="13" name="TextBox 12"/>
          <p:cNvSpPr txBox="1"/>
          <p:nvPr/>
        </p:nvSpPr>
        <p:spPr>
          <a:xfrm>
            <a:off x="304800" y="5412700"/>
            <a:ext cx="6172200" cy="2893100"/>
          </a:xfrm>
          <a:prstGeom prst="rect">
            <a:avLst/>
          </a:prstGeom>
          <a:noFill/>
        </p:spPr>
        <p:txBody>
          <a:bodyPr wrap="square" rtlCol="0">
            <a:spAutoFit/>
          </a:bodyPr>
          <a:lstStyle/>
          <a:p>
            <a:pPr marL="285750" indent="-285750" algn="r" rtl="1">
              <a:buFont typeface="Wingdings" pitchFamily="2" charset="2"/>
              <a:buChar char="§"/>
            </a:pPr>
            <a:r>
              <a:rPr lang="ar-LB" sz="2000" b="1" dirty="0" smtClean="0">
                <a:latin typeface="Tahoma" pitchFamily="34" charset="0"/>
                <a:ea typeface="Tahoma" pitchFamily="34" charset="0"/>
                <a:cs typeface="Tahoma" pitchFamily="34" charset="0"/>
              </a:rPr>
              <a:t>أنواع المضخات</a:t>
            </a:r>
          </a:p>
          <a:p>
            <a:pPr marL="742950" lvl="1" indent="-285750" algn="r" rtl="1">
              <a:lnSpc>
                <a:spcPct val="150000"/>
              </a:lnSpc>
              <a:buFont typeface="Courier New" pitchFamily="49" charset="0"/>
              <a:buChar char="o"/>
            </a:pPr>
            <a:r>
              <a:rPr lang="ar-SA" dirty="0">
                <a:latin typeface="Tahoma" pitchFamily="34" charset="0"/>
                <a:ea typeface="Tahoma" pitchFamily="34" charset="0"/>
                <a:cs typeface="Tahoma" pitchFamily="34" charset="0"/>
              </a:rPr>
              <a:t>نوع من هيكل المكره </a:t>
            </a:r>
            <a:r>
              <a:rPr lang="fr-FR" dirty="0">
                <a:latin typeface="Tahoma" pitchFamily="34" charset="0"/>
                <a:ea typeface="Tahoma" pitchFamily="34" charset="0"/>
                <a:cs typeface="Tahoma" pitchFamily="34" charset="0"/>
              </a:rPr>
              <a:t>Type of </a:t>
            </a:r>
            <a:r>
              <a:rPr lang="fr-FR" dirty="0" err="1">
                <a:latin typeface="Tahoma" pitchFamily="34" charset="0"/>
                <a:ea typeface="Tahoma" pitchFamily="34" charset="0"/>
                <a:cs typeface="Tahoma" pitchFamily="34" charset="0"/>
              </a:rPr>
              <a:t>impeller</a:t>
            </a:r>
            <a:r>
              <a:rPr lang="fr-FR" dirty="0">
                <a:latin typeface="Tahoma" pitchFamily="34" charset="0"/>
                <a:ea typeface="Tahoma" pitchFamily="34" charset="0"/>
                <a:cs typeface="Tahoma" pitchFamily="34" charset="0"/>
              </a:rPr>
              <a:t> </a:t>
            </a:r>
            <a:r>
              <a:rPr lang="fr-FR" dirty="0" smtClean="0">
                <a:latin typeface="Tahoma" pitchFamily="34" charset="0"/>
                <a:ea typeface="Tahoma" pitchFamily="34" charset="0"/>
                <a:cs typeface="Tahoma" pitchFamily="34" charset="0"/>
              </a:rPr>
              <a:t>structure</a:t>
            </a:r>
            <a:endParaRPr lang="ar-LB" dirty="0" smtClean="0">
              <a:latin typeface="Tahoma" pitchFamily="34" charset="0"/>
              <a:ea typeface="Tahoma" pitchFamily="34" charset="0"/>
              <a:cs typeface="Tahoma" pitchFamily="34" charset="0"/>
            </a:endParaRPr>
          </a:p>
          <a:p>
            <a:pPr marL="742950" lvl="1" indent="-285750" algn="r" rtl="1">
              <a:lnSpc>
                <a:spcPct val="150000"/>
              </a:lnSpc>
              <a:buFont typeface="Courier New" pitchFamily="49" charset="0"/>
              <a:buChar char="o"/>
            </a:pPr>
            <a:r>
              <a:rPr lang="ar-SA" dirty="0">
                <a:latin typeface="Tahoma" pitchFamily="34" charset="0"/>
                <a:ea typeface="Tahoma" pitchFamily="34" charset="0"/>
                <a:cs typeface="Tahoma" pitchFamily="34" charset="0"/>
              </a:rPr>
              <a:t>دوامة </a:t>
            </a:r>
            <a:r>
              <a:rPr lang="fr-FR" dirty="0">
                <a:latin typeface="Tahoma" pitchFamily="34" charset="0"/>
                <a:ea typeface="Tahoma" pitchFamily="34" charset="0"/>
                <a:cs typeface="Tahoma" pitchFamily="34" charset="0"/>
              </a:rPr>
              <a:t>The </a:t>
            </a:r>
            <a:r>
              <a:rPr lang="fr-FR" dirty="0" err="1">
                <a:latin typeface="Tahoma" pitchFamily="34" charset="0"/>
                <a:ea typeface="Tahoma" pitchFamily="34" charset="0"/>
                <a:cs typeface="Tahoma" pitchFamily="34" charset="0"/>
              </a:rPr>
              <a:t>swirl</a:t>
            </a:r>
            <a:r>
              <a:rPr lang="fr-FR" dirty="0">
                <a:latin typeface="Tahoma" pitchFamily="34" charset="0"/>
                <a:ea typeface="Tahoma" pitchFamily="34" charset="0"/>
                <a:cs typeface="Tahoma" pitchFamily="34" charset="0"/>
              </a:rPr>
              <a:t> </a:t>
            </a:r>
            <a:r>
              <a:rPr lang="fr-FR" dirty="0" err="1">
                <a:latin typeface="Tahoma" pitchFamily="34" charset="0"/>
                <a:ea typeface="Tahoma" pitchFamily="34" charset="0"/>
                <a:cs typeface="Tahoma" pitchFamily="34" charset="0"/>
              </a:rPr>
              <a:t>impeller</a:t>
            </a:r>
            <a:endParaRPr lang="en-US" dirty="0">
              <a:latin typeface="Tahoma" pitchFamily="34" charset="0"/>
              <a:ea typeface="Tahoma" pitchFamily="34" charset="0"/>
              <a:cs typeface="Tahoma" pitchFamily="34" charset="0"/>
            </a:endParaRPr>
          </a:p>
          <a:p>
            <a:pPr marL="742950" lvl="1" indent="-285750" algn="r" rtl="1">
              <a:lnSpc>
                <a:spcPct val="150000"/>
              </a:lnSpc>
              <a:buFont typeface="Courier New" pitchFamily="49" charset="0"/>
              <a:buChar char="o"/>
            </a:pPr>
            <a:r>
              <a:rPr lang="ar-SA" dirty="0">
                <a:latin typeface="Tahoma" pitchFamily="34" charset="0"/>
                <a:ea typeface="Tahoma" pitchFamily="34" charset="0"/>
                <a:cs typeface="Tahoma" pitchFamily="34" charset="0"/>
              </a:rPr>
              <a:t>المكره سجي </a:t>
            </a:r>
            <a:r>
              <a:rPr lang="fr-FR" dirty="0">
                <a:latin typeface="Tahoma" pitchFamily="34" charset="0"/>
                <a:ea typeface="Tahoma" pitchFamily="34" charset="0"/>
                <a:cs typeface="Tahoma" pitchFamily="34" charset="0"/>
              </a:rPr>
              <a:t>The </a:t>
            </a:r>
            <a:r>
              <a:rPr lang="fr-FR" dirty="0" err="1">
                <a:latin typeface="Tahoma" pitchFamily="34" charset="0"/>
                <a:ea typeface="Tahoma" pitchFamily="34" charset="0"/>
                <a:cs typeface="Tahoma" pitchFamily="34" charset="0"/>
              </a:rPr>
              <a:t>shrouded</a:t>
            </a:r>
            <a:r>
              <a:rPr lang="fr-FR" dirty="0">
                <a:latin typeface="Tahoma" pitchFamily="34" charset="0"/>
                <a:ea typeface="Tahoma" pitchFamily="34" charset="0"/>
                <a:cs typeface="Tahoma" pitchFamily="34" charset="0"/>
              </a:rPr>
              <a:t> </a:t>
            </a:r>
            <a:r>
              <a:rPr lang="fr-FR" dirty="0" err="1">
                <a:latin typeface="Tahoma" pitchFamily="34" charset="0"/>
                <a:ea typeface="Tahoma" pitchFamily="34" charset="0"/>
                <a:cs typeface="Tahoma" pitchFamily="34" charset="0"/>
              </a:rPr>
              <a:t>impeller</a:t>
            </a:r>
            <a:r>
              <a:rPr lang="fr-FR" dirty="0">
                <a:latin typeface="Tahoma" pitchFamily="34" charset="0"/>
                <a:ea typeface="Tahoma" pitchFamily="34" charset="0"/>
                <a:cs typeface="Tahoma" pitchFamily="34" charset="0"/>
              </a:rPr>
              <a:t> </a:t>
            </a:r>
            <a:endParaRPr lang="en-US" dirty="0">
              <a:latin typeface="Tahoma" pitchFamily="34" charset="0"/>
              <a:ea typeface="Tahoma" pitchFamily="34" charset="0"/>
              <a:cs typeface="Tahoma" pitchFamily="34" charset="0"/>
            </a:endParaRPr>
          </a:p>
          <a:p>
            <a:pPr marL="742950" lvl="1" indent="-285750" algn="r" rtl="1">
              <a:lnSpc>
                <a:spcPct val="150000"/>
              </a:lnSpc>
              <a:buFont typeface="Courier New" pitchFamily="49" charset="0"/>
              <a:buChar char="o"/>
            </a:pPr>
            <a:r>
              <a:rPr lang="en-US" dirty="0" err="1">
                <a:latin typeface="Tahoma" pitchFamily="34" charset="0"/>
                <a:ea typeface="Tahoma" pitchFamily="34" charset="0"/>
                <a:cs typeface="Tahoma" pitchFamily="34" charset="0"/>
              </a:rPr>
              <a:t>دافع</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ممر</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التدفق</a:t>
            </a:r>
            <a:r>
              <a:rPr lang="en-US" dirty="0">
                <a:latin typeface="Tahoma" pitchFamily="34" charset="0"/>
                <a:ea typeface="Tahoma" pitchFamily="34" charset="0"/>
                <a:cs typeface="Tahoma" pitchFamily="34" charset="0"/>
              </a:rPr>
              <a:t> </a:t>
            </a:r>
            <a:r>
              <a:rPr lang="fr-FR" dirty="0">
                <a:latin typeface="Tahoma" pitchFamily="34" charset="0"/>
                <a:ea typeface="Tahoma" pitchFamily="34" charset="0"/>
                <a:cs typeface="Tahoma" pitchFamily="34" charset="0"/>
              </a:rPr>
              <a:t>The flow passage </a:t>
            </a:r>
            <a:r>
              <a:rPr lang="fr-FR" dirty="0" err="1">
                <a:latin typeface="Tahoma" pitchFamily="34" charset="0"/>
                <a:ea typeface="Tahoma" pitchFamily="34" charset="0"/>
                <a:cs typeface="Tahoma" pitchFamily="34" charset="0"/>
              </a:rPr>
              <a:t>impeller</a:t>
            </a:r>
            <a:endParaRPr lang="en-US" dirty="0">
              <a:latin typeface="Tahoma" pitchFamily="34" charset="0"/>
              <a:ea typeface="Tahoma" pitchFamily="34" charset="0"/>
              <a:cs typeface="Tahoma" pitchFamily="34" charset="0"/>
            </a:endParaRPr>
          </a:p>
          <a:p>
            <a:pPr marL="742950" lvl="1" indent="-285750" algn="r" rtl="1">
              <a:lnSpc>
                <a:spcPct val="150000"/>
              </a:lnSpc>
              <a:buFont typeface="Courier New" pitchFamily="49" charset="0"/>
              <a:buChar char="o"/>
            </a:pPr>
            <a:r>
              <a:rPr lang="ar-SA" dirty="0">
                <a:latin typeface="Tahoma" pitchFamily="34" charset="0"/>
                <a:ea typeface="Tahoma" pitchFamily="34" charset="0"/>
                <a:cs typeface="Tahoma" pitchFamily="34" charset="0"/>
              </a:rPr>
              <a:t>دوامة </a:t>
            </a:r>
            <a:r>
              <a:rPr lang="en-US" dirty="0" err="1">
                <a:latin typeface="Tahoma" pitchFamily="34" charset="0"/>
                <a:ea typeface="Tahoma" pitchFamily="34" charset="0"/>
                <a:cs typeface="Tahoma" pitchFamily="34" charset="0"/>
              </a:rPr>
              <a:t>الطرد</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المركزي</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اللولبي</a:t>
            </a:r>
            <a:r>
              <a:rPr lang="en-US" dirty="0">
                <a:latin typeface="Tahoma" pitchFamily="34" charset="0"/>
                <a:ea typeface="Tahoma" pitchFamily="34" charset="0"/>
                <a:cs typeface="Tahoma" pitchFamily="34" charset="0"/>
              </a:rPr>
              <a:t> </a:t>
            </a:r>
            <a:r>
              <a:rPr lang="fr-FR" dirty="0">
                <a:latin typeface="Tahoma" pitchFamily="34" charset="0"/>
                <a:ea typeface="Tahoma" pitchFamily="34" charset="0"/>
                <a:cs typeface="Tahoma" pitchFamily="34" charset="0"/>
              </a:rPr>
              <a:t>The spiral </a:t>
            </a:r>
            <a:r>
              <a:rPr lang="fr-FR" dirty="0" err="1">
                <a:latin typeface="Tahoma" pitchFamily="34" charset="0"/>
                <a:ea typeface="Tahoma" pitchFamily="34" charset="0"/>
                <a:cs typeface="Tahoma" pitchFamily="34" charset="0"/>
              </a:rPr>
              <a:t>centrifugal</a:t>
            </a:r>
            <a:r>
              <a:rPr lang="fr-FR" dirty="0">
                <a:latin typeface="Tahoma" pitchFamily="34" charset="0"/>
                <a:ea typeface="Tahoma" pitchFamily="34" charset="0"/>
                <a:cs typeface="Tahoma" pitchFamily="34" charset="0"/>
              </a:rPr>
              <a:t> </a:t>
            </a:r>
            <a:r>
              <a:rPr lang="fr-FR" dirty="0" err="1">
                <a:latin typeface="Tahoma" pitchFamily="34" charset="0"/>
                <a:ea typeface="Tahoma" pitchFamily="34" charset="0"/>
                <a:cs typeface="Tahoma" pitchFamily="34" charset="0"/>
              </a:rPr>
              <a:t>impeller</a:t>
            </a:r>
            <a:r>
              <a:rPr lang="fr-FR" dirty="0">
                <a:latin typeface="Tahoma" pitchFamily="34" charset="0"/>
                <a:ea typeface="Tahoma" pitchFamily="34" charset="0"/>
                <a:cs typeface="Tahoma" pitchFamily="34" charset="0"/>
              </a:rPr>
              <a:t> </a:t>
            </a:r>
            <a:endParaRPr lang="en-US"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036974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609600"/>
            <a:ext cx="6172200" cy="457200"/>
          </a:xfrm>
        </p:spPr>
        <p:style>
          <a:lnRef idx="3">
            <a:schemeClr val="lt1"/>
          </a:lnRef>
          <a:fillRef idx="1">
            <a:schemeClr val="accent1"/>
          </a:fillRef>
          <a:effectRef idx="1">
            <a:schemeClr val="accent1"/>
          </a:effectRef>
          <a:fontRef idx="minor">
            <a:schemeClr val="lt1"/>
          </a:fontRef>
        </p:style>
        <p:txBody>
          <a:bodyPr>
            <a:normAutofit/>
          </a:bodyPr>
          <a:lstStyle/>
          <a:p>
            <a:pPr algn="ctr" rtl="1"/>
            <a:r>
              <a:rPr lang="ar-LB" sz="2000" b="1" dirty="0" smtClean="0">
                <a:latin typeface="Tahoma" pitchFamily="34" charset="0"/>
                <a:ea typeface="Tahoma" pitchFamily="34" charset="0"/>
                <a:cs typeface="Tahoma" pitchFamily="34" charset="0"/>
              </a:rPr>
              <a:t>أسعار مضخات مياه الصرف الصحي</a:t>
            </a:r>
            <a:endParaRPr lang="fr-FR" sz="2000" b="1" dirty="0">
              <a:latin typeface="Tahoma" pitchFamily="34" charset="0"/>
              <a:ea typeface="Tahoma" pitchFamily="34" charset="0"/>
              <a:cs typeface="Tahoma" pitchFamily="34" charset="0"/>
            </a:endParaRPr>
          </a:p>
        </p:txBody>
      </p:sp>
      <p:sp>
        <p:nvSpPr>
          <p:cNvPr id="3"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5"/>
          <p:cNvSpPr>
            <a:spLocks noChangeArrowheads="1"/>
          </p:cNvSpPr>
          <p:nvPr/>
        </p:nvSpPr>
        <p:spPr bwMode="auto">
          <a:xfrm>
            <a:off x="0" y="112490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7" name="TextBox 6"/>
          <p:cNvSpPr txBox="1"/>
          <p:nvPr/>
        </p:nvSpPr>
        <p:spPr>
          <a:xfrm>
            <a:off x="609600" y="1768495"/>
            <a:ext cx="5867400" cy="1508105"/>
          </a:xfrm>
          <a:prstGeom prst="rect">
            <a:avLst/>
          </a:prstGeom>
          <a:noFill/>
        </p:spPr>
        <p:txBody>
          <a:bodyPr wrap="square" rtlCol="0">
            <a:spAutoFit/>
          </a:bodyPr>
          <a:lstStyle/>
          <a:p>
            <a:pPr lvl="0"/>
            <a:r>
              <a:rPr lang="en-US" sz="2000" b="1" dirty="0"/>
              <a:t>BGP Grinder Pump 3P </a:t>
            </a:r>
            <a:endParaRPr lang="en-US" sz="2000" dirty="0"/>
          </a:p>
          <a:p>
            <a:pPr marL="285750" lvl="0" indent="-285750">
              <a:buFont typeface="Arial" pitchFamily="34" charset="0"/>
              <a:buChar char="•"/>
            </a:pPr>
            <a:r>
              <a:rPr lang="en-US" dirty="0"/>
              <a:t>Gallons Per Hour: 2640 (44 GPM) [230v/3 2HP] </a:t>
            </a:r>
          </a:p>
          <a:p>
            <a:pPr marL="285750" lvl="0" indent="-285750">
              <a:buFont typeface="Arial" pitchFamily="34" charset="0"/>
              <a:buChar char="•"/>
            </a:pPr>
            <a:r>
              <a:rPr lang="en-US" dirty="0"/>
              <a:t>Price: ($1,688.00 )</a:t>
            </a:r>
          </a:p>
          <a:p>
            <a:pPr marL="285750" lvl="0" indent="-285750">
              <a:buFont typeface="Arial" pitchFamily="34" charset="0"/>
              <a:buChar char="•"/>
            </a:pPr>
            <a:r>
              <a:rPr lang="en-US" dirty="0"/>
              <a:t>Applications: Sewage Grinding, Sewage, Effluent and Wastewater Removal or </a:t>
            </a:r>
            <a:r>
              <a:rPr lang="en-US" dirty="0" smtClean="0"/>
              <a:t>Transfer</a:t>
            </a:r>
            <a:endParaRPr lang="en-US" dirty="0"/>
          </a:p>
        </p:txBody>
      </p:sp>
      <p:pic>
        <p:nvPicPr>
          <p:cNvPr id="12" name="Picture 11" descr="2HP 230v submersible grinder pump"/>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825079"/>
            <a:ext cx="4419601" cy="4099721"/>
          </a:xfrm>
          <a:prstGeom prst="rect">
            <a:avLst/>
          </a:prstGeom>
          <a:noFill/>
          <a:ln>
            <a:noFill/>
          </a:ln>
        </p:spPr>
      </p:pic>
    </p:spTree>
    <p:extLst>
      <p:ext uri="{BB962C8B-B14F-4D97-AF65-F5344CB8AC3E}">
        <p14:creationId xmlns:p14="http://schemas.microsoft.com/office/powerpoint/2010/main" val="2832228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609600"/>
            <a:ext cx="6172200" cy="457200"/>
          </a:xfrm>
        </p:spPr>
        <p:style>
          <a:lnRef idx="3">
            <a:schemeClr val="lt1"/>
          </a:lnRef>
          <a:fillRef idx="1">
            <a:schemeClr val="accent1"/>
          </a:fillRef>
          <a:effectRef idx="1">
            <a:schemeClr val="accent1"/>
          </a:effectRef>
          <a:fontRef idx="minor">
            <a:schemeClr val="lt1"/>
          </a:fontRef>
        </p:style>
        <p:txBody>
          <a:bodyPr>
            <a:normAutofit/>
          </a:bodyPr>
          <a:lstStyle/>
          <a:p>
            <a:pPr algn="ctr" rtl="1"/>
            <a:r>
              <a:rPr lang="ar-LB" sz="2000" b="1" dirty="0" smtClean="0">
                <a:latin typeface="Tahoma" pitchFamily="34" charset="0"/>
                <a:ea typeface="Tahoma" pitchFamily="34" charset="0"/>
                <a:cs typeface="Tahoma" pitchFamily="34" charset="0"/>
              </a:rPr>
              <a:t>أسعار مضخات مياه الصرف الصحي</a:t>
            </a:r>
            <a:endParaRPr lang="fr-FR" sz="2000" b="1" dirty="0">
              <a:latin typeface="Tahoma" pitchFamily="34" charset="0"/>
              <a:ea typeface="Tahoma" pitchFamily="34" charset="0"/>
              <a:cs typeface="Tahoma" pitchFamily="34" charset="0"/>
            </a:endParaRPr>
          </a:p>
        </p:txBody>
      </p:sp>
      <p:sp>
        <p:nvSpPr>
          <p:cNvPr id="3"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5"/>
          <p:cNvSpPr>
            <a:spLocks noChangeArrowheads="1"/>
          </p:cNvSpPr>
          <p:nvPr/>
        </p:nvSpPr>
        <p:spPr bwMode="auto">
          <a:xfrm>
            <a:off x="0" y="112490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
        <p:nvSpPr>
          <p:cNvPr id="7" name="TextBox 6"/>
          <p:cNvSpPr txBox="1"/>
          <p:nvPr/>
        </p:nvSpPr>
        <p:spPr>
          <a:xfrm>
            <a:off x="457200" y="1768495"/>
            <a:ext cx="6019800" cy="1785104"/>
          </a:xfrm>
          <a:prstGeom prst="rect">
            <a:avLst/>
          </a:prstGeom>
          <a:noFill/>
        </p:spPr>
        <p:txBody>
          <a:bodyPr wrap="square" rtlCol="0">
            <a:spAutoFit/>
          </a:bodyPr>
          <a:lstStyle/>
          <a:p>
            <a:pPr lvl="0"/>
            <a:r>
              <a:rPr lang="fr-FR" sz="2000" b="1" dirty="0"/>
              <a:t>Submersible </a:t>
            </a:r>
            <a:r>
              <a:rPr lang="fr-FR" sz="2000" b="1" dirty="0" err="1"/>
              <a:t>Sewage</a:t>
            </a:r>
            <a:r>
              <a:rPr lang="fr-FR" sz="2000" b="1" dirty="0"/>
              <a:t> "Non-</a:t>
            </a:r>
            <a:r>
              <a:rPr lang="fr-FR" sz="2000" b="1" dirty="0" err="1"/>
              <a:t>Clog</a:t>
            </a:r>
            <a:r>
              <a:rPr lang="fr-FR" sz="2000" b="1" dirty="0"/>
              <a:t>" </a:t>
            </a:r>
            <a:r>
              <a:rPr lang="fr-FR" sz="2000" b="1" dirty="0" err="1"/>
              <a:t>Pump</a:t>
            </a:r>
            <a:endParaRPr lang="en-US" sz="2000" b="1" dirty="0"/>
          </a:p>
          <a:p>
            <a:pPr marL="342900" lvl="0" indent="-342900">
              <a:buFont typeface="Arial" pitchFamily="34" charset="0"/>
              <a:buChar char="•"/>
            </a:pPr>
            <a:r>
              <a:rPr lang="en-US" dirty="0"/>
              <a:t>Gallons Per Hour: 7680 (128 GPM) [115v Manual, 2", switch optional]</a:t>
            </a:r>
            <a:endParaRPr lang="en-US" b="1" dirty="0"/>
          </a:p>
          <a:p>
            <a:pPr marL="342900" lvl="0" indent="-342900">
              <a:buFont typeface="Arial" pitchFamily="34" charset="0"/>
              <a:buChar char="•"/>
            </a:pPr>
            <a:r>
              <a:rPr lang="en-US" dirty="0"/>
              <a:t>Price: ($409.50)</a:t>
            </a:r>
            <a:endParaRPr lang="en-US" b="1" dirty="0"/>
          </a:p>
          <a:p>
            <a:pPr marL="342900" lvl="0" indent="-342900">
              <a:buFont typeface="Arial" pitchFamily="34" charset="0"/>
              <a:buChar char="•"/>
            </a:pPr>
            <a:r>
              <a:rPr lang="en-US" dirty="0"/>
              <a:t>Applications: Sewage, Slurry, Slush &amp; Sludge, Submersible</a:t>
            </a:r>
            <a:endParaRPr lang="en-US" b="1" dirty="0"/>
          </a:p>
        </p:txBody>
      </p:sp>
      <p:pic>
        <p:nvPicPr>
          <p:cNvPr id="9" name="Picture 8" descr="Barmesa 2BSE411 Submersible Sewage  Non-Clog Pump"/>
          <p:cNvPicPr/>
          <p:nvPr/>
        </p:nvPicPr>
        <p:blipFill>
          <a:blip r:embed="rId3">
            <a:extLst>
              <a:ext uri="{28A0092B-C50C-407E-A947-70E740481C1C}">
                <a14:useLocalDpi xmlns:a14="http://schemas.microsoft.com/office/drawing/2010/main" val="0"/>
              </a:ext>
            </a:extLst>
          </a:blip>
          <a:srcRect/>
          <a:stretch>
            <a:fillRect/>
          </a:stretch>
        </p:blipFill>
        <p:spPr bwMode="auto">
          <a:xfrm>
            <a:off x="990600" y="3733800"/>
            <a:ext cx="4267200" cy="4114800"/>
          </a:xfrm>
          <a:prstGeom prst="rect">
            <a:avLst/>
          </a:prstGeom>
          <a:noFill/>
          <a:ln>
            <a:noFill/>
          </a:ln>
        </p:spPr>
      </p:pic>
    </p:spTree>
    <p:extLst>
      <p:ext uri="{BB962C8B-B14F-4D97-AF65-F5344CB8AC3E}">
        <p14:creationId xmlns:p14="http://schemas.microsoft.com/office/powerpoint/2010/main" val="585058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609600"/>
            <a:ext cx="6172200" cy="457200"/>
          </a:xfrm>
        </p:spPr>
        <p:style>
          <a:lnRef idx="3">
            <a:schemeClr val="lt1"/>
          </a:lnRef>
          <a:fillRef idx="1">
            <a:schemeClr val="accent1"/>
          </a:fillRef>
          <a:effectRef idx="1">
            <a:schemeClr val="accent1"/>
          </a:effectRef>
          <a:fontRef idx="minor">
            <a:schemeClr val="lt1"/>
          </a:fontRef>
        </p:style>
        <p:txBody>
          <a:bodyPr>
            <a:normAutofit/>
          </a:bodyPr>
          <a:lstStyle/>
          <a:p>
            <a:pPr algn="ctr" rtl="1"/>
            <a:r>
              <a:rPr lang="ar-LB" sz="2000" b="1" dirty="0" smtClean="0">
                <a:latin typeface="Tahoma" pitchFamily="34" charset="0"/>
                <a:ea typeface="Tahoma" pitchFamily="34" charset="0"/>
                <a:cs typeface="Tahoma" pitchFamily="34" charset="0"/>
              </a:rPr>
              <a:t>أسعار مضخات مياه الصرف الصحي</a:t>
            </a:r>
            <a:endParaRPr lang="fr-FR" sz="2000" b="1" dirty="0">
              <a:latin typeface="Tahoma" pitchFamily="34" charset="0"/>
              <a:ea typeface="Tahoma" pitchFamily="34" charset="0"/>
              <a:cs typeface="Tahoma" pitchFamily="34" charset="0"/>
            </a:endParaRPr>
          </a:p>
        </p:txBody>
      </p:sp>
      <p:sp>
        <p:nvSpPr>
          <p:cNvPr id="3"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5"/>
          <p:cNvSpPr>
            <a:spLocks noChangeArrowheads="1"/>
          </p:cNvSpPr>
          <p:nvPr/>
        </p:nvSpPr>
        <p:spPr bwMode="auto">
          <a:xfrm>
            <a:off x="0" y="112490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7" name="TextBox 6"/>
          <p:cNvSpPr txBox="1"/>
          <p:nvPr/>
        </p:nvSpPr>
        <p:spPr>
          <a:xfrm>
            <a:off x="533400" y="1768495"/>
            <a:ext cx="5943600" cy="1231106"/>
          </a:xfrm>
          <a:prstGeom prst="rect">
            <a:avLst/>
          </a:prstGeom>
          <a:noFill/>
        </p:spPr>
        <p:txBody>
          <a:bodyPr wrap="square" rtlCol="0">
            <a:spAutoFit/>
          </a:bodyPr>
          <a:lstStyle/>
          <a:p>
            <a:pPr lvl="0"/>
            <a:r>
              <a:rPr lang="en-US" sz="2000" b="1" dirty="0"/>
              <a:t>16S Sewage Ejector Pump (16S-CIM)</a:t>
            </a:r>
          </a:p>
          <a:p>
            <a:pPr marL="285750" lvl="0" indent="-285750">
              <a:buFont typeface="Arial" pitchFamily="34" charset="0"/>
              <a:buChar char="•"/>
            </a:pPr>
            <a:r>
              <a:rPr lang="en-US" dirty="0"/>
              <a:t>Gallons Per Hour: 9600 (160 GPM) [1 HP 200/208V]</a:t>
            </a:r>
            <a:endParaRPr lang="en-US" b="1" dirty="0"/>
          </a:p>
          <a:p>
            <a:pPr marL="285750" lvl="0" indent="-285750">
              <a:buFont typeface="Arial" pitchFamily="34" charset="0"/>
              <a:buChar char="•"/>
            </a:pPr>
            <a:r>
              <a:rPr lang="en-US" dirty="0"/>
              <a:t>Price: ($1,827.00)</a:t>
            </a:r>
            <a:endParaRPr lang="en-US" b="1" dirty="0"/>
          </a:p>
          <a:p>
            <a:pPr marL="285750" lvl="0" indent="-285750">
              <a:buFont typeface="Arial" pitchFamily="34" charset="0"/>
              <a:buChar char="•"/>
            </a:pPr>
            <a:r>
              <a:rPr lang="en-US" dirty="0"/>
              <a:t>Applications: sewage</a:t>
            </a:r>
            <a:endParaRPr lang="en-US" b="1" dirty="0"/>
          </a:p>
        </p:txBody>
      </p:sp>
      <p:pic>
        <p:nvPicPr>
          <p:cNvPr id="10" name="Picture 9" descr="Little Giant 514625 16S-CIM"/>
          <p:cNvPicPr/>
          <p:nvPr/>
        </p:nvPicPr>
        <p:blipFill>
          <a:blip r:embed="rId3">
            <a:extLst>
              <a:ext uri="{28A0092B-C50C-407E-A947-70E740481C1C}">
                <a14:useLocalDpi xmlns:a14="http://schemas.microsoft.com/office/drawing/2010/main" val="0"/>
              </a:ext>
            </a:extLst>
          </a:blip>
          <a:srcRect/>
          <a:stretch>
            <a:fillRect/>
          </a:stretch>
        </p:blipFill>
        <p:spPr bwMode="auto">
          <a:xfrm>
            <a:off x="990600" y="3429000"/>
            <a:ext cx="4191000" cy="4019550"/>
          </a:xfrm>
          <a:prstGeom prst="rect">
            <a:avLst/>
          </a:prstGeom>
          <a:noFill/>
          <a:ln>
            <a:noFill/>
          </a:ln>
        </p:spPr>
      </p:pic>
    </p:spTree>
    <p:extLst>
      <p:ext uri="{BB962C8B-B14F-4D97-AF65-F5344CB8AC3E}">
        <p14:creationId xmlns:p14="http://schemas.microsoft.com/office/powerpoint/2010/main" val="3078944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609600"/>
            <a:ext cx="6172200" cy="457200"/>
          </a:xfrm>
        </p:spPr>
        <p:style>
          <a:lnRef idx="3">
            <a:schemeClr val="lt1"/>
          </a:lnRef>
          <a:fillRef idx="1">
            <a:schemeClr val="accent1"/>
          </a:fillRef>
          <a:effectRef idx="1">
            <a:schemeClr val="accent1"/>
          </a:effectRef>
          <a:fontRef idx="minor">
            <a:schemeClr val="lt1"/>
          </a:fontRef>
        </p:style>
        <p:txBody>
          <a:bodyPr>
            <a:normAutofit/>
          </a:bodyPr>
          <a:lstStyle/>
          <a:p>
            <a:pPr algn="ctr" rtl="1"/>
            <a:r>
              <a:rPr lang="ar-LB" sz="2000" b="1" dirty="0" smtClean="0">
                <a:latin typeface="Tahoma" pitchFamily="34" charset="0"/>
                <a:ea typeface="Tahoma" pitchFamily="34" charset="0"/>
                <a:cs typeface="Tahoma" pitchFamily="34" charset="0"/>
              </a:rPr>
              <a:t>أسعار مضخات مياه الصرف الصحي</a:t>
            </a:r>
            <a:endParaRPr lang="fr-FR" sz="2000" b="1" dirty="0">
              <a:latin typeface="Tahoma" pitchFamily="34" charset="0"/>
              <a:ea typeface="Tahoma" pitchFamily="34" charset="0"/>
              <a:cs typeface="Tahoma" pitchFamily="34" charset="0"/>
            </a:endParaRPr>
          </a:p>
        </p:txBody>
      </p:sp>
      <p:sp>
        <p:nvSpPr>
          <p:cNvPr id="3"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5"/>
          <p:cNvSpPr>
            <a:spLocks noChangeArrowheads="1"/>
          </p:cNvSpPr>
          <p:nvPr/>
        </p:nvSpPr>
        <p:spPr bwMode="auto">
          <a:xfrm>
            <a:off x="0" y="112490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7" name="TextBox 6"/>
          <p:cNvSpPr txBox="1"/>
          <p:nvPr/>
        </p:nvSpPr>
        <p:spPr>
          <a:xfrm>
            <a:off x="533400" y="1524000"/>
            <a:ext cx="5943600" cy="1815882"/>
          </a:xfrm>
          <a:prstGeom prst="rect">
            <a:avLst/>
          </a:prstGeom>
          <a:noFill/>
        </p:spPr>
        <p:txBody>
          <a:bodyPr wrap="square" rtlCol="0">
            <a:spAutoFit/>
          </a:bodyPr>
          <a:lstStyle/>
          <a:p>
            <a:pPr lvl="0"/>
            <a:r>
              <a:rPr lang="en-US" sz="2000" b="1" dirty="0"/>
              <a:t>Ebara DW Submersible Sewage Pump Stainless Steel (SS sewage 1.5hp)</a:t>
            </a:r>
            <a:endParaRPr lang="en-US" sz="2000" dirty="0"/>
          </a:p>
          <a:p>
            <a:pPr marL="285750" lvl="0" indent="-285750">
              <a:buFont typeface="Arial" pitchFamily="34" charset="0"/>
              <a:buChar char="•"/>
            </a:pPr>
            <a:r>
              <a:rPr lang="en-US" dirty="0"/>
              <a:t>Gallons Per Hour: 10800 (180 GPM) [1-1/2HP 230v/1]</a:t>
            </a:r>
            <a:endParaRPr lang="en-US" b="1" dirty="0"/>
          </a:p>
          <a:p>
            <a:pPr marL="285750" lvl="0" indent="-285750">
              <a:buFont typeface="Arial" pitchFamily="34" charset="0"/>
              <a:buChar char="•"/>
            </a:pPr>
            <a:r>
              <a:rPr lang="en-US" dirty="0"/>
              <a:t>Price: ($1,184.22)</a:t>
            </a:r>
            <a:endParaRPr lang="en-US" b="1" dirty="0"/>
          </a:p>
          <a:p>
            <a:pPr marL="285750" lvl="0" indent="-285750">
              <a:buFont typeface="Arial" pitchFamily="34" charset="0"/>
              <a:buChar char="•"/>
            </a:pPr>
            <a:r>
              <a:rPr lang="en-US" dirty="0"/>
              <a:t>Applications: Contractor, Dewatering, Fountain, Pond, Sewage, Slurry, Slush &amp; Sludge, Submersible, Sump</a:t>
            </a:r>
            <a:endParaRPr lang="en-US" b="1" dirty="0"/>
          </a:p>
        </p:txBody>
      </p:sp>
      <p:pic>
        <p:nvPicPr>
          <p:cNvPr id="9" name="Picture 8" descr="EBARA 50DWAU61.1S2 SS sewage 1.5hp"/>
          <p:cNvPicPr/>
          <p:nvPr/>
        </p:nvPicPr>
        <p:blipFill>
          <a:blip r:embed="rId3">
            <a:extLst>
              <a:ext uri="{28A0092B-C50C-407E-A947-70E740481C1C}">
                <a14:useLocalDpi xmlns:a14="http://schemas.microsoft.com/office/drawing/2010/main" val="0"/>
              </a:ext>
            </a:extLst>
          </a:blip>
          <a:srcRect/>
          <a:stretch>
            <a:fillRect/>
          </a:stretch>
        </p:blipFill>
        <p:spPr bwMode="auto">
          <a:xfrm>
            <a:off x="990600" y="3733800"/>
            <a:ext cx="4495800" cy="4090670"/>
          </a:xfrm>
          <a:prstGeom prst="rect">
            <a:avLst/>
          </a:prstGeom>
          <a:noFill/>
          <a:ln>
            <a:noFill/>
          </a:ln>
        </p:spPr>
      </p:pic>
    </p:spTree>
    <p:extLst>
      <p:ext uri="{BB962C8B-B14F-4D97-AF65-F5344CB8AC3E}">
        <p14:creationId xmlns:p14="http://schemas.microsoft.com/office/powerpoint/2010/main" val="11126212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bmersible grinder pump 2&quot; 2HP"/>
          <p:cNvPicPr/>
          <p:nvPr/>
        </p:nvPicPr>
        <p:blipFill>
          <a:blip r:embed="rId3">
            <a:extLst>
              <a:ext uri="{28A0092B-C50C-407E-A947-70E740481C1C}">
                <a14:useLocalDpi xmlns:a14="http://schemas.microsoft.com/office/drawing/2010/main" val="0"/>
              </a:ext>
            </a:extLst>
          </a:blip>
          <a:srcRect/>
          <a:stretch>
            <a:fillRect/>
          </a:stretch>
        </p:blipFill>
        <p:spPr bwMode="auto">
          <a:xfrm>
            <a:off x="533400" y="4419600"/>
            <a:ext cx="3352800" cy="3809999"/>
          </a:xfrm>
          <a:prstGeom prst="rect">
            <a:avLst/>
          </a:prstGeom>
          <a:noFill/>
          <a:ln>
            <a:noFill/>
          </a:ln>
        </p:spPr>
      </p:pic>
      <p:sp>
        <p:nvSpPr>
          <p:cNvPr id="2" name="Title 1"/>
          <p:cNvSpPr>
            <a:spLocks noGrp="1"/>
          </p:cNvSpPr>
          <p:nvPr>
            <p:ph type="title"/>
          </p:nvPr>
        </p:nvSpPr>
        <p:spPr>
          <a:xfrm>
            <a:off x="342900" y="609600"/>
            <a:ext cx="6172200" cy="457200"/>
          </a:xfrm>
        </p:spPr>
        <p:style>
          <a:lnRef idx="3">
            <a:schemeClr val="lt1"/>
          </a:lnRef>
          <a:fillRef idx="1">
            <a:schemeClr val="accent1"/>
          </a:fillRef>
          <a:effectRef idx="1">
            <a:schemeClr val="accent1"/>
          </a:effectRef>
          <a:fontRef idx="minor">
            <a:schemeClr val="lt1"/>
          </a:fontRef>
        </p:style>
        <p:txBody>
          <a:bodyPr>
            <a:normAutofit/>
          </a:bodyPr>
          <a:lstStyle/>
          <a:p>
            <a:pPr algn="ctr" rtl="1"/>
            <a:r>
              <a:rPr lang="ar-LB" sz="2000" b="1" dirty="0" smtClean="0">
                <a:latin typeface="Tahoma" pitchFamily="34" charset="0"/>
                <a:ea typeface="Tahoma" pitchFamily="34" charset="0"/>
                <a:cs typeface="Tahoma" pitchFamily="34" charset="0"/>
              </a:rPr>
              <a:t>أسعار مضخات مياه الصرف الصحي</a:t>
            </a:r>
            <a:endParaRPr lang="fr-FR" sz="2000" b="1" dirty="0">
              <a:latin typeface="Tahoma" pitchFamily="34" charset="0"/>
              <a:ea typeface="Tahoma" pitchFamily="34" charset="0"/>
              <a:cs typeface="Tahoma" pitchFamily="34" charset="0"/>
            </a:endParaRPr>
          </a:p>
        </p:txBody>
      </p:sp>
      <p:sp>
        <p:nvSpPr>
          <p:cNvPr id="3"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5"/>
          <p:cNvSpPr>
            <a:spLocks noChangeArrowheads="1"/>
          </p:cNvSpPr>
          <p:nvPr/>
        </p:nvSpPr>
        <p:spPr bwMode="auto">
          <a:xfrm>
            <a:off x="0" y="112490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7" name="TextBox 6"/>
          <p:cNvSpPr txBox="1"/>
          <p:nvPr/>
        </p:nvSpPr>
        <p:spPr>
          <a:xfrm>
            <a:off x="533400" y="1524000"/>
            <a:ext cx="5943600" cy="1785104"/>
          </a:xfrm>
          <a:prstGeom prst="rect">
            <a:avLst/>
          </a:prstGeom>
          <a:noFill/>
        </p:spPr>
        <p:txBody>
          <a:bodyPr wrap="square" rtlCol="0">
            <a:spAutoFit/>
          </a:bodyPr>
          <a:lstStyle/>
          <a:p>
            <a:pPr lvl="0"/>
            <a:r>
              <a:rPr lang="fr-FR" sz="2000" b="1" dirty="0" err="1">
                <a:latin typeface="Tahoma" pitchFamily="34" charset="0"/>
                <a:ea typeface="Tahoma" pitchFamily="34" charset="0"/>
                <a:cs typeface="Tahoma" pitchFamily="34" charset="0"/>
              </a:rPr>
              <a:t>Grinder</a:t>
            </a:r>
            <a:r>
              <a:rPr lang="fr-FR" sz="2000" b="1" dirty="0">
                <a:latin typeface="Tahoma" pitchFamily="34" charset="0"/>
                <a:ea typeface="Tahoma" pitchFamily="34" charset="0"/>
                <a:cs typeface="Tahoma" pitchFamily="34" charset="0"/>
              </a:rPr>
              <a:t> </a:t>
            </a:r>
            <a:r>
              <a:rPr lang="fr-FR" sz="2000" b="1" dirty="0" err="1">
                <a:latin typeface="Tahoma" pitchFamily="34" charset="0"/>
                <a:ea typeface="Tahoma" pitchFamily="34" charset="0"/>
                <a:cs typeface="Tahoma" pitchFamily="34" charset="0"/>
              </a:rPr>
              <a:t>Pump</a:t>
            </a:r>
            <a:r>
              <a:rPr lang="fr-FR" sz="2000" b="1" dirty="0">
                <a:latin typeface="Tahoma" pitchFamily="34" charset="0"/>
                <a:ea typeface="Tahoma" pitchFamily="34" charset="0"/>
                <a:cs typeface="Tahoma" pitchFamily="34" charset="0"/>
              </a:rPr>
              <a:t> 3HP</a:t>
            </a:r>
            <a:endParaRPr lang="en-US" sz="2000" b="1" dirty="0">
              <a:latin typeface="Tahoma" pitchFamily="34" charset="0"/>
              <a:ea typeface="Tahoma" pitchFamily="34" charset="0"/>
              <a:cs typeface="Tahoma" pitchFamily="34" charset="0"/>
            </a:endParaRPr>
          </a:p>
          <a:p>
            <a:pPr marL="285750" lvl="0" indent="-285750">
              <a:buFont typeface="Arial" pitchFamily="34" charset="0"/>
              <a:buChar char="•"/>
            </a:pPr>
            <a:r>
              <a:rPr lang="en-US" dirty="0">
                <a:latin typeface="Tahoma" pitchFamily="34" charset="0"/>
                <a:ea typeface="Tahoma" pitchFamily="34" charset="0"/>
                <a:cs typeface="Tahoma" pitchFamily="34" charset="0"/>
              </a:rPr>
              <a:t>Gallons Per Hour: 6300 (105 GPM) [3HP 230v/3 double seal]</a:t>
            </a:r>
            <a:endParaRPr lang="en-US" b="1" dirty="0">
              <a:latin typeface="Tahoma" pitchFamily="34" charset="0"/>
              <a:ea typeface="Tahoma" pitchFamily="34" charset="0"/>
              <a:cs typeface="Tahoma" pitchFamily="34" charset="0"/>
            </a:endParaRPr>
          </a:p>
          <a:p>
            <a:pPr marL="285750" lvl="0" indent="-285750">
              <a:buFont typeface="Arial" pitchFamily="34" charset="0"/>
              <a:buChar char="•"/>
            </a:pPr>
            <a:r>
              <a:rPr lang="en-US" dirty="0">
                <a:latin typeface="Tahoma" pitchFamily="34" charset="0"/>
                <a:ea typeface="Tahoma" pitchFamily="34" charset="0"/>
                <a:cs typeface="Tahoma" pitchFamily="34" charset="0"/>
              </a:rPr>
              <a:t>Price: ($3,011.00)</a:t>
            </a:r>
            <a:endParaRPr lang="en-US" b="1" dirty="0">
              <a:latin typeface="Tahoma" pitchFamily="34" charset="0"/>
              <a:ea typeface="Tahoma" pitchFamily="34" charset="0"/>
              <a:cs typeface="Tahoma" pitchFamily="34" charset="0"/>
            </a:endParaRPr>
          </a:p>
          <a:p>
            <a:pPr marL="285750" lvl="0" indent="-285750">
              <a:buFont typeface="Arial" pitchFamily="34" charset="0"/>
              <a:buChar char="•"/>
            </a:pPr>
            <a:r>
              <a:rPr lang="en-US" dirty="0">
                <a:latin typeface="Tahoma" pitchFamily="34" charset="0"/>
                <a:ea typeface="Tahoma" pitchFamily="34" charset="0"/>
                <a:cs typeface="Tahoma" pitchFamily="34" charset="0"/>
              </a:rPr>
              <a:t>Applications: Grinder, Sanitary, Slurry, Slush &amp; Sludge, Submersible, Sump</a:t>
            </a:r>
            <a:endParaRPr lang="en-US" b="1" dirty="0">
              <a:latin typeface="Tahoma" pitchFamily="34" charset="0"/>
              <a:ea typeface="Tahoma" pitchFamily="34" charset="0"/>
              <a:cs typeface="Tahoma" pitchFamily="34" charset="0"/>
            </a:endParaRPr>
          </a:p>
        </p:txBody>
      </p:sp>
      <p:pic>
        <p:nvPicPr>
          <p:cNvPr id="10" name="Picture 9" descr="https://pumpbiz.com/media/catalog/product/cache/1/image/450x450/9df78eab33525d08d6e5fb8d27136e95/B/a/Barnes_PGPPgrindmisc_1.gif"/>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811136"/>
            <a:ext cx="3413722" cy="4951863"/>
          </a:xfrm>
          <a:prstGeom prst="rect">
            <a:avLst/>
          </a:prstGeom>
          <a:noFill/>
          <a:ln>
            <a:noFill/>
          </a:ln>
        </p:spPr>
      </p:pic>
    </p:spTree>
    <p:extLst>
      <p:ext uri="{BB962C8B-B14F-4D97-AF65-F5344CB8AC3E}">
        <p14:creationId xmlns:p14="http://schemas.microsoft.com/office/powerpoint/2010/main" val="17300361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609600"/>
            <a:ext cx="6172200" cy="457200"/>
          </a:xfrm>
        </p:spPr>
        <p:style>
          <a:lnRef idx="3">
            <a:schemeClr val="lt1"/>
          </a:lnRef>
          <a:fillRef idx="1">
            <a:schemeClr val="accent1"/>
          </a:fillRef>
          <a:effectRef idx="1">
            <a:schemeClr val="accent1"/>
          </a:effectRef>
          <a:fontRef idx="minor">
            <a:schemeClr val="lt1"/>
          </a:fontRef>
        </p:style>
        <p:txBody>
          <a:bodyPr>
            <a:normAutofit/>
          </a:bodyPr>
          <a:lstStyle/>
          <a:p>
            <a:pPr algn="ctr" rtl="1"/>
            <a:r>
              <a:rPr lang="ar-LB" sz="2000" b="1" dirty="0" smtClean="0">
                <a:latin typeface="Tahoma" pitchFamily="34" charset="0"/>
                <a:ea typeface="Tahoma" pitchFamily="34" charset="0"/>
                <a:cs typeface="Tahoma" pitchFamily="34" charset="0"/>
              </a:rPr>
              <a:t>أسعار مضخات مياه الصرف الصحي</a:t>
            </a:r>
            <a:endParaRPr lang="fr-FR" sz="2000" b="1" dirty="0">
              <a:latin typeface="Tahoma" pitchFamily="34" charset="0"/>
              <a:ea typeface="Tahoma" pitchFamily="34" charset="0"/>
              <a:cs typeface="Tahoma" pitchFamily="34" charset="0"/>
            </a:endParaRPr>
          </a:p>
        </p:txBody>
      </p:sp>
      <p:sp>
        <p:nvSpPr>
          <p:cNvPr id="3"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5"/>
          <p:cNvSpPr>
            <a:spLocks noChangeArrowheads="1"/>
          </p:cNvSpPr>
          <p:nvPr/>
        </p:nvSpPr>
        <p:spPr bwMode="auto">
          <a:xfrm>
            <a:off x="0" y="112490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
        <p:nvSpPr>
          <p:cNvPr id="7" name="TextBox 6"/>
          <p:cNvSpPr txBox="1"/>
          <p:nvPr/>
        </p:nvSpPr>
        <p:spPr>
          <a:xfrm>
            <a:off x="533400" y="1524000"/>
            <a:ext cx="5943600" cy="1785104"/>
          </a:xfrm>
          <a:prstGeom prst="rect">
            <a:avLst/>
          </a:prstGeom>
          <a:noFill/>
        </p:spPr>
        <p:txBody>
          <a:bodyPr wrap="square" rtlCol="0">
            <a:spAutoFit/>
          </a:bodyPr>
          <a:lstStyle/>
          <a:p>
            <a:pPr lvl="0"/>
            <a:r>
              <a:rPr lang="fr-FR" sz="2000" b="1" dirty="0">
                <a:latin typeface="Tahoma" pitchFamily="34" charset="0"/>
                <a:ea typeface="Tahoma" pitchFamily="34" charset="0"/>
                <a:cs typeface="Tahoma" pitchFamily="34" charset="0"/>
              </a:rPr>
              <a:t>2CT Trash </a:t>
            </a:r>
            <a:r>
              <a:rPr lang="fr-FR" sz="2000" b="1" dirty="0" err="1">
                <a:latin typeface="Tahoma" pitchFamily="34" charset="0"/>
                <a:ea typeface="Tahoma" pitchFamily="34" charset="0"/>
                <a:cs typeface="Tahoma" pitchFamily="34" charset="0"/>
              </a:rPr>
              <a:t>Pump</a:t>
            </a:r>
            <a:r>
              <a:rPr lang="fr-FR" sz="2000" b="1" dirty="0">
                <a:latin typeface="Tahoma" pitchFamily="34" charset="0"/>
                <a:ea typeface="Tahoma" pitchFamily="34" charset="0"/>
                <a:cs typeface="Tahoma" pitchFamily="34" charset="0"/>
              </a:rPr>
              <a:t> PEO</a:t>
            </a:r>
            <a:endParaRPr lang="en-US" sz="2000" b="1" dirty="0">
              <a:latin typeface="Tahoma" pitchFamily="34" charset="0"/>
              <a:ea typeface="Tahoma" pitchFamily="34" charset="0"/>
              <a:cs typeface="Tahoma" pitchFamily="34" charset="0"/>
            </a:endParaRPr>
          </a:p>
          <a:p>
            <a:pPr marL="285750" lvl="0" indent="-285750">
              <a:buFont typeface="Arial" pitchFamily="34" charset="0"/>
              <a:buChar char="•"/>
            </a:pPr>
            <a:r>
              <a:rPr lang="en-US" dirty="0">
                <a:latin typeface="Tahoma" pitchFamily="34" charset="0"/>
                <a:ea typeface="Tahoma" pitchFamily="34" charset="0"/>
                <a:cs typeface="Tahoma" pitchFamily="34" charset="0"/>
              </a:rPr>
              <a:t>Gallons Per Hour: 150 GPM </a:t>
            </a:r>
            <a:endParaRPr lang="en-US" b="1" dirty="0">
              <a:latin typeface="Tahoma" pitchFamily="34" charset="0"/>
              <a:ea typeface="Tahoma" pitchFamily="34" charset="0"/>
              <a:cs typeface="Tahoma" pitchFamily="34" charset="0"/>
            </a:endParaRPr>
          </a:p>
          <a:p>
            <a:pPr marL="285750" lvl="0" indent="-285750">
              <a:buFont typeface="Arial" pitchFamily="34" charset="0"/>
              <a:buChar char="•"/>
            </a:pPr>
            <a:r>
              <a:rPr lang="en-US" dirty="0" smtClean="0">
                <a:latin typeface="Tahoma" pitchFamily="34" charset="0"/>
                <a:ea typeface="Tahoma" pitchFamily="34" charset="0"/>
                <a:cs typeface="Tahoma" pitchFamily="34" charset="0"/>
              </a:rPr>
              <a:t>Price: ($1,641.00) </a:t>
            </a:r>
            <a:endParaRPr lang="en-US" dirty="0">
              <a:latin typeface="Tahoma" pitchFamily="34" charset="0"/>
              <a:ea typeface="Tahoma" pitchFamily="34" charset="0"/>
              <a:cs typeface="Tahoma" pitchFamily="34" charset="0"/>
            </a:endParaRPr>
          </a:p>
          <a:p>
            <a:pPr marL="285750" lvl="0" indent="-285750">
              <a:buFont typeface="Arial" pitchFamily="34" charset="0"/>
              <a:buChar char="•"/>
            </a:pPr>
            <a:r>
              <a:rPr lang="en-US" dirty="0">
                <a:latin typeface="Tahoma" pitchFamily="34" charset="0"/>
                <a:ea typeface="Tahoma" pitchFamily="34" charset="0"/>
                <a:cs typeface="Tahoma" pitchFamily="34" charset="0"/>
              </a:rPr>
              <a:t>Applications: Contractor, Dewatering, Fuel Oil, Irrigation, Marine, Pond, Self-Priming, Sewage, Slurry, Slush &amp; Sludge</a:t>
            </a:r>
            <a:endParaRPr lang="en-US" b="1" dirty="0">
              <a:latin typeface="Tahoma" pitchFamily="34" charset="0"/>
              <a:ea typeface="Tahoma" pitchFamily="34" charset="0"/>
              <a:cs typeface="Tahoma" pitchFamily="34" charset="0"/>
            </a:endParaRPr>
          </a:p>
        </p:txBody>
      </p:sp>
      <p:pic>
        <p:nvPicPr>
          <p:cNvPr id="13" name="Picture 12" descr="MP 43931 2CT Trash Pump PEO"/>
          <p:cNvPicPr/>
          <p:nvPr/>
        </p:nvPicPr>
        <p:blipFill>
          <a:blip r:embed="rId3">
            <a:extLst>
              <a:ext uri="{28A0092B-C50C-407E-A947-70E740481C1C}">
                <a14:useLocalDpi xmlns:a14="http://schemas.microsoft.com/office/drawing/2010/main" val="0"/>
              </a:ext>
            </a:extLst>
          </a:blip>
          <a:srcRect/>
          <a:stretch>
            <a:fillRect/>
          </a:stretch>
        </p:blipFill>
        <p:spPr bwMode="auto">
          <a:xfrm>
            <a:off x="1062251" y="3591242"/>
            <a:ext cx="4572000" cy="4485958"/>
          </a:xfrm>
          <a:prstGeom prst="rect">
            <a:avLst/>
          </a:prstGeom>
          <a:noFill/>
          <a:ln>
            <a:noFill/>
          </a:ln>
        </p:spPr>
      </p:pic>
    </p:spTree>
    <p:extLst>
      <p:ext uri="{BB962C8B-B14F-4D97-AF65-F5344CB8AC3E}">
        <p14:creationId xmlns:p14="http://schemas.microsoft.com/office/powerpoint/2010/main" val="1884548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609600"/>
            <a:ext cx="6172200" cy="457200"/>
          </a:xfrm>
        </p:spPr>
        <p:style>
          <a:lnRef idx="3">
            <a:schemeClr val="lt1"/>
          </a:lnRef>
          <a:fillRef idx="1">
            <a:schemeClr val="accent1"/>
          </a:fillRef>
          <a:effectRef idx="1">
            <a:schemeClr val="accent1"/>
          </a:effectRef>
          <a:fontRef idx="minor">
            <a:schemeClr val="lt1"/>
          </a:fontRef>
        </p:style>
        <p:txBody>
          <a:bodyPr>
            <a:normAutofit/>
          </a:bodyPr>
          <a:lstStyle/>
          <a:p>
            <a:pPr algn="ctr" rtl="1"/>
            <a:r>
              <a:rPr lang="ar-LB" sz="2000" b="1" dirty="0" smtClean="0">
                <a:latin typeface="Tahoma" pitchFamily="34" charset="0"/>
                <a:ea typeface="Tahoma" pitchFamily="34" charset="0"/>
                <a:cs typeface="Tahoma" pitchFamily="34" charset="0"/>
              </a:rPr>
              <a:t>أسعار مضخات مياه الصرف الصحي</a:t>
            </a:r>
            <a:endParaRPr lang="fr-FR" sz="2000" b="1" dirty="0">
              <a:latin typeface="Tahoma" pitchFamily="34" charset="0"/>
              <a:ea typeface="Tahoma" pitchFamily="34" charset="0"/>
              <a:cs typeface="Tahoma" pitchFamily="34" charset="0"/>
            </a:endParaRPr>
          </a:p>
        </p:txBody>
      </p:sp>
      <p:sp>
        <p:nvSpPr>
          <p:cNvPr id="3"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5"/>
          <p:cNvSpPr>
            <a:spLocks noChangeArrowheads="1"/>
          </p:cNvSpPr>
          <p:nvPr/>
        </p:nvSpPr>
        <p:spPr bwMode="auto">
          <a:xfrm>
            <a:off x="0" y="112490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
        <p:nvSpPr>
          <p:cNvPr id="7" name="TextBox 6"/>
          <p:cNvSpPr txBox="1"/>
          <p:nvPr/>
        </p:nvSpPr>
        <p:spPr>
          <a:xfrm>
            <a:off x="533400" y="1524000"/>
            <a:ext cx="5943600" cy="1815882"/>
          </a:xfrm>
          <a:prstGeom prst="rect">
            <a:avLst/>
          </a:prstGeom>
          <a:noFill/>
        </p:spPr>
        <p:txBody>
          <a:bodyPr wrap="square" rtlCol="0">
            <a:spAutoFit/>
          </a:bodyPr>
          <a:lstStyle/>
          <a:p>
            <a:pPr lvl="0"/>
            <a:r>
              <a:rPr lang="en-US" sz="2000" b="1" dirty="0">
                <a:latin typeface="Tahoma" pitchFamily="34" charset="0"/>
                <a:ea typeface="Tahoma" pitchFamily="34" charset="0"/>
                <a:cs typeface="Tahoma" pitchFamily="34" charset="0"/>
              </a:rPr>
              <a:t>MIT High Pressure Pedestal Pumps (FMIT-30 MIT)</a:t>
            </a:r>
            <a:endParaRPr lang="en-US" sz="2000" dirty="0">
              <a:latin typeface="Tahoma" pitchFamily="34" charset="0"/>
              <a:ea typeface="Tahoma" pitchFamily="34" charset="0"/>
              <a:cs typeface="Tahoma" pitchFamily="34" charset="0"/>
            </a:endParaRPr>
          </a:p>
          <a:p>
            <a:pPr marL="285750" lvl="0" indent="-285750">
              <a:buFont typeface="Arial" pitchFamily="34" charset="0"/>
              <a:buChar char="•"/>
            </a:pPr>
            <a:r>
              <a:rPr lang="en-US" dirty="0">
                <a:latin typeface="Tahoma" pitchFamily="34" charset="0"/>
                <a:ea typeface="Tahoma" pitchFamily="34" charset="0"/>
                <a:cs typeface="Tahoma" pitchFamily="34" charset="0"/>
              </a:rPr>
              <a:t>Gallons Per Hour: 21900 (365 GPM)</a:t>
            </a:r>
            <a:endParaRPr lang="en-US" b="1" dirty="0">
              <a:latin typeface="Tahoma" pitchFamily="34" charset="0"/>
              <a:ea typeface="Tahoma" pitchFamily="34" charset="0"/>
              <a:cs typeface="Tahoma" pitchFamily="34" charset="0"/>
            </a:endParaRPr>
          </a:p>
          <a:p>
            <a:pPr marL="285750" lvl="0" indent="-285750">
              <a:buFont typeface="Arial" pitchFamily="34" charset="0"/>
              <a:buChar char="•"/>
            </a:pPr>
            <a:r>
              <a:rPr lang="en-US" dirty="0" smtClean="0">
                <a:latin typeface="Tahoma" pitchFamily="34" charset="0"/>
                <a:ea typeface="Tahoma" pitchFamily="34" charset="0"/>
                <a:cs typeface="Tahoma" pitchFamily="34" charset="0"/>
              </a:rPr>
              <a:t>Price: ($4,004.00)</a:t>
            </a:r>
            <a:endParaRPr lang="en-US" b="1" dirty="0">
              <a:latin typeface="Tahoma" pitchFamily="34" charset="0"/>
              <a:ea typeface="Tahoma" pitchFamily="34" charset="0"/>
              <a:cs typeface="Tahoma" pitchFamily="34" charset="0"/>
            </a:endParaRPr>
          </a:p>
          <a:p>
            <a:pPr marL="285750" lvl="0" indent="-285750">
              <a:buFont typeface="Arial" pitchFamily="34" charset="0"/>
              <a:buChar char="•"/>
            </a:pPr>
            <a:r>
              <a:rPr lang="en-US" dirty="0">
                <a:latin typeface="Tahoma" pitchFamily="34" charset="0"/>
                <a:ea typeface="Tahoma" pitchFamily="34" charset="0"/>
                <a:cs typeface="Tahoma" pitchFamily="34" charset="0"/>
              </a:rPr>
              <a:t>Applications: Dewatering, Marine, Sanitary, Self-Priming, Sewage, Slurry, Slush &amp; Sludge</a:t>
            </a:r>
            <a:endParaRPr lang="en-US" b="1" dirty="0">
              <a:latin typeface="Tahoma" pitchFamily="34" charset="0"/>
              <a:ea typeface="Tahoma" pitchFamily="34" charset="0"/>
              <a:cs typeface="Tahoma" pitchFamily="34" charset="0"/>
            </a:endParaRPr>
          </a:p>
        </p:txBody>
      </p:sp>
      <p:pic>
        <p:nvPicPr>
          <p:cNvPr id="9" name="Picture 8" descr="monarch MIT-40 trash pump frame "/>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886200"/>
            <a:ext cx="4653915" cy="4114800"/>
          </a:xfrm>
          <a:prstGeom prst="rect">
            <a:avLst/>
          </a:prstGeom>
          <a:noFill/>
          <a:ln>
            <a:noFill/>
          </a:ln>
        </p:spPr>
      </p:pic>
    </p:spTree>
    <p:extLst>
      <p:ext uri="{BB962C8B-B14F-4D97-AF65-F5344CB8AC3E}">
        <p14:creationId xmlns:p14="http://schemas.microsoft.com/office/powerpoint/2010/main" val="40105967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609600"/>
            <a:ext cx="6172200" cy="457200"/>
          </a:xfrm>
        </p:spPr>
        <p:style>
          <a:lnRef idx="3">
            <a:schemeClr val="lt1"/>
          </a:lnRef>
          <a:fillRef idx="1">
            <a:schemeClr val="accent1"/>
          </a:fillRef>
          <a:effectRef idx="1">
            <a:schemeClr val="accent1"/>
          </a:effectRef>
          <a:fontRef idx="minor">
            <a:schemeClr val="lt1"/>
          </a:fontRef>
        </p:style>
        <p:txBody>
          <a:bodyPr>
            <a:normAutofit/>
          </a:bodyPr>
          <a:lstStyle/>
          <a:p>
            <a:pPr algn="ctr" rtl="1"/>
            <a:r>
              <a:rPr lang="ar-LB" sz="2000" b="1" dirty="0" smtClean="0">
                <a:latin typeface="Tahoma" pitchFamily="34" charset="0"/>
                <a:ea typeface="Tahoma" pitchFamily="34" charset="0"/>
                <a:cs typeface="Tahoma" pitchFamily="34" charset="0"/>
              </a:rPr>
              <a:t>أسعار مضخات مياه الصرف الصحي</a:t>
            </a:r>
            <a:endParaRPr lang="fr-FR" sz="2000" b="1" dirty="0">
              <a:latin typeface="Tahoma" pitchFamily="34" charset="0"/>
              <a:ea typeface="Tahoma" pitchFamily="34" charset="0"/>
              <a:cs typeface="Tahoma" pitchFamily="34" charset="0"/>
            </a:endParaRPr>
          </a:p>
        </p:txBody>
      </p:sp>
      <p:sp>
        <p:nvSpPr>
          <p:cNvPr id="3"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5"/>
          <p:cNvSpPr>
            <a:spLocks noChangeArrowheads="1"/>
          </p:cNvSpPr>
          <p:nvPr/>
        </p:nvSpPr>
        <p:spPr bwMode="auto">
          <a:xfrm>
            <a:off x="0" y="112490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
        <p:nvSpPr>
          <p:cNvPr id="7" name="TextBox 6"/>
          <p:cNvSpPr txBox="1"/>
          <p:nvPr/>
        </p:nvSpPr>
        <p:spPr>
          <a:xfrm>
            <a:off x="533400" y="1524000"/>
            <a:ext cx="5943600" cy="1785104"/>
          </a:xfrm>
          <a:prstGeom prst="rect">
            <a:avLst/>
          </a:prstGeom>
          <a:noFill/>
        </p:spPr>
        <p:txBody>
          <a:bodyPr wrap="square" rtlCol="0">
            <a:spAutoFit/>
          </a:bodyPr>
          <a:lstStyle/>
          <a:p>
            <a:pPr lvl="0"/>
            <a:r>
              <a:rPr lang="fr-FR" sz="2000" b="1" dirty="0" err="1">
                <a:latin typeface="Tahoma" pitchFamily="34" charset="0"/>
                <a:ea typeface="Tahoma" pitchFamily="34" charset="0"/>
                <a:cs typeface="Tahoma" pitchFamily="34" charset="0"/>
              </a:rPr>
              <a:t>Sewage</a:t>
            </a:r>
            <a:r>
              <a:rPr lang="fr-FR" sz="2000" b="1" dirty="0">
                <a:latin typeface="Tahoma" pitchFamily="34" charset="0"/>
                <a:ea typeface="Tahoma" pitchFamily="34" charset="0"/>
                <a:cs typeface="Tahoma" pitchFamily="34" charset="0"/>
              </a:rPr>
              <a:t> Trash </a:t>
            </a:r>
            <a:r>
              <a:rPr lang="fr-FR" sz="2000" b="1" dirty="0" err="1">
                <a:latin typeface="Tahoma" pitchFamily="34" charset="0"/>
                <a:ea typeface="Tahoma" pitchFamily="34" charset="0"/>
                <a:cs typeface="Tahoma" pitchFamily="34" charset="0"/>
              </a:rPr>
              <a:t>pump</a:t>
            </a:r>
            <a:r>
              <a:rPr lang="fr-FR" sz="2000" b="1" dirty="0">
                <a:latin typeface="Tahoma" pitchFamily="34" charset="0"/>
                <a:ea typeface="Tahoma" pitchFamily="34" charset="0"/>
                <a:cs typeface="Tahoma" pitchFamily="34" charset="0"/>
              </a:rPr>
              <a:t> 7.5HP</a:t>
            </a:r>
            <a:endParaRPr lang="en-US" sz="2000" b="1" dirty="0">
              <a:latin typeface="Tahoma" pitchFamily="34" charset="0"/>
              <a:ea typeface="Tahoma" pitchFamily="34" charset="0"/>
              <a:cs typeface="Tahoma" pitchFamily="34" charset="0"/>
            </a:endParaRPr>
          </a:p>
          <a:p>
            <a:pPr marL="342900" lvl="0" indent="-342900">
              <a:buFont typeface="Arial" pitchFamily="34" charset="0"/>
              <a:buChar char="•"/>
            </a:pPr>
            <a:r>
              <a:rPr lang="en-US" dirty="0">
                <a:latin typeface="Tahoma" pitchFamily="34" charset="0"/>
                <a:ea typeface="Tahoma" pitchFamily="34" charset="0"/>
                <a:cs typeface="Tahoma" pitchFamily="34" charset="0"/>
              </a:rPr>
              <a:t>230/460v 3P 20,400GPH, 3" 394A </a:t>
            </a:r>
          </a:p>
          <a:p>
            <a:pPr marL="342900" lvl="0" indent="-342900">
              <a:buFont typeface="Arial" pitchFamily="34" charset="0"/>
              <a:buChar char="•"/>
            </a:pPr>
            <a:r>
              <a:rPr lang="fr-FR" dirty="0">
                <a:latin typeface="Tahoma" pitchFamily="34" charset="0"/>
                <a:ea typeface="Tahoma" pitchFamily="34" charset="0"/>
                <a:cs typeface="Tahoma" pitchFamily="34" charset="0"/>
              </a:rPr>
              <a:t>Price : ($1,942.40)</a:t>
            </a:r>
            <a:endParaRPr lang="en-US" dirty="0">
              <a:latin typeface="Tahoma" pitchFamily="34" charset="0"/>
              <a:ea typeface="Tahoma" pitchFamily="34" charset="0"/>
              <a:cs typeface="Tahoma" pitchFamily="34" charset="0"/>
            </a:endParaRPr>
          </a:p>
          <a:p>
            <a:pPr marL="342900" lvl="0" indent="-342900">
              <a:buFont typeface="Arial" pitchFamily="34" charset="0"/>
              <a:buChar char="•"/>
            </a:pPr>
            <a:r>
              <a:rPr lang="en-US" dirty="0">
                <a:latin typeface="Tahoma" pitchFamily="34" charset="0"/>
                <a:ea typeface="Tahoma" pitchFamily="34" charset="0"/>
                <a:cs typeface="Tahoma" pitchFamily="34" charset="0"/>
              </a:rPr>
              <a:t>Applications: Contractor, Dewatering, Flooded Suction, Fountain, Self-Priming, Sewage, Slurry, Slush &amp; Sludge</a:t>
            </a:r>
          </a:p>
        </p:txBody>
      </p:sp>
      <p:pic>
        <p:nvPicPr>
          <p:cNvPr id="10" name="Picture 9" descr="amt 394g-95 pump"/>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10000"/>
            <a:ext cx="5181600" cy="3795395"/>
          </a:xfrm>
          <a:prstGeom prst="rect">
            <a:avLst/>
          </a:prstGeom>
          <a:noFill/>
          <a:ln>
            <a:noFill/>
          </a:ln>
        </p:spPr>
      </p:pic>
    </p:spTree>
    <p:extLst>
      <p:ext uri="{BB962C8B-B14F-4D97-AF65-F5344CB8AC3E}">
        <p14:creationId xmlns:p14="http://schemas.microsoft.com/office/powerpoint/2010/main" val="25739055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609600"/>
            <a:ext cx="6172200" cy="457200"/>
          </a:xfrm>
        </p:spPr>
        <p:style>
          <a:lnRef idx="3">
            <a:schemeClr val="lt1"/>
          </a:lnRef>
          <a:fillRef idx="1">
            <a:schemeClr val="accent1"/>
          </a:fillRef>
          <a:effectRef idx="1">
            <a:schemeClr val="accent1"/>
          </a:effectRef>
          <a:fontRef idx="minor">
            <a:schemeClr val="lt1"/>
          </a:fontRef>
        </p:style>
        <p:txBody>
          <a:bodyPr>
            <a:normAutofit/>
          </a:bodyPr>
          <a:lstStyle/>
          <a:p>
            <a:pPr algn="ctr" rtl="1"/>
            <a:r>
              <a:rPr lang="ar-LB" sz="2000" b="1" dirty="0" smtClean="0">
                <a:latin typeface="Tahoma" pitchFamily="34" charset="0"/>
                <a:ea typeface="Tahoma" pitchFamily="34" charset="0"/>
                <a:cs typeface="Tahoma" pitchFamily="34" charset="0"/>
              </a:rPr>
              <a:t>أسعار مضخات مياه الصرف الصحي</a:t>
            </a:r>
            <a:endParaRPr lang="fr-FR" sz="2000" b="1" dirty="0">
              <a:latin typeface="Tahoma" pitchFamily="34" charset="0"/>
              <a:ea typeface="Tahoma" pitchFamily="34" charset="0"/>
              <a:cs typeface="Tahoma" pitchFamily="34" charset="0"/>
            </a:endParaRPr>
          </a:p>
        </p:txBody>
      </p:sp>
      <p:sp>
        <p:nvSpPr>
          <p:cNvPr id="3"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5"/>
          <p:cNvSpPr>
            <a:spLocks noChangeArrowheads="1"/>
          </p:cNvSpPr>
          <p:nvPr/>
        </p:nvSpPr>
        <p:spPr bwMode="auto">
          <a:xfrm>
            <a:off x="0" y="112490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
        <p:nvSpPr>
          <p:cNvPr id="7" name="TextBox 6"/>
          <p:cNvSpPr txBox="1"/>
          <p:nvPr/>
        </p:nvSpPr>
        <p:spPr>
          <a:xfrm>
            <a:off x="533400" y="1524000"/>
            <a:ext cx="5943600" cy="1508105"/>
          </a:xfrm>
          <a:prstGeom prst="rect">
            <a:avLst/>
          </a:prstGeom>
          <a:noFill/>
        </p:spPr>
        <p:txBody>
          <a:bodyPr wrap="square" rtlCol="0">
            <a:spAutoFit/>
          </a:bodyPr>
          <a:lstStyle/>
          <a:p>
            <a:pPr lvl="0"/>
            <a:r>
              <a:rPr lang="fr-FR" sz="2000" b="1" dirty="0">
                <a:latin typeface="Tahoma" pitchFamily="34" charset="0"/>
                <a:ea typeface="Tahoma" pitchFamily="34" charset="0"/>
                <a:cs typeface="Tahoma" pitchFamily="34" charset="0"/>
              </a:rPr>
              <a:t>Submersible "Non-</a:t>
            </a:r>
            <a:r>
              <a:rPr lang="fr-FR" sz="2000" b="1" dirty="0" err="1">
                <a:latin typeface="Tahoma" pitchFamily="34" charset="0"/>
                <a:ea typeface="Tahoma" pitchFamily="34" charset="0"/>
                <a:cs typeface="Tahoma" pitchFamily="34" charset="0"/>
              </a:rPr>
              <a:t>Clog</a:t>
            </a:r>
            <a:r>
              <a:rPr lang="fr-FR" sz="2000" b="1" dirty="0">
                <a:latin typeface="Tahoma" pitchFamily="34" charset="0"/>
                <a:ea typeface="Tahoma" pitchFamily="34" charset="0"/>
                <a:cs typeface="Tahoma" pitchFamily="34" charset="0"/>
              </a:rPr>
              <a:t>" </a:t>
            </a:r>
            <a:r>
              <a:rPr lang="fr-FR" sz="2000" b="1" dirty="0" err="1">
                <a:latin typeface="Tahoma" pitchFamily="34" charset="0"/>
                <a:ea typeface="Tahoma" pitchFamily="34" charset="0"/>
                <a:cs typeface="Tahoma" pitchFamily="34" charset="0"/>
              </a:rPr>
              <a:t>Pump</a:t>
            </a:r>
            <a:r>
              <a:rPr lang="fr-FR" sz="2000" b="1" dirty="0">
                <a:latin typeface="Tahoma" pitchFamily="34" charset="0"/>
                <a:ea typeface="Tahoma" pitchFamily="34" charset="0"/>
                <a:cs typeface="Tahoma" pitchFamily="34" charset="0"/>
              </a:rPr>
              <a:t> 8"</a:t>
            </a:r>
            <a:endParaRPr lang="en-US" sz="2000" b="1" dirty="0">
              <a:latin typeface="Tahoma" pitchFamily="34" charset="0"/>
              <a:ea typeface="Tahoma" pitchFamily="34" charset="0"/>
              <a:cs typeface="Tahoma" pitchFamily="34" charset="0"/>
            </a:endParaRPr>
          </a:p>
          <a:p>
            <a:pPr marL="342900" lvl="0" indent="-342900">
              <a:buFont typeface="Arial" pitchFamily="34" charset="0"/>
              <a:buChar char="•"/>
            </a:pPr>
            <a:r>
              <a:rPr lang="en-US" dirty="0">
                <a:latin typeface="Tahoma" pitchFamily="34" charset="0"/>
                <a:ea typeface="Tahoma" pitchFamily="34" charset="0"/>
                <a:cs typeface="Tahoma" pitchFamily="34" charset="0"/>
              </a:rPr>
              <a:t>Gallons Per Hour: 210000 (3500 GPM) [460v/3P 48HP 8"]</a:t>
            </a:r>
            <a:endParaRPr lang="en-US" b="1" dirty="0">
              <a:latin typeface="Tahoma" pitchFamily="34" charset="0"/>
              <a:ea typeface="Tahoma" pitchFamily="34" charset="0"/>
              <a:cs typeface="Tahoma" pitchFamily="34" charset="0"/>
            </a:endParaRPr>
          </a:p>
          <a:p>
            <a:pPr marL="342900" lvl="0" indent="-342900">
              <a:buFont typeface="Arial" pitchFamily="34" charset="0"/>
              <a:buChar char="•"/>
            </a:pPr>
            <a:r>
              <a:rPr lang="en-US" dirty="0">
                <a:latin typeface="Tahoma" pitchFamily="34" charset="0"/>
                <a:ea typeface="Tahoma" pitchFamily="34" charset="0"/>
                <a:cs typeface="Tahoma" pitchFamily="34" charset="0"/>
              </a:rPr>
              <a:t>Price: ($18,350.00)</a:t>
            </a:r>
            <a:endParaRPr lang="en-US" b="1" dirty="0">
              <a:latin typeface="Tahoma" pitchFamily="34" charset="0"/>
              <a:ea typeface="Tahoma" pitchFamily="34" charset="0"/>
              <a:cs typeface="Tahoma" pitchFamily="34" charset="0"/>
            </a:endParaRPr>
          </a:p>
          <a:p>
            <a:pPr marL="342900" lvl="0" indent="-342900">
              <a:buFont typeface="Arial" pitchFamily="34" charset="0"/>
              <a:buChar char="•"/>
            </a:pPr>
            <a:r>
              <a:rPr lang="en-US" dirty="0">
                <a:latin typeface="Tahoma" pitchFamily="34" charset="0"/>
                <a:ea typeface="Tahoma" pitchFamily="34" charset="0"/>
                <a:cs typeface="Tahoma" pitchFamily="34" charset="0"/>
              </a:rPr>
              <a:t>Applications: Dewatering, Sewage, Submersible</a:t>
            </a:r>
            <a:endParaRPr lang="en-US" b="1" dirty="0">
              <a:latin typeface="Tahoma" pitchFamily="34" charset="0"/>
              <a:ea typeface="Tahoma" pitchFamily="34" charset="0"/>
              <a:cs typeface="Tahoma" pitchFamily="34" charset="0"/>
            </a:endParaRPr>
          </a:p>
        </p:txBody>
      </p:sp>
      <p:pic>
        <p:nvPicPr>
          <p:cNvPr id="9" name="Picture 8" descr="https://pumpbiz.com/media/catalog/product/cache/1/image/450x450/9df78eab33525d08d6e5fb8d27136e95/b/a/barmesa_8bsev2.jpg"/>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429000"/>
            <a:ext cx="3962400" cy="4419600"/>
          </a:xfrm>
          <a:prstGeom prst="rect">
            <a:avLst/>
          </a:prstGeom>
          <a:noFill/>
          <a:ln>
            <a:noFill/>
          </a:ln>
        </p:spPr>
      </p:pic>
    </p:spTree>
    <p:extLst>
      <p:ext uri="{BB962C8B-B14F-4D97-AF65-F5344CB8AC3E}">
        <p14:creationId xmlns:p14="http://schemas.microsoft.com/office/powerpoint/2010/main" val="2560274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86380"/>
            <a:ext cx="6172200" cy="528020"/>
          </a:xfrm>
        </p:spPr>
        <p:style>
          <a:lnRef idx="3">
            <a:schemeClr val="lt1"/>
          </a:lnRef>
          <a:fillRef idx="1">
            <a:schemeClr val="accent1"/>
          </a:fillRef>
          <a:effectRef idx="1">
            <a:schemeClr val="accent1"/>
          </a:effectRef>
          <a:fontRef idx="minor">
            <a:schemeClr val="lt1"/>
          </a:fontRef>
        </p:style>
        <p:txBody>
          <a:bodyPr>
            <a:normAutofit/>
          </a:bodyPr>
          <a:lstStyle/>
          <a:p>
            <a:pPr algn="ctr" rtl="1"/>
            <a:r>
              <a:rPr lang="ar-SA" sz="2000" b="1" dirty="0">
                <a:effectLst/>
                <a:latin typeface="Tahoma" pitchFamily="34" charset="0"/>
                <a:ea typeface="Tahoma" pitchFamily="34" charset="0"/>
                <a:cs typeface="Tahoma" pitchFamily="34" charset="0"/>
              </a:rPr>
              <a:t>أنابيب الصرف </a:t>
            </a:r>
            <a:r>
              <a:rPr lang="ar-SA" sz="2000" b="1" dirty="0" smtClean="0">
                <a:effectLst/>
                <a:latin typeface="Tahoma" pitchFamily="34" charset="0"/>
                <a:ea typeface="Tahoma" pitchFamily="34" charset="0"/>
                <a:cs typeface="Tahoma" pitchFamily="34" charset="0"/>
              </a:rPr>
              <a:t>الصحي</a:t>
            </a:r>
            <a:r>
              <a:rPr lang="ar-LB" sz="2000" b="1" dirty="0" smtClean="0">
                <a:effectLst/>
                <a:latin typeface="Tahoma" pitchFamily="34" charset="0"/>
                <a:ea typeface="Tahoma" pitchFamily="34" charset="0"/>
                <a:cs typeface="Tahoma" pitchFamily="34" charset="0"/>
              </a:rPr>
              <a:t> البلاستيكية</a:t>
            </a:r>
            <a:endParaRPr lang="fr-FR" sz="2000" b="1" dirty="0">
              <a:latin typeface="Tahoma" pitchFamily="34" charset="0"/>
              <a:ea typeface="Tahoma" pitchFamily="34" charset="0"/>
              <a:cs typeface="Tahoma" pitchFamily="34" charset="0"/>
            </a:endParaRPr>
          </a:p>
        </p:txBody>
      </p:sp>
      <p:pic>
        <p:nvPicPr>
          <p:cNvPr id="3" name="Picture 2"/>
          <p:cNvPicPr/>
          <p:nvPr/>
        </p:nvPicPr>
        <p:blipFill>
          <a:blip r:embed="rId3"/>
          <a:stretch>
            <a:fillRect/>
          </a:stretch>
        </p:blipFill>
        <p:spPr>
          <a:xfrm>
            <a:off x="304800" y="6705600"/>
            <a:ext cx="6248400" cy="2743200"/>
          </a:xfrm>
          <a:prstGeom prst="rect">
            <a:avLst/>
          </a:prstGeom>
        </p:spPr>
      </p:pic>
      <p:sp>
        <p:nvSpPr>
          <p:cNvPr id="4" name="TextBox 3"/>
          <p:cNvSpPr txBox="1"/>
          <p:nvPr/>
        </p:nvSpPr>
        <p:spPr>
          <a:xfrm>
            <a:off x="304800" y="1300877"/>
            <a:ext cx="6248400" cy="2585323"/>
          </a:xfrm>
          <a:prstGeom prst="rect">
            <a:avLst/>
          </a:prstGeom>
          <a:noFill/>
        </p:spPr>
        <p:txBody>
          <a:bodyPr wrap="square" rtlCol="0">
            <a:spAutoFit/>
          </a:bodyPr>
          <a:lstStyle/>
          <a:p>
            <a:pPr algn="r" rtl="1"/>
            <a:r>
              <a:rPr lang="ar-SA" i="1" u="sng" dirty="0" smtClean="0"/>
              <a:t>من </a:t>
            </a:r>
            <a:r>
              <a:rPr lang="ar-SA" i="1" u="sng" dirty="0"/>
              <a:t>مزايا المنتجات </a:t>
            </a:r>
            <a:r>
              <a:rPr lang="ar-SA" i="1" u="sng" dirty="0" smtClean="0"/>
              <a:t>البلاستيكية</a:t>
            </a:r>
            <a:r>
              <a:rPr lang="ar-LB" i="1" u="sng" dirty="0"/>
              <a:t> </a:t>
            </a:r>
            <a:r>
              <a:rPr lang="en-US" i="1" u="sng" dirty="0" smtClean="0"/>
              <a:t>:</a:t>
            </a:r>
            <a:endParaRPr lang="en-US" i="1" dirty="0"/>
          </a:p>
          <a:p>
            <a:pPr marL="285750" lvl="0" indent="-285750" algn="r" rtl="1">
              <a:lnSpc>
                <a:spcPct val="150000"/>
              </a:lnSpc>
              <a:buFont typeface="Arial" pitchFamily="34" charset="0"/>
              <a:buChar char="•"/>
            </a:pPr>
            <a:r>
              <a:rPr lang="ar-SA" sz="1600" dirty="0"/>
              <a:t>وزن </a:t>
            </a:r>
            <a:r>
              <a:rPr lang="ar-LB" sz="1600" dirty="0" smtClean="0"/>
              <a:t>خفيف</a:t>
            </a:r>
          </a:p>
          <a:p>
            <a:pPr marL="285750" lvl="0" indent="-285750" algn="r" rtl="1">
              <a:lnSpc>
                <a:spcPct val="150000"/>
              </a:lnSpc>
              <a:buFont typeface="Arial" pitchFamily="34" charset="0"/>
              <a:buChar char="•"/>
            </a:pPr>
            <a:r>
              <a:rPr lang="ar-SA" sz="1600" dirty="0" smtClean="0"/>
              <a:t>بساطة </a:t>
            </a:r>
            <a:r>
              <a:rPr lang="ar-SA" sz="1600" dirty="0"/>
              <a:t>التثبيت </a:t>
            </a:r>
            <a:r>
              <a:rPr lang="ar-LB" sz="1600" dirty="0" smtClean="0"/>
              <a:t>,</a:t>
            </a:r>
            <a:r>
              <a:rPr lang="ar-SA" sz="1600" dirty="0" smtClean="0"/>
              <a:t> </a:t>
            </a:r>
            <a:r>
              <a:rPr lang="ar-SA" sz="1600" dirty="0"/>
              <a:t>يتم قطع البلاستيك دون مشاكل ويصل بسهولة</a:t>
            </a:r>
            <a:r>
              <a:rPr lang="en-US" sz="1600" dirty="0"/>
              <a:t>.</a:t>
            </a:r>
          </a:p>
          <a:p>
            <a:pPr marL="285750" indent="-285750" algn="r" rtl="1">
              <a:lnSpc>
                <a:spcPct val="150000"/>
              </a:lnSpc>
              <a:buFont typeface="Arial" pitchFamily="34" charset="0"/>
              <a:buChar char="•"/>
            </a:pPr>
            <a:r>
              <a:rPr lang="ar-SA" sz="1600" dirty="0"/>
              <a:t>المتانة </a:t>
            </a:r>
            <a:r>
              <a:rPr lang="ar-LB" sz="1600" dirty="0" smtClean="0"/>
              <a:t>, حيث </a:t>
            </a:r>
            <a:r>
              <a:rPr lang="ar-SA" sz="1600" dirty="0" smtClean="0"/>
              <a:t>مقاومة </a:t>
            </a:r>
            <a:r>
              <a:rPr lang="ar-LB" sz="1600" dirty="0"/>
              <a:t>ا</a:t>
            </a:r>
            <a:r>
              <a:rPr lang="ar-SA" sz="1600" dirty="0" smtClean="0"/>
              <a:t>لبيئات </a:t>
            </a:r>
            <a:r>
              <a:rPr lang="ar-SA" sz="1600" dirty="0"/>
              <a:t>العدوانية، والتآكل، والرطوبة </a:t>
            </a:r>
            <a:r>
              <a:rPr lang="ar-SA" sz="1600" dirty="0" smtClean="0"/>
              <a:t>العالية.</a:t>
            </a:r>
            <a:endParaRPr lang="ar-LB" sz="1600" dirty="0" smtClean="0"/>
          </a:p>
          <a:p>
            <a:pPr marL="285750" indent="-285750" algn="r" rtl="1">
              <a:lnSpc>
                <a:spcPct val="150000"/>
              </a:lnSpc>
              <a:buFont typeface="Arial" pitchFamily="34" charset="0"/>
              <a:buChar char="•"/>
            </a:pPr>
            <a:r>
              <a:rPr lang="ar-SA" sz="1600" dirty="0" smtClean="0"/>
              <a:t> خدمة </a:t>
            </a:r>
            <a:r>
              <a:rPr lang="ar-SA" sz="1600" dirty="0"/>
              <a:t>الحياة من أنابيب البلاستيك المجاري هو أطول بكثير</a:t>
            </a:r>
            <a:r>
              <a:rPr lang="en-US" sz="1600" dirty="0"/>
              <a:t>.</a:t>
            </a:r>
          </a:p>
          <a:p>
            <a:pPr marL="285750" lvl="0" indent="-285750" algn="r" rtl="1">
              <a:lnSpc>
                <a:spcPct val="150000"/>
              </a:lnSpc>
              <a:buFont typeface="Arial" pitchFamily="34" charset="0"/>
              <a:buChar char="•"/>
            </a:pPr>
            <a:r>
              <a:rPr lang="ar-SA" sz="1600" dirty="0"/>
              <a:t>مقاومة الانسداد</a:t>
            </a:r>
            <a:r>
              <a:rPr lang="en-US" sz="1600" dirty="0"/>
              <a:t> </a:t>
            </a:r>
            <a:endParaRPr lang="ar-LB" sz="1600" dirty="0" smtClean="0"/>
          </a:p>
          <a:p>
            <a:pPr marL="285750" lvl="0" indent="-285750" algn="r" rtl="1">
              <a:lnSpc>
                <a:spcPct val="150000"/>
              </a:lnSpc>
              <a:buFont typeface="Arial" pitchFamily="34" charset="0"/>
              <a:buChar char="•"/>
            </a:pPr>
            <a:r>
              <a:rPr lang="ar-SA" sz="1600" dirty="0" smtClean="0"/>
              <a:t>الحصانة </a:t>
            </a:r>
            <a:r>
              <a:rPr lang="ar-SA" sz="1600" dirty="0"/>
              <a:t>للتغيرات في درجات </a:t>
            </a:r>
            <a:r>
              <a:rPr lang="ar-SA" sz="1600" dirty="0" smtClean="0"/>
              <a:t>الحرارة</a:t>
            </a:r>
            <a:endParaRPr lang="fr-FR" sz="1600" dirty="0"/>
          </a:p>
        </p:txBody>
      </p:sp>
      <p:sp>
        <p:nvSpPr>
          <p:cNvPr id="5" name="TextBox 4"/>
          <p:cNvSpPr txBox="1"/>
          <p:nvPr/>
        </p:nvSpPr>
        <p:spPr>
          <a:xfrm>
            <a:off x="304800" y="4419600"/>
            <a:ext cx="6248400" cy="1846659"/>
          </a:xfrm>
          <a:prstGeom prst="rect">
            <a:avLst/>
          </a:prstGeom>
          <a:noFill/>
        </p:spPr>
        <p:txBody>
          <a:bodyPr wrap="square" rtlCol="0">
            <a:spAutoFit/>
          </a:bodyPr>
          <a:lstStyle/>
          <a:p>
            <a:pPr algn="r" rtl="1"/>
            <a:r>
              <a:rPr lang="ar-SA" i="1" u="sng" dirty="0"/>
              <a:t>عيوب أنابيب الصرف الصحي المصنوعة من البلاستيك</a:t>
            </a:r>
            <a:r>
              <a:rPr lang="en-US" i="1" u="sng" dirty="0"/>
              <a:t>:</a:t>
            </a:r>
            <a:endParaRPr lang="en-US" i="1" dirty="0"/>
          </a:p>
          <a:p>
            <a:pPr marL="285750" lvl="0" indent="-285750" algn="r" rtl="1">
              <a:lnSpc>
                <a:spcPct val="150000"/>
              </a:lnSpc>
              <a:buFont typeface="Arial" pitchFamily="34" charset="0"/>
              <a:buChar char="•"/>
            </a:pPr>
            <a:r>
              <a:rPr lang="ar-SA" sz="1600" dirty="0" smtClean="0"/>
              <a:t>نظام </a:t>
            </a:r>
            <a:r>
              <a:rPr lang="ar-SA" sz="1600" dirty="0"/>
              <a:t>الصرف الصحي المصنوع من المنتجات البلاستيكية هو صاخبة أثناء العملية. </a:t>
            </a:r>
            <a:endParaRPr lang="ar-LB" sz="1600" dirty="0" smtClean="0"/>
          </a:p>
          <a:p>
            <a:pPr marL="285750" lvl="0" indent="-285750" algn="r" rtl="1">
              <a:lnSpc>
                <a:spcPct val="150000"/>
              </a:lnSpc>
              <a:buFont typeface="Arial" pitchFamily="34" charset="0"/>
              <a:buChar char="•"/>
            </a:pPr>
            <a:r>
              <a:rPr lang="ar-SA" sz="1600" dirty="0" smtClean="0"/>
              <a:t>عدم </a:t>
            </a:r>
            <a:r>
              <a:rPr lang="ar-SA" sz="1600" dirty="0"/>
              <a:t>التسامح لدرجات الحرارة العالية - تتراوح درجة حرارة التشغيل لهذه المنتجات من 40 إلى 90 درجة. </a:t>
            </a:r>
            <a:endParaRPr lang="fr-FR" sz="16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41959612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6172200" cy="457200"/>
          </a:xfrm>
        </p:spPr>
        <p:style>
          <a:lnRef idx="3">
            <a:schemeClr val="lt1"/>
          </a:lnRef>
          <a:fillRef idx="1">
            <a:schemeClr val="accent1"/>
          </a:fillRef>
          <a:effectRef idx="1">
            <a:schemeClr val="accent1"/>
          </a:effectRef>
          <a:fontRef idx="minor">
            <a:schemeClr val="lt1"/>
          </a:fontRef>
        </p:style>
        <p:txBody>
          <a:bodyPr>
            <a:normAutofit/>
          </a:bodyPr>
          <a:lstStyle/>
          <a:p>
            <a:pPr algn="ctr" rtl="1"/>
            <a:r>
              <a:rPr lang="en-US" sz="2000" b="1" dirty="0" smtClean="0">
                <a:effectLst/>
                <a:latin typeface="Tahoma" pitchFamily="34" charset="0"/>
                <a:ea typeface="Tahoma" pitchFamily="34" charset="0"/>
                <a:cs typeface="Tahoma" pitchFamily="34" charset="0"/>
              </a:rPr>
              <a:t>References</a:t>
            </a:r>
            <a:endParaRPr lang="fr-FR" sz="2000" b="1" dirty="0">
              <a:latin typeface="Tahoma" pitchFamily="34" charset="0"/>
              <a:ea typeface="Tahoma" pitchFamily="34" charset="0"/>
              <a:cs typeface="Tahoma" pitchFamily="34" charset="0"/>
            </a:endParaRPr>
          </a:p>
        </p:txBody>
      </p:sp>
      <p:sp>
        <p:nvSpPr>
          <p:cNvPr id="3"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TextBox 8"/>
          <p:cNvSpPr txBox="1"/>
          <p:nvPr/>
        </p:nvSpPr>
        <p:spPr>
          <a:xfrm>
            <a:off x="304800" y="956846"/>
            <a:ext cx="6248400" cy="55092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285750" indent="-285750">
              <a:buFont typeface="Wingdings" pitchFamily="2" charset="2"/>
              <a:buChar char="Ø"/>
            </a:pPr>
            <a:r>
              <a:rPr lang="en-US" sz="1600" dirty="0" smtClean="0">
                <a:hlinkClick r:id="rId3"/>
              </a:rPr>
              <a:t>http</a:t>
            </a:r>
            <a:r>
              <a:rPr lang="en-US" sz="1600" dirty="0">
                <a:hlinkClick r:id="rId3"/>
              </a:rPr>
              <a:t>://www.cosmictherap.com/%D8%A3%D8%A8%D8%B9%D8%A7%D8%AF%D8%A3%D9%86%D8%A7%D8%A8%D9%8A%D8%A8%D8%A7%D9%84%D8%B5%D8%B1%D9%81-%D8%A7%D9%84%D8%B5%D8%AD%D9%8A</a:t>
            </a:r>
            <a:r>
              <a:rPr lang="ar-SA" sz="1600" dirty="0" smtClean="0">
                <a:hlinkClick r:id="rId3"/>
              </a:rPr>
              <a:t>/</a:t>
            </a:r>
            <a:endParaRPr lang="en-US" sz="1600" dirty="0" smtClean="0"/>
          </a:p>
          <a:p>
            <a:pPr marL="285750" indent="-285750">
              <a:buFont typeface="Wingdings" pitchFamily="2" charset="2"/>
              <a:buChar char="Ø"/>
            </a:pPr>
            <a:endParaRPr lang="en-US" sz="1600" b="1" dirty="0"/>
          </a:p>
          <a:p>
            <a:pPr marL="285750" indent="-285750">
              <a:buFont typeface="Wingdings" pitchFamily="2" charset="2"/>
              <a:buChar char="Ø"/>
            </a:pPr>
            <a:r>
              <a:rPr lang="en-US" sz="1600" dirty="0" smtClean="0">
                <a:hlinkClick r:id="rId4"/>
              </a:rPr>
              <a:t>https</a:t>
            </a:r>
            <a:r>
              <a:rPr lang="en-US" sz="1600" dirty="0">
                <a:hlinkClick r:id="rId4"/>
              </a:rPr>
              <a:t>://ar.decorexpro.com/truby/kanalizacionnye/pvh</a:t>
            </a:r>
            <a:r>
              <a:rPr lang="en-US" sz="1600" dirty="0"/>
              <a:t> </a:t>
            </a:r>
            <a:endParaRPr lang="en-US" sz="1600" dirty="0" smtClean="0"/>
          </a:p>
          <a:p>
            <a:pPr marL="285750" indent="-285750">
              <a:buFont typeface="Wingdings" pitchFamily="2" charset="2"/>
              <a:buChar char="Ø"/>
            </a:pPr>
            <a:endParaRPr lang="en-US" sz="1600" dirty="0"/>
          </a:p>
          <a:p>
            <a:pPr marL="285750" indent="-285750">
              <a:buFont typeface="Wingdings" pitchFamily="2" charset="2"/>
              <a:buChar char="Ø"/>
            </a:pPr>
            <a:r>
              <a:rPr lang="en-US" sz="1600" dirty="0" smtClean="0">
                <a:hlinkClick r:id="rId5"/>
              </a:rPr>
              <a:t>https</a:t>
            </a:r>
            <a:r>
              <a:rPr lang="en-US" sz="1600" dirty="0">
                <a:hlinkClick r:id="rId5"/>
              </a:rPr>
              <a:t>://</a:t>
            </a:r>
            <a:r>
              <a:rPr lang="en-US" sz="1600" dirty="0" smtClean="0">
                <a:hlinkClick r:id="rId5"/>
              </a:rPr>
              <a:t>cdn-cms.f-static.net/uploads/1812105/normal_5c4076a69eaa1.pdf</a:t>
            </a:r>
            <a:endParaRPr lang="en-US" sz="1600" dirty="0" smtClean="0"/>
          </a:p>
          <a:p>
            <a:pPr marL="285750" indent="-285750">
              <a:buFont typeface="Wingdings" pitchFamily="2" charset="2"/>
              <a:buChar char="Ø"/>
            </a:pPr>
            <a:endParaRPr lang="en-US" sz="1600" dirty="0"/>
          </a:p>
          <a:p>
            <a:pPr marL="285750" indent="-285750">
              <a:buFont typeface="Wingdings" pitchFamily="2" charset="2"/>
              <a:buChar char="Ø"/>
            </a:pPr>
            <a:r>
              <a:rPr lang="en-US" sz="1600" dirty="0" smtClean="0">
                <a:hlinkClick r:id="rId6"/>
              </a:rPr>
              <a:t>https</a:t>
            </a:r>
            <a:r>
              <a:rPr lang="en-US" sz="1600" dirty="0">
                <a:hlinkClick r:id="rId6"/>
              </a:rPr>
              <a:t>://www.aljawharaglobal.com</a:t>
            </a:r>
            <a:r>
              <a:rPr lang="en-US" sz="1600" dirty="0"/>
              <a:t> </a:t>
            </a:r>
          </a:p>
          <a:p>
            <a:endParaRPr lang="en-US" sz="1600" dirty="0"/>
          </a:p>
          <a:p>
            <a:pPr marL="285750" indent="-285750">
              <a:buFont typeface="Wingdings" pitchFamily="2" charset="2"/>
              <a:buChar char="Ø"/>
            </a:pPr>
            <a:r>
              <a:rPr lang="en-US" sz="1600" dirty="0" smtClean="0">
                <a:hlinkClick r:id="rId7"/>
              </a:rPr>
              <a:t>http</a:t>
            </a:r>
            <a:r>
              <a:rPr lang="en-US" sz="1600" dirty="0">
                <a:hlinkClick r:id="rId7"/>
              </a:rPr>
              <a:t>://</a:t>
            </a:r>
            <a:r>
              <a:rPr lang="en-US" sz="1600" dirty="0" smtClean="0">
                <a:hlinkClick r:id="rId7"/>
              </a:rPr>
              <a:t>www.concastpipe.com/wp-content/uploads/2016/09/cc-2016-price-list.pdf</a:t>
            </a:r>
            <a:endParaRPr lang="en-US" sz="1600" dirty="0"/>
          </a:p>
          <a:p>
            <a:pPr marL="285750" indent="-285750">
              <a:buFont typeface="Wingdings" pitchFamily="2" charset="2"/>
              <a:buChar char="Ø"/>
            </a:pPr>
            <a:endParaRPr lang="en-US" sz="1600" u="sng" dirty="0" smtClean="0">
              <a:hlinkClick r:id="rId8"/>
            </a:endParaRPr>
          </a:p>
          <a:p>
            <a:pPr marL="285750" indent="-285750">
              <a:buFont typeface="Wingdings" pitchFamily="2" charset="2"/>
              <a:buChar char="Ø"/>
            </a:pPr>
            <a:r>
              <a:rPr lang="en-US" sz="1600" u="sng" dirty="0" smtClean="0">
                <a:hlinkClick r:id="rId8"/>
              </a:rPr>
              <a:t>http</a:t>
            </a:r>
            <a:r>
              <a:rPr lang="en-US" sz="1600" u="sng" dirty="0">
                <a:hlinkClick r:id="rId8"/>
              </a:rPr>
              <a:t>://</a:t>
            </a:r>
            <a:r>
              <a:rPr lang="en-US" sz="1600" u="sng" dirty="0" smtClean="0">
                <a:hlinkClick r:id="rId8"/>
              </a:rPr>
              <a:t>www.croospump.com/blog/characteristics-of-sewage-disposal-pump.html</a:t>
            </a:r>
            <a:endParaRPr lang="en-US" sz="1600" dirty="0"/>
          </a:p>
          <a:p>
            <a:pPr marL="285750" indent="-285750">
              <a:buFont typeface="Wingdings" pitchFamily="2" charset="2"/>
              <a:buChar char="Ø"/>
            </a:pPr>
            <a:endParaRPr lang="en-US" sz="1600" u="sng" dirty="0">
              <a:hlinkClick r:id="rId9"/>
            </a:endParaRPr>
          </a:p>
          <a:p>
            <a:pPr marL="285750" indent="-285750">
              <a:buFont typeface="Wingdings" pitchFamily="2" charset="2"/>
              <a:buChar char="Ø"/>
            </a:pPr>
            <a:r>
              <a:rPr lang="en-US" sz="1600" u="sng" dirty="0" smtClean="0">
                <a:hlinkClick r:id="rId9"/>
              </a:rPr>
              <a:t>https</a:t>
            </a:r>
            <a:r>
              <a:rPr lang="en-US" sz="1600" u="sng" dirty="0">
                <a:hlinkClick r:id="rId9"/>
              </a:rPr>
              <a:t>://</a:t>
            </a:r>
            <a:r>
              <a:rPr lang="en-US" sz="1600" u="sng" dirty="0" smtClean="0">
                <a:hlinkClick r:id="rId9"/>
              </a:rPr>
              <a:t>pumpbiz.com/applications/sewage-pump-industrial?p=2</a:t>
            </a:r>
            <a:endParaRPr lang="en-US" sz="1600" dirty="0"/>
          </a:p>
          <a:p>
            <a:pPr marL="285750" indent="-285750">
              <a:buFont typeface="Wingdings" pitchFamily="2" charset="2"/>
              <a:buChar char="Ø"/>
            </a:pPr>
            <a:endParaRPr lang="en-US" sz="1600" u="sng" dirty="0">
              <a:hlinkClick r:id="rId10"/>
            </a:endParaRPr>
          </a:p>
          <a:p>
            <a:pPr marL="285750" indent="-285750">
              <a:buFont typeface="Wingdings" pitchFamily="2" charset="2"/>
              <a:buChar char="Ø"/>
            </a:pPr>
            <a:r>
              <a:rPr lang="en-US" sz="1600" u="sng" dirty="0" smtClean="0">
                <a:hlinkClick r:id="rId10"/>
              </a:rPr>
              <a:t>https</a:t>
            </a:r>
            <a:r>
              <a:rPr lang="en-US" sz="1600" u="sng" dirty="0">
                <a:hlinkClick r:id="rId10"/>
              </a:rPr>
              <a:t>://pumpbiz.com/applications/slurry-slush-sludge-pump</a:t>
            </a:r>
            <a:r>
              <a:rPr lang="en-US" sz="1600" dirty="0"/>
              <a:t> </a:t>
            </a:r>
          </a:p>
          <a:p>
            <a:pPr marL="285750" indent="-285750">
              <a:buFont typeface="Wingdings" pitchFamily="2" charset="2"/>
              <a:buChar char="Ø"/>
            </a:pPr>
            <a:endParaRPr lang="en-US" sz="1600" dirty="0"/>
          </a:p>
        </p:txBody>
      </p:sp>
      <p:sp>
        <p:nvSpPr>
          <p:cNvPr id="7"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45720" numCol="1" anchor="ctr" anchorCtr="0" compatLnSpc="1">
            <a:prstTxWarp prst="textNoShape">
              <a:avLst/>
            </a:prstTxWarp>
            <a:spAutoFit/>
          </a:bodyPr>
          <a:lstStyle/>
          <a:p>
            <a:endParaRPr lang="fr-FR"/>
          </a:p>
        </p:txBody>
      </p:sp>
      <p:sp>
        <p:nvSpPr>
          <p:cNvPr id="11" name="Rectangle 5"/>
          <p:cNvSpPr>
            <a:spLocks noChangeArrowheads="1"/>
          </p:cNvSpPr>
          <p:nvPr/>
        </p:nvSpPr>
        <p:spPr bwMode="auto">
          <a:xfrm>
            <a:off x="0" y="112490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21858058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45720" numCol="1" anchor="ctr" anchorCtr="0" compatLnSpc="1">
            <a:prstTxWarp prst="textNoShape">
              <a:avLst/>
            </a:prstTxWarp>
            <a:spAutoFit/>
          </a:bodyPr>
          <a:lstStyle/>
          <a:p>
            <a:endParaRPr lang="fr-FR"/>
          </a:p>
        </p:txBody>
      </p:sp>
      <p:sp>
        <p:nvSpPr>
          <p:cNvPr id="11" name="Rectangle 5"/>
          <p:cNvSpPr>
            <a:spLocks noChangeArrowheads="1"/>
          </p:cNvSpPr>
          <p:nvPr/>
        </p:nvSpPr>
        <p:spPr bwMode="auto">
          <a:xfrm>
            <a:off x="0" y="112490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itle 3"/>
          <p:cNvSpPr>
            <a:spLocks noGrp="1"/>
          </p:cNvSpPr>
          <p:nvPr>
            <p:ph type="title"/>
          </p:nvPr>
        </p:nvSpPr>
        <p:spPr>
          <a:xfrm>
            <a:off x="342900" y="1757980"/>
            <a:ext cx="6172200" cy="1747220"/>
          </a:xfrm>
        </p:spPr>
        <p:txBody>
          <a:bodyPr>
            <a:normAutofit/>
          </a:bodyPr>
          <a:lstStyle/>
          <a:p>
            <a:r>
              <a:rPr lang="ar-LB" sz="6000" b="1" dirty="0" smtClean="0">
                <a:solidFill>
                  <a:srgbClr val="FFC000"/>
                </a:solidFill>
                <a:latin typeface="Tahoma" pitchFamily="34" charset="0"/>
                <a:ea typeface="Tahoma" pitchFamily="34" charset="0"/>
                <a:cs typeface="Tahoma" pitchFamily="34" charset="0"/>
              </a:rPr>
              <a:t>دمتم بأمان الله</a:t>
            </a:r>
            <a:endParaRPr lang="fr-FR" sz="6000" b="1" dirty="0">
              <a:solidFill>
                <a:srgbClr val="FFC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244079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86380"/>
            <a:ext cx="6172200" cy="604220"/>
          </a:xfrm>
        </p:spPr>
        <p:style>
          <a:lnRef idx="3">
            <a:schemeClr val="lt1"/>
          </a:lnRef>
          <a:fillRef idx="1">
            <a:schemeClr val="accent1"/>
          </a:fillRef>
          <a:effectRef idx="1">
            <a:schemeClr val="accent1"/>
          </a:effectRef>
          <a:fontRef idx="minor">
            <a:schemeClr val="lt1"/>
          </a:fontRef>
        </p:style>
        <p:txBody>
          <a:bodyPr>
            <a:normAutofit/>
          </a:bodyPr>
          <a:lstStyle/>
          <a:p>
            <a:pPr algn="ctr" rtl="1"/>
            <a:r>
              <a:rPr lang="ar-SA" sz="2000" b="1" dirty="0">
                <a:effectLst/>
              </a:rPr>
              <a:t>أسعار الأنابيب البلاستيكية ( </a:t>
            </a:r>
            <a:r>
              <a:rPr lang="fr-FR" sz="2000" b="1" dirty="0" smtClean="0">
                <a:effectLst/>
              </a:rPr>
              <a:t>PVC</a:t>
            </a:r>
            <a:r>
              <a:rPr lang="ar-SA" sz="2000" b="1" dirty="0" smtClean="0">
                <a:effectLst/>
              </a:rPr>
              <a:t>)</a:t>
            </a:r>
            <a:r>
              <a:rPr lang="fr-FR" sz="2000" b="1" dirty="0" smtClean="0">
                <a:effectLst/>
              </a:rPr>
              <a:t> </a:t>
            </a:r>
            <a:endParaRPr lang="fr-FR" sz="2000" b="1" dirty="0"/>
          </a:p>
        </p:txBody>
      </p:sp>
      <p:pic>
        <p:nvPicPr>
          <p:cNvPr id="3" name="Picture 2"/>
          <p:cNvPicPr/>
          <p:nvPr/>
        </p:nvPicPr>
        <p:blipFill>
          <a:blip r:embed="rId3"/>
          <a:stretch>
            <a:fillRect/>
          </a:stretch>
        </p:blipFill>
        <p:spPr>
          <a:xfrm>
            <a:off x="476250" y="1162050"/>
            <a:ext cx="1276350" cy="1657350"/>
          </a:xfrm>
          <a:prstGeom prst="rect">
            <a:avLst/>
          </a:prstGeom>
        </p:spPr>
      </p:pic>
      <p:pic>
        <p:nvPicPr>
          <p:cNvPr id="4" name="Picture 3"/>
          <p:cNvPicPr/>
          <p:nvPr/>
        </p:nvPicPr>
        <p:blipFill>
          <a:blip r:embed="rId4"/>
          <a:stretch>
            <a:fillRect/>
          </a:stretch>
        </p:blipFill>
        <p:spPr>
          <a:xfrm>
            <a:off x="304800" y="2933131"/>
            <a:ext cx="6172200" cy="5095875"/>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74159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86380"/>
            <a:ext cx="6172200" cy="604220"/>
          </a:xfrm>
        </p:spPr>
        <p:style>
          <a:lnRef idx="3">
            <a:schemeClr val="lt1"/>
          </a:lnRef>
          <a:fillRef idx="1">
            <a:schemeClr val="accent1"/>
          </a:fillRef>
          <a:effectRef idx="1">
            <a:schemeClr val="accent1"/>
          </a:effectRef>
          <a:fontRef idx="minor">
            <a:schemeClr val="lt1"/>
          </a:fontRef>
        </p:style>
        <p:txBody>
          <a:bodyPr>
            <a:normAutofit/>
          </a:bodyPr>
          <a:lstStyle/>
          <a:p>
            <a:pPr algn="ctr" rtl="1"/>
            <a:r>
              <a:rPr lang="ar-SA" sz="2000" b="1" dirty="0">
                <a:effectLst/>
              </a:rPr>
              <a:t>أسعار الأنابيب البلاستيكية ( </a:t>
            </a:r>
            <a:r>
              <a:rPr lang="fr-FR" sz="2000" b="1" dirty="0" smtClean="0">
                <a:effectLst/>
              </a:rPr>
              <a:t>PVC</a:t>
            </a:r>
            <a:r>
              <a:rPr lang="ar-SA" sz="2000" b="1" dirty="0" smtClean="0">
                <a:effectLst/>
              </a:rPr>
              <a:t>)</a:t>
            </a:r>
            <a:r>
              <a:rPr lang="fr-FR" sz="2000" b="1" dirty="0" smtClean="0">
                <a:effectLst/>
              </a:rPr>
              <a:t> </a:t>
            </a:r>
            <a:endParaRPr lang="fr-FR" sz="2000" b="1" dirty="0"/>
          </a:p>
        </p:txBody>
      </p:sp>
      <p:pic>
        <p:nvPicPr>
          <p:cNvPr id="5" name="Picture 4"/>
          <p:cNvPicPr/>
          <p:nvPr/>
        </p:nvPicPr>
        <p:blipFill>
          <a:blip r:embed="rId3"/>
          <a:stretch>
            <a:fillRect/>
          </a:stretch>
        </p:blipFill>
        <p:spPr>
          <a:xfrm>
            <a:off x="990600" y="1143000"/>
            <a:ext cx="4572000" cy="2057400"/>
          </a:xfrm>
          <a:prstGeom prst="rect">
            <a:avLst/>
          </a:prstGeom>
        </p:spPr>
      </p:pic>
      <p:pic>
        <p:nvPicPr>
          <p:cNvPr id="6" name="Picture 5"/>
          <p:cNvPicPr/>
          <p:nvPr/>
        </p:nvPicPr>
        <p:blipFill>
          <a:blip r:embed="rId4"/>
          <a:stretch>
            <a:fillRect/>
          </a:stretch>
        </p:blipFill>
        <p:spPr>
          <a:xfrm>
            <a:off x="381000" y="3352800"/>
            <a:ext cx="6096000" cy="5486400"/>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430596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86380"/>
            <a:ext cx="6172200" cy="604220"/>
          </a:xfrm>
        </p:spPr>
        <p:style>
          <a:lnRef idx="3">
            <a:schemeClr val="lt1"/>
          </a:lnRef>
          <a:fillRef idx="1">
            <a:schemeClr val="accent1"/>
          </a:fillRef>
          <a:effectRef idx="1">
            <a:schemeClr val="accent1"/>
          </a:effectRef>
          <a:fontRef idx="minor">
            <a:schemeClr val="lt1"/>
          </a:fontRef>
        </p:style>
        <p:txBody>
          <a:bodyPr>
            <a:normAutofit/>
          </a:bodyPr>
          <a:lstStyle/>
          <a:p>
            <a:pPr algn="ctr" rtl="1"/>
            <a:r>
              <a:rPr lang="ar-SA" sz="2000" b="1" dirty="0">
                <a:effectLst/>
              </a:rPr>
              <a:t>أسعار الأنابيب البلاستيكية ( </a:t>
            </a:r>
            <a:r>
              <a:rPr lang="fr-FR" sz="2000" b="1" dirty="0" smtClean="0">
                <a:effectLst/>
              </a:rPr>
              <a:t>PVC</a:t>
            </a:r>
            <a:r>
              <a:rPr lang="ar-SA" sz="2000" b="1" dirty="0" smtClean="0">
                <a:effectLst/>
              </a:rPr>
              <a:t>)</a:t>
            </a:r>
            <a:r>
              <a:rPr lang="fr-FR" sz="2000" b="1" dirty="0" smtClean="0">
                <a:effectLst/>
              </a:rPr>
              <a:t> </a:t>
            </a:r>
            <a:endParaRPr lang="fr-FR" sz="2000" b="1" dirty="0"/>
          </a:p>
        </p:txBody>
      </p:sp>
      <p:pic>
        <p:nvPicPr>
          <p:cNvPr id="7" name="Picture 6"/>
          <p:cNvPicPr/>
          <p:nvPr/>
        </p:nvPicPr>
        <p:blipFill>
          <a:blip r:embed="rId3"/>
          <a:stretch>
            <a:fillRect/>
          </a:stretch>
        </p:blipFill>
        <p:spPr>
          <a:xfrm>
            <a:off x="1176977" y="1295400"/>
            <a:ext cx="4476750" cy="1152525"/>
          </a:xfrm>
          <a:prstGeom prst="rect">
            <a:avLst/>
          </a:prstGeom>
        </p:spPr>
      </p:pic>
      <p:pic>
        <p:nvPicPr>
          <p:cNvPr id="8" name="Picture 7"/>
          <p:cNvPicPr/>
          <p:nvPr/>
        </p:nvPicPr>
        <p:blipFill>
          <a:blip r:embed="rId4"/>
          <a:stretch>
            <a:fillRect/>
          </a:stretch>
        </p:blipFill>
        <p:spPr>
          <a:xfrm>
            <a:off x="304800" y="2667000"/>
            <a:ext cx="6248400" cy="5410200"/>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522345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86380"/>
            <a:ext cx="6172200" cy="604220"/>
          </a:xfrm>
        </p:spPr>
        <p:style>
          <a:lnRef idx="3">
            <a:schemeClr val="lt1"/>
          </a:lnRef>
          <a:fillRef idx="1">
            <a:schemeClr val="accent1"/>
          </a:fillRef>
          <a:effectRef idx="1">
            <a:schemeClr val="accent1"/>
          </a:effectRef>
          <a:fontRef idx="minor">
            <a:schemeClr val="lt1"/>
          </a:fontRef>
        </p:style>
        <p:txBody>
          <a:bodyPr>
            <a:normAutofit/>
          </a:bodyPr>
          <a:lstStyle/>
          <a:p>
            <a:pPr algn="ctr" rtl="1"/>
            <a:r>
              <a:rPr lang="ar-SA" sz="2000" b="1" dirty="0">
                <a:effectLst/>
              </a:rPr>
              <a:t>أسعار الأنابيب البلاستيكية </a:t>
            </a:r>
            <a:r>
              <a:rPr lang="ar-SA" sz="2000" b="1" dirty="0" smtClean="0">
                <a:effectLst/>
              </a:rPr>
              <a:t>(</a:t>
            </a:r>
            <a:r>
              <a:rPr lang="fr-FR" sz="2000" b="1" dirty="0" smtClean="0">
                <a:effectLst/>
              </a:rPr>
              <a:t>UPVC</a:t>
            </a:r>
            <a:r>
              <a:rPr lang="ar-SA" sz="2000" b="1" dirty="0" smtClean="0">
                <a:effectLst/>
              </a:rPr>
              <a:t> </a:t>
            </a:r>
            <a:r>
              <a:rPr lang="ar-SA" sz="2000" b="1" dirty="0">
                <a:effectLst/>
              </a:rPr>
              <a:t>)</a:t>
            </a:r>
            <a:r>
              <a:rPr lang="fr-FR" sz="2000" b="1" dirty="0">
                <a:effectLst/>
              </a:rPr>
              <a:t> </a:t>
            </a:r>
            <a:endParaRPr lang="fr-FR" sz="2000" b="1" dirty="0"/>
          </a:p>
        </p:txBody>
      </p:sp>
      <p:sp>
        <p:nvSpPr>
          <p:cNvPr id="3" name="TextBox 2"/>
          <p:cNvSpPr txBox="1"/>
          <p:nvPr/>
        </p:nvSpPr>
        <p:spPr>
          <a:xfrm>
            <a:off x="228600" y="1295400"/>
            <a:ext cx="6477000" cy="338554"/>
          </a:xfrm>
          <a:prstGeom prst="rect">
            <a:avLst/>
          </a:prstGeom>
          <a:noFill/>
        </p:spPr>
        <p:txBody>
          <a:bodyPr wrap="square" rtlCol="0">
            <a:spAutoFit/>
          </a:bodyPr>
          <a:lstStyle/>
          <a:p>
            <a:r>
              <a:rPr lang="en-US" sz="1600" b="1" dirty="0">
                <a:latin typeface="Tahoma" pitchFamily="34" charset="0"/>
                <a:ea typeface="Tahoma" pitchFamily="34" charset="0"/>
                <a:cs typeface="Tahoma" pitchFamily="34" charset="0"/>
              </a:rPr>
              <a:t>UPVC Fittings FOR GRAVITY DRAIN &amp; </a:t>
            </a:r>
            <a:r>
              <a:rPr lang="en-US" sz="1600" b="1" dirty="0" smtClean="0">
                <a:latin typeface="Tahoma" pitchFamily="34" charset="0"/>
                <a:ea typeface="Tahoma" pitchFamily="34" charset="0"/>
                <a:cs typeface="Tahoma" pitchFamily="34" charset="0"/>
              </a:rPr>
              <a:t>SEWER</a:t>
            </a:r>
            <a:r>
              <a:rPr lang="ar-LB" sz="1600" b="1" dirty="0" smtClean="0">
                <a:latin typeface="Tahoma" pitchFamily="34" charset="0"/>
                <a:ea typeface="Tahoma" pitchFamily="34" charset="0"/>
                <a:cs typeface="Tahoma" pitchFamily="34" charset="0"/>
              </a:rPr>
              <a:t> </a:t>
            </a:r>
            <a:r>
              <a:rPr lang="en-US" sz="1600" b="1" dirty="0" smtClean="0">
                <a:latin typeface="Tahoma" pitchFamily="34" charset="0"/>
                <a:ea typeface="Tahoma" pitchFamily="34" charset="0"/>
                <a:cs typeface="Tahoma" pitchFamily="34" charset="0"/>
              </a:rPr>
              <a:t>NETWORKS</a:t>
            </a:r>
            <a:endParaRPr lang="en-US" sz="1600" b="1" dirty="0">
              <a:latin typeface="Tahoma" pitchFamily="34" charset="0"/>
              <a:ea typeface="Tahoma" pitchFamily="34" charset="0"/>
              <a:cs typeface="Tahoma" pitchFamily="34" charset="0"/>
            </a:endParaRPr>
          </a:p>
        </p:txBody>
      </p:sp>
      <p:pic>
        <p:nvPicPr>
          <p:cNvPr id="6" name="Picture 5"/>
          <p:cNvPicPr/>
          <p:nvPr/>
        </p:nvPicPr>
        <p:blipFill>
          <a:blip r:embed="rId3"/>
          <a:stretch>
            <a:fillRect/>
          </a:stretch>
        </p:blipFill>
        <p:spPr>
          <a:xfrm>
            <a:off x="304799" y="1749961"/>
            <a:ext cx="6275127" cy="5141794"/>
          </a:xfrm>
          <a:prstGeom prst="rect">
            <a:avLst/>
          </a:prstGeom>
        </p:spPr>
      </p:pic>
      <p:pic>
        <p:nvPicPr>
          <p:cNvPr id="9" name="Picture 8"/>
          <p:cNvPicPr/>
          <p:nvPr/>
        </p:nvPicPr>
        <p:blipFill>
          <a:blip r:embed="rId4"/>
          <a:stretch>
            <a:fillRect/>
          </a:stretch>
        </p:blipFill>
        <p:spPr>
          <a:xfrm>
            <a:off x="304800" y="6781800"/>
            <a:ext cx="6275127" cy="2895599"/>
          </a:xfrm>
          <a:prstGeom prst="rect">
            <a:avLst/>
          </a:prstGeom>
        </p:spPr>
      </p:pic>
      <p:sp>
        <p:nvSpPr>
          <p:cNvPr id="4" name="Slide Number Placeholder 3"/>
          <p:cNvSpPr>
            <a:spLocks noGrp="1"/>
          </p:cNvSpPr>
          <p:nvPr>
            <p:ph type="sldNum" sz="quarter" idx="12"/>
          </p:nvPr>
        </p:nvSpPr>
        <p:spPr>
          <a:xfrm>
            <a:off x="6477000" y="9361400"/>
            <a:ext cx="377190" cy="435864"/>
          </a:xfrm>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701955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86380"/>
            <a:ext cx="6172200" cy="604220"/>
          </a:xfrm>
        </p:spPr>
        <p:style>
          <a:lnRef idx="3">
            <a:schemeClr val="lt1"/>
          </a:lnRef>
          <a:fillRef idx="1">
            <a:schemeClr val="accent1"/>
          </a:fillRef>
          <a:effectRef idx="1">
            <a:schemeClr val="accent1"/>
          </a:effectRef>
          <a:fontRef idx="minor">
            <a:schemeClr val="lt1"/>
          </a:fontRef>
        </p:style>
        <p:txBody>
          <a:bodyPr>
            <a:normAutofit/>
          </a:bodyPr>
          <a:lstStyle/>
          <a:p>
            <a:pPr algn="ctr" rtl="1"/>
            <a:r>
              <a:rPr lang="ar-SA" sz="2000" b="1" dirty="0">
                <a:effectLst/>
              </a:rPr>
              <a:t>أسعار الأنابيب البلاستيكية </a:t>
            </a:r>
            <a:r>
              <a:rPr lang="ar-SA" sz="2000" b="1" dirty="0" smtClean="0">
                <a:effectLst/>
              </a:rPr>
              <a:t>(</a:t>
            </a:r>
            <a:r>
              <a:rPr lang="fr-FR" sz="2000" b="1" dirty="0" smtClean="0">
                <a:effectLst/>
              </a:rPr>
              <a:t>UPVC</a:t>
            </a:r>
            <a:r>
              <a:rPr lang="ar-SA" sz="2000" b="1" dirty="0" smtClean="0">
                <a:effectLst/>
              </a:rPr>
              <a:t> </a:t>
            </a:r>
            <a:r>
              <a:rPr lang="ar-SA" sz="2000" b="1" dirty="0">
                <a:effectLst/>
              </a:rPr>
              <a:t>)</a:t>
            </a:r>
            <a:r>
              <a:rPr lang="fr-FR" sz="2000" b="1" dirty="0">
                <a:effectLst/>
              </a:rPr>
              <a:t> </a:t>
            </a:r>
            <a:endParaRPr lang="fr-FR" sz="2000" b="1" dirty="0"/>
          </a:p>
        </p:txBody>
      </p:sp>
      <p:sp>
        <p:nvSpPr>
          <p:cNvPr id="3" name="TextBox 2"/>
          <p:cNvSpPr txBox="1"/>
          <p:nvPr/>
        </p:nvSpPr>
        <p:spPr>
          <a:xfrm>
            <a:off x="304800" y="1186218"/>
            <a:ext cx="6477000" cy="338554"/>
          </a:xfrm>
          <a:prstGeom prst="rect">
            <a:avLst/>
          </a:prstGeom>
          <a:noFill/>
        </p:spPr>
        <p:txBody>
          <a:bodyPr wrap="square" rtlCol="0">
            <a:spAutoFit/>
          </a:bodyPr>
          <a:lstStyle/>
          <a:p>
            <a:r>
              <a:rPr lang="en-US" sz="1600" b="1" dirty="0">
                <a:latin typeface="Tahoma" pitchFamily="34" charset="0"/>
                <a:ea typeface="Tahoma" pitchFamily="34" charset="0"/>
                <a:cs typeface="Tahoma" pitchFamily="34" charset="0"/>
              </a:rPr>
              <a:t>UPVC Fittings FOR GRAVITY DRAIN &amp; </a:t>
            </a:r>
            <a:r>
              <a:rPr lang="en-US" sz="1600" b="1" dirty="0" smtClean="0">
                <a:latin typeface="Tahoma" pitchFamily="34" charset="0"/>
                <a:ea typeface="Tahoma" pitchFamily="34" charset="0"/>
                <a:cs typeface="Tahoma" pitchFamily="34" charset="0"/>
              </a:rPr>
              <a:t>SEWER</a:t>
            </a:r>
            <a:r>
              <a:rPr lang="ar-LB" sz="1600" b="1" dirty="0" smtClean="0">
                <a:latin typeface="Tahoma" pitchFamily="34" charset="0"/>
                <a:ea typeface="Tahoma" pitchFamily="34" charset="0"/>
                <a:cs typeface="Tahoma" pitchFamily="34" charset="0"/>
              </a:rPr>
              <a:t> </a:t>
            </a:r>
            <a:r>
              <a:rPr lang="en-US" sz="1600" b="1" dirty="0" smtClean="0">
                <a:latin typeface="Tahoma" pitchFamily="34" charset="0"/>
                <a:ea typeface="Tahoma" pitchFamily="34" charset="0"/>
                <a:cs typeface="Tahoma" pitchFamily="34" charset="0"/>
              </a:rPr>
              <a:t>NETWORKS</a:t>
            </a:r>
            <a:endParaRPr lang="en-US" sz="1600" b="1" dirty="0">
              <a:latin typeface="Tahoma" pitchFamily="34" charset="0"/>
              <a:ea typeface="Tahoma" pitchFamily="34" charset="0"/>
              <a:cs typeface="Tahoma" pitchFamily="34" charset="0"/>
            </a:endParaRPr>
          </a:p>
        </p:txBody>
      </p:sp>
      <p:pic>
        <p:nvPicPr>
          <p:cNvPr id="5" name="Picture 4"/>
          <p:cNvPicPr/>
          <p:nvPr/>
        </p:nvPicPr>
        <p:blipFill>
          <a:blip r:embed="rId3"/>
          <a:stretch>
            <a:fillRect/>
          </a:stretch>
        </p:blipFill>
        <p:spPr>
          <a:xfrm>
            <a:off x="304800" y="1677172"/>
            <a:ext cx="6248400" cy="4952228"/>
          </a:xfrm>
          <a:prstGeom prst="rect">
            <a:avLst/>
          </a:prstGeom>
        </p:spPr>
      </p:pic>
      <p:pic>
        <p:nvPicPr>
          <p:cNvPr id="7" name="Picture 6"/>
          <p:cNvPicPr/>
          <p:nvPr/>
        </p:nvPicPr>
        <p:blipFill>
          <a:blip r:embed="rId4"/>
          <a:stretch>
            <a:fillRect/>
          </a:stretch>
        </p:blipFill>
        <p:spPr>
          <a:xfrm>
            <a:off x="304800" y="6507707"/>
            <a:ext cx="6248400" cy="2712493"/>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745937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04800"/>
            <a:ext cx="6172200" cy="528020"/>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rtl="1"/>
            <a:r>
              <a:rPr lang="ar-LB" sz="2000" b="1" dirty="0" smtClean="0">
                <a:effectLst/>
                <a:latin typeface="Tahoma" pitchFamily="34" charset="0"/>
                <a:ea typeface="Tahoma" pitchFamily="34" charset="0"/>
                <a:cs typeface="Tahoma" pitchFamily="34" charset="0"/>
              </a:rPr>
              <a:t>منتجات </a:t>
            </a:r>
            <a:r>
              <a:rPr lang="en-US" sz="2000" b="1" dirty="0" err="1" smtClean="0">
                <a:effectLst/>
                <a:latin typeface="Tahoma" pitchFamily="34" charset="0"/>
                <a:ea typeface="Tahoma" pitchFamily="34" charset="0"/>
                <a:cs typeface="Tahoma" pitchFamily="34" charset="0"/>
              </a:rPr>
              <a:t>أنابيب</a:t>
            </a:r>
            <a:r>
              <a:rPr lang="en-US" sz="2000" b="1" dirty="0" smtClean="0">
                <a:effectLst/>
                <a:latin typeface="Tahoma" pitchFamily="34" charset="0"/>
                <a:ea typeface="Tahoma" pitchFamily="34" charset="0"/>
                <a:cs typeface="Tahoma" pitchFamily="34" charset="0"/>
              </a:rPr>
              <a:t> </a:t>
            </a:r>
            <a:r>
              <a:rPr lang="en-US" sz="2000" b="1" dirty="0" err="1">
                <a:effectLst/>
                <a:latin typeface="Tahoma" pitchFamily="34" charset="0"/>
                <a:ea typeface="Tahoma" pitchFamily="34" charset="0"/>
                <a:cs typeface="Tahoma" pitchFamily="34" charset="0"/>
              </a:rPr>
              <a:t>خرسانية</a:t>
            </a:r>
            <a:r>
              <a:rPr lang="en-US" sz="2000" b="1" dirty="0">
                <a:effectLst/>
                <a:latin typeface="Tahoma" pitchFamily="34" charset="0"/>
                <a:ea typeface="Tahoma" pitchFamily="34" charset="0"/>
                <a:cs typeface="Tahoma" pitchFamily="34" charset="0"/>
              </a:rPr>
              <a:t>  </a:t>
            </a:r>
            <a:r>
              <a:rPr lang="fr-FR" sz="2000" b="1" dirty="0" err="1" smtClean="0">
                <a:effectLst/>
                <a:latin typeface="Tahoma" pitchFamily="34" charset="0"/>
                <a:ea typeface="Tahoma" pitchFamily="34" charset="0"/>
                <a:cs typeface="Tahoma" pitchFamily="34" charset="0"/>
              </a:rPr>
              <a:t>Concrete</a:t>
            </a:r>
            <a:r>
              <a:rPr lang="fr-FR" sz="2000" b="1" dirty="0" smtClean="0">
                <a:effectLst/>
                <a:latin typeface="Tahoma" pitchFamily="34" charset="0"/>
                <a:ea typeface="Tahoma" pitchFamily="34" charset="0"/>
                <a:cs typeface="Tahoma" pitchFamily="34" charset="0"/>
              </a:rPr>
              <a:t> Pipes </a:t>
            </a:r>
            <a:r>
              <a:rPr lang="fr-FR" sz="2000" b="1" dirty="0" err="1" smtClean="0">
                <a:effectLst/>
                <a:latin typeface="Tahoma" pitchFamily="34" charset="0"/>
                <a:ea typeface="Tahoma" pitchFamily="34" charset="0"/>
                <a:cs typeface="Tahoma" pitchFamily="34" charset="0"/>
              </a:rPr>
              <a:t>Products</a:t>
            </a:r>
            <a:endParaRPr lang="fr-FR" sz="2000" b="1" dirty="0">
              <a:latin typeface="Tahoma" pitchFamily="34" charset="0"/>
              <a:ea typeface="Tahoma" pitchFamily="34" charset="0"/>
              <a:cs typeface="Tahoma" pitchFamily="34" charset="0"/>
            </a:endParaRPr>
          </a:p>
        </p:txBody>
      </p:sp>
      <p:sp>
        <p:nvSpPr>
          <p:cNvPr id="3" name="TextBox 2"/>
          <p:cNvSpPr txBox="1"/>
          <p:nvPr/>
        </p:nvSpPr>
        <p:spPr>
          <a:xfrm>
            <a:off x="304800" y="1070044"/>
            <a:ext cx="6400800" cy="2816156"/>
          </a:xfrm>
          <a:prstGeom prst="rect">
            <a:avLst/>
          </a:prstGeom>
          <a:noFill/>
        </p:spPr>
        <p:txBody>
          <a:bodyPr wrap="square" rtlCol="0">
            <a:spAutoFit/>
          </a:bodyPr>
          <a:lstStyle/>
          <a:p>
            <a:pPr marL="285750" indent="-285750" algn="r" rtl="1">
              <a:buFont typeface="Arial" pitchFamily="34" charset="0"/>
              <a:buChar char="•"/>
            </a:pPr>
            <a:r>
              <a:rPr lang="en-US" sz="1600" dirty="0" err="1">
                <a:latin typeface="Tahoma" pitchFamily="34" charset="0"/>
                <a:ea typeface="Tahoma" pitchFamily="34" charset="0"/>
                <a:cs typeface="Tahoma" pitchFamily="34" charset="0"/>
              </a:rPr>
              <a:t>أنابيب</a:t>
            </a:r>
            <a:r>
              <a:rPr lang="en-US" sz="1600" dirty="0">
                <a:latin typeface="Tahoma" pitchFamily="34" charset="0"/>
                <a:ea typeface="Tahoma" pitchFamily="34" charset="0"/>
                <a:cs typeface="Tahoma" pitchFamily="34" charset="0"/>
              </a:rPr>
              <a:t> </a:t>
            </a:r>
            <a:r>
              <a:rPr lang="en-US" sz="1600" dirty="0" err="1">
                <a:latin typeface="Tahoma" pitchFamily="34" charset="0"/>
                <a:ea typeface="Tahoma" pitchFamily="34" charset="0"/>
                <a:cs typeface="Tahoma" pitchFamily="34" charset="0"/>
              </a:rPr>
              <a:t>خرسانية</a:t>
            </a:r>
            <a:r>
              <a:rPr lang="fr-FR" sz="1600" dirty="0">
                <a:latin typeface="Tahoma" pitchFamily="34" charset="0"/>
                <a:ea typeface="Tahoma" pitchFamily="34" charset="0"/>
                <a:cs typeface="Tahoma" pitchFamily="34" charset="0"/>
              </a:rPr>
              <a:t> </a:t>
            </a:r>
            <a:r>
              <a:rPr lang="fr-FR" sz="1600" dirty="0" err="1">
                <a:latin typeface="Tahoma" pitchFamily="34" charset="0"/>
                <a:ea typeface="Tahoma" pitchFamily="34" charset="0"/>
                <a:cs typeface="Tahoma" pitchFamily="34" charset="0"/>
              </a:rPr>
              <a:t>concrete</a:t>
            </a:r>
            <a:r>
              <a:rPr lang="fr-FR" sz="1600" dirty="0">
                <a:latin typeface="Tahoma" pitchFamily="34" charset="0"/>
                <a:ea typeface="Tahoma" pitchFamily="34" charset="0"/>
                <a:cs typeface="Tahoma" pitchFamily="34" charset="0"/>
              </a:rPr>
              <a:t> </a:t>
            </a:r>
            <a:r>
              <a:rPr lang="fr-FR" sz="1600" dirty="0" smtClean="0">
                <a:latin typeface="Tahoma" pitchFamily="34" charset="0"/>
                <a:ea typeface="Tahoma" pitchFamily="34" charset="0"/>
                <a:cs typeface="Tahoma" pitchFamily="34" charset="0"/>
              </a:rPr>
              <a:t>pipes</a:t>
            </a:r>
          </a:p>
          <a:p>
            <a:pPr algn="r" rtl="1"/>
            <a:endParaRPr lang="ar-LB" sz="900" dirty="0">
              <a:latin typeface="Tahoma" pitchFamily="34" charset="0"/>
              <a:ea typeface="Tahoma" pitchFamily="34" charset="0"/>
              <a:cs typeface="Tahoma" pitchFamily="34" charset="0"/>
            </a:endParaRPr>
          </a:p>
          <a:p>
            <a:pPr marL="285750" indent="-285750" algn="r" rtl="1">
              <a:buFont typeface="Arial" pitchFamily="34" charset="0"/>
              <a:buChar char="•"/>
            </a:pPr>
            <a:r>
              <a:rPr lang="en-US" sz="1600" dirty="0" err="1">
                <a:latin typeface="Tahoma" pitchFamily="34" charset="0"/>
                <a:ea typeface="Tahoma" pitchFamily="34" charset="0"/>
                <a:cs typeface="Tahoma" pitchFamily="34" charset="0"/>
              </a:rPr>
              <a:t>أنابيب</a:t>
            </a:r>
            <a:r>
              <a:rPr lang="en-US" sz="1600" dirty="0">
                <a:latin typeface="Tahoma" pitchFamily="34" charset="0"/>
                <a:ea typeface="Tahoma" pitchFamily="34" charset="0"/>
                <a:cs typeface="Tahoma" pitchFamily="34" charset="0"/>
              </a:rPr>
              <a:t> </a:t>
            </a:r>
            <a:r>
              <a:rPr lang="en-US" sz="1600" dirty="0" err="1">
                <a:latin typeface="Tahoma" pitchFamily="34" charset="0"/>
                <a:ea typeface="Tahoma" pitchFamily="34" charset="0"/>
                <a:cs typeface="Tahoma" pitchFamily="34" charset="0"/>
              </a:rPr>
              <a:t>خرسانية</a:t>
            </a:r>
            <a:r>
              <a:rPr lang="en-US" sz="1600" dirty="0">
                <a:latin typeface="Tahoma" pitchFamily="34" charset="0"/>
                <a:ea typeface="Tahoma" pitchFamily="34" charset="0"/>
                <a:cs typeface="Tahoma" pitchFamily="34" charset="0"/>
              </a:rPr>
              <a:t> </a:t>
            </a:r>
            <a:r>
              <a:rPr lang="en-US" sz="1600" dirty="0" err="1">
                <a:latin typeface="Tahoma" pitchFamily="34" charset="0"/>
                <a:ea typeface="Tahoma" pitchFamily="34" charset="0"/>
                <a:cs typeface="Tahoma" pitchFamily="34" charset="0"/>
              </a:rPr>
              <a:t>مسلحة</a:t>
            </a:r>
            <a:r>
              <a:rPr lang="en-US" sz="1600" dirty="0">
                <a:latin typeface="Tahoma" pitchFamily="34" charset="0"/>
                <a:ea typeface="Tahoma" pitchFamily="34" charset="0"/>
                <a:cs typeface="Tahoma" pitchFamily="34" charset="0"/>
              </a:rPr>
              <a:t> </a:t>
            </a:r>
            <a:r>
              <a:rPr lang="fr-FR" sz="1600" dirty="0" err="1">
                <a:latin typeface="Tahoma" pitchFamily="34" charset="0"/>
                <a:ea typeface="Tahoma" pitchFamily="34" charset="0"/>
                <a:cs typeface="Tahoma" pitchFamily="34" charset="0"/>
              </a:rPr>
              <a:t>Reinforced</a:t>
            </a:r>
            <a:r>
              <a:rPr lang="fr-FR" sz="1600" dirty="0">
                <a:latin typeface="Tahoma" pitchFamily="34" charset="0"/>
                <a:ea typeface="Tahoma" pitchFamily="34" charset="0"/>
                <a:cs typeface="Tahoma" pitchFamily="34" charset="0"/>
              </a:rPr>
              <a:t> </a:t>
            </a:r>
            <a:r>
              <a:rPr lang="fr-FR" sz="1600" dirty="0" err="1">
                <a:latin typeface="Tahoma" pitchFamily="34" charset="0"/>
                <a:ea typeface="Tahoma" pitchFamily="34" charset="0"/>
                <a:cs typeface="Tahoma" pitchFamily="34" charset="0"/>
              </a:rPr>
              <a:t>Concrete</a:t>
            </a:r>
            <a:r>
              <a:rPr lang="fr-FR" sz="1600" dirty="0">
                <a:latin typeface="Tahoma" pitchFamily="34" charset="0"/>
                <a:ea typeface="Tahoma" pitchFamily="34" charset="0"/>
                <a:cs typeface="Tahoma" pitchFamily="34" charset="0"/>
              </a:rPr>
              <a:t> Pipes </a:t>
            </a:r>
            <a:endParaRPr lang="fr-FR" sz="1600" dirty="0" smtClean="0">
              <a:latin typeface="Tahoma" pitchFamily="34" charset="0"/>
              <a:ea typeface="Tahoma" pitchFamily="34" charset="0"/>
              <a:cs typeface="Tahoma" pitchFamily="34" charset="0"/>
            </a:endParaRPr>
          </a:p>
          <a:p>
            <a:pPr algn="r" rtl="1"/>
            <a:endParaRPr lang="ar-LB" sz="900" dirty="0">
              <a:latin typeface="Tahoma" pitchFamily="34" charset="0"/>
              <a:ea typeface="Tahoma" pitchFamily="34" charset="0"/>
              <a:cs typeface="Tahoma" pitchFamily="34" charset="0"/>
            </a:endParaRPr>
          </a:p>
          <a:p>
            <a:pPr marL="285750" indent="-285750" algn="r" rtl="1">
              <a:buFont typeface="Arial" pitchFamily="34" charset="0"/>
              <a:buChar char="•"/>
            </a:pPr>
            <a:r>
              <a:rPr lang="en-US" sz="1600" dirty="0" err="1" smtClean="0">
                <a:latin typeface="Tahoma" pitchFamily="34" charset="0"/>
                <a:ea typeface="Tahoma" pitchFamily="34" charset="0"/>
                <a:cs typeface="Tahoma" pitchFamily="34" charset="0"/>
              </a:rPr>
              <a:t>المواسير</a:t>
            </a:r>
            <a:r>
              <a:rPr lang="en-US" sz="1600" dirty="0" smtClean="0">
                <a:latin typeface="Tahoma" pitchFamily="34" charset="0"/>
                <a:ea typeface="Tahoma" pitchFamily="34" charset="0"/>
                <a:cs typeface="Tahoma" pitchFamily="34" charset="0"/>
              </a:rPr>
              <a:t> </a:t>
            </a:r>
            <a:r>
              <a:rPr lang="en-US" sz="1600" dirty="0" err="1">
                <a:latin typeface="Tahoma" pitchFamily="34" charset="0"/>
                <a:ea typeface="Tahoma" pitchFamily="34" charset="0"/>
                <a:cs typeface="Tahoma" pitchFamily="34" charset="0"/>
              </a:rPr>
              <a:t>الخرسانية</a:t>
            </a:r>
            <a:r>
              <a:rPr lang="ar-LB" sz="1600" dirty="0">
                <a:latin typeface="Tahoma" pitchFamily="34" charset="0"/>
                <a:ea typeface="Tahoma" pitchFamily="34" charset="0"/>
                <a:cs typeface="Tahoma" pitchFamily="34" charset="0"/>
              </a:rPr>
              <a:t> </a:t>
            </a:r>
            <a:r>
              <a:rPr lang="fr-FR" sz="1600" dirty="0" err="1">
                <a:latin typeface="Tahoma" pitchFamily="34" charset="0"/>
                <a:ea typeface="Tahoma" pitchFamily="34" charset="0"/>
                <a:cs typeface="Tahoma" pitchFamily="34" charset="0"/>
              </a:rPr>
              <a:t>Concrete</a:t>
            </a:r>
            <a:r>
              <a:rPr lang="fr-FR" sz="1600" dirty="0">
                <a:latin typeface="Tahoma" pitchFamily="34" charset="0"/>
                <a:ea typeface="Tahoma" pitchFamily="34" charset="0"/>
                <a:cs typeface="Tahoma" pitchFamily="34" charset="0"/>
              </a:rPr>
              <a:t> </a:t>
            </a:r>
            <a:r>
              <a:rPr lang="fr-FR" sz="1600" dirty="0" err="1">
                <a:latin typeface="Tahoma" pitchFamily="34" charset="0"/>
                <a:ea typeface="Tahoma" pitchFamily="34" charset="0"/>
                <a:cs typeface="Tahoma" pitchFamily="34" charset="0"/>
              </a:rPr>
              <a:t>Culvert</a:t>
            </a:r>
            <a:r>
              <a:rPr lang="fr-FR" sz="1600" dirty="0">
                <a:latin typeface="Tahoma" pitchFamily="34" charset="0"/>
                <a:ea typeface="Tahoma" pitchFamily="34" charset="0"/>
                <a:cs typeface="Tahoma" pitchFamily="34" charset="0"/>
              </a:rPr>
              <a:t> </a:t>
            </a:r>
            <a:r>
              <a:rPr lang="fr-FR" sz="1600" dirty="0" smtClean="0">
                <a:latin typeface="Tahoma" pitchFamily="34" charset="0"/>
                <a:ea typeface="Tahoma" pitchFamily="34" charset="0"/>
                <a:cs typeface="Tahoma" pitchFamily="34" charset="0"/>
              </a:rPr>
              <a:t>Pipes</a:t>
            </a:r>
            <a:endParaRPr lang="ar-LB" sz="1600" dirty="0" smtClean="0">
              <a:latin typeface="Tahoma" pitchFamily="34" charset="0"/>
              <a:ea typeface="Tahoma" pitchFamily="34" charset="0"/>
              <a:cs typeface="Tahoma" pitchFamily="34" charset="0"/>
            </a:endParaRPr>
          </a:p>
          <a:p>
            <a:pPr algn="r" rtl="1"/>
            <a:endParaRPr lang="en-US" sz="900" dirty="0">
              <a:latin typeface="Tahoma" pitchFamily="34" charset="0"/>
              <a:ea typeface="Tahoma" pitchFamily="34" charset="0"/>
              <a:cs typeface="Tahoma" pitchFamily="34" charset="0"/>
            </a:endParaRPr>
          </a:p>
          <a:p>
            <a:pPr marL="285750" indent="-285750" algn="r" rtl="1">
              <a:buFont typeface="Arial" pitchFamily="34" charset="0"/>
              <a:buChar char="•"/>
            </a:pPr>
            <a:r>
              <a:rPr lang="ar-SA" sz="1600" dirty="0">
                <a:latin typeface="Tahoma" pitchFamily="34" charset="0"/>
                <a:ea typeface="Tahoma" pitchFamily="34" charset="0"/>
                <a:cs typeface="Tahoma" pitchFamily="34" charset="0"/>
              </a:rPr>
              <a:t>غرف التفتيش الخرسانية</a:t>
            </a:r>
            <a:r>
              <a:rPr lang="ar-LB" sz="1600" dirty="0">
                <a:latin typeface="Tahoma" pitchFamily="34" charset="0"/>
                <a:ea typeface="Tahoma" pitchFamily="34" charset="0"/>
                <a:cs typeface="Tahoma" pitchFamily="34" charset="0"/>
              </a:rPr>
              <a:t> </a:t>
            </a:r>
            <a:r>
              <a:rPr lang="en-US" sz="1600" dirty="0">
                <a:latin typeface="Tahoma" pitchFamily="34" charset="0"/>
                <a:ea typeface="Tahoma" pitchFamily="34" charset="0"/>
                <a:cs typeface="Tahoma" pitchFamily="34" charset="0"/>
              </a:rPr>
              <a:t> Concrete Manholes</a:t>
            </a:r>
          </a:p>
          <a:p>
            <a:pPr algn="r" rtl="1"/>
            <a:endParaRPr lang="ar-LB" sz="900" dirty="0">
              <a:latin typeface="Tahoma" pitchFamily="34" charset="0"/>
              <a:ea typeface="Tahoma" pitchFamily="34" charset="0"/>
              <a:cs typeface="Tahoma" pitchFamily="34" charset="0"/>
            </a:endParaRPr>
          </a:p>
          <a:p>
            <a:pPr marL="742950" lvl="1" indent="-285750" algn="r" rtl="1">
              <a:buFont typeface="Courier New" pitchFamily="49" charset="0"/>
              <a:buChar char="o"/>
            </a:pPr>
            <a:r>
              <a:rPr lang="ar-SA" sz="1400" dirty="0">
                <a:latin typeface="Tahoma" pitchFamily="34" charset="0"/>
                <a:ea typeface="Tahoma" pitchFamily="34" charset="0"/>
                <a:cs typeface="Tahoma" pitchFamily="34" charset="0"/>
              </a:rPr>
              <a:t>تفتق غرف التفتيش </a:t>
            </a:r>
            <a:r>
              <a:rPr lang="en-US" sz="1400" dirty="0">
                <a:latin typeface="Tahoma" pitchFamily="34" charset="0"/>
                <a:ea typeface="Tahoma" pitchFamily="34" charset="0"/>
                <a:cs typeface="Tahoma" pitchFamily="34" charset="0"/>
              </a:rPr>
              <a:t>Concrete Manholes </a:t>
            </a:r>
            <a:r>
              <a:rPr lang="en-US" sz="1400" dirty="0" smtClean="0">
                <a:latin typeface="Tahoma" pitchFamily="34" charset="0"/>
                <a:ea typeface="Tahoma" pitchFamily="34" charset="0"/>
                <a:cs typeface="Tahoma" pitchFamily="34" charset="0"/>
              </a:rPr>
              <a:t>Taper</a:t>
            </a:r>
            <a:endParaRPr lang="ar-LB" sz="1400" dirty="0" smtClean="0">
              <a:latin typeface="Tahoma" pitchFamily="34" charset="0"/>
              <a:ea typeface="Tahoma" pitchFamily="34" charset="0"/>
              <a:cs typeface="Tahoma" pitchFamily="34" charset="0"/>
            </a:endParaRPr>
          </a:p>
          <a:p>
            <a:pPr lvl="1" algn="r" rtl="1"/>
            <a:endParaRPr lang="en-US" sz="500" dirty="0">
              <a:latin typeface="Tahoma" pitchFamily="34" charset="0"/>
              <a:ea typeface="Tahoma" pitchFamily="34" charset="0"/>
              <a:cs typeface="Tahoma" pitchFamily="34" charset="0"/>
            </a:endParaRPr>
          </a:p>
          <a:p>
            <a:pPr marL="742950" lvl="1" indent="-285750" algn="r" rtl="1">
              <a:buFont typeface="Courier New" pitchFamily="49" charset="0"/>
              <a:buChar char="o"/>
            </a:pPr>
            <a:r>
              <a:rPr lang="ar-SA" sz="1400" dirty="0">
                <a:latin typeface="Tahoma" pitchFamily="34" charset="0"/>
                <a:ea typeface="Tahoma" pitchFamily="34" charset="0"/>
                <a:cs typeface="Tahoma" pitchFamily="34" charset="0"/>
              </a:rPr>
              <a:t>حلقة الغرفة </a:t>
            </a:r>
            <a:r>
              <a:rPr lang="en-US" sz="1400" dirty="0">
                <a:latin typeface="Tahoma" pitchFamily="34" charset="0"/>
                <a:ea typeface="Tahoma" pitchFamily="34" charset="0"/>
                <a:cs typeface="Tahoma" pitchFamily="34" charset="0"/>
              </a:rPr>
              <a:t>Chamber Ring  </a:t>
            </a:r>
            <a:endParaRPr lang="ar-LB" sz="1400" dirty="0" smtClean="0">
              <a:latin typeface="Tahoma" pitchFamily="34" charset="0"/>
              <a:ea typeface="Tahoma" pitchFamily="34" charset="0"/>
              <a:cs typeface="Tahoma" pitchFamily="34" charset="0"/>
            </a:endParaRPr>
          </a:p>
          <a:p>
            <a:pPr lvl="1" algn="r" rtl="1"/>
            <a:endParaRPr lang="ar-LB" sz="500" dirty="0">
              <a:latin typeface="Tahoma" pitchFamily="34" charset="0"/>
              <a:ea typeface="Tahoma" pitchFamily="34" charset="0"/>
              <a:cs typeface="Tahoma" pitchFamily="34" charset="0"/>
            </a:endParaRPr>
          </a:p>
          <a:p>
            <a:pPr marL="742950" lvl="1" indent="-285750" algn="r" rtl="1">
              <a:buFont typeface="Courier New" pitchFamily="49" charset="0"/>
              <a:buChar char="o"/>
            </a:pPr>
            <a:r>
              <a:rPr lang="ar-SA" sz="1400" dirty="0">
                <a:latin typeface="Tahoma" pitchFamily="34" charset="0"/>
                <a:ea typeface="Tahoma" pitchFamily="34" charset="0"/>
                <a:cs typeface="Tahoma" pitchFamily="34" charset="0"/>
              </a:rPr>
              <a:t>تغطية غرف التفتيش </a:t>
            </a:r>
            <a:r>
              <a:rPr lang="en-US" sz="1400" dirty="0">
                <a:latin typeface="Tahoma" pitchFamily="34" charset="0"/>
                <a:ea typeface="Tahoma" pitchFamily="34" charset="0"/>
                <a:cs typeface="Tahoma" pitchFamily="34" charset="0"/>
              </a:rPr>
              <a:t>Manholes Cover</a:t>
            </a:r>
          </a:p>
          <a:p>
            <a:pPr lvl="1" algn="r" rtl="1"/>
            <a:endParaRPr lang="en-US" sz="900" dirty="0">
              <a:latin typeface="Tahoma" pitchFamily="34" charset="0"/>
              <a:ea typeface="Tahoma" pitchFamily="34" charset="0"/>
              <a:cs typeface="Tahoma" pitchFamily="34" charset="0"/>
            </a:endParaRPr>
          </a:p>
          <a:p>
            <a:pPr marL="285750" indent="-285750" algn="r" rtl="1">
              <a:buFont typeface="Arial" pitchFamily="34" charset="0"/>
              <a:buChar char="•"/>
            </a:pPr>
            <a:r>
              <a:rPr lang="ar-SA" sz="1600" dirty="0">
                <a:latin typeface="Tahoma" pitchFamily="34" charset="0"/>
                <a:ea typeface="Tahoma" pitchFamily="34" charset="0"/>
                <a:cs typeface="Tahoma" pitchFamily="34" charset="0"/>
              </a:rPr>
              <a:t>الانحناءات وتركيبات الخرسانة</a:t>
            </a:r>
            <a:r>
              <a:rPr lang="en-US" sz="1600" dirty="0">
                <a:latin typeface="Tahoma" pitchFamily="34" charset="0"/>
                <a:ea typeface="Tahoma" pitchFamily="34" charset="0"/>
                <a:cs typeface="Tahoma" pitchFamily="34" charset="0"/>
              </a:rPr>
              <a:t> </a:t>
            </a:r>
            <a:r>
              <a:rPr lang="fr-FR" sz="1600" dirty="0">
                <a:latin typeface="Tahoma" pitchFamily="34" charset="0"/>
                <a:ea typeface="Tahoma" pitchFamily="34" charset="0"/>
                <a:cs typeface="Tahoma" pitchFamily="34" charset="0"/>
              </a:rPr>
              <a:t> </a:t>
            </a:r>
            <a:r>
              <a:rPr lang="en-US" sz="1600" dirty="0">
                <a:latin typeface="Tahoma" pitchFamily="34" charset="0"/>
                <a:ea typeface="Tahoma" pitchFamily="34" charset="0"/>
                <a:cs typeface="Tahoma" pitchFamily="34" charset="0"/>
              </a:rPr>
              <a:t>Bends &amp; Concrete Fittings </a:t>
            </a:r>
            <a:endParaRPr lang="fr-FR" sz="1600" dirty="0">
              <a:latin typeface="Tahoma" pitchFamily="34" charset="0"/>
              <a:ea typeface="Tahoma" pitchFamily="34" charset="0"/>
              <a:cs typeface="Tahoma" pitchFamily="34" charset="0"/>
            </a:endParaRPr>
          </a:p>
        </p:txBody>
      </p:sp>
      <p:sp>
        <p:nvSpPr>
          <p:cNvPr id="5" name="Slide Number Placeholder 4"/>
          <p:cNvSpPr>
            <a:spLocks noGrp="1"/>
          </p:cNvSpPr>
          <p:nvPr>
            <p:ph type="sldNum" sz="quarter" idx="12"/>
          </p:nvPr>
        </p:nvSpPr>
        <p:spPr>
          <a:xfrm>
            <a:off x="6252210" y="9470136"/>
            <a:ext cx="377190" cy="435864"/>
          </a:xfrm>
        </p:spPr>
        <p:txBody>
          <a:bodyPr/>
          <a:lstStyle/>
          <a:p>
            <a:fld id="{B6F15528-21DE-4FAA-801E-634DDDAF4B2B}" type="slidenum">
              <a:rPr lang="en-US" smtClean="0"/>
              <a:pPr/>
              <a:t>9</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94" y="4114800"/>
            <a:ext cx="6707906"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509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384</TotalTime>
  <Words>1600</Words>
  <Application>Microsoft Office PowerPoint</Application>
  <PresentationFormat>A4 Paper (210x297 mm)</PresentationFormat>
  <Paragraphs>313</Paragraphs>
  <Slides>31</Slides>
  <Notes>28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Verve</vt:lpstr>
      <vt:lpstr>Network Of Wastewater</vt:lpstr>
      <vt:lpstr>المواسير المناسبة لنقل مياه الصرف الصحي</vt:lpstr>
      <vt:lpstr>أنابيب الصرف الصحي البلاستيكية</vt:lpstr>
      <vt:lpstr>أسعار الأنابيب البلاستيكية ( PVC) </vt:lpstr>
      <vt:lpstr>أسعار الأنابيب البلاستيكية ( PVC) </vt:lpstr>
      <vt:lpstr>أسعار الأنابيب البلاستيكية ( PVC) </vt:lpstr>
      <vt:lpstr>أسعار الأنابيب البلاستيكية (UPVC ) </vt:lpstr>
      <vt:lpstr>أسعار الأنابيب البلاستيكية (UPVC ) </vt:lpstr>
      <vt:lpstr>منتجات أنابيب خرسانية  Concrete Pipes Products</vt:lpstr>
      <vt:lpstr>منتجات أنابيب خرسانية  Concrete Pipes Products</vt:lpstr>
      <vt:lpstr>أسعار منتجات أنابيب خرسانية  </vt:lpstr>
      <vt:lpstr>أسعار منتجات أنابيب خرسانية  </vt:lpstr>
      <vt:lpstr>أسعار منتجات أنابيب خرسانية  </vt:lpstr>
      <vt:lpstr>أسعار منتجات أنابيب خرسانية  </vt:lpstr>
      <vt:lpstr>أسعار منتجات أنابيب خرسانية  </vt:lpstr>
      <vt:lpstr>أسعار منتجات أنابيب خرسانية  </vt:lpstr>
      <vt:lpstr>أسعار منتجات أنابيب خرسانية  </vt:lpstr>
      <vt:lpstr>أسعار منتجات أنابيب خرسانية  </vt:lpstr>
      <vt:lpstr>أسعار منتجات أنابيب خرسانية  </vt:lpstr>
      <vt:lpstr>مضخات مياه الصرف الصحي</vt:lpstr>
      <vt:lpstr>أسعار مضخات مياه الصرف الصحي</vt:lpstr>
      <vt:lpstr>أسعار مضخات مياه الصرف الصحي</vt:lpstr>
      <vt:lpstr>أسعار مضخات مياه الصرف الصحي</vt:lpstr>
      <vt:lpstr>أسعار مضخات مياه الصرف الصحي</vt:lpstr>
      <vt:lpstr>أسعار مضخات مياه الصرف الصحي</vt:lpstr>
      <vt:lpstr>أسعار مضخات مياه الصرف الصحي</vt:lpstr>
      <vt:lpstr>أسعار مضخات مياه الصرف الصحي</vt:lpstr>
      <vt:lpstr>أسعار مضخات مياه الصرف الصحي</vt:lpstr>
      <vt:lpstr>أسعار مضخات مياه الصرف الصحي</vt:lpstr>
      <vt:lpstr>References</vt:lpstr>
      <vt:lpstr>دمتم بأمان الله</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Wastewater mangement in North Lebanon</dc:title>
  <dc:creator>USER</dc:creator>
  <cp:lastModifiedBy>n0ak95</cp:lastModifiedBy>
  <cp:revision>34</cp:revision>
  <dcterms:created xsi:type="dcterms:W3CDTF">2006-08-16T00:00:00Z</dcterms:created>
  <dcterms:modified xsi:type="dcterms:W3CDTF">2020-04-05T12:55:38Z</dcterms:modified>
</cp:coreProperties>
</file>