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96325" cy="30267275"/>
  <p:notesSz cx="6858000" cy="9144000"/>
  <p:defaultTextStyle>
    <a:defPPr>
      <a:defRPr lang="en-US"/>
    </a:defPPr>
    <a:lvl1pPr marL="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2064" y="-72"/>
      </p:cViewPr>
      <p:guideLst>
        <p:guide orient="horz" pos="9533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9402475"/>
            <a:ext cx="18186876" cy="64878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449" y="17151456"/>
            <a:ext cx="14977428" cy="7734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2336" y="1212097"/>
            <a:ext cx="4814173" cy="258252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816" y="1212097"/>
            <a:ext cx="14085914" cy="258252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62" y="19449529"/>
            <a:ext cx="18186876" cy="6011417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62" y="12828565"/>
            <a:ext cx="18186876" cy="662096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16" y="7062367"/>
            <a:ext cx="9450044" cy="1997500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6465" y="7062367"/>
            <a:ext cx="9450044" cy="1997500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6" y="6775108"/>
            <a:ext cx="9453759" cy="2823542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16" y="9598650"/>
            <a:ext cx="9453759" cy="1743871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9037" y="6775108"/>
            <a:ext cx="9457473" cy="2823542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9037" y="9598650"/>
            <a:ext cx="9457473" cy="1743871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17" y="1205086"/>
            <a:ext cx="7039244" cy="512862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369" y="1205088"/>
            <a:ext cx="11961140" cy="2583228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817" y="6333710"/>
            <a:ext cx="7039244" cy="2070365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829" y="21187093"/>
            <a:ext cx="12837795" cy="250125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3829" y="2704437"/>
            <a:ext cx="12837795" cy="18160365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829" y="23688349"/>
            <a:ext cx="12837795" cy="355219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16" y="1212094"/>
            <a:ext cx="19256693" cy="5044546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6" y="7062367"/>
            <a:ext cx="19256693" cy="19975002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816" y="28053282"/>
            <a:ext cx="4992476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0411" y="28053282"/>
            <a:ext cx="6775503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4033" y="28053282"/>
            <a:ext cx="4992476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14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295214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295214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2952140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2952140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2" y="0"/>
            <a:ext cx="6970712" cy="120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362" y="20792"/>
            <a:ext cx="5282372" cy="322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9" y="1204339"/>
            <a:ext cx="10439404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621963" y="1204339"/>
            <a:ext cx="5660935" cy="20392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4800" b="1" dirty="0">
                <a:latin typeface="Arial Black" pitchFamily="34" charset="0"/>
              </a:rPr>
              <a:t>Rehibilitation of </a:t>
            </a:r>
            <a:r>
              <a:rPr lang="de-DE" sz="4800" b="1" dirty="0" smtClean="0">
                <a:latin typeface="Arial Black" pitchFamily="34" charset="0"/>
              </a:rPr>
              <a:t>Tripoli Refinery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82558" y="3251446"/>
            <a:ext cx="13335001" cy="6858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Quattrocento Sans" charset="0"/>
                <a:cs typeface="Roboto Slab" charset="-78"/>
              </a:rPr>
              <a:t>عملية تكرير النفط  في المصفاة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Quattrocento Sans" charset="0"/>
              <a:cs typeface="Arial" pitchFamily="34" charset="0"/>
            </a:endParaRPr>
          </a:p>
        </p:txBody>
      </p:sp>
      <p:sp>
        <p:nvSpPr>
          <p:cNvPr id="9" name="Google Shape;125;p17"/>
          <p:cNvSpPr txBox="1">
            <a:spLocks/>
          </p:cNvSpPr>
          <p:nvPr/>
        </p:nvSpPr>
        <p:spPr>
          <a:xfrm>
            <a:off x="13517559" y="3243608"/>
            <a:ext cx="7620003" cy="50320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10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07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5214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2821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90428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38035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85642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33249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808562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600" b="1" dirty="0" smtClean="0">
                <a:solidFill>
                  <a:schemeClr val="tx1"/>
                </a:solidFill>
                <a:highlight>
                  <a:srgbClr val="FFCD00"/>
                </a:highlight>
                <a:latin typeface="Roboto Slab"/>
              </a:rPr>
              <a:t> وحدات العمليات الأساسية في مصفاة النفط </a:t>
            </a:r>
            <a:endParaRPr lang="ar-LB" sz="3600" dirty="0" smtClean="0">
              <a:solidFill>
                <a:schemeClr val="tx1"/>
              </a:solidFill>
              <a:latin typeface="Roboto Slab"/>
            </a:endParaRPr>
          </a:p>
          <a:p>
            <a:pPr algn="r" rtl="1"/>
            <a:endParaRPr lang="ar-LB" sz="1100" dirty="0" smtClean="0">
              <a:solidFill>
                <a:schemeClr val="tx1"/>
              </a:solidFill>
              <a:latin typeface="Roboto Slab"/>
            </a:endParaRPr>
          </a:p>
          <a:p>
            <a:pPr algn="r" rtl="1"/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أبراج الفصل</a:t>
            </a:r>
          </a:p>
          <a:p>
            <a:pPr algn="r" rtl="1"/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مبادلات حرارية</a:t>
            </a:r>
          </a:p>
          <a:p>
            <a:pPr algn="r" rtl="1"/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مضخات كهربائية أو بخارية</a:t>
            </a:r>
          </a:p>
          <a:p>
            <a:pPr algn="r" rtl="1"/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مفاعلات كيمياوية</a:t>
            </a:r>
          </a:p>
          <a:p>
            <a:pPr algn="r" rtl="1"/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اوعية وخزانات للفصل والتخزين</a:t>
            </a:r>
          </a:p>
          <a:p>
            <a:pPr algn="r" rtl="1"/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صمامات ومسيطرات آليه ويدوية</a:t>
            </a:r>
          </a:p>
          <a:p>
            <a:pPr algn="r" rtl="1"/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بالإضافة إلى آلاف الاطنان من الاسلاك الكهربائية والأجهزة الدقيقة</a:t>
            </a:r>
            <a:endParaRPr lang="ar-LB" sz="2800" dirty="0">
              <a:solidFill>
                <a:schemeClr val="tx1"/>
              </a:solidFill>
              <a:latin typeface="Quattrocento Sans" charset="0"/>
            </a:endParaRPr>
          </a:p>
        </p:txBody>
      </p:sp>
      <p:sp>
        <p:nvSpPr>
          <p:cNvPr id="10" name="Google Shape;125;p17"/>
          <p:cNvSpPr txBox="1">
            <a:spLocks/>
          </p:cNvSpPr>
          <p:nvPr/>
        </p:nvSpPr>
        <p:spPr>
          <a:xfrm>
            <a:off x="13452430" y="8223249"/>
            <a:ext cx="7620002" cy="36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 algn="r" rtl="1">
              <a:buFont typeface="Quattrocento Sans"/>
              <a:buNone/>
            </a:pPr>
            <a:r>
              <a:rPr lang="ar-LB" sz="3600" b="1" dirty="0" smtClean="0">
                <a:highlight>
                  <a:srgbClr val="FFCD00"/>
                </a:highlight>
              </a:rPr>
              <a:t>المنتجات </a:t>
            </a:r>
            <a:r>
              <a:rPr lang="ar-LB" sz="3600" b="1" dirty="0" smtClean="0">
                <a:highlight>
                  <a:srgbClr val="FFCD00"/>
                </a:highlight>
              </a:rPr>
              <a:t>الأساسية لمصافي النفط </a:t>
            </a:r>
            <a:endParaRPr lang="ar-LB" sz="3600" dirty="0" smtClean="0"/>
          </a:p>
          <a:p>
            <a:pPr marL="76200" indent="0" algn="r" rtl="1">
              <a:buNone/>
            </a:pPr>
            <a:endParaRPr lang="ar-LB" sz="900" dirty="0" smtClean="0"/>
          </a:p>
          <a:p>
            <a:pPr lvl="0" algn="r" rtl="1"/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غاز النفط 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المسا</a:t>
            </a:r>
            <a:r>
              <a:rPr lang="ar-LB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ل </a:t>
            </a:r>
            <a:r>
              <a:rPr lang="fr-FR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Quattrocento Sans" charset="0"/>
                <a:cs typeface="+mn-cs"/>
              </a:rPr>
              <a:t>(LPG)</a:t>
            </a:r>
            <a:endParaRPr lang="en-US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  <a:p>
            <a:pPr lvl="0" algn="r" rtl="1"/>
            <a:r>
              <a:rPr lang="ar-SA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جازولين</a:t>
            </a:r>
            <a:r>
              <a:rPr lang="ar-LB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 (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ويعرف </a:t>
            </a:r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أيضا باسم 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نفط</a:t>
            </a:r>
            <a:r>
              <a:rPr lang="ar-LB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)</a:t>
            </a:r>
            <a:endParaRPr lang="en-US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  <a:p>
            <a:pPr lvl="0" algn="r" rtl="1"/>
            <a:r>
              <a:rPr lang="ar-LB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نفتا </a:t>
            </a:r>
            <a:r>
              <a:rPr lang="en-US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Naphtha</a:t>
            </a:r>
            <a:endParaRPr lang="en-US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  <a:p>
            <a:pPr lvl="0" algn="r" rtl="1"/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كيروسين</a:t>
            </a:r>
            <a:r>
              <a:rPr lang="fr-FR" sz="2800" dirty="0">
                <a:solidFill>
                  <a:schemeClr val="tx1"/>
                </a:solidFill>
                <a:latin typeface="Quattrocento Sans" charset="0"/>
                <a:cs typeface="+mn-cs"/>
              </a:rPr>
              <a:t> </a:t>
            </a:r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ووقود الطائرات النفاثة</a:t>
            </a:r>
            <a:endParaRPr lang="en-US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  <a:p>
            <a:pPr lvl="0" algn="r" rtl="1"/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وقود 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الديزل</a:t>
            </a:r>
            <a:endParaRPr lang="en-US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</p:txBody>
      </p:sp>
      <p:sp>
        <p:nvSpPr>
          <p:cNvPr id="11" name="Google Shape;125;p17"/>
          <p:cNvSpPr txBox="1">
            <a:spLocks/>
          </p:cNvSpPr>
          <p:nvPr/>
        </p:nvSpPr>
        <p:spPr>
          <a:xfrm>
            <a:off x="13517560" y="8955881"/>
            <a:ext cx="3048000" cy="290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76200" indent="0" algn="r" rtl="1">
              <a:buNone/>
            </a:pPr>
            <a:endParaRPr lang="ar-LB" sz="100" dirty="0" smtClean="0"/>
          </a:p>
          <a:p>
            <a:pPr lvl="0" algn="r" rtl="1"/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زيت الوقود</a:t>
            </a:r>
            <a:endParaRPr lang="ar-LB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  <a:p>
            <a:pPr algn="r" rtl="1"/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زيوت 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التشحيم</a:t>
            </a:r>
            <a:endParaRPr lang="ar-LB" sz="2800" dirty="0" smtClean="0">
              <a:solidFill>
                <a:schemeClr val="tx1"/>
              </a:solidFill>
              <a:latin typeface="Quattrocento Sans" charset="0"/>
              <a:cs typeface="+mn-cs"/>
            </a:endParaRPr>
          </a:p>
          <a:p>
            <a:pPr lvl="0" algn="r" rtl="1"/>
            <a:r>
              <a:rPr lang="ar-SA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شمع </a:t>
            </a:r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البرافين</a:t>
            </a:r>
            <a:endParaRPr lang="en-US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  <a:p>
            <a:pPr lvl="0" algn="r" rtl="1"/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أسفلت</a:t>
            </a:r>
            <a:r>
              <a:rPr lang="fr-FR" sz="2800" dirty="0">
                <a:solidFill>
                  <a:schemeClr val="tx1"/>
                </a:solidFill>
                <a:latin typeface="Quattrocento Sans" charset="0"/>
                <a:cs typeface="+mn-cs"/>
              </a:rPr>
              <a:t> </a:t>
            </a:r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وقطران</a:t>
            </a:r>
            <a:endParaRPr lang="en-US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  <a:p>
            <a:pPr lvl="0" algn="r" rtl="1"/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فحم الكوك</a:t>
            </a:r>
            <a:endParaRPr lang="en-US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" y="3937245"/>
            <a:ext cx="13898562" cy="3728791"/>
          </a:xfrm>
          <a:prstGeom prst="rect">
            <a:avLst/>
          </a:prstGeom>
        </p:spPr>
      </p:pic>
      <p:sp>
        <p:nvSpPr>
          <p:cNvPr id="14" name="Google Shape;125;p17"/>
          <p:cNvSpPr txBox="1">
            <a:spLocks/>
          </p:cNvSpPr>
          <p:nvPr/>
        </p:nvSpPr>
        <p:spPr>
          <a:xfrm>
            <a:off x="8716962" y="7467004"/>
            <a:ext cx="4738334" cy="514627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10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07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5214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2821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90428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38035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85642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33249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808562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algn="r" rtl="1">
              <a:spcBef>
                <a:spcPts val="0"/>
              </a:spcBef>
            </a:pPr>
            <a:r>
              <a:rPr lang="ar-SA" sz="2800" b="1" dirty="0" smtClean="0">
                <a:solidFill>
                  <a:schemeClr val="tx1"/>
                </a:solidFill>
              </a:rPr>
              <a:t>العمليات الفيزيائية – الفصل </a:t>
            </a:r>
          </a:p>
          <a:p>
            <a:pPr marL="76200" algn="r" rtl="1">
              <a:spcBef>
                <a:spcPts val="0"/>
              </a:spcBef>
            </a:pPr>
            <a:endParaRPr lang="ar-SA" sz="800" dirty="0" smtClean="0">
              <a:solidFill>
                <a:schemeClr val="tx1"/>
              </a:solidFill>
            </a:endParaRPr>
          </a:p>
          <a:p>
            <a:pPr marL="457200" indent="-457200" algn="r" rtl="1">
              <a:spcBef>
                <a:spcPts val="0"/>
              </a:spcBef>
              <a:buFont typeface="Wingdings" pitchFamily="2" charset="2"/>
              <a:buChar char="§"/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التقطير</a:t>
            </a:r>
            <a:endParaRPr lang="ar-LB" sz="2800" dirty="0" smtClean="0">
              <a:solidFill>
                <a:schemeClr val="tx1"/>
              </a:solidFill>
              <a:latin typeface="Quattrocento Sans" charset="0"/>
            </a:endParaRPr>
          </a:p>
          <a:p>
            <a:pPr marL="457200" indent="-457200" algn="r" rtl="1">
              <a:spcBef>
                <a:spcPts val="0"/>
              </a:spcBef>
              <a:buFont typeface="Courier New" pitchFamily="49" charset="0"/>
              <a:buChar char="o"/>
            </a:pPr>
            <a:r>
              <a:rPr lang="ar-SA" sz="2400" dirty="0" smtClean="0">
                <a:solidFill>
                  <a:schemeClr val="tx1"/>
                </a:solidFill>
                <a:latin typeface="Quattrocento Sans" charset="0"/>
              </a:rPr>
              <a:t>التقطير الابتدائي أو الجوي </a:t>
            </a:r>
            <a:endParaRPr lang="ar-LB" sz="2400" dirty="0" smtClean="0">
              <a:solidFill>
                <a:schemeClr val="tx1"/>
              </a:solidFill>
              <a:latin typeface="Quattrocento Sans" charset="0"/>
            </a:endParaRPr>
          </a:p>
          <a:p>
            <a:pPr marL="457200" indent="-457200" algn="r" rtl="1">
              <a:spcBef>
                <a:spcPts val="0"/>
              </a:spcBef>
              <a:buFont typeface="Courier New" pitchFamily="49" charset="0"/>
              <a:buChar char="o"/>
            </a:pPr>
            <a:r>
              <a:rPr lang="ar-SA" sz="2400" dirty="0" smtClean="0">
                <a:solidFill>
                  <a:schemeClr val="tx1"/>
                </a:solidFill>
                <a:latin typeface="Quattrocento Sans" charset="0"/>
              </a:rPr>
              <a:t>التقطير تحت الضغط المخلخل "التفريغي" </a:t>
            </a:r>
          </a:p>
          <a:p>
            <a:pPr marL="558800" lvl="1" algn="r" rtl="1"/>
            <a:endParaRPr lang="ar-SA" sz="700" dirty="0" smtClean="0">
              <a:solidFill>
                <a:schemeClr val="tx1"/>
              </a:solidFill>
              <a:latin typeface="Quattrocento Sans" charset="0"/>
            </a:endParaRPr>
          </a:p>
          <a:p>
            <a:pPr marL="457200" indent="-457200" algn="r" rtl="1">
              <a:spcBef>
                <a:spcPts val="0"/>
              </a:spcBef>
              <a:buFont typeface="Wingdings" pitchFamily="2" charset="2"/>
              <a:buChar char="§"/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الاستخلاص بالمذيبات</a:t>
            </a:r>
          </a:p>
          <a:p>
            <a:pPr marL="76200" algn="r" rtl="1">
              <a:spcBef>
                <a:spcPts val="0"/>
              </a:spcBef>
            </a:pPr>
            <a:endParaRPr lang="ar-SA" sz="400" dirty="0" smtClean="0">
              <a:solidFill>
                <a:schemeClr val="tx1"/>
              </a:solidFill>
              <a:latin typeface="Quattrocento Sans" charset="0"/>
            </a:endParaRPr>
          </a:p>
          <a:p>
            <a:pPr marL="457200" indent="-457200" algn="r" rtl="1">
              <a:spcBef>
                <a:spcPts val="0"/>
              </a:spcBef>
              <a:buFont typeface="Wingdings" pitchFamily="2" charset="2"/>
              <a:buChar char="§"/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التبريد</a:t>
            </a:r>
          </a:p>
          <a:p>
            <a:pPr algn="r" rtl="1">
              <a:buFont typeface="Courier New" pitchFamily="49" charset="0"/>
              <a:buChar char="o"/>
            </a:pPr>
            <a:r>
              <a:rPr lang="ar-SA" sz="2400" b="1" i="1" dirty="0" smtClean="0">
                <a:solidFill>
                  <a:schemeClr val="tx1"/>
                </a:solidFill>
                <a:latin typeface="Quattrocento Sans" charset="0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Quattrocento Sans" charset="0"/>
              </a:rPr>
              <a:t>فصل «فرز» الغازات</a:t>
            </a:r>
          </a:p>
          <a:p>
            <a:pPr algn="r" rtl="1">
              <a:buFont typeface="Courier New" pitchFamily="49" charset="0"/>
              <a:buChar char="o"/>
            </a:pPr>
            <a:r>
              <a:rPr lang="ar-LB" sz="2400" dirty="0" smtClean="0">
                <a:solidFill>
                  <a:schemeClr val="tx1"/>
                </a:solidFill>
                <a:latin typeface="Quattrocento Sans" charset="0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Quattrocento Sans" charset="0"/>
              </a:rPr>
              <a:t>تثبيت البنزين</a:t>
            </a:r>
          </a:p>
          <a:p>
            <a:pPr algn="r" rtl="1">
              <a:buFont typeface="Courier New" pitchFamily="49" charset="0"/>
              <a:buChar char="o"/>
            </a:pPr>
            <a:r>
              <a:rPr lang="ar-LB" sz="2400" dirty="0" smtClean="0">
                <a:solidFill>
                  <a:schemeClr val="tx1"/>
                </a:solidFill>
                <a:latin typeface="Quattrocento Sans" charset="0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Quattrocento Sans" charset="0"/>
              </a:rPr>
              <a:t>العدد الأكتاني للبنزين «الجازولين»</a:t>
            </a:r>
          </a:p>
          <a:p>
            <a:pPr algn="r" rtl="1">
              <a:buFont typeface="Courier New" pitchFamily="49" charset="0"/>
              <a:buChar char="o"/>
            </a:pPr>
            <a:r>
              <a:rPr lang="ar-LB" sz="2400" dirty="0" smtClean="0">
                <a:solidFill>
                  <a:schemeClr val="tx1"/>
                </a:solidFill>
                <a:latin typeface="Quattrocento Sans" charset="0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Quattrocento Sans" charset="0"/>
              </a:rPr>
              <a:t>العدد الأوكتاني للوقود </a:t>
            </a:r>
          </a:p>
          <a:p>
            <a:pPr algn="r" rtl="1">
              <a:buFont typeface="Courier New" pitchFamily="49" charset="0"/>
              <a:buChar char="o"/>
            </a:pPr>
            <a:r>
              <a:rPr lang="ar-LB" sz="2400" dirty="0" smtClean="0">
                <a:solidFill>
                  <a:schemeClr val="tx1"/>
                </a:solidFill>
                <a:latin typeface="Quattrocento Sans" charset="0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Quattrocento Sans" charset="0"/>
              </a:rPr>
              <a:t>العدد السيتاني لوقود الديزل </a:t>
            </a:r>
            <a:endParaRPr lang="ar-SA" sz="2400" dirty="0">
              <a:solidFill>
                <a:schemeClr val="tx1"/>
              </a:solidFill>
              <a:latin typeface="Quattrocento Sans" charset="0"/>
            </a:endParaRPr>
          </a:p>
        </p:txBody>
      </p:sp>
      <p:pic>
        <p:nvPicPr>
          <p:cNvPr id="15" name="Picture 14" descr="https://www.marefa.org/images/c/c2/%D9%85%D8%A8%D8%AF%D8%A3_%D9%88%D8%AD%D8%AF%D8%A9_%D8%AA%D9%82%D8%B7%D9%8A%D8%B1_%D8%A7%D9%84%D9%86%D9%81%D8%B7_%D8%A7%D9%84%D8%AE%D8%A7%D9%8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8" y="7467004"/>
            <a:ext cx="8444011" cy="51462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802562" y="13317755"/>
            <a:ext cx="6096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2800" dirty="0">
                <a:latin typeface="Quattrocento Sans" charset="0"/>
              </a:rPr>
              <a:t> </a:t>
            </a:r>
            <a:r>
              <a:rPr lang="ar-LB" sz="2800" dirty="0" smtClean="0">
                <a:latin typeface="Quattrocento Sans" charset="0"/>
              </a:rPr>
              <a:t>- ا</a:t>
            </a:r>
            <a:r>
              <a:rPr lang="ar-SA" sz="2800" dirty="0" smtClean="0">
                <a:latin typeface="Quattrocento Sans" charset="0"/>
              </a:rPr>
              <a:t>لعمليات </a:t>
            </a:r>
            <a:r>
              <a:rPr lang="ar-SA" sz="2800" dirty="0">
                <a:latin typeface="Quattrocento Sans" charset="0"/>
              </a:rPr>
              <a:t>التحويلية </a:t>
            </a:r>
            <a:r>
              <a:rPr lang="ar-SA" sz="2800" dirty="0" smtClean="0">
                <a:latin typeface="Quattrocento Sans" charset="0"/>
              </a:rPr>
              <a:t>الحرارية</a:t>
            </a:r>
            <a:endParaRPr lang="en-US" sz="2800" dirty="0">
              <a:latin typeface="Quattrocento Sans" charset="0"/>
            </a:endParaRPr>
          </a:p>
          <a:p>
            <a:pPr lvl="0" algn="r" rtl="1"/>
            <a:r>
              <a:rPr lang="ar-LB" sz="2800" dirty="0" smtClean="0">
                <a:latin typeface="Quattrocento Sans" charset="0"/>
              </a:rPr>
              <a:t> - </a:t>
            </a:r>
            <a:r>
              <a:rPr lang="ar-SA" sz="2800" dirty="0" smtClean="0">
                <a:latin typeface="Quattrocento Sans" charset="0"/>
              </a:rPr>
              <a:t>عملية </a:t>
            </a:r>
            <a:r>
              <a:rPr lang="ar-SA" sz="2800" dirty="0">
                <a:latin typeface="Quattrocento Sans" charset="0"/>
              </a:rPr>
              <a:t>التكسير بالعامل </a:t>
            </a:r>
            <a:r>
              <a:rPr lang="ar-SA" sz="2800" dirty="0" smtClean="0">
                <a:latin typeface="Quattrocento Sans" charset="0"/>
              </a:rPr>
              <a:t>المساعد</a:t>
            </a:r>
            <a:endParaRPr lang="en-US" sz="2800" dirty="0">
              <a:latin typeface="Quattrocento Sans" charset="0"/>
            </a:endParaRPr>
          </a:p>
          <a:p>
            <a:pPr lvl="0" algn="r" rtl="1"/>
            <a:r>
              <a:rPr lang="ar-LB" sz="2800" dirty="0" smtClean="0">
                <a:latin typeface="Quattrocento Sans" charset="0"/>
              </a:rPr>
              <a:t> - </a:t>
            </a:r>
            <a:r>
              <a:rPr lang="ar-SA" sz="2800" dirty="0" smtClean="0">
                <a:latin typeface="Quattrocento Sans" charset="0"/>
              </a:rPr>
              <a:t>الإصلاح </a:t>
            </a:r>
            <a:r>
              <a:rPr lang="ar-SA" sz="2800" dirty="0">
                <a:latin typeface="Quattrocento Sans" charset="0"/>
              </a:rPr>
              <a:t>الحفزي </a:t>
            </a:r>
            <a:r>
              <a:rPr lang="ar-SA" sz="2800" dirty="0" smtClean="0">
                <a:latin typeface="Quattrocento Sans" charset="0"/>
              </a:rPr>
              <a:t>للبنزين</a:t>
            </a:r>
            <a:endParaRPr lang="en-US" sz="2800" dirty="0">
              <a:latin typeface="Quattrocento Sans" charset="0"/>
            </a:endParaRPr>
          </a:p>
          <a:p>
            <a:pPr lvl="0" algn="r" rtl="1"/>
            <a:r>
              <a:rPr lang="ar-LB" sz="2800" dirty="0" smtClean="0">
                <a:latin typeface="Quattrocento Sans" charset="0"/>
              </a:rPr>
              <a:t> - </a:t>
            </a:r>
            <a:r>
              <a:rPr lang="ar-SA" sz="2800" dirty="0" smtClean="0">
                <a:latin typeface="Quattrocento Sans" charset="0"/>
              </a:rPr>
              <a:t>عمليات </a:t>
            </a:r>
            <a:r>
              <a:rPr lang="ar-SA" sz="2800" dirty="0">
                <a:latin typeface="Quattrocento Sans" charset="0"/>
              </a:rPr>
              <a:t>استخدام الغازات </a:t>
            </a:r>
            <a:r>
              <a:rPr lang="ar-SA" sz="2800" dirty="0" smtClean="0">
                <a:latin typeface="Quattrocento Sans" charset="0"/>
              </a:rPr>
              <a:t>النفطية</a:t>
            </a:r>
            <a:endParaRPr lang="en-US" sz="2800" dirty="0">
              <a:latin typeface="Quattrocento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02562" y="12613282"/>
            <a:ext cx="6096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latin typeface="Quattrocento Sans" charset="0"/>
              </a:rPr>
              <a:t>العمليات ال</a:t>
            </a:r>
            <a:r>
              <a:rPr lang="ar-LB" sz="3600" b="1" dirty="0">
                <a:latin typeface="Quattrocento Sans" charset="0"/>
              </a:rPr>
              <a:t>ك</a:t>
            </a:r>
            <a:r>
              <a:rPr lang="ar-SA" sz="3600" b="1" dirty="0">
                <a:latin typeface="Quattrocento Sans" charset="0"/>
              </a:rPr>
              <a:t>ي</a:t>
            </a:r>
            <a:r>
              <a:rPr lang="ar-LB" sz="3600" b="1" dirty="0">
                <a:latin typeface="Quattrocento Sans" charset="0"/>
              </a:rPr>
              <a:t>مي</a:t>
            </a:r>
            <a:r>
              <a:rPr lang="ar-SA" sz="3600" b="1" dirty="0">
                <a:latin typeface="Quattrocento Sans" charset="0"/>
              </a:rPr>
              <a:t>ائية – ال</a:t>
            </a:r>
            <a:r>
              <a:rPr lang="ar-LB" sz="3600" b="1" dirty="0">
                <a:latin typeface="Quattrocento Sans" charset="0"/>
              </a:rPr>
              <a:t>تحوي</a:t>
            </a:r>
            <a:r>
              <a:rPr lang="ar-SA" sz="3600" b="1" dirty="0">
                <a:latin typeface="Quattrocento Sans" charset="0"/>
              </a:rPr>
              <a:t>ل</a:t>
            </a:r>
            <a:endParaRPr lang="fr-FR" sz="3600" dirty="0">
              <a:latin typeface="Quattrocento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559" y="12613281"/>
            <a:ext cx="723900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76200" indent="0" algn="ctr" rtl="1">
              <a:spcBef>
                <a:spcPts val="0"/>
              </a:spcBef>
              <a:buFont typeface="Quattrocento Sans"/>
              <a:buNone/>
            </a:pPr>
            <a:r>
              <a:rPr lang="ar-SA" sz="3600" b="1" dirty="0"/>
              <a:t>ال</a:t>
            </a:r>
            <a:r>
              <a:rPr lang="ar-LB" sz="3600" b="1" dirty="0"/>
              <a:t>تنقية المعالجة</a:t>
            </a:r>
            <a:endParaRPr lang="ar-SA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2559" y="13259613"/>
            <a:ext cx="7239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Tx/>
              <a:buChar char="-"/>
            </a:pPr>
            <a:r>
              <a:rPr lang="ar-SA" sz="2800" dirty="0" smtClean="0">
                <a:latin typeface="Quattrocento Sans" charset="0"/>
              </a:rPr>
              <a:t>إزالة </a:t>
            </a:r>
            <a:r>
              <a:rPr lang="ar-SA" sz="2800" dirty="0">
                <a:latin typeface="Quattrocento Sans" charset="0"/>
              </a:rPr>
              <a:t>كبريتيد </a:t>
            </a:r>
            <a:r>
              <a:rPr lang="ar-SA" sz="2800" dirty="0" smtClean="0">
                <a:latin typeface="Quattrocento Sans" charset="0"/>
              </a:rPr>
              <a:t>الهيدروجين</a:t>
            </a:r>
            <a:r>
              <a:rPr lang="fr-FR" sz="2800" dirty="0" smtClean="0">
                <a:latin typeface="Quattrocento Sans" charset="0"/>
              </a:rPr>
              <a:t> H</a:t>
            </a:r>
            <a:r>
              <a:rPr lang="fr-FR" sz="2800" baseline="-25000" dirty="0" smtClean="0">
                <a:latin typeface="Quattrocento Sans" charset="0"/>
              </a:rPr>
              <a:t>2</a:t>
            </a:r>
            <a:r>
              <a:rPr lang="fr-FR" sz="2800" dirty="0" smtClean="0">
                <a:latin typeface="Quattrocento Sans" charset="0"/>
              </a:rPr>
              <a:t>S </a:t>
            </a:r>
            <a:endParaRPr lang="ar-LB" sz="2800" dirty="0" smtClean="0">
              <a:latin typeface="Quattrocento Sans" charset="0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SA" sz="2800" dirty="0">
                <a:latin typeface="Quattrocento Sans" charset="0"/>
              </a:rPr>
              <a:t>إذا كانت نسبته ضئيلة يستخدم محلول الصودا الكاوية</a:t>
            </a:r>
            <a:r>
              <a:rPr lang="fr-FR" sz="2800" dirty="0">
                <a:latin typeface="Quattrocento Sans" charset="0"/>
              </a:rPr>
              <a:t>.</a:t>
            </a:r>
            <a:endParaRPr lang="en-US" sz="2800" dirty="0">
              <a:latin typeface="Quattrocento Sans" charset="0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SA" sz="2800" dirty="0">
                <a:latin typeface="Quattrocento Sans" charset="0"/>
              </a:rPr>
              <a:t>إذا كانت نسبته عالية يستخدم سائل لامتصاص </a:t>
            </a:r>
            <a:r>
              <a:rPr lang="fr-FR" sz="2800" dirty="0">
                <a:latin typeface="Quattrocento Sans" charset="0"/>
              </a:rPr>
              <a:t> H</a:t>
            </a:r>
            <a:r>
              <a:rPr lang="fr-FR" sz="2800" baseline="-25000" dirty="0">
                <a:latin typeface="Quattrocento Sans" charset="0"/>
              </a:rPr>
              <a:t>2</a:t>
            </a:r>
            <a:r>
              <a:rPr lang="fr-FR" sz="2800" dirty="0">
                <a:latin typeface="Quattrocento Sans" charset="0"/>
              </a:rPr>
              <a:t>S</a:t>
            </a:r>
            <a:endParaRPr lang="en-US" sz="2800" dirty="0">
              <a:latin typeface="Quattrocento Sans" charset="0"/>
            </a:endParaRPr>
          </a:p>
          <a:p>
            <a:pPr algn="r" rtl="1"/>
            <a:endParaRPr lang="ar-LB" sz="800" dirty="0" smtClean="0">
              <a:latin typeface="Quattrocento Sans" charset="0"/>
            </a:endParaRPr>
          </a:p>
          <a:p>
            <a:pPr algn="r" rtl="1"/>
            <a:r>
              <a:rPr lang="ar-LB" sz="2800" dirty="0" smtClean="0">
                <a:latin typeface="Quattrocento Sans" charset="0"/>
              </a:rPr>
              <a:t>- </a:t>
            </a:r>
            <a:r>
              <a:rPr lang="ar-SA" sz="2800" dirty="0" smtClean="0">
                <a:latin typeface="Quattrocento Sans" charset="0"/>
              </a:rPr>
              <a:t>التنقية </a:t>
            </a:r>
            <a:r>
              <a:rPr lang="ar-SA" sz="2800" dirty="0">
                <a:latin typeface="Quattrocento Sans" charset="0"/>
              </a:rPr>
              <a:t>بالهيدروجين</a:t>
            </a:r>
            <a:endParaRPr lang="fr-FR" sz="2800" dirty="0">
              <a:latin typeface="Quattrocento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558" y="15249306"/>
            <a:ext cx="1371600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/>
              <a:t>رسم تخطيطي لسير العمليات المعتادة في المصفاة </a:t>
            </a:r>
            <a:endParaRPr lang="fr-FR" sz="3600" b="1" dirty="0"/>
          </a:p>
        </p:txBody>
      </p:sp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68256" y="15895637"/>
            <a:ext cx="13982706" cy="13639800"/>
          </a:xfrm>
          <a:prstGeom prst="rect">
            <a:avLst/>
          </a:prstGeom>
        </p:spPr>
      </p:pic>
      <p:sp>
        <p:nvSpPr>
          <p:cNvPr id="23" name="Google Shape;125;p17"/>
          <p:cNvSpPr txBox="1">
            <a:spLocks/>
          </p:cNvSpPr>
          <p:nvPr/>
        </p:nvSpPr>
        <p:spPr>
          <a:xfrm>
            <a:off x="13898563" y="12390437"/>
            <a:ext cx="7238999" cy="944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10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07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5214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2821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90428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38035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85642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33249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808562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مساحة المصفاة الإجمالية 114،875 متر مربع.</a:t>
            </a:r>
          </a:p>
          <a:p>
            <a:pPr algn="r" rtl="1">
              <a:spcBef>
                <a:spcPts val="0"/>
              </a:spcBef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المساحة الإجمالية للمبنى 1,000,000 متر مربع ويتضمن:</a:t>
            </a:r>
          </a:p>
          <a:p>
            <a:pPr marL="76200" algn="r" rtl="1">
              <a:spcBef>
                <a:spcPts val="0"/>
              </a:spcBef>
            </a:pPr>
            <a:endParaRPr lang="ar-SA" sz="500" dirty="0" smtClean="0">
              <a:solidFill>
                <a:schemeClr val="tx1"/>
              </a:solidFill>
              <a:latin typeface="Quattrocento Sans" charset="0"/>
            </a:endParaRPr>
          </a:p>
          <a:p>
            <a:pPr lvl="1" algn="r" rtl="1">
              <a:buFont typeface="Courier New" pitchFamily="49" charset="0"/>
              <a:buChar char="o"/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خمسة (5) أرصفة تحميل في المحطة على بعد 2.5 كم تقريباً من الخط الساحلي ، </a:t>
            </a:r>
          </a:p>
          <a:p>
            <a:pPr lvl="1" algn="r" rtl="1">
              <a:buFont typeface="Courier New" pitchFamily="49" charset="0"/>
              <a:buChar char="o"/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أحد عشر (11) خزان بسعة تخزين 100.000 طن من زيت الوقود و 100.000 طن من زيت الغاز</a:t>
            </a:r>
          </a:p>
          <a:p>
            <a:pPr marL="558800" lvl="1" algn="r" rtl="1"/>
            <a:endParaRPr lang="ar-SA" sz="600" dirty="0" smtClean="0">
              <a:solidFill>
                <a:schemeClr val="tx1"/>
              </a:solidFill>
              <a:latin typeface="Quattrocento Sans" charset="0"/>
            </a:endParaRPr>
          </a:p>
          <a:p>
            <a:pPr algn="r" rtl="1">
              <a:spcBef>
                <a:spcPts val="0"/>
              </a:spcBef>
            </a:pPr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طاقة التخزين القصوى للمصفاة 34500 برميل يوميا من النفط الخام لكنها لا تتجاوز 30 ألف برميل يوميا</a:t>
            </a:r>
          </a:p>
          <a:p>
            <a:pPr algn="r" rtl="1">
              <a:spcBef>
                <a:spcPts val="0"/>
              </a:spcBef>
            </a:pPr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طاقة التكرير قبل انهيارها 21000 برميل في اليوم تقريبًا</a:t>
            </a:r>
          </a:p>
          <a:p>
            <a:pPr algn="r" rtl="1">
              <a:spcBef>
                <a:spcPts val="0"/>
              </a:spcBef>
            </a:pPr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(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زيت الوقود (50٪) وزيت الغاز (22٪) والبنزين (21٪)</a:t>
            </a:r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)</a:t>
            </a:r>
            <a:endParaRPr lang="ar-SA" sz="2800" dirty="0" smtClean="0">
              <a:solidFill>
                <a:schemeClr val="tx1"/>
              </a:solidFill>
              <a:latin typeface="Quattrocento Sans" charset="0"/>
            </a:endParaRPr>
          </a:p>
          <a:p>
            <a:pPr marL="76200" algn="r" rtl="1">
              <a:spcBef>
                <a:spcPts val="0"/>
              </a:spcBef>
            </a:pPr>
            <a:endParaRPr lang="ar-SA" sz="900" dirty="0" smtClean="0">
              <a:solidFill>
                <a:schemeClr val="tx1"/>
              </a:solidFill>
              <a:latin typeface="Quattrocento Sans" charset="0"/>
            </a:endParaRPr>
          </a:p>
          <a:p>
            <a:pPr algn="r" rtl="1">
              <a:spcBef>
                <a:spcPts val="0"/>
              </a:spcBef>
            </a:pPr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الأنشطة الحالية: </a:t>
            </a:r>
          </a:p>
          <a:p>
            <a:pPr lvl="1" algn="r" rtl="1">
              <a:buSzPts val="2400"/>
              <a:buFont typeface="Courier New" pitchFamily="49" charset="0"/>
              <a:buChar char="o"/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استيراد زيت الوقود وزيت الغاز من خلال المحطة وتخزينه في خزانات المنشآت ،</a:t>
            </a:r>
          </a:p>
          <a:p>
            <a:pPr lvl="1" algn="r" rtl="1">
              <a:buSzPts val="2400"/>
              <a:buFont typeface="Courier New" pitchFamily="49" charset="0"/>
              <a:buChar char="o"/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 ثم معالجة وتوزيع هذه المشتقات إلى الـ </a:t>
            </a:r>
            <a:r>
              <a:rPr lang="en-US" sz="2800" dirty="0" smtClean="0">
                <a:solidFill>
                  <a:schemeClr val="tx1"/>
                </a:solidFill>
                <a:latin typeface="Quattrocento Sans" charset="0"/>
              </a:rPr>
              <a:t>EDL 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وفي السوق المحلية من خلال شركات التوزيع ، </a:t>
            </a:r>
          </a:p>
          <a:p>
            <a:pPr lvl="1" algn="r" rtl="1">
              <a:buSzPts val="2400"/>
              <a:buFont typeface="Courier New" pitchFamily="49" charset="0"/>
              <a:buChar char="o"/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كما يوجد مختبر بالقرب من المصفاة التي تستخدم لفحص جميع عينات المشتقات النفطية للتأكد من أنها تتماشى مع المواصفات اللبنانية كما حددتها شركة </a:t>
            </a:r>
            <a:r>
              <a:rPr lang="en-US" sz="2800" dirty="0" smtClean="0">
                <a:solidFill>
                  <a:schemeClr val="tx1"/>
                </a:solidFill>
                <a:latin typeface="Quattrocento Sans" charset="0"/>
              </a:rPr>
              <a:t>LIBNOR</a:t>
            </a:r>
          </a:p>
          <a:p>
            <a:pPr algn="l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Quattrocento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98560" y="11744106"/>
            <a:ext cx="71738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>
                <a:highlight>
                  <a:srgbClr val="FFCD00"/>
                </a:highlight>
                <a:latin typeface="Quattrocento Sans" charset="0"/>
              </a:rPr>
              <a:t>الواقع الحالي</a:t>
            </a:r>
            <a:r>
              <a:rPr lang="ar-LB" sz="3600" dirty="0">
                <a:latin typeface="Quattrocento Sans" charset="0"/>
              </a:rPr>
              <a:t> لمصفاة طرابلس </a:t>
            </a:r>
            <a:endParaRPr lang="fr-FR" sz="3600" dirty="0">
              <a:latin typeface="Quattrocento San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050962" y="21839237"/>
            <a:ext cx="698344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600" b="1" dirty="0" err="1">
                <a:latin typeface="Quattrocento Sans" charset="0"/>
              </a:rPr>
              <a:t>جدوى</a:t>
            </a:r>
            <a:r>
              <a:rPr lang="en-US" sz="3600" b="1" dirty="0">
                <a:latin typeface="Quattrocento Sans" charset="0"/>
              </a:rPr>
              <a:t> </a:t>
            </a:r>
            <a:r>
              <a:rPr lang="en-US" sz="3600" b="1" dirty="0" err="1">
                <a:latin typeface="Quattrocento Sans" charset="0"/>
              </a:rPr>
              <a:t>مصفاة</a:t>
            </a:r>
            <a:r>
              <a:rPr lang="en-US" sz="3600" b="1" dirty="0">
                <a:latin typeface="Quattrocento Sans" charset="0"/>
              </a:rPr>
              <a:t> </a:t>
            </a:r>
            <a:r>
              <a:rPr lang="en-US" sz="3600" b="1" dirty="0" err="1">
                <a:latin typeface="Quattrocento Sans" charset="0"/>
              </a:rPr>
              <a:t>نفط</a:t>
            </a:r>
            <a:r>
              <a:rPr lang="en-US" sz="3600" b="1" dirty="0">
                <a:latin typeface="Quattrocento Sans" charset="0"/>
              </a:rPr>
              <a:t> </a:t>
            </a:r>
            <a:r>
              <a:rPr lang="en-US" sz="3600" b="1" dirty="0" err="1">
                <a:latin typeface="Quattrocento Sans" charset="0"/>
              </a:rPr>
              <a:t>جديدة</a:t>
            </a:r>
            <a:r>
              <a:rPr lang="en-US" sz="3600" b="1" dirty="0">
                <a:latin typeface="Quattrocento Sans" charset="0"/>
              </a:rPr>
              <a:t> </a:t>
            </a:r>
            <a:r>
              <a:rPr lang="en-US" sz="3600" b="1" dirty="0" err="1">
                <a:latin typeface="Quattrocento Sans" charset="0"/>
              </a:rPr>
              <a:t>في</a:t>
            </a:r>
            <a:r>
              <a:rPr lang="en-US" sz="3600" b="1" dirty="0">
                <a:latin typeface="Quattrocento Sans" charset="0"/>
              </a:rPr>
              <a:t> </a:t>
            </a:r>
            <a:r>
              <a:rPr lang="en-US" sz="3600" b="1" dirty="0" err="1">
                <a:latin typeface="Quattrocento Sans" charset="0"/>
              </a:rPr>
              <a:t>لبنان</a:t>
            </a:r>
            <a:endParaRPr lang="fr-FR" sz="3600" dirty="0">
              <a:latin typeface="Quattrocento Sans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8"/>
          <a:stretch>
            <a:fillRect/>
          </a:stretch>
        </p:blipFill>
        <p:spPr>
          <a:xfrm>
            <a:off x="13746160" y="25466675"/>
            <a:ext cx="7620002" cy="4800600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9"/>
          <a:stretch>
            <a:fillRect/>
          </a:stretch>
        </p:blipFill>
        <p:spPr>
          <a:xfrm>
            <a:off x="14050962" y="22480762"/>
            <a:ext cx="6983448" cy="298591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2559" y="29477465"/>
            <a:ext cx="13269871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</a:rPr>
              <a:t>Maryam </a:t>
            </a:r>
            <a:r>
              <a:rPr lang="en-US" sz="2800" dirty="0">
                <a:solidFill>
                  <a:schemeClr val="tx1"/>
                </a:solidFill>
              </a:rPr>
              <a:t>EL-REZ	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   </a:t>
            </a:r>
            <a:r>
              <a:rPr lang="ar-LB" sz="2800" dirty="0" smtClean="0">
                <a:solidFill>
                  <a:schemeClr val="tx1"/>
                </a:solidFill>
              </a:rPr>
              <a:t>                                                 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@AECENAR/2020</a:t>
            </a:r>
          </a:p>
        </p:txBody>
      </p:sp>
    </p:spTree>
    <p:extLst>
      <p:ext uri="{BB962C8B-B14F-4D97-AF65-F5344CB8AC3E}">
        <p14:creationId xmlns:p14="http://schemas.microsoft.com/office/powerpoint/2010/main" val="2886039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305</Words>
  <Application>Microsoft Office PowerPoint</Application>
  <PresentationFormat>Custom</PresentationFormat>
  <Paragraphs>67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n0ak95</cp:lastModifiedBy>
  <cp:revision>7</cp:revision>
  <dcterms:created xsi:type="dcterms:W3CDTF">2006-08-16T00:00:00Z</dcterms:created>
  <dcterms:modified xsi:type="dcterms:W3CDTF">2020-03-23T21:32:14Z</dcterms:modified>
</cp:coreProperties>
</file>