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2"/>
  </p:notesMasterIdLst>
  <p:sldIdLst>
    <p:sldId id="256" r:id="rId2"/>
    <p:sldId id="257" r:id="rId3"/>
    <p:sldId id="285" r:id="rId4"/>
    <p:sldId id="288" r:id="rId5"/>
    <p:sldId id="289" r:id="rId6"/>
    <p:sldId id="290" r:id="rId7"/>
    <p:sldId id="287" r:id="rId8"/>
    <p:sldId id="291" r:id="rId9"/>
    <p:sldId id="292" r:id="rId10"/>
    <p:sldId id="293" r:id="rId11"/>
    <p:sldId id="294" r:id="rId12"/>
    <p:sldId id="295" r:id="rId13"/>
    <p:sldId id="296" r:id="rId14"/>
    <p:sldId id="297" r:id="rId15"/>
    <p:sldId id="298" r:id="rId16"/>
    <p:sldId id="299" r:id="rId17"/>
    <p:sldId id="259" r:id="rId18"/>
    <p:sldId id="301" r:id="rId19"/>
    <p:sldId id="267" r:id="rId20"/>
    <p:sldId id="279" r:id="rId21"/>
  </p:sldIdLst>
  <p:sldSz cx="9144000" cy="5143500" type="screen16x9"/>
  <p:notesSz cx="6858000" cy="9144000"/>
  <p:embeddedFontLst>
    <p:embeddedFont>
      <p:font typeface="Source Sans Pro" charset="0"/>
      <p:regular r:id="rId23"/>
      <p:bold r:id="rId24"/>
      <p:italic r:id="rId25"/>
      <p:boldItalic r:id="rId26"/>
    </p:embeddedFont>
    <p:embeddedFont>
      <p:font typeface="Roboto Slab"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F199440-9307-41A4-98B2-81A18F14EAC3}">
  <a:tblStyle styleId="{5F199440-9307-41A4-98B2-81A18F14EAC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32" autoAdjust="0"/>
  </p:normalViewPr>
  <p:slideViewPr>
    <p:cSldViewPr>
      <p:cViewPr>
        <p:scale>
          <a:sx n="90" d="100"/>
          <a:sy n="90" d="100"/>
        </p:scale>
        <p:origin x="-816" y="-1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esktop\waste%20water\gragh.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USER\Desktop\waste%20water\gragh.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ER\Desktop\waste%20water\gragh.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SER\Desktop\waste%20water\gragh.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USER\Desktop\waste%20water\grag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9200703266709477"/>
          <c:y val="4.5954883689885553E-2"/>
        </c:manualLayout>
      </c:layout>
      <c:overlay val="0"/>
      <c:txPr>
        <a:bodyPr/>
        <a:lstStyle/>
        <a:p>
          <a:pPr>
            <a:defRPr sz="1200" b="1"/>
          </a:pPr>
          <a:endParaRPr lang="en-US"/>
        </a:p>
      </c:txPr>
    </c:title>
    <c:autoTitleDeleted val="0"/>
    <c:view3D>
      <c:rotX val="75"/>
      <c:rotY val="0"/>
      <c:rAngAx val="0"/>
      <c:perspective val="30"/>
    </c:view3D>
    <c:floor>
      <c:thickness val="0"/>
    </c:floor>
    <c:sideWall>
      <c:thickness val="0"/>
    </c:sideWall>
    <c:backWall>
      <c:thickness val="0"/>
    </c:backWall>
    <c:plotArea>
      <c:layout>
        <c:manualLayout>
          <c:layoutTarget val="inner"/>
          <c:xMode val="edge"/>
          <c:yMode val="edge"/>
          <c:x val="2.0162016975176431E-2"/>
          <c:y val="0.13560260902638968"/>
          <c:w val="0.96619463750523682"/>
          <c:h val="0.84622201001853181"/>
        </c:manualLayout>
      </c:layout>
      <c:pie3DChart>
        <c:varyColors val="1"/>
        <c:ser>
          <c:idx val="0"/>
          <c:order val="0"/>
          <c:tx>
            <c:strRef>
              <c:f>Sheet1!$K$7</c:f>
              <c:strCache>
                <c:ptCount val="1"/>
                <c:pt idx="0">
                  <c:v>النسبة المئوية عام 1997 </c:v>
                </c:pt>
              </c:strCache>
            </c:strRef>
          </c:tx>
          <c:dLbls>
            <c:dLbl>
              <c:idx val="0"/>
              <c:layout>
                <c:manualLayout>
                  <c:x val="-0.26726380191918453"/>
                  <c:y val="0.1340425313484116"/>
                </c:manualLayout>
              </c:layout>
              <c:tx>
                <c:rich>
                  <a:bodyPr/>
                  <a:lstStyle/>
                  <a:p>
                    <a:pPr>
                      <a:defRPr sz="1200">
                        <a:solidFill>
                          <a:schemeClr val="bg1"/>
                        </a:solidFill>
                      </a:defRPr>
                    </a:pPr>
                    <a:r>
                      <a:rPr lang="ar-LB" sz="1200">
                        <a:solidFill>
                          <a:schemeClr val="bg1"/>
                        </a:solidFill>
                      </a:rPr>
                      <a:t>مباني </a:t>
                    </a:r>
                    <a:r>
                      <a:rPr lang="ar-LB" sz="1200" b="1">
                        <a:solidFill>
                          <a:schemeClr val="bg1"/>
                        </a:solidFill>
                      </a:rPr>
                      <a:t>متصلة</a:t>
                    </a:r>
                    <a:r>
                      <a:rPr lang="ar-LB" sz="1200">
                        <a:solidFill>
                          <a:schemeClr val="bg1"/>
                        </a:solidFill>
                      </a:rPr>
                      <a:t> بشبكة </a:t>
                    </a:r>
                    <a:r>
                      <a:rPr lang="ar-LB" sz="1200">
                        <a:solidFill>
                          <a:schemeClr val="bg1"/>
                        </a:solidFill>
                        <a:cs typeface="+mn-cs"/>
                      </a:rPr>
                      <a:t>الصرف</a:t>
                    </a:r>
                    <a:r>
                      <a:rPr lang="ar-LB" sz="1200">
                        <a:solidFill>
                          <a:schemeClr val="bg1"/>
                        </a:solidFill>
                      </a:rPr>
                      <a:t> الصحي 
</a:t>
                    </a:r>
                    <a:r>
                      <a:rPr lang="ar-LB" sz="1200" b="1">
                        <a:solidFill>
                          <a:schemeClr val="bg1"/>
                        </a:solidFill>
                      </a:rPr>
                      <a:t>37%</a:t>
                    </a:r>
                  </a:p>
                </c:rich>
              </c:tx>
              <c:spPr/>
              <c:showLegendKey val="0"/>
              <c:showVal val="0"/>
              <c:showCatName val="1"/>
              <c:showSerName val="0"/>
              <c:showPercent val="1"/>
              <c:showBubbleSize val="0"/>
            </c:dLbl>
            <c:dLbl>
              <c:idx val="1"/>
              <c:layout>
                <c:manualLayout>
                  <c:x val="0.24827764880332334"/>
                  <c:y val="-0.19553949799211412"/>
                </c:manualLayout>
              </c:layout>
              <c:tx>
                <c:rich>
                  <a:bodyPr/>
                  <a:lstStyle/>
                  <a:p>
                    <a:pPr>
                      <a:defRPr sz="1200">
                        <a:solidFill>
                          <a:schemeClr val="bg1"/>
                        </a:solidFill>
                      </a:defRPr>
                    </a:pPr>
                    <a:r>
                      <a:rPr lang="ar-LB" sz="1200">
                        <a:solidFill>
                          <a:schemeClr val="bg1"/>
                        </a:solidFill>
                      </a:rPr>
                      <a:t>مباني </a:t>
                    </a:r>
                    <a:r>
                      <a:rPr lang="ar-LB" sz="1200" b="1">
                        <a:solidFill>
                          <a:schemeClr val="bg1"/>
                        </a:solidFill>
                      </a:rPr>
                      <a:t>غير متصلة </a:t>
                    </a:r>
                    <a:r>
                      <a:rPr lang="ar-LB" sz="1200">
                        <a:solidFill>
                          <a:schemeClr val="bg1"/>
                        </a:solidFill>
                      </a:rPr>
                      <a:t>بشبكة الصرف الصحي
</a:t>
                    </a:r>
                    <a:r>
                      <a:rPr lang="ar-LB" sz="1200" b="1">
                        <a:solidFill>
                          <a:schemeClr val="bg1"/>
                        </a:solidFill>
                      </a:rPr>
                      <a:t>63%</a:t>
                    </a:r>
                  </a:p>
                </c:rich>
              </c:tx>
              <c:spPr/>
              <c:showLegendKey val="0"/>
              <c:showVal val="0"/>
              <c:showCatName val="1"/>
              <c:showSerName val="0"/>
              <c:showPercent val="1"/>
              <c:showBubbleSize val="0"/>
            </c:dLbl>
            <c:showLegendKey val="0"/>
            <c:showVal val="0"/>
            <c:showCatName val="1"/>
            <c:showSerName val="0"/>
            <c:showPercent val="1"/>
            <c:showBubbleSize val="0"/>
            <c:showLeaderLines val="1"/>
          </c:dLbls>
          <c:cat>
            <c:strRef>
              <c:f>Sheet1!$J$8:$J$9</c:f>
              <c:strCache>
                <c:ptCount val="2"/>
                <c:pt idx="0">
                  <c:v>مباني متصلة بشبكة الصرف الصحي </c:v>
                </c:pt>
                <c:pt idx="1">
                  <c:v>مباني غير متصلة بشبكة الصرف الصحي</c:v>
                </c:pt>
              </c:strCache>
            </c:strRef>
          </c:cat>
          <c:val>
            <c:numRef>
              <c:f>Sheet1!$K$8:$K$9</c:f>
              <c:numCache>
                <c:formatCode>0%</c:formatCode>
                <c:ptCount val="2"/>
                <c:pt idx="0">
                  <c:v>0.37</c:v>
                </c:pt>
                <c:pt idx="1">
                  <c:v>0.62</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052638093788005"/>
          <c:y val="7.5130145317201205E-2"/>
          <c:w val="0.60680941335318905"/>
          <c:h val="0.76439075603354456"/>
        </c:manualLayout>
      </c:layout>
      <c:bar3DChart>
        <c:barDir val="col"/>
        <c:grouping val="percentStacked"/>
        <c:varyColors val="0"/>
        <c:ser>
          <c:idx val="0"/>
          <c:order val="0"/>
          <c:tx>
            <c:strRef>
              <c:f>Sheet1!$A$2</c:f>
              <c:strCache>
                <c:ptCount val="1"/>
                <c:pt idx="0">
                  <c:v>نسبة المباني لديها إمكانية الوصول إلى المرافق الصحية العامة (%)</c:v>
                </c:pt>
              </c:strCache>
            </c:strRef>
          </c:tx>
          <c:invertIfNegative val="0"/>
          <c:cat>
            <c:strRef>
              <c:f>Sheet1!$B$1:$G$1</c:f>
              <c:strCache>
                <c:ptCount val="6"/>
                <c:pt idx="0">
                  <c:v>بيروت</c:v>
                </c:pt>
                <c:pt idx="1">
                  <c:v>ضواحي بيروت</c:v>
                </c:pt>
                <c:pt idx="2">
                  <c:v>الشمال</c:v>
                </c:pt>
                <c:pt idx="3">
                  <c:v>الجنوب</c:v>
                </c:pt>
                <c:pt idx="4">
                  <c:v>البقاع</c:v>
                </c:pt>
                <c:pt idx="5">
                  <c:v>جبل لبنان</c:v>
                </c:pt>
              </c:strCache>
            </c:strRef>
          </c:cat>
          <c:val>
            <c:numRef>
              <c:f>Sheet1!$B$2:$G$2</c:f>
              <c:numCache>
                <c:formatCode>General</c:formatCode>
                <c:ptCount val="6"/>
                <c:pt idx="0">
                  <c:v>98.3</c:v>
                </c:pt>
                <c:pt idx="1">
                  <c:v>89.3</c:v>
                </c:pt>
                <c:pt idx="2">
                  <c:v>53.5</c:v>
                </c:pt>
                <c:pt idx="3">
                  <c:v>42.1</c:v>
                </c:pt>
                <c:pt idx="4">
                  <c:v>41.1</c:v>
                </c:pt>
                <c:pt idx="5">
                  <c:v>33.9</c:v>
                </c:pt>
              </c:numCache>
            </c:numRef>
          </c:val>
        </c:ser>
        <c:ser>
          <c:idx val="1"/>
          <c:order val="1"/>
          <c:tx>
            <c:strRef>
              <c:f>Sheet1!$A$3</c:f>
              <c:strCache>
                <c:ptCount val="1"/>
                <c:pt idx="0">
                  <c:v>نسبة المباني التي ليس لديها إمكانية الوصول إلى المرافق الصحية العامة (%)</c:v>
                </c:pt>
              </c:strCache>
            </c:strRef>
          </c:tx>
          <c:invertIfNegative val="0"/>
          <c:cat>
            <c:strRef>
              <c:f>Sheet1!$B$1:$G$1</c:f>
              <c:strCache>
                <c:ptCount val="6"/>
                <c:pt idx="0">
                  <c:v>بيروت</c:v>
                </c:pt>
                <c:pt idx="1">
                  <c:v>ضواحي بيروت</c:v>
                </c:pt>
                <c:pt idx="2">
                  <c:v>الشمال</c:v>
                </c:pt>
                <c:pt idx="3">
                  <c:v>الجنوب</c:v>
                </c:pt>
                <c:pt idx="4">
                  <c:v>البقاع</c:v>
                </c:pt>
                <c:pt idx="5">
                  <c:v>جبل لبنان</c:v>
                </c:pt>
              </c:strCache>
            </c:strRef>
          </c:cat>
          <c:val>
            <c:numRef>
              <c:f>Sheet1!$B$3:$G$3</c:f>
              <c:numCache>
                <c:formatCode>General</c:formatCode>
                <c:ptCount val="6"/>
                <c:pt idx="0">
                  <c:v>1.7</c:v>
                </c:pt>
                <c:pt idx="1">
                  <c:v>10.7</c:v>
                </c:pt>
                <c:pt idx="2">
                  <c:v>46.5</c:v>
                </c:pt>
                <c:pt idx="3">
                  <c:v>57.9</c:v>
                </c:pt>
                <c:pt idx="4">
                  <c:v>58.9</c:v>
                </c:pt>
                <c:pt idx="5">
                  <c:v>66.099999999999994</c:v>
                </c:pt>
              </c:numCache>
            </c:numRef>
          </c:val>
        </c:ser>
        <c:dLbls>
          <c:showLegendKey val="0"/>
          <c:showVal val="0"/>
          <c:showCatName val="0"/>
          <c:showSerName val="0"/>
          <c:showPercent val="0"/>
          <c:showBubbleSize val="0"/>
        </c:dLbls>
        <c:gapWidth val="150"/>
        <c:shape val="box"/>
        <c:axId val="73277440"/>
        <c:axId val="73278976"/>
        <c:axId val="0"/>
      </c:bar3DChart>
      <c:catAx>
        <c:axId val="73277440"/>
        <c:scaling>
          <c:orientation val="minMax"/>
        </c:scaling>
        <c:delete val="0"/>
        <c:axPos val="b"/>
        <c:majorTickMark val="out"/>
        <c:minorTickMark val="none"/>
        <c:tickLblPos val="nextTo"/>
        <c:txPr>
          <a:bodyPr/>
          <a:lstStyle/>
          <a:p>
            <a:pPr>
              <a:defRPr sz="1100"/>
            </a:pPr>
            <a:endParaRPr lang="en-US"/>
          </a:p>
        </c:txPr>
        <c:crossAx val="73278976"/>
        <c:crosses val="autoZero"/>
        <c:auto val="1"/>
        <c:lblAlgn val="ctr"/>
        <c:lblOffset val="100"/>
        <c:noMultiLvlLbl val="0"/>
      </c:catAx>
      <c:valAx>
        <c:axId val="73278976"/>
        <c:scaling>
          <c:orientation val="minMax"/>
        </c:scaling>
        <c:delete val="0"/>
        <c:axPos val="l"/>
        <c:majorGridlines/>
        <c:numFmt formatCode="0%" sourceLinked="1"/>
        <c:majorTickMark val="out"/>
        <c:minorTickMark val="none"/>
        <c:tickLblPos val="nextTo"/>
        <c:crossAx val="73277440"/>
        <c:crosses val="autoZero"/>
        <c:crossBetween val="between"/>
      </c:valAx>
    </c:plotArea>
    <c:legend>
      <c:legendPos val="r"/>
      <c:layout>
        <c:manualLayout>
          <c:xMode val="edge"/>
          <c:yMode val="edge"/>
          <c:x val="0.75315311791979456"/>
          <c:y val="0.19288931566481018"/>
          <c:w val="0.23198949546133035"/>
          <c:h val="0.54587716147877807"/>
        </c:manualLayout>
      </c:layout>
      <c:overlay val="0"/>
      <c:txPr>
        <a:bodyPr/>
        <a:lstStyle/>
        <a:p>
          <a:pPr>
            <a:defRPr sz="12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ar-LB" sz="1200" b="1" i="0" baseline="0">
                <a:effectLst/>
              </a:rPr>
              <a:t>الحد السنوي لإمدادات المياه ومياه الصرف الصحي </a:t>
            </a:r>
            <a:endParaRPr lang="en-US" sz="1200">
              <a:effectLst/>
            </a:endParaRPr>
          </a:p>
        </c:rich>
      </c:tx>
      <c:layout>
        <c:manualLayout>
          <c:xMode val="edge"/>
          <c:yMode val="edge"/>
          <c:x val="0.17614858175622783"/>
          <c:y val="3.6679159499681376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8.607174103237096E-2"/>
          <c:y val="0.13375163259788525"/>
          <c:w val="0.88337270341207352"/>
          <c:h val="0.68820545413886047"/>
        </c:manualLayout>
      </c:layout>
      <c:bar3DChart>
        <c:barDir val="col"/>
        <c:grouping val="clustered"/>
        <c:varyColors val="0"/>
        <c:ser>
          <c:idx val="0"/>
          <c:order val="0"/>
          <c:tx>
            <c:strRef>
              <c:f>Sheet1!$C$14</c:f>
              <c:strCache>
                <c:ptCount val="1"/>
                <c:pt idx="0">
                  <c:v>Water supply (L/c/d)</c:v>
                </c:pt>
              </c:strCache>
            </c:strRef>
          </c:tx>
          <c:invertIfNegative val="0"/>
          <c:cat>
            <c:numRef>
              <c:f>Sheet1!$D$13:$F$13</c:f>
              <c:numCache>
                <c:formatCode>General</c:formatCode>
                <c:ptCount val="3"/>
                <c:pt idx="0">
                  <c:v>2000</c:v>
                </c:pt>
                <c:pt idx="1">
                  <c:v>2001</c:v>
                </c:pt>
                <c:pt idx="2">
                  <c:v>2015</c:v>
                </c:pt>
              </c:numCache>
            </c:numRef>
          </c:cat>
          <c:val>
            <c:numRef>
              <c:f>Sheet1!$D$14:$F$14</c:f>
              <c:numCache>
                <c:formatCode>General</c:formatCode>
                <c:ptCount val="3"/>
                <c:pt idx="0">
                  <c:v>202.5</c:v>
                </c:pt>
                <c:pt idx="1">
                  <c:v>160</c:v>
                </c:pt>
                <c:pt idx="2">
                  <c:v>260</c:v>
                </c:pt>
              </c:numCache>
            </c:numRef>
          </c:val>
        </c:ser>
        <c:ser>
          <c:idx val="1"/>
          <c:order val="1"/>
          <c:tx>
            <c:strRef>
              <c:f>Sheet1!$C$15</c:f>
              <c:strCache>
                <c:ptCount val="1"/>
                <c:pt idx="0">
                  <c:v>Wastewater flow (Mm3)</c:v>
                </c:pt>
              </c:strCache>
            </c:strRef>
          </c:tx>
          <c:invertIfNegative val="0"/>
          <c:cat>
            <c:numRef>
              <c:f>Sheet1!$D$13:$F$13</c:f>
              <c:numCache>
                <c:formatCode>General</c:formatCode>
                <c:ptCount val="3"/>
                <c:pt idx="0">
                  <c:v>2000</c:v>
                </c:pt>
                <c:pt idx="1">
                  <c:v>2001</c:v>
                </c:pt>
                <c:pt idx="2">
                  <c:v>2015</c:v>
                </c:pt>
              </c:numCache>
            </c:numRef>
          </c:cat>
          <c:val>
            <c:numRef>
              <c:f>Sheet1!$D$15:$F$15</c:f>
              <c:numCache>
                <c:formatCode>General</c:formatCode>
                <c:ptCount val="3"/>
                <c:pt idx="0">
                  <c:v>262.5</c:v>
                </c:pt>
                <c:pt idx="1">
                  <c:v>249</c:v>
                </c:pt>
                <c:pt idx="2">
                  <c:v>459.5</c:v>
                </c:pt>
              </c:numCache>
            </c:numRef>
          </c:val>
        </c:ser>
        <c:dLbls>
          <c:showLegendKey val="0"/>
          <c:showVal val="0"/>
          <c:showCatName val="0"/>
          <c:showSerName val="0"/>
          <c:showPercent val="0"/>
          <c:showBubbleSize val="0"/>
        </c:dLbls>
        <c:gapWidth val="75"/>
        <c:shape val="box"/>
        <c:axId val="37196544"/>
        <c:axId val="37198080"/>
        <c:axId val="0"/>
      </c:bar3DChart>
      <c:catAx>
        <c:axId val="37196544"/>
        <c:scaling>
          <c:orientation val="minMax"/>
        </c:scaling>
        <c:delete val="0"/>
        <c:axPos val="b"/>
        <c:numFmt formatCode="General" sourceLinked="1"/>
        <c:majorTickMark val="none"/>
        <c:minorTickMark val="none"/>
        <c:tickLblPos val="nextTo"/>
        <c:txPr>
          <a:bodyPr/>
          <a:lstStyle/>
          <a:p>
            <a:pPr>
              <a:defRPr sz="1100" b="1"/>
            </a:pPr>
            <a:endParaRPr lang="en-US"/>
          </a:p>
        </c:txPr>
        <c:crossAx val="37198080"/>
        <c:crosses val="autoZero"/>
        <c:auto val="1"/>
        <c:lblAlgn val="ctr"/>
        <c:lblOffset val="100"/>
        <c:noMultiLvlLbl val="0"/>
      </c:catAx>
      <c:valAx>
        <c:axId val="37198080"/>
        <c:scaling>
          <c:orientation val="minMax"/>
        </c:scaling>
        <c:delete val="0"/>
        <c:axPos val="l"/>
        <c:majorGridlines/>
        <c:numFmt formatCode="General" sourceLinked="1"/>
        <c:majorTickMark val="none"/>
        <c:minorTickMark val="none"/>
        <c:tickLblPos val="nextTo"/>
        <c:spPr>
          <a:ln w="9525">
            <a:noFill/>
          </a:ln>
        </c:spPr>
        <c:crossAx val="37196544"/>
        <c:crosses val="autoZero"/>
        <c:crossBetween val="between"/>
      </c:valAx>
    </c:plotArea>
    <c:legend>
      <c:legendPos val="b"/>
      <c:layout/>
      <c:overlay val="0"/>
      <c:txPr>
        <a:bodyPr/>
        <a:lstStyle/>
        <a:p>
          <a:pPr>
            <a:defRPr sz="10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sz="1200"/>
            </a:pPr>
            <a:r>
              <a:rPr lang="ar-LB" sz="1200"/>
              <a:t>التزايد السنوي للسكان في لبنان</a:t>
            </a:r>
            <a:endParaRPr lang="en-US" sz="1200"/>
          </a:p>
        </c:rich>
      </c:tx>
      <c:layout>
        <c:manualLayout>
          <c:xMode val="edge"/>
          <c:yMode val="edge"/>
          <c:x val="0.28490561603069836"/>
          <c:y val="1.861621929846629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269161655585801"/>
          <c:y val="9.0011655891256398E-2"/>
          <c:w val="0.86051137357830276"/>
          <c:h val="0.76842010619838252"/>
        </c:manualLayout>
      </c:layout>
      <c:bar3DChart>
        <c:barDir val="col"/>
        <c:grouping val="clustered"/>
        <c:varyColors val="0"/>
        <c:ser>
          <c:idx val="0"/>
          <c:order val="0"/>
          <c:tx>
            <c:strRef>
              <c:f>Sheet1!$H$14</c:f>
              <c:strCache>
                <c:ptCount val="1"/>
                <c:pt idx="0">
                  <c:v>Population (Million)</c:v>
                </c:pt>
              </c:strCache>
            </c:strRef>
          </c:tx>
          <c:invertIfNegative val="0"/>
          <c:cat>
            <c:numRef>
              <c:f>Sheet1!$I$13:$K$13</c:f>
              <c:numCache>
                <c:formatCode>General</c:formatCode>
                <c:ptCount val="3"/>
                <c:pt idx="0">
                  <c:v>2000</c:v>
                </c:pt>
                <c:pt idx="1">
                  <c:v>2001</c:v>
                </c:pt>
                <c:pt idx="2">
                  <c:v>2015</c:v>
                </c:pt>
              </c:numCache>
            </c:numRef>
          </c:cat>
          <c:val>
            <c:numRef>
              <c:f>Sheet1!$I$14:$K$14</c:f>
              <c:numCache>
                <c:formatCode>General</c:formatCode>
                <c:ptCount val="3"/>
                <c:pt idx="0">
                  <c:v>3.55</c:v>
                </c:pt>
                <c:pt idx="1">
                  <c:v>4.3</c:v>
                </c:pt>
                <c:pt idx="2">
                  <c:v>4.8499999999999996</c:v>
                </c:pt>
              </c:numCache>
            </c:numRef>
          </c:val>
        </c:ser>
        <c:dLbls>
          <c:showLegendKey val="0"/>
          <c:showVal val="0"/>
          <c:showCatName val="0"/>
          <c:showSerName val="0"/>
          <c:showPercent val="0"/>
          <c:showBubbleSize val="0"/>
        </c:dLbls>
        <c:gapWidth val="150"/>
        <c:shape val="box"/>
        <c:axId val="37223040"/>
        <c:axId val="37228928"/>
        <c:axId val="0"/>
      </c:bar3DChart>
      <c:catAx>
        <c:axId val="37223040"/>
        <c:scaling>
          <c:orientation val="minMax"/>
        </c:scaling>
        <c:delete val="0"/>
        <c:axPos val="b"/>
        <c:numFmt formatCode="General" sourceLinked="1"/>
        <c:majorTickMark val="out"/>
        <c:minorTickMark val="none"/>
        <c:tickLblPos val="nextTo"/>
        <c:txPr>
          <a:bodyPr/>
          <a:lstStyle/>
          <a:p>
            <a:pPr>
              <a:defRPr b="1"/>
            </a:pPr>
            <a:endParaRPr lang="en-US"/>
          </a:p>
        </c:txPr>
        <c:crossAx val="37228928"/>
        <c:crosses val="autoZero"/>
        <c:auto val="1"/>
        <c:lblAlgn val="ctr"/>
        <c:lblOffset val="100"/>
        <c:noMultiLvlLbl val="0"/>
      </c:catAx>
      <c:valAx>
        <c:axId val="37228928"/>
        <c:scaling>
          <c:orientation val="minMax"/>
        </c:scaling>
        <c:delete val="0"/>
        <c:axPos val="l"/>
        <c:majorGridlines/>
        <c:numFmt formatCode="General" sourceLinked="1"/>
        <c:majorTickMark val="out"/>
        <c:minorTickMark val="none"/>
        <c:tickLblPos val="nextTo"/>
        <c:crossAx val="37223040"/>
        <c:crosses val="autoZero"/>
        <c:crossBetween val="between"/>
      </c:valAx>
    </c:plotArea>
    <c:legend>
      <c:legendPos val="r"/>
      <c:legendEntry>
        <c:idx val="0"/>
        <c:txPr>
          <a:bodyPr/>
          <a:lstStyle/>
          <a:p>
            <a:pPr>
              <a:defRPr sz="900"/>
            </a:pPr>
            <a:endParaRPr lang="en-US"/>
          </a:p>
        </c:txPr>
      </c:legendEntry>
      <c:layout>
        <c:manualLayout>
          <c:xMode val="edge"/>
          <c:yMode val="edge"/>
          <c:x val="0.16999245456321338"/>
          <c:y val="0.8959351965988277"/>
          <c:w val="0.6850452755961145"/>
          <c:h val="0.10406496203087294"/>
        </c:manualLayout>
      </c:layout>
      <c:overlay val="0"/>
      <c:txPr>
        <a:bodyPr/>
        <a:lstStyle/>
        <a:p>
          <a:pPr>
            <a:defRPr sz="9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400"/>
              <a:t>Sewage</a:t>
            </a:r>
            <a:r>
              <a:rPr lang="en-US" sz="1400" baseline="0"/>
              <a:t> sludge production by mass for 2001 and 2010 </a:t>
            </a:r>
            <a:r>
              <a:rPr lang="en-US" sz="1400" b="1" i="0" baseline="0">
                <a:effectLst/>
              </a:rPr>
              <a:t>(Wet-Weight Basics)</a:t>
            </a:r>
            <a:endParaRPr lang="en-US" sz="1100">
              <a:effectLst/>
            </a:endParaRPr>
          </a:p>
        </c:rich>
      </c:tx>
      <c:layout>
        <c:manualLayout>
          <c:xMode val="edge"/>
          <c:yMode val="edge"/>
          <c:x val="0.13341666666666666"/>
          <c:y val="2.7777777777777776E-2"/>
        </c:manualLayout>
      </c:layout>
      <c:overlay val="0"/>
    </c:title>
    <c:autoTitleDeleted val="0"/>
    <c:plotArea>
      <c:layout>
        <c:manualLayout>
          <c:layoutTarget val="inner"/>
          <c:xMode val="edge"/>
          <c:yMode val="edge"/>
          <c:x val="3.0555555555555555E-2"/>
          <c:y val="0.34844087197433654"/>
          <c:w val="0.96944444444444444"/>
          <c:h val="0.48854148439778361"/>
        </c:manualLayout>
      </c:layout>
      <c:barChart>
        <c:barDir val="col"/>
        <c:grouping val="clustered"/>
        <c:varyColors val="0"/>
        <c:ser>
          <c:idx val="0"/>
          <c:order val="0"/>
          <c:tx>
            <c:strRef>
              <c:f>Sheet1!$D$30</c:f>
              <c:strCache>
                <c:ptCount val="1"/>
                <c:pt idx="0">
                  <c:v>Mass in 2001 (Tonnes/day)</c:v>
                </c:pt>
              </c:strCache>
            </c:strRef>
          </c:tx>
          <c:invertIfNegative val="0"/>
          <c:dLbls>
            <c:dLbl>
              <c:idx val="2"/>
              <c:spPr/>
              <c:txPr>
                <a:bodyPr/>
                <a:lstStyle/>
                <a:p>
                  <a:pPr>
                    <a:defRPr b="1"/>
                  </a:pPr>
                  <a:endParaRPr lang="en-US"/>
                </a:p>
              </c:txPr>
              <c:showLegendKey val="0"/>
              <c:showVal val="1"/>
              <c:showCatName val="0"/>
              <c:showSerName val="0"/>
              <c:showPercent val="0"/>
              <c:showBubbleSize val="0"/>
            </c:dLbl>
            <c:showLegendKey val="0"/>
            <c:showVal val="1"/>
            <c:showCatName val="0"/>
            <c:showSerName val="0"/>
            <c:showPercent val="0"/>
            <c:showBubbleSize val="0"/>
            <c:showLeaderLines val="0"/>
          </c:dLbls>
          <c:cat>
            <c:strRef>
              <c:f>Sheet1!$C$31:$C$35</c:f>
              <c:strCache>
                <c:ptCount val="5"/>
                <c:pt idx="0">
                  <c:v>Beirut (Dora &amp; Ghadir)</c:v>
                </c:pt>
                <c:pt idx="1">
                  <c:v>Rest of Mount Lebanon</c:v>
                </c:pt>
                <c:pt idx="2">
                  <c:v>North Lebanon</c:v>
                </c:pt>
                <c:pt idx="3">
                  <c:v>South</c:v>
                </c:pt>
                <c:pt idx="4">
                  <c:v>Bekaa</c:v>
                </c:pt>
              </c:strCache>
            </c:strRef>
          </c:cat>
          <c:val>
            <c:numRef>
              <c:f>Sheet1!$D$31:$D$35</c:f>
              <c:numCache>
                <c:formatCode>General</c:formatCode>
                <c:ptCount val="5"/>
                <c:pt idx="0">
                  <c:v>113</c:v>
                </c:pt>
                <c:pt idx="1">
                  <c:v>21</c:v>
                </c:pt>
                <c:pt idx="2">
                  <c:v>50</c:v>
                </c:pt>
                <c:pt idx="3">
                  <c:v>14</c:v>
                </c:pt>
                <c:pt idx="4">
                  <c:v>53</c:v>
                </c:pt>
              </c:numCache>
            </c:numRef>
          </c:val>
        </c:ser>
        <c:ser>
          <c:idx val="1"/>
          <c:order val="1"/>
          <c:tx>
            <c:strRef>
              <c:f>Sheet1!$E$30</c:f>
              <c:strCache>
                <c:ptCount val="1"/>
                <c:pt idx="0">
                  <c:v>Mass in 2010 (Tonnes/day)</c:v>
                </c:pt>
              </c:strCache>
            </c:strRef>
          </c:tx>
          <c:invertIfNegative val="0"/>
          <c:dLbls>
            <c:dLbl>
              <c:idx val="2"/>
              <c:spPr/>
              <c:txPr>
                <a:bodyPr/>
                <a:lstStyle/>
                <a:p>
                  <a:pPr>
                    <a:defRPr b="1"/>
                  </a:pPr>
                  <a:endParaRPr lang="en-US"/>
                </a:p>
              </c:txPr>
              <c:showLegendKey val="0"/>
              <c:showVal val="1"/>
              <c:showCatName val="0"/>
              <c:showSerName val="0"/>
              <c:showPercent val="0"/>
              <c:showBubbleSize val="0"/>
            </c:dLbl>
            <c:showLegendKey val="0"/>
            <c:showVal val="1"/>
            <c:showCatName val="0"/>
            <c:showSerName val="0"/>
            <c:showPercent val="0"/>
            <c:showBubbleSize val="0"/>
            <c:showLeaderLines val="0"/>
          </c:dLbls>
          <c:cat>
            <c:strRef>
              <c:f>Sheet1!$C$31:$C$35</c:f>
              <c:strCache>
                <c:ptCount val="5"/>
                <c:pt idx="0">
                  <c:v>Beirut (Dora &amp; Ghadir)</c:v>
                </c:pt>
                <c:pt idx="1">
                  <c:v>Rest of Mount Lebanon</c:v>
                </c:pt>
                <c:pt idx="2">
                  <c:v>North Lebanon</c:v>
                </c:pt>
                <c:pt idx="3">
                  <c:v>South</c:v>
                </c:pt>
                <c:pt idx="4">
                  <c:v>Bekaa</c:v>
                </c:pt>
              </c:strCache>
            </c:strRef>
          </c:cat>
          <c:val>
            <c:numRef>
              <c:f>Sheet1!$E$31:$E$35</c:f>
              <c:numCache>
                <c:formatCode>General</c:formatCode>
                <c:ptCount val="5"/>
                <c:pt idx="0">
                  <c:v>136</c:v>
                </c:pt>
                <c:pt idx="1">
                  <c:v>26</c:v>
                </c:pt>
                <c:pt idx="2">
                  <c:v>61</c:v>
                </c:pt>
                <c:pt idx="3">
                  <c:v>18</c:v>
                </c:pt>
                <c:pt idx="4">
                  <c:v>69</c:v>
                </c:pt>
              </c:numCache>
            </c:numRef>
          </c:val>
        </c:ser>
        <c:dLbls>
          <c:showLegendKey val="0"/>
          <c:showVal val="1"/>
          <c:showCatName val="0"/>
          <c:showSerName val="0"/>
          <c:showPercent val="0"/>
          <c:showBubbleSize val="0"/>
        </c:dLbls>
        <c:gapWidth val="150"/>
        <c:overlap val="-25"/>
        <c:axId val="48598400"/>
        <c:axId val="48612480"/>
      </c:barChart>
      <c:catAx>
        <c:axId val="48598400"/>
        <c:scaling>
          <c:orientation val="minMax"/>
        </c:scaling>
        <c:delete val="0"/>
        <c:axPos val="b"/>
        <c:majorTickMark val="none"/>
        <c:minorTickMark val="none"/>
        <c:tickLblPos val="nextTo"/>
        <c:crossAx val="48612480"/>
        <c:crosses val="autoZero"/>
        <c:auto val="1"/>
        <c:lblAlgn val="ctr"/>
        <c:lblOffset val="100"/>
        <c:noMultiLvlLbl val="0"/>
      </c:catAx>
      <c:valAx>
        <c:axId val="48612480"/>
        <c:scaling>
          <c:orientation val="minMax"/>
        </c:scaling>
        <c:delete val="1"/>
        <c:axPos val="l"/>
        <c:numFmt formatCode="General" sourceLinked="1"/>
        <c:majorTickMark val="out"/>
        <c:minorTickMark val="none"/>
        <c:tickLblPos val="nextTo"/>
        <c:crossAx val="48598400"/>
        <c:crosses val="autoZero"/>
        <c:crossBetween val="between"/>
      </c:valAx>
    </c:plotArea>
    <c:legend>
      <c:legendPos val="t"/>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b="1" i="0" baseline="0">
                <a:effectLst/>
              </a:rPr>
              <a:t>Sewage sludge production by volume for 2001 and 2010 (Wet-Weight Basics)</a:t>
            </a:r>
            <a:endParaRPr lang="en-US" sz="1400">
              <a:effectLst/>
            </a:endParaRPr>
          </a:p>
        </c:rich>
      </c:tx>
      <c:layout/>
      <c:overlay val="0"/>
    </c:title>
    <c:autoTitleDeleted val="0"/>
    <c:plotArea>
      <c:layout>
        <c:manualLayout>
          <c:layoutTarget val="inner"/>
          <c:xMode val="edge"/>
          <c:yMode val="edge"/>
          <c:x val="2.9976321383311439E-3"/>
          <c:y val="0.35770013123359584"/>
          <c:w val="0.97078082544481858"/>
          <c:h val="0.48854148439778361"/>
        </c:manualLayout>
      </c:layout>
      <c:barChart>
        <c:barDir val="col"/>
        <c:grouping val="clustered"/>
        <c:varyColors val="0"/>
        <c:ser>
          <c:idx val="0"/>
          <c:order val="0"/>
          <c:tx>
            <c:strRef>
              <c:f>Sheet1!$H$30</c:f>
              <c:strCache>
                <c:ptCount val="1"/>
                <c:pt idx="0">
                  <c:v>Volume in 2001 (m3/day)</c:v>
                </c:pt>
              </c:strCache>
            </c:strRef>
          </c:tx>
          <c:invertIfNegative val="0"/>
          <c:dLbls>
            <c:dLbl>
              <c:idx val="0"/>
              <c:layout>
                <c:manualLayout>
                  <c:x val="-2.5000000000000001E-2"/>
                  <c:y val="4.6296296296296294E-3"/>
                </c:manualLayout>
              </c:layout>
              <c:showLegendKey val="0"/>
              <c:showVal val="1"/>
              <c:showCatName val="0"/>
              <c:showSerName val="0"/>
              <c:showPercent val="0"/>
              <c:showBubbleSize val="0"/>
            </c:dLbl>
            <c:dLbl>
              <c:idx val="1"/>
              <c:layout>
                <c:manualLayout>
                  <c:x val="-2.2222222222222223E-2"/>
                  <c:y val="1.3888888888888888E-2"/>
                </c:manualLayout>
              </c:layout>
              <c:showLegendKey val="0"/>
              <c:showVal val="1"/>
              <c:showCatName val="0"/>
              <c:showSerName val="0"/>
              <c:showPercent val="0"/>
              <c:showBubbleSize val="0"/>
            </c:dLbl>
            <c:dLbl>
              <c:idx val="2"/>
              <c:layout>
                <c:manualLayout>
                  <c:x val="-1.9444444444444445E-2"/>
                  <c:y val="1.3888888888888888E-2"/>
                </c:manualLayout>
              </c:layout>
              <c:spPr/>
              <c:txPr>
                <a:bodyPr/>
                <a:lstStyle/>
                <a:p>
                  <a:pPr>
                    <a:defRPr b="1"/>
                  </a:pPr>
                  <a:endParaRPr lang="en-US"/>
                </a:p>
              </c:txPr>
              <c:showLegendKey val="0"/>
              <c:showVal val="1"/>
              <c:showCatName val="0"/>
              <c:showSerName val="0"/>
              <c:showPercent val="0"/>
              <c:showBubbleSize val="0"/>
            </c:dLbl>
            <c:dLbl>
              <c:idx val="3"/>
              <c:layout>
                <c:manualLayout>
                  <c:x val="-1.6666666666666666E-2"/>
                  <c:y val="9.2592592592592587E-3"/>
                </c:manualLayout>
              </c:layout>
              <c:showLegendKey val="0"/>
              <c:showVal val="1"/>
              <c:showCatName val="0"/>
              <c:showSerName val="0"/>
              <c:showPercent val="0"/>
              <c:showBubbleSize val="0"/>
            </c:dLbl>
            <c:dLbl>
              <c:idx val="4"/>
              <c:layout>
                <c:manualLayout>
                  <c:x val="-1.1111111111111112E-2"/>
                  <c:y val="1.3888888888888888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Sheet1!$G$31:$G$35</c:f>
              <c:strCache>
                <c:ptCount val="5"/>
                <c:pt idx="0">
                  <c:v>Beirut (Dora &amp; Ghadir)</c:v>
                </c:pt>
                <c:pt idx="1">
                  <c:v>Rest of Mount Lebanon</c:v>
                </c:pt>
                <c:pt idx="2">
                  <c:v>North Lebanon</c:v>
                </c:pt>
                <c:pt idx="3">
                  <c:v>South</c:v>
                </c:pt>
                <c:pt idx="4">
                  <c:v>Bekaa</c:v>
                </c:pt>
              </c:strCache>
            </c:strRef>
          </c:cat>
          <c:val>
            <c:numRef>
              <c:f>Sheet1!$H$31:$H$35</c:f>
              <c:numCache>
                <c:formatCode>General</c:formatCode>
                <c:ptCount val="5"/>
                <c:pt idx="0">
                  <c:v>283182</c:v>
                </c:pt>
                <c:pt idx="1">
                  <c:v>162981</c:v>
                </c:pt>
                <c:pt idx="2">
                  <c:v>141892</c:v>
                </c:pt>
                <c:pt idx="3">
                  <c:v>66811</c:v>
                </c:pt>
                <c:pt idx="4">
                  <c:v>297472</c:v>
                </c:pt>
              </c:numCache>
            </c:numRef>
          </c:val>
        </c:ser>
        <c:ser>
          <c:idx val="1"/>
          <c:order val="1"/>
          <c:tx>
            <c:strRef>
              <c:f>Sheet1!$I$30</c:f>
              <c:strCache>
                <c:ptCount val="1"/>
                <c:pt idx="0">
                  <c:v>Volume in 2010 (m3/day)</c:v>
                </c:pt>
              </c:strCache>
            </c:strRef>
          </c:tx>
          <c:invertIfNegative val="0"/>
          <c:dLbls>
            <c:dLbl>
              <c:idx val="2"/>
              <c:spPr/>
              <c:txPr>
                <a:bodyPr/>
                <a:lstStyle/>
                <a:p>
                  <a:pPr>
                    <a:defRPr b="1"/>
                  </a:pPr>
                  <a:endParaRPr lang="en-US"/>
                </a:p>
              </c:txPr>
              <c:showLegendKey val="0"/>
              <c:showVal val="1"/>
              <c:showCatName val="0"/>
              <c:showSerName val="0"/>
              <c:showPercent val="0"/>
              <c:showBubbleSize val="0"/>
            </c:dLbl>
            <c:dLbl>
              <c:idx val="3"/>
              <c:layout>
                <c:manualLayout>
                  <c:x val="1.3888888888888888E-2"/>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Sheet1!$G$31:$G$35</c:f>
              <c:strCache>
                <c:ptCount val="5"/>
                <c:pt idx="0">
                  <c:v>Beirut (Dora &amp; Ghadir)</c:v>
                </c:pt>
                <c:pt idx="1">
                  <c:v>Rest of Mount Lebanon</c:v>
                </c:pt>
                <c:pt idx="2">
                  <c:v>North Lebanon</c:v>
                </c:pt>
                <c:pt idx="3">
                  <c:v>South</c:v>
                </c:pt>
                <c:pt idx="4">
                  <c:v>Bekaa</c:v>
                </c:pt>
              </c:strCache>
            </c:strRef>
          </c:cat>
          <c:val>
            <c:numRef>
              <c:f>Sheet1!$I$31:$I$35</c:f>
              <c:numCache>
                <c:formatCode>General</c:formatCode>
                <c:ptCount val="5"/>
                <c:pt idx="0">
                  <c:v>339607</c:v>
                </c:pt>
                <c:pt idx="1">
                  <c:v>198150</c:v>
                </c:pt>
                <c:pt idx="2">
                  <c:v>173389</c:v>
                </c:pt>
                <c:pt idx="3">
                  <c:v>83329</c:v>
                </c:pt>
                <c:pt idx="4">
                  <c:v>465552</c:v>
                </c:pt>
              </c:numCache>
            </c:numRef>
          </c:val>
        </c:ser>
        <c:dLbls>
          <c:showLegendKey val="0"/>
          <c:showVal val="1"/>
          <c:showCatName val="0"/>
          <c:showSerName val="0"/>
          <c:showPercent val="0"/>
          <c:showBubbleSize val="0"/>
        </c:dLbls>
        <c:gapWidth val="150"/>
        <c:overlap val="-25"/>
        <c:axId val="48700800"/>
        <c:axId val="48718976"/>
      </c:barChart>
      <c:catAx>
        <c:axId val="48700800"/>
        <c:scaling>
          <c:orientation val="minMax"/>
        </c:scaling>
        <c:delete val="0"/>
        <c:axPos val="b"/>
        <c:majorTickMark val="none"/>
        <c:minorTickMark val="none"/>
        <c:tickLblPos val="nextTo"/>
        <c:crossAx val="48718976"/>
        <c:crosses val="autoZero"/>
        <c:auto val="1"/>
        <c:lblAlgn val="ctr"/>
        <c:lblOffset val="100"/>
        <c:noMultiLvlLbl val="0"/>
      </c:catAx>
      <c:valAx>
        <c:axId val="48718976"/>
        <c:scaling>
          <c:orientation val="minMax"/>
        </c:scaling>
        <c:delete val="1"/>
        <c:axPos val="l"/>
        <c:numFmt formatCode="General" sourceLinked="1"/>
        <c:majorTickMark val="out"/>
        <c:minorTickMark val="none"/>
        <c:tickLblPos val="nextTo"/>
        <c:crossAx val="48700800"/>
        <c:crosses val="autoZero"/>
        <c:crossBetween val="between"/>
      </c:valAx>
    </c:plotArea>
    <c:legend>
      <c:legendPos val="t"/>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2353675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lgn="r" rtl="1">
              <a:buNone/>
            </a:pPr>
            <a:r>
              <a:rPr lang="en-US" b="0" dirty="0" err="1" smtClean="0"/>
              <a:t>مستوى</a:t>
            </a:r>
            <a:r>
              <a:rPr lang="en-US" b="0" dirty="0" smtClean="0"/>
              <a:t> </a:t>
            </a:r>
            <a:r>
              <a:rPr lang="en-US" b="0" dirty="0" err="1" smtClean="0"/>
              <a:t>معالجة</a:t>
            </a:r>
            <a:r>
              <a:rPr lang="en-US" b="0" dirty="0" smtClean="0"/>
              <a:t> </a:t>
            </a:r>
            <a:r>
              <a:rPr lang="en-US" b="0" dirty="0" err="1" smtClean="0"/>
              <a:t>مياه</a:t>
            </a:r>
            <a:r>
              <a:rPr lang="en-US" b="0" dirty="0" smtClean="0"/>
              <a:t> </a:t>
            </a:r>
            <a:r>
              <a:rPr lang="en-US" b="0" dirty="0" err="1" smtClean="0"/>
              <a:t>الصرف</a:t>
            </a:r>
            <a:r>
              <a:rPr lang="en-US" b="0" dirty="0" smtClean="0"/>
              <a:t> </a:t>
            </a:r>
            <a:r>
              <a:rPr lang="en-US" b="0" dirty="0" err="1" smtClean="0"/>
              <a:t>الصحي</a:t>
            </a:r>
            <a:r>
              <a:rPr lang="en-US" b="0" dirty="0" smtClean="0"/>
              <a:t> </a:t>
            </a:r>
            <a:r>
              <a:rPr lang="en-US" b="0" dirty="0" err="1" smtClean="0"/>
              <a:t>على</a:t>
            </a:r>
            <a:r>
              <a:rPr lang="en-US" b="0" dirty="0" smtClean="0"/>
              <a:t> </a:t>
            </a:r>
            <a:r>
              <a:rPr lang="en-US" b="0" dirty="0" err="1" smtClean="0"/>
              <a:t>مستوى</a:t>
            </a:r>
            <a:r>
              <a:rPr lang="en-US" b="0" dirty="0" smtClean="0"/>
              <a:t> </a:t>
            </a:r>
            <a:r>
              <a:rPr lang="en-US" b="0" dirty="0" err="1" smtClean="0"/>
              <a:t>المتوسط</a:t>
            </a:r>
            <a:r>
              <a:rPr lang="en-US" b="0" dirty="0" smtClean="0"/>
              <a:t> </a:t>
            </a:r>
            <a:r>
              <a:rPr lang="en-US" b="0" dirty="0" err="1" smtClean="0"/>
              <a:t>الإقليمي</a:t>
            </a:r>
            <a:r>
              <a:rPr lang="ar-SA" sz="1100" b="0" i="0" u="none" strike="noStrike" cap="none" dirty="0" smtClean="0">
                <a:solidFill>
                  <a:srgbClr val="000000"/>
                </a:solidFill>
                <a:effectLst/>
                <a:latin typeface="Arial"/>
                <a:ea typeface="Arial"/>
                <a:cs typeface="Arial"/>
                <a:sym typeface="Arial"/>
              </a:rPr>
              <a:t> </a:t>
            </a:r>
            <a:endParaRPr lang="en-US"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marR="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en-US" sz="1100" dirty="0" err="1" smtClean="0"/>
              <a:t>في</a:t>
            </a:r>
            <a:r>
              <a:rPr lang="en-US" sz="1100" dirty="0" smtClean="0"/>
              <a:t> </a:t>
            </a:r>
            <a:r>
              <a:rPr lang="en-US" sz="1100" dirty="0" err="1" smtClean="0"/>
              <a:t>لبنان</a:t>
            </a:r>
            <a:r>
              <a:rPr lang="en-US" sz="1100" dirty="0" smtClean="0"/>
              <a:t> </a:t>
            </a:r>
            <a:r>
              <a:rPr lang="en-US" sz="1100" dirty="0" err="1" smtClean="0"/>
              <a:t>حتى</a:t>
            </a:r>
            <a:r>
              <a:rPr lang="en-US" sz="1100" dirty="0" smtClean="0"/>
              <a:t> </a:t>
            </a:r>
            <a:r>
              <a:rPr lang="en-US" sz="1100" dirty="0" err="1" smtClean="0"/>
              <a:t>الآن</a:t>
            </a:r>
            <a:r>
              <a:rPr lang="en-US" sz="1100" dirty="0" smtClean="0"/>
              <a:t> </a:t>
            </a:r>
            <a:r>
              <a:rPr lang="en-US" sz="1100" dirty="0" err="1" smtClean="0"/>
              <a:t>واحد</a:t>
            </a:r>
            <a:r>
              <a:rPr lang="en-US" sz="1100" dirty="0" smtClean="0"/>
              <a:t> </a:t>
            </a:r>
            <a:r>
              <a:rPr lang="en-US" sz="1100" dirty="0" err="1" smtClean="0"/>
              <a:t>وثلاثون</a:t>
            </a:r>
            <a:r>
              <a:rPr lang="en-US" sz="1100" dirty="0" smtClean="0"/>
              <a:t> </a:t>
            </a:r>
            <a:r>
              <a:rPr lang="en-US" sz="1100" dirty="0" err="1" smtClean="0"/>
              <a:t>محطة</a:t>
            </a:r>
            <a:r>
              <a:rPr lang="en-US" sz="1100" dirty="0" smtClean="0"/>
              <a:t> </a:t>
            </a:r>
            <a:r>
              <a:rPr lang="en-US" sz="1100" dirty="0" err="1" smtClean="0"/>
              <a:t>لمعالجة</a:t>
            </a:r>
            <a:r>
              <a:rPr lang="en-US" sz="1100" dirty="0" smtClean="0"/>
              <a:t> </a:t>
            </a:r>
            <a:r>
              <a:rPr lang="en-US" sz="1100" dirty="0" err="1" smtClean="0"/>
              <a:t>مياه</a:t>
            </a:r>
            <a:r>
              <a:rPr lang="en-US" sz="1100" dirty="0" smtClean="0"/>
              <a:t> </a:t>
            </a:r>
            <a:r>
              <a:rPr lang="en-US" sz="1100" dirty="0" err="1" smtClean="0"/>
              <a:t>الصرف</a:t>
            </a:r>
            <a:r>
              <a:rPr lang="en-US" sz="1100" dirty="0" smtClean="0"/>
              <a:t> </a:t>
            </a:r>
            <a:r>
              <a:rPr lang="en-US" sz="1100" dirty="0" err="1" smtClean="0"/>
              <a:t>الصحي</a:t>
            </a:r>
            <a:r>
              <a:rPr lang="en-US" sz="1100" dirty="0" smtClean="0"/>
              <a:t> </a:t>
            </a:r>
            <a:r>
              <a:rPr lang="en-US" sz="1100" b="1" dirty="0" err="1" smtClean="0"/>
              <a:t>تنتج</a:t>
            </a:r>
            <a:r>
              <a:rPr lang="en-US" sz="1100" b="1" dirty="0" smtClean="0"/>
              <a:t> </a:t>
            </a:r>
            <a:r>
              <a:rPr lang="en-US" sz="1100" b="1" dirty="0" err="1" smtClean="0"/>
              <a:t>حوالي</a:t>
            </a:r>
            <a:r>
              <a:rPr lang="en-US" sz="1100" b="1" dirty="0" smtClean="0"/>
              <a:t> 16000 </a:t>
            </a:r>
            <a:r>
              <a:rPr lang="en-US" sz="1100" b="1" dirty="0" err="1" smtClean="0"/>
              <a:t>متر</a:t>
            </a:r>
            <a:r>
              <a:rPr lang="en-US" sz="1100" b="1" dirty="0" smtClean="0"/>
              <a:t> </a:t>
            </a:r>
            <a:r>
              <a:rPr lang="en-US" sz="1100" b="1" dirty="0" err="1" smtClean="0"/>
              <a:t>مكعب</a:t>
            </a:r>
            <a:r>
              <a:rPr lang="en-US" sz="1100" b="1" dirty="0" smtClean="0"/>
              <a:t> </a:t>
            </a:r>
            <a:r>
              <a:rPr lang="en-US" sz="1100" b="1" dirty="0" err="1" smtClean="0"/>
              <a:t>في</a:t>
            </a:r>
            <a:r>
              <a:rPr lang="en-US" sz="1100" b="1" dirty="0" smtClean="0"/>
              <a:t> </a:t>
            </a:r>
            <a:r>
              <a:rPr lang="en-US" sz="1100" b="1" dirty="0" err="1" smtClean="0"/>
              <a:t>اليوم</a:t>
            </a:r>
            <a:r>
              <a:rPr lang="en-US" sz="1100" b="1" dirty="0" smtClean="0"/>
              <a:t> </a:t>
            </a:r>
            <a:r>
              <a:rPr lang="ar-LB" sz="1100" b="0" dirty="0" smtClean="0"/>
              <a:t>(انظر خريطة</a:t>
            </a:r>
            <a:r>
              <a:rPr lang="ar-LB" sz="1100" b="0" baseline="0" dirty="0" smtClean="0"/>
              <a:t> </a:t>
            </a:r>
            <a:r>
              <a:rPr lang="ar-LB" sz="1100" b="0" i="0" u="none" strike="noStrike" cap="none" baseline="0" dirty="0" smtClean="0">
                <a:solidFill>
                  <a:srgbClr val="000000"/>
                </a:solidFill>
                <a:effectLst/>
                <a:latin typeface="Arial"/>
                <a:cs typeface="Arial"/>
                <a:sym typeface="Arial"/>
              </a:rPr>
              <a:t>توزع </a:t>
            </a:r>
            <a:r>
              <a:rPr lang="ar-SA" sz="1100" b="0" i="0" u="none" strike="noStrike" cap="none" dirty="0" smtClean="0">
                <a:solidFill>
                  <a:srgbClr val="000000"/>
                </a:solidFill>
                <a:effectLst/>
                <a:latin typeface="Arial"/>
                <a:ea typeface="Arial"/>
                <a:cs typeface="Arial"/>
                <a:sym typeface="Arial"/>
              </a:rPr>
              <a:t>محطات معالجة مياه الصرف الصحي في لبنان </a:t>
            </a:r>
            <a:r>
              <a:rPr lang="ar-LB" sz="1100" b="0" i="0" u="none" strike="noStrike" cap="none" dirty="0" smtClean="0">
                <a:solidFill>
                  <a:srgbClr val="000000"/>
                </a:solidFill>
                <a:effectLst/>
                <a:latin typeface="Arial"/>
                <a:ea typeface="Arial"/>
                <a:cs typeface="Arial"/>
                <a:sym typeface="Arial"/>
              </a:rPr>
              <a:t>)</a:t>
            </a:r>
            <a:endParaRPr lang="en-US" sz="1100" b="0" i="0" u="none" strike="noStrike" cap="none" dirty="0" smtClean="0">
              <a:solidFill>
                <a:srgbClr val="000000"/>
              </a:solidFill>
              <a:effectLst/>
              <a:latin typeface="Arial"/>
              <a:ea typeface="Arial"/>
              <a:cs typeface="Arial"/>
              <a:sym typeface="Arial"/>
            </a:endParaRPr>
          </a:p>
          <a:p>
            <a:pPr marL="139700" indent="0" algn="r" rtl="1">
              <a:buNone/>
            </a:pPr>
            <a:r>
              <a:rPr lang="ar-LB" sz="900" b="1" dirty="0" smtClean="0"/>
              <a:t/>
            </a:r>
            <a:br>
              <a:rPr lang="ar-LB" sz="900" b="1" dirty="0" smtClean="0"/>
            </a:br>
            <a:r>
              <a:rPr lang="en-US" sz="1100" dirty="0" err="1" smtClean="0"/>
              <a:t>هناك</a:t>
            </a:r>
            <a:r>
              <a:rPr lang="en-US" sz="1100" dirty="0" smtClean="0"/>
              <a:t> </a:t>
            </a:r>
            <a:r>
              <a:rPr lang="en-US" sz="1100" dirty="0" err="1" smtClean="0"/>
              <a:t>محطتان</a:t>
            </a:r>
            <a:r>
              <a:rPr lang="en-US" sz="1100" dirty="0" smtClean="0"/>
              <a:t> </a:t>
            </a:r>
            <a:r>
              <a:rPr lang="en-US" sz="1100" dirty="0" err="1" smtClean="0"/>
              <a:t>كبيرتان</a:t>
            </a:r>
            <a:r>
              <a:rPr lang="en-US" sz="1100" dirty="0" smtClean="0"/>
              <a:t> </a:t>
            </a:r>
            <a:r>
              <a:rPr lang="en-US" sz="1100" dirty="0" err="1" smtClean="0"/>
              <a:t>لمعالجة</a:t>
            </a:r>
            <a:r>
              <a:rPr lang="en-US" sz="1100" dirty="0" smtClean="0"/>
              <a:t> </a:t>
            </a:r>
            <a:r>
              <a:rPr lang="en-US" sz="1100" dirty="0" err="1" smtClean="0"/>
              <a:t>المياه</a:t>
            </a:r>
            <a:r>
              <a:rPr lang="en-US" sz="1100" dirty="0" smtClean="0"/>
              <a:t> </a:t>
            </a:r>
            <a:r>
              <a:rPr lang="en-US" sz="1100" dirty="0" err="1" smtClean="0"/>
              <a:t>العادمة</a:t>
            </a:r>
            <a:r>
              <a:rPr lang="en-US" sz="1100" dirty="0" smtClean="0"/>
              <a:t> ، </a:t>
            </a:r>
            <a:r>
              <a:rPr lang="en-US" sz="1100" dirty="0" err="1" smtClean="0"/>
              <a:t>هما</a:t>
            </a:r>
            <a:r>
              <a:rPr lang="en-US" sz="1100" dirty="0" smtClean="0"/>
              <a:t> </a:t>
            </a:r>
            <a:r>
              <a:rPr lang="en-US" sz="1100" dirty="0" err="1" smtClean="0"/>
              <a:t>محطة</a:t>
            </a:r>
            <a:r>
              <a:rPr lang="en-US" sz="1100" dirty="0" smtClean="0"/>
              <a:t> </a:t>
            </a:r>
            <a:r>
              <a:rPr lang="en-US" sz="1100" dirty="0" err="1" smtClean="0"/>
              <a:t>غدير</a:t>
            </a:r>
            <a:r>
              <a:rPr lang="en-US" sz="1100" dirty="0" smtClean="0"/>
              <a:t> </a:t>
            </a:r>
            <a:r>
              <a:rPr lang="en-US" sz="1100" dirty="0" err="1" smtClean="0"/>
              <a:t>للمعالجة</a:t>
            </a:r>
            <a:r>
              <a:rPr lang="en-US" sz="1100" dirty="0" smtClean="0"/>
              <a:t> </a:t>
            </a:r>
            <a:r>
              <a:rPr lang="en-US" sz="1100" dirty="0" err="1" smtClean="0"/>
              <a:t>الأولية</a:t>
            </a:r>
            <a:r>
              <a:rPr lang="en-US" sz="1100" dirty="0" smtClean="0"/>
              <a:t> </a:t>
            </a:r>
            <a:r>
              <a:rPr lang="ar-LB" sz="1100" dirty="0" smtClean="0"/>
              <a:t/>
            </a:r>
            <a:br>
              <a:rPr lang="ar-LB" sz="1100" dirty="0" smtClean="0"/>
            </a:br>
            <a:r>
              <a:rPr lang="en-US" sz="1100" dirty="0" err="1" smtClean="0"/>
              <a:t>محطة</a:t>
            </a:r>
            <a:r>
              <a:rPr lang="en-US" sz="1100" dirty="0" smtClean="0"/>
              <a:t> </a:t>
            </a:r>
            <a:r>
              <a:rPr lang="en-US" sz="1100" dirty="0" err="1" smtClean="0"/>
              <a:t>المعالجة</a:t>
            </a:r>
            <a:r>
              <a:rPr lang="en-US" sz="1100" dirty="0" smtClean="0"/>
              <a:t> </a:t>
            </a:r>
            <a:r>
              <a:rPr lang="en-US" sz="1100" dirty="0" err="1" smtClean="0"/>
              <a:t>الثانوية</a:t>
            </a:r>
            <a:r>
              <a:rPr lang="en-US" sz="1100" dirty="0" smtClean="0"/>
              <a:t> </a:t>
            </a:r>
            <a:r>
              <a:rPr lang="en-US" sz="1100" dirty="0" err="1" smtClean="0"/>
              <a:t>بطرابلس</a:t>
            </a:r>
            <a:r>
              <a:rPr lang="en-US" sz="1100" dirty="0" smtClean="0"/>
              <a:t> ، </a:t>
            </a:r>
            <a:r>
              <a:rPr lang="en-US" sz="1100" dirty="0" err="1" smtClean="0"/>
              <a:t>تعملان</a:t>
            </a:r>
            <a:r>
              <a:rPr lang="en-US" sz="1100" dirty="0" smtClean="0"/>
              <a:t> </a:t>
            </a:r>
            <a:r>
              <a:rPr lang="en-US" sz="1100" dirty="0" err="1" smtClean="0"/>
              <a:t>حالياً</a:t>
            </a:r>
            <a:r>
              <a:rPr lang="fr-FR" sz="1100" dirty="0" smtClean="0"/>
              <a:t>.</a:t>
            </a:r>
            <a:r>
              <a:rPr lang="ar-LB" sz="1100" dirty="0" smtClean="0"/>
              <a:t/>
            </a:r>
            <a:br>
              <a:rPr lang="ar-LB" sz="1100" dirty="0" smtClean="0"/>
            </a:br>
            <a:r>
              <a:rPr lang="en-US" sz="1050" dirty="0" smtClean="0"/>
              <a:t/>
            </a:r>
            <a:br>
              <a:rPr lang="en-US" sz="1050" dirty="0" smtClean="0"/>
            </a:br>
            <a:r>
              <a:rPr lang="en-US" sz="1100" dirty="0" err="1" smtClean="0"/>
              <a:t>يجب</a:t>
            </a:r>
            <a:r>
              <a:rPr lang="en-US" sz="1100" dirty="0" smtClean="0"/>
              <a:t> </a:t>
            </a:r>
            <a:r>
              <a:rPr lang="en-US" sz="1100" dirty="0" err="1" smtClean="0"/>
              <a:t>أن</a:t>
            </a:r>
            <a:r>
              <a:rPr lang="en-US" sz="1100" dirty="0" smtClean="0"/>
              <a:t> </a:t>
            </a:r>
            <a:r>
              <a:rPr lang="en-US" sz="1100" dirty="0" err="1" smtClean="0"/>
              <a:t>يتيح</a:t>
            </a:r>
            <a:r>
              <a:rPr lang="en-US" sz="1100" dirty="0" smtClean="0"/>
              <a:t> </a:t>
            </a:r>
            <a:r>
              <a:rPr lang="en-US" sz="1100" dirty="0" err="1" smtClean="0"/>
              <a:t>إنجاز</a:t>
            </a:r>
            <a:r>
              <a:rPr lang="en-US" sz="1100" dirty="0" smtClean="0"/>
              <a:t> </a:t>
            </a:r>
            <a:r>
              <a:rPr lang="en-US" sz="1100" dirty="0" err="1" smtClean="0"/>
              <a:t>بناء</a:t>
            </a:r>
            <a:r>
              <a:rPr lang="en-US" sz="1100" dirty="0" smtClean="0"/>
              <a:t> </a:t>
            </a:r>
            <a:r>
              <a:rPr lang="en-US" sz="1100" dirty="0" err="1" smtClean="0"/>
              <a:t>محطات</a:t>
            </a:r>
            <a:r>
              <a:rPr lang="en-US" sz="1100" dirty="0" smtClean="0"/>
              <a:t> </a:t>
            </a:r>
            <a:r>
              <a:rPr lang="en-US" sz="1100" dirty="0" err="1" smtClean="0"/>
              <a:t>المعالجة</a:t>
            </a:r>
            <a:r>
              <a:rPr lang="en-US" sz="1100" dirty="0" smtClean="0"/>
              <a:t> </a:t>
            </a:r>
            <a:r>
              <a:rPr lang="en-US" sz="1100" dirty="0" err="1" smtClean="0"/>
              <a:t>الكبرى</a:t>
            </a:r>
            <a:r>
              <a:rPr lang="en-US" sz="1100" dirty="0" smtClean="0"/>
              <a:t> </a:t>
            </a:r>
            <a:r>
              <a:rPr lang="en-US" sz="1100" dirty="0" err="1" smtClean="0"/>
              <a:t>على</a:t>
            </a:r>
            <a:r>
              <a:rPr lang="en-US" sz="1100" dirty="0" smtClean="0"/>
              <a:t> </a:t>
            </a:r>
            <a:r>
              <a:rPr lang="en-US" sz="1100" dirty="0" err="1" smtClean="0"/>
              <a:t>نطاق</a:t>
            </a:r>
            <a:r>
              <a:rPr lang="en-US" sz="1100" dirty="0" smtClean="0"/>
              <a:t> </a:t>
            </a:r>
            <a:r>
              <a:rPr lang="en-US" sz="1100" dirty="0" err="1" smtClean="0"/>
              <a:t>واسع</a:t>
            </a:r>
            <a:r>
              <a:rPr lang="en-US" sz="1100" dirty="0" smtClean="0"/>
              <a:t> </a:t>
            </a:r>
            <a:r>
              <a:rPr lang="en-US" sz="1100" dirty="0" err="1" smtClean="0"/>
              <a:t>معالجة</a:t>
            </a:r>
            <a:r>
              <a:rPr lang="en-US" sz="1100" dirty="0" smtClean="0"/>
              <a:t> </a:t>
            </a:r>
            <a:r>
              <a:rPr lang="en-US" sz="1100" dirty="0" err="1" smtClean="0"/>
              <a:t>حوالي</a:t>
            </a:r>
            <a:r>
              <a:rPr lang="en-US" sz="1100" dirty="0" smtClean="0"/>
              <a:t> 80٪ </a:t>
            </a:r>
            <a:r>
              <a:rPr lang="en-US" sz="1100" dirty="0" err="1" smtClean="0"/>
              <a:t>من</a:t>
            </a:r>
            <a:r>
              <a:rPr lang="en-US" sz="1100" dirty="0" smtClean="0"/>
              <a:t> </a:t>
            </a:r>
            <a:r>
              <a:rPr lang="en-US" sz="1100" dirty="0" err="1" smtClean="0"/>
              <a:t>مياه</a:t>
            </a:r>
            <a:r>
              <a:rPr lang="en-US" sz="1100" dirty="0" smtClean="0"/>
              <a:t> </a:t>
            </a:r>
            <a:r>
              <a:rPr lang="en-US" sz="1100" dirty="0" err="1" smtClean="0"/>
              <a:t>الصرف</a:t>
            </a:r>
            <a:r>
              <a:rPr lang="en-US" sz="1100" dirty="0" smtClean="0"/>
              <a:t> </a:t>
            </a:r>
            <a:r>
              <a:rPr lang="en-US" sz="1100" dirty="0" err="1" smtClean="0"/>
              <a:t>الصحي</a:t>
            </a:r>
            <a:r>
              <a:rPr lang="en-US" sz="1100" dirty="0" smtClean="0"/>
              <a:t>، </a:t>
            </a:r>
            <a:r>
              <a:rPr lang="en-US" sz="1100" dirty="0" err="1" smtClean="0"/>
              <a:t>أي</a:t>
            </a:r>
            <a:r>
              <a:rPr lang="en-US" sz="1100" dirty="0" smtClean="0"/>
              <a:t> </a:t>
            </a:r>
            <a:r>
              <a:rPr lang="en-US" sz="1100" dirty="0" err="1" smtClean="0"/>
              <a:t>حوالي</a:t>
            </a:r>
            <a:r>
              <a:rPr lang="en-US" sz="1100" dirty="0" smtClean="0"/>
              <a:t> </a:t>
            </a:r>
            <a:r>
              <a:rPr lang="en-US" sz="1100" b="1" dirty="0" err="1" smtClean="0"/>
              <a:t>مليون</a:t>
            </a:r>
            <a:r>
              <a:rPr lang="en-US" sz="1100" b="1" dirty="0" smtClean="0"/>
              <a:t> </a:t>
            </a:r>
            <a:r>
              <a:rPr lang="en-US" sz="1100" b="1" dirty="0" err="1" smtClean="0"/>
              <a:t>متر</a:t>
            </a:r>
            <a:r>
              <a:rPr lang="en-US" sz="1100" b="1" dirty="0" smtClean="0"/>
              <a:t> </a:t>
            </a:r>
            <a:r>
              <a:rPr lang="en-US" sz="1100" b="1" dirty="0" err="1" smtClean="0"/>
              <a:t>مكعب</a:t>
            </a:r>
            <a:r>
              <a:rPr lang="en-US" sz="1100" b="1" dirty="0" smtClean="0"/>
              <a:t> </a:t>
            </a:r>
            <a:r>
              <a:rPr lang="en-US" sz="1100" b="1" dirty="0" err="1" smtClean="0"/>
              <a:t>في</a:t>
            </a:r>
            <a:r>
              <a:rPr lang="en-US" sz="1100" b="1" dirty="0" smtClean="0"/>
              <a:t> </a:t>
            </a:r>
            <a:r>
              <a:rPr lang="en-US" sz="1100" b="1" dirty="0" err="1" smtClean="0"/>
              <a:t>اليوم</a:t>
            </a:r>
            <a:r>
              <a:rPr lang="en-US" sz="1100" dirty="0" smtClean="0"/>
              <a:t> </a:t>
            </a:r>
            <a:r>
              <a:rPr lang="en-US" sz="1100" dirty="0" err="1" smtClean="0"/>
              <a:t>من</a:t>
            </a:r>
            <a:r>
              <a:rPr lang="en-US" sz="1100" dirty="0" smtClean="0"/>
              <a:t> </a:t>
            </a:r>
            <a:r>
              <a:rPr lang="en-US" sz="1100" dirty="0" err="1" smtClean="0"/>
              <a:t>المياه</a:t>
            </a:r>
            <a:r>
              <a:rPr lang="en-US" sz="1100" dirty="0" smtClean="0"/>
              <a:t> </a:t>
            </a:r>
            <a:r>
              <a:rPr lang="en-US" sz="1100" dirty="0" err="1" smtClean="0"/>
              <a:t>المستعملة</a:t>
            </a:r>
            <a:r>
              <a:rPr lang="en-US" sz="1100" dirty="0" smtClean="0"/>
              <a:t> </a:t>
            </a:r>
            <a:r>
              <a:rPr lang="en-US" sz="1100" dirty="0" err="1" smtClean="0"/>
              <a:t>المعالجة</a:t>
            </a:r>
            <a:r>
              <a:rPr lang="fr-FR" sz="1100" dirty="0" smtClean="0"/>
              <a:t>  </a:t>
            </a:r>
            <a:r>
              <a:rPr lang="en-US" sz="1050" dirty="0" smtClean="0"/>
              <a:t/>
            </a:r>
            <a:br>
              <a:rPr lang="en-US" sz="1050" dirty="0" smtClean="0"/>
            </a:br>
            <a:r>
              <a:rPr lang="ar-LB" sz="1050" dirty="0" smtClean="0"/>
              <a:t/>
            </a:r>
            <a:br>
              <a:rPr lang="ar-LB" sz="1050" dirty="0" smtClean="0"/>
            </a:br>
            <a:r>
              <a:rPr lang="en-US" sz="1100" dirty="0" err="1" smtClean="0"/>
              <a:t>تتطلب</a:t>
            </a:r>
            <a:r>
              <a:rPr lang="en-US" sz="1100" dirty="0" smtClean="0"/>
              <a:t> </a:t>
            </a:r>
            <a:r>
              <a:rPr lang="en-US" sz="1100" dirty="0" err="1" smtClean="0"/>
              <a:t>نسبة</a:t>
            </a:r>
            <a:r>
              <a:rPr lang="en-US" sz="1100" dirty="0" smtClean="0"/>
              <a:t> 20٪ </a:t>
            </a:r>
            <a:r>
              <a:rPr lang="en-US" sz="1100" dirty="0" err="1" smtClean="0"/>
              <a:t>المتبقية</a:t>
            </a:r>
            <a:r>
              <a:rPr lang="en-US" sz="1100" dirty="0" smtClean="0"/>
              <a:t> </a:t>
            </a:r>
            <a:r>
              <a:rPr lang="en-US" sz="1100" dirty="0" err="1" smtClean="0"/>
              <a:t>بناء</a:t>
            </a:r>
            <a:r>
              <a:rPr lang="en-US" sz="1100" dirty="0" smtClean="0"/>
              <a:t> </a:t>
            </a:r>
            <a:r>
              <a:rPr lang="en-US" sz="1100" dirty="0" err="1" smtClean="0"/>
              <a:t>حوالي</a:t>
            </a:r>
            <a:r>
              <a:rPr lang="en-US" sz="1100" dirty="0" smtClean="0"/>
              <a:t> 100 </a:t>
            </a:r>
            <a:r>
              <a:rPr lang="en-US" sz="1100" dirty="0" err="1" smtClean="0"/>
              <a:t>محطة</a:t>
            </a:r>
            <a:r>
              <a:rPr lang="en-US" sz="1100" dirty="0" smtClean="0"/>
              <a:t> </a:t>
            </a:r>
            <a:r>
              <a:rPr lang="en-US" sz="1100" dirty="0" err="1" smtClean="0"/>
              <a:t>صغيرة</a:t>
            </a:r>
            <a:r>
              <a:rPr lang="en-US" sz="1100" dirty="0" smtClean="0"/>
              <a:t> </a:t>
            </a:r>
            <a:r>
              <a:rPr lang="en-US" sz="1100" dirty="0" err="1" smtClean="0"/>
              <a:t>لمعالجة</a:t>
            </a:r>
            <a:r>
              <a:rPr lang="en-US" sz="1100" dirty="0" smtClean="0"/>
              <a:t> </a:t>
            </a:r>
            <a:r>
              <a:rPr lang="en-US" sz="1100" dirty="0" err="1" smtClean="0"/>
              <a:t>مياه</a:t>
            </a:r>
            <a:r>
              <a:rPr lang="en-US" sz="1100" dirty="0" smtClean="0"/>
              <a:t> </a:t>
            </a:r>
            <a:r>
              <a:rPr lang="en-US" sz="1100" dirty="0" err="1" smtClean="0"/>
              <a:t>الصرف</a:t>
            </a:r>
            <a:r>
              <a:rPr lang="ar-SA" sz="1100" b="0" i="0" u="none" strike="noStrike" cap="none" dirty="0" smtClean="0">
                <a:solidFill>
                  <a:srgbClr val="000000"/>
                </a:solidFill>
                <a:effectLst/>
                <a:latin typeface="Arial"/>
                <a:ea typeface="Arial"/>
                <a:cs typeface="Arial"/>
                <a:sym typeface="Arial"/>
              </a:rPr>
              <a:t> </a:t>
            </a:r>
            <a:endParaRPr lang="en-US"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marR="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err="1" smtClean="0">
                <a:solidFill>
                  <a:srgbClr val="000000"/>
                </a:solidFill>
                <a:effectLst/>
                <a:latin typeface="Arial"/>
                <a:ea typeface="Arial"/>
                <a:cs typeface="Arial"/>
                <a:sym typeface="Arial"/>
              </a:rPr>
              <a:t>جدول</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يبين</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وضع</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محطات</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معالجة</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الصرف</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الصحي</a:t>
            </a:r>
            <a:r>
              <a:rPr lang="en-US" sz="1100" b="0" i="0" u="none" strike="noStrike" cap="none" dirty="0" smtClean="0">
                <a:solidFill>
                  <a:srgbClr val="000000"/>
                </a:solidFill>
                <a:effectLst/>
                <a:latin typeface="Arial"/>
                <a:ea typeface="Arial"/>
                <a:cs typeface="Arial"/>
                <a:sym typeface="Arial"/>
              </a:rPr>
              <a:t> </a:t>
            </a:r>
            <a:r>
              <a:rPr lang="ar-LB" sz="1100" b="0" i="0" u="none" strike="noStrike" cap="none" dirty="0" smtClean="0">
                <a:solidFill>
                  <a:srgbClr val="000000"/>
                </a:solidFill>
                <a:effectLst/>
                <a:latin typeface="Arial"/>
                <a:ea typeface="Arial"/>
                <a:cs typeface="Arial"/>
                <a:sym typeface="Arial"/>
              </a:rPr>
              <a:t>(</a:t>
            </a:r>
            <a:r>
              <a:rPr lang="en-US" sz="1100" b="0" i="0" u="none" strike="noStrike" cap="none" dirty="0" err="1" smtClean="0">
                <a:solidFill>
                  <a:srgbClr val="000000"/>
                </a:solidFill>
                <a:effectLst/>
                <a:latin typeface="Arial"/>
                <a:ea typeface="Arial"/>
                <a:cs typeface="Arial"/>
                <a:sym typeface="Arial"/>
              </a:rPr>
              <a:t>تحت</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التنفيذ</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تحت</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الإعداد</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لا</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يوجد</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تمويل</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مضمون</a:t>
            </a:r>
            <a:r>
              <a:rPr lang="ar-LB" sz="1100" b="0" i="0" u="none" strike="noStrike" cap="none" dirty="0" smtClean="0">
                <a:solidFill>
                  <a:srgbClr val="000000"/>
                </a:solidFill>
                <a:effectLst/>
                <a:latin typeface="Arial"/>
                <a:ea typeface="Arial"/>
                <a:cs typeface="Arial"/>
                <a:sym typeface="Arial"/>
              </a:rPr>
              <a:t>)</a:t>
            </a:r>
            <a:endParaRPr lang="en-US" sz="1100" b="0" i="0" u="none" strike="noStrike" cap="none" dirty="0" smtClean="0">
              <a:solidFill>
                <a:srgbClr val="000000"/>
              </a:solidFill>
              <a:effectLst/>
              <a:latin typeface="Arial"/>
              <a:ea typeface="Arial"/>
              <a:cs typeface="Arial"/>
              <a:sym typeface="Arial"/>
            </a:endParaRPr>
          </a:p>
          <a:p>
            <a:pPr marL="139700" indent="0" algn="r" rtl="1">
              <a:buNone/>
            </a:pPr>
            <a:r>
              <a:rPr lang="ar-SA" sz="1100" b="0" i="0" u="none" strike="noStrike" cap="none" dirty="0" smtClean="0">
                <a:solidFill>
                  <a:srgbClr val="000000"/>
                </a:solidFill>
                <a:effectLst/>
                <a:latin typeface="Arial"/>
                <a:ea typeface="Arial"/>
                <a:cs typeface="Arial"/>
                <a:sym typeface="Arial"/>
              </a:rPr>
              <a:t> </a:t>
            </a:r>
            <a:endParaRPr lang="en-US"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lgn="r" rtl="1"/>
            <a:r>
              <a:rPr lang="ar-SA" sz="1100" b="1" i="0" u="none" strike="noStrike" cap="none" dirty="0" smtClean="0">
                <a:solidFill>
                  <a:srgbClr val="000000"/>
                </a:solidFill>
                <a:effectLst/>
                <a:latin typeface="Arial"/>
                <a:ea typeface="Arial"/>
                <a:cs typeface="Arial"/>
                <a:sym typeface="Arial"/>
              </a:rPr>
              <a:t>المعالجة الأولية</a:t>
            </a:r>
            <a:r>
              <a:rPr lang="ar-SA" sz="1100" b="0" i="0" u="none" strike="noStrike" cap="none" dirty="0" smtClean="0">
                <a:solidFill>
                  <a:srgbClr val="000000"/>
                </a:solidFill>
                <a:effectLst/>
                <a:latin typeface="Arial"/>
                <a:ea typeface="Arial"/>
                <a:cs typeface="Arial"/>
                <a:sym typeface="Arial"/>
              </a:rPr>
              <a:t> - إزالة المواد الصلبة الكبيرة (الخرق ، العصي ، العوامات ، الشحوم) عن طريق فحص وإزالة الحصباء (الرمل ، الحصى ، الرماد ، إلخ). العمليات المستخدمة ميكانيكية بحتة</a:t>
            </a:r>
            <a:endParaRPr lang="en-US" sz="1100" b="0" i="0" u="none" strike="noStrike" cap="none" dirty="0" smtClean="0">
              <a:solidFill>
                <a:srgbClr val="000000"/>
              </a:solidFill>
              <a:effectLst/>
              <a:latin typeface="Arial"/>
              <a:ea typeface="Arial"/>
              <a:cs typeface="Arial"/>
              <a:sym typeface="Arial"/>
            </a:endParaRPr>
          </a:p>
          <a:p>
            <a:pPr marL="139700" indent="0" algn="r" rtl="1">
              <a:buNone/>
            </a:pPr>
            <a:endParaRPr lang="en-US" sz="1100" b="0" i="0" u="none" strike="noStrike" cap="none" dirty="0" smtClean="0">
              <a:solidFill>
                <a:srgbClr val="000000"/>
              </a:solidFill>
              <a:effectLst/>
              <a:latin typeface="Arial"/>
              <a:ea typeface="Arial"/>
              <a:cs typeface="Arial"/>
              <a:sym typeface="Arial"/>
            </a:endParaRPr>
          </a:p>
          <a:p>
            <a:pPr lvl="0" algn="r" rtl="1"/>
            <a:r>
              <a:rPr lang="ar-SA" sz="1100" b="1" i="0" u="none" strike="noStrike" cap="none" dirty="0" smtClean="0">
                <a:solidFill>
                  <a:srgbClr val="000000"/>
                </a:solidFill>
                <a:effectLst/>
                <a:latin typeface="Arial"/>
                <a:ea typeface="Arial"/>
                <a:cs typeface="Arial"/>
                <a:sym typeface="Arial"/>
              </a:rPr>
              <a:t>المعالجة الأولية</a:t>
            </a:r>
            <a:r>
              <a:rPr lang="ar-SA" sz="1100" b="0" i="0" u="none" strike="noStrike" cap="none" dirty="0" smtClean="0">
                <a:solidFill>
                  <a:srgbClr val="000000"/>
                </a:solidFill>
                <a:effectLst/>
                <a:latin typeface="Arial"/>
                <a:ea typeface="Arial"/>
                <a:cs typeface="Arial"/>
                <a:sym typeface="Arial"/>
              </a:rPr>
              <a:t> – إزالة جزء من المواد الصلبة العالقة والمواد العضوية عن طريق الترسيب. في حين أن العلاج الأولي ميكانيكي بحت ، فقد يستخدم العلاج الأساسي طرق فيزيائية كيميائية مثل التخثر / التلبد  (</a:t>
            </a:r>
            <a:r>
              <a:rPr lang="fr-FR" sz="1100" b="0" i="0" u="none" strike="noStrike" cap="none" dirty="0" smtClean="0">
                <a:solidFill>
                  <a:srgbClr val="000000"/>
                </a:solidFill>
                <a:effectLst/>
                <a:latin typeface="Arial"/>
                <a:ea typeface="Arial"/>
                <a:cs typeface="Arial"/>
                <a:sym typeface="Arial"/>
              </a:rPr>
              <a:t>coagulation / </a:t>
            </a:r>
            <a:r>
              <a:rPr lang="fr-FR" sz="1100" b="0" i="0" u="none" strike="noStrike" cap="none" dirty="0" err="1" smtClean="0">
                <a:solidFill>
                  <a:srgbClr val="000000"/>
                </a:solidFill>
                <a:effectLst/>
                <a:latin typeface="Arial"/>
                <a:ea typeface="Arial"/>
                <a:cs typeface="Arial"/>
                <a:sym typeface="Arial"/>
              </a:rPr>
              <a:t>flocculation</a:t>
            </a:r>
            <a:r>
              <a:rPr lang="ar-SA" sz="1100" b="0" i="0" u="none" strike="noStrike" cap="none" dirty="0" smtClean="0">
                <a:solidFill>
                  <a:srgbClr val="000000"/>
                </a:solidFill>
                <a:effectLst/>
                <a:latin typeface="Arial"/>
                <a:ea typeface="Arial"/>
                <a:cs typeface="Arial"/>
                <a:sym typeface="Arial"/>
              </a:rPr>
              <a:t>) من أجل تعزيز الترسيب. التخثر هو عملية زعزعة استقرار شحنة الجسيمات الغروية في مياه الصرف الصحي بحيث تتراكم على جزيئات أكبر ، والتي يمكن تسويتها بسهولة. ينتج التندف جسيمات أكبر من جسيمات غروانية صغيرة ، والتي يمكن بعد ذلك إزالتها بسهولة عن طريق الترسيب أو الترشيح. التعويم هو وحدة معالجة ميكانيكية تزيل الجزيئات الصلبة أو السائلة من مياه الصرف بمساعدة الهواء. تلتصق فقاعات الهواء بالجسيمات التي يجب إزالتها وتحت تأثير القوى الطافية ترتفع إلى السطح. ثم تقوم الكاشطات بإزالة المخلفات في الجزء العلوي من خزان التعويم.</a:t>
            </a:r>
            <a:endParaRPr lang="en-US" sz="1100" b="0" i="0" u="none" strike="noStrike" cap="none" dirty="0" smtClean="0">
              <a:solidFill>
                <a:srgbClr val="000000"/>
              </a:solidFill>
              <a:effectLst/>
              <a:latin typeface="Arial"/>
              <a:ea typeface="Arial"/>
              <a:cs typeface="Arial"/>
              <a:sym typeface="Arial"/>
            </a:endParaRPr>
          </a:p>
          <a:p>
            <a:pPr marL="139700" indent="0" algn="r">
              <a:buNone/>
            </a:pPr>
            <a:endParaRPr lang="en-US" sz="1100" b="0" i="0" u="none" strike="noStrike" cap="none" dirty="0" smtClean="0">
              <a:solidFill>
                <a:srgbClr val="000000"/>
              </a:solidFill>
              <a:effectLst/>
              <a:latin typeface="Arial"/>
              <a:ea typeface="Arial"/>
              <a:cs typeface="Arial"/>
              <a:sym typeface="Arial"/>
            </a:endParaRPr>
          </a:p>
          <a:p>
            <a:pPr lvl="0" algn="r" rtl="1"/>
            <a:r>
              <a:rPr lang="ar-SA" sz="1100" b="1" i="0" u="none" strike="noStrike" cap="none" dirty="0" smtClean="0">
                <a:solidFill>
                  <a:srgbClr val="000000"/>
                </a:solidFill>
                <a:effectLst/>
                <a:latin typeface="Arial"/>
                <a:ea typeface="Arial"/>
                <a:cs typeface="Arial"/>
                <a:sym typeface="Arial"/>
              </a:rPr>
              <a:t>المعالجة الثانوية</a:t>
            </a:r>
            <a:r>
              <a:rPr lang="ar-SA" sz="1100" b="0" i="0" u="none" strike="noStrike" cap="none" dirty="0" smtClean="0">
                <a:solidFill>
                  <a:srgbClr val="000000"/>
                </a:solidFill>
                <a:effectLst/>
                <a:latin typeface="Arial"/>
                <a:ea typeface="Arial"/>
                <a:cs typeface="Arial"/>
                <a:sym typeface="Arial"/>
              </a:rPr>
              <a:t> – عادة ما تكون خطوة معالجة بيولوجية لإزالة المواد العضوية القابلة للتحلل الحيوي (في محلول أو معلق) والمواد الصلبة المعلقة ، بالإضافة إلى عمليات إزالة المغذيات (غالبًا ما يتم تضمينها في تعريف الخطوة الثالثة). يتم تقليل الملوثات ذات الأهمية الكبرى في مياه الصرف الصحي بشكل كبير خلال هذه المرحلة من حيث الطلب على الأكسجين الكيميائي الحيوي (</a:t>
            </a:r>
            <a:r>
              <a:rPr lang="en-US" sz="1100" b="0" i="0" u="none" strike="noStrike" cap="none" dirty="0" smtClean="0">
                <a:solidFill>
                  <a:srgbClr val="000000"/>
                </a:solidFill>
                <a:effectLst/>
                <a:latin typeface="Arial"/>
                <a:ea typeface="Arial"/>
                <a:cs typeface="Arial"/>
                <a:sym typeface="Arial"/>
              </a:rPr>
              <a:t>BOD</a:t>
            </a:r>
            <a:r>
              <a:rPr lang="ar-SA" sz="1100" b="0" i="0" u="none" strike="noStrike" cap="none" dirty="0" smtClean="0">
                <a:solidFill>
                  <a:srgbClr val="000000"/>
                </a:solidFill>
                <a:effectLst/>
                <a:latin typeface="Arial"/>
                <a:ea typeface="Arial"/>
                <a:cs typeface="Arial"/>
                <a:sym typeface="Arial"/>
              </a:rPr>
              <a:t>) والطلب على الأكسجين الكيميائي (</a:t>
            </a:r>
            <a:r>
              <a:rPr lang="en-US" sz="1100" b="0" i="0" u="none" strike="noStrike" cap="none" dirty="0" smtClean="0">
                <a:solidFill>
                  <a:srgbClr val="000000"/>
                </a:solidFill>
                <a:effectLst/>
                <a:latin typeface="Arial"/>
                <a:ea typeface="Arial"/>
                <a:cs typeface="Arial"/>
                <a:sym typeface="Arial"/>
              </a:rPr>
              <a:t>COD</a:t>
            </a:r>
            <a:r>
              <a:rPr lang="ar-SA" sz="1100" b="0" i="0" u="none" strike="noStrike" cap="none" dirty="0" smtClean="0">
                <a:solidFill>
                  <a:srgbClr val="000000"/>
                </a:solidFill>
                <a:effectLst/>
                <a:latin typeface="Arial"/>
                <a:ea typeface="Arial"/>
                <a:cs typeface="Arial"/>
                <a:sym typeface="Arial"/>
              </a:rPr>
              <a:t>). أهداف المعالجة البيولوجية هي ما يلي: أكسدة الجسيمات والمكونات القابلة للتحلل الحيوي ؛ التقاط وتحويل المواد الصلبة العالقة والغروية إلى كتلة بيولوجية ؛ إزالة المغذيات ، مثل النيتروجين والفوسفور.</a:t>
            </a:r>
            <a:endParaRPr lang="ar-LB" sz="1100" b="0" i="0" u="none" strike="noStrike" cap="none" dirty="0" smtClean="0">
              <a:solidFill>
                <a:srgbClr val="000000"/>
              </a:solidFill>
              <a:effectLst/>
              <a:latin typeface="Arial"/>
              <a:ea typeface="Arial"/>
              <a:cs typeface="Arial"/>
              <a:sym typeface="Arial"/>
            </a:endParaRPr>
          </a:p>
          <a:p>
            <a:pPr marL="139700" lvl="0" indent="0" algn="r" rtl="1">
              <a:buNone/>
            </a:pPr>
            <a:endParaRPr lang="ar-LB" sz="1100" b="0" i="0" u="none" strike="noStrike" cap="none" dirty="0" smtClean="0">
              <a:solidFill>
                <a:srgbClr val="000000"/>
              </a:solidFill>
              <a:effectLst/>
              <a:latin typeface="Arial"/>
              <a:ea typeface="Arial"/>
              <a:cs typeface="Arial"/>
              <a:sym typeface="Arial"/>
            </a:endParaRPr>
          </a:p>
          <a:p>
            <a:pPr lvl="0" algn="r" rtl="1"/>
            <a:r>
              <a:rPr lang="ar-SA" sz="1100" b="1" i="0" u="none" strike="noStrike" cap="none" dirty="0" smtClean="0">
                <a:solidFill>
                  <a:srgbClr val="000000"/>
                </a:solidFill>
                <a:effectLst/>
                <a:latin typeface="Arial"/>
                <a:ea typeface="Arial"/>
                <a:cs typeface="Arial"/>
                <a:sym typeface="Arial"/>
              </a:rPr>
              <a:t>المعالجة الثلاثية</a:t>
            </a:r>
            <a:r>
              <a:rPr lang="ar-SA" sz="1100" b="0" i="0" u="none" strike="noStrike" cap="none" dirty="0" smtClean="0">
                <a:solidFill>
                  <a:srgbClr val="000000"/>
                </a:solidFill>
                <a:effectLst/>
                <a:latin typeface="Arial"/>
                <a:ea typeface="Arial"/>
                <a:cs typeface="Arial"/>
                <a:sym typeface="Arial"/>
              </a:rPr>
              <a:t> – إزالة المواد الصلبة العالقة المتبقية باستخدام المرشحات. التطهير هو أيضًا نموذجي في هذه الخطوة. علاوة على ذلك ، يمكن تضمين خطوة معالجة متقدمة في هذا التعريف حيث يتم استخدام طرق إضافية لمزيد من تنقية مياه الصرف الصحي ، مثل الامتزاز (</a:t>
            </a:r>
            <a:r>
              <a:rPr lang="en-US" sz="1100" b="0" i="0" u="none" strike="noStrike" cap="none" dirty="0" smtClean="0">
                <a:solidFill>
                  <a:srgbClr val="000000"/>
                </a:solidFill>
                <a:effectLst/>
                <a:latin typeface="Arial"/>
                <a:ea typeface="Arial"/>
                <a:cs typeface="Arial"/>
                <a:sym typeface="Arial"/>
              </a:rPr>
              <a:t>adsorption</a:t>
            </a:r>
            <a:r>
              <a:rPr lang="ar-SA" sz="1100" b="0" i="0" u="none" strike="noStrike" cap="none" dirty="0" smtClean="0">
                <a:solidFill>
                  <a:srgbClr val="000000"/>
                </a:solidFill>
                <a:effectLst/>
                <a:latin typeface="Arial"/>
                <a:ea typeface="Arial"/>
                <a:cs typeface="Arial"/>
                <a:sym typeface="Arial"/>
              </a:rPr>
              <a:t>) ، والتبادل الأيوني (</a:t>
            </a:r>
            <a:r>
              <a:rPr lang="en-US" sz="1100" b="0" i="0" u="none" strike="noStrike" cap="none" dirty="0" smtClean="0">
                <a:solidFill>
                  <a:srgbClr val="000000"/>
                </a:solidFill>
                <a:effectLst/>
                <a:latin typeface="Arial"/>
                <a:ea typeface="Arial"/>
                <a:cs typeface="Arial"/>
                <a:sym typeface="Arial"/>
              </a:rPr>
              <a:t>ion exchange</a:t>
            </a:r>
            <a:r>
              <a:rPr lang="ar-SA" sz="1100" b="0" i="0" u="none" strike="noStrike" cap="none" dirty="0" smtClean="0">
                <a:solidFill>
                  <a:srgbClr val="000000"/>
                </a:solidFill>
                <a:effectLst/>
                <a:latin typeface="Arial"/>
                <a:ea typeface="Arial"/>
                <a:cs typeface="Arial"/>
                <a:sym typeface="Arial"/>
              </a:rPr>
              <a:t>) ، وفصل الغشاء (</a:t>
            </a:r>
            <a:r>
              <a:rPr lang="en-US" sz="1100" b="0" i="0" u="none" strike="noStrike" cap="none" dirty="0" smtClean="0">
                <a:solidFill>
                  <a:srgbClr val="000000"/>
                </a:solidFill>
                <a:effectLst/>
                <a:latin typeface="Arial"/>
                <a:ea typeface="Arial"/>
                <a:cs typeface="Arial"/>
                <a:sym typeface="Arial"/>
              </a:rPr>
              <a:t>membrane separation</a:t>
            </a:r>
            <a:r>
              <a:rPr lang="ar-SA" sz="1100" b="0" i="0" u="none" strike="noStrike" cap="none" dirty="0" smtClean="0">
                <a:solidFill>
                  <a:srgbClr val="000000"/>
                </a:solidFill>
                <a:effectLst/>
                <a:latin typeface="Arial"/>
                <a:ea typeface="Arial"/>
                <a:cs typeface="Arial"/>
                <a:sym typeface="Arial"/>
              </a:rPr>
              <a:t>) ، والأكسدة المتقدمة (</a:t>
            </a:r>
            <a:r>
              <a:rPr lang="en-US" sz="1100" b="0" i="0" u="none" strike="noStrike" cap="none" dirty="0" smtClean="0">
                <a:solidFill>
                  <a:srgbClr val="000000"/>
                </a:solidFill>
                <a:effectLst/>
                <a:latin typeface="Arial"/>
                <a:ea typeface="Arial"/>
                <a:cs typeface="Arial"/>
                <a:sym typeface="Arial"/>
              </a:rPr>
              <a:t>advanced oxidation</a:t>
            </a:r>
            <a:r>
              <a:rPr lang="ar-SA" sz="1100" b="0" i="0" u="none" strike="noStrike" cap="none" dirty="0" smtClean="0">
                <a:solidFill>
                  <a:srgbClr val="000000"/>
                </a:solidFill>
                <a:effectLst/>
                <a:latin typeface="Arial"/>
                <a:ea typeface="Arial"/>
                <a:cs typeface="Arial"/>
                <a:sym typeface="Arial"/>
              </a:rPr>
              <a:t>) ، وما إلى ذلك ، لإزالة المواد المذابة والمعلقة. هذه الخطوة حاسمة عندما يكون الغرض هو إعادة استخدام مياه الصرف الصحي المعالجة</a:t>
            </a:r>
            <a:endParaRPr lang="ar-LB" sz="1100" b="0" i="0" u="none" strike="noStrike" cap="none" dirty="0" smtClean="0">
              <a:solidFill>
                <a:srgbClr val="000000"/>
              </a:solidFill>
              <a:effectLst/>
              <a:latin typeface="Arial"/>
              <a:ea typeface="Arial"/>
              <a:cs typeface="Arial"/>
              <a:sym typeface="Arial"/>
            </a:endParaRPr>
          </a:p>
          <a:p>
            <a:pPr marL="139700" lvl="0" indent="0" algn="r" rtl="1">
              <a:buNone/>
            </a:pPr>
            <a:endParaRPr lang="ar-LB" sz="1100" b="0" i="0" u="none" strike="noStrike" cap="none" dirty="0" smtClean="0">
              <a:solidFill>
                <a:srgbClr val="000000"/>
              </a:solidFill>
              <a:effectLst/>
              <a:latin typeface="Arial"/>
              <a:ea typeface="Arial"/>
              <a:cs typeface="Arial"/>
              <a:sym typeface="Arial"/>
            </a:endParaRPr>
          </a:p>
          <a:p>
            <a:pPr lvl="0" algn="r" rtl="1"/>
            <a:r>
              <a:rPr lang="ar-SA" sz="1100" b="1" i="0" u="none" strike="noStrike" cap="none" dirty="0" smtClean="0">
                <a:solidFill>
                  <a:srgbClr val="000000"/>
                </a:solidFill>
                <a:effectLst/>
                <a:latin typeface="Arial"/>
                <a:ea typeface="Arial"/>
                <a:cs typeface="Arial"/>
                <a:sym typeface="Arial"/>
              </a:rPr>
              <a:t>معالجة المواد الصلبة (الحمأة </a:t>
            </a:r>
            <a:r>
              <a:rPr lang="fr-FR" sz="1100" b="1" i="1" u="none" strike="noStrike" cap="none" dirty="0" err="1" smtClean="0">
                <a:solidFill>
                  <a:srgbClr val="000000"/>
                </a:solidFill>
                <a:effectLst/>
                <a:latin typeface="Arial"/>
                <a:ea typeface="Arial"/>
                <a:cs typeface="Arial"/>
                <a:sym typeface="Arial"/>
              </a:rPr>
              <a:t>sludge</a:t>
            </a:r>
            <a:r>
              <a:rPr lang="ar-SA" sz="1100" b="1" i="0" u="none" strike="noStrike" cap="none" dirty="0" smtClean="0">
                <a:solidFill>
                  <a:srgbClr val="000000"/>
                </a:solidFill>
                <a:effectLst/>
                <a:latin typeface="Arial"/>
                <a:ea typeface="Arial"/>
                <a:cs typeface="Arial"/>
                <a:sym typeface="Arial"/>
              </a:rPr>
              <a:t> )</a:t>
            </a:r>
            <a:r>
              <a:rPr lang="ar-SA" sz="1100" b="0" i="0" u="none" strike="noStrike" cap="none" dirty="0" smtClean="0">
                <a:solidFill>
                  <a:srgbClr val="000000"/>
                </a:solidFill>
                <a:effectLst/>
                <a:latin typeface="Arial"/>
                <a:ea typeface="Arial"/>
                <a:cs typeface="Arial"/>
                <a:sym typeface="Arial"/>
              </a:rPr>
              <a:t> – التجميع ، التثبيت والتخلص اللاحق. تتضمن هذه الخطوة عمليات التثخين لزيادة المواد الصلبة للحمأة قبل العلاج ، والهضم اللاهوائي ، ونزح المياه من الهضم ، والمعالجة النهائية للحمأة التي يتم التخلص منها عن طريق التسميد أو التجفيف</a:t>
            </a:r>
            <a:endParaRPr lang="en-US"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rtl="1">
              <a:buNone/>
            </a:pPr>
            <a:r>
              <a:rPr lang="ar-SA" sz="1100" b="0" i="0" u="none" strike="noStrike" cap="none" dirty="0" smtClean="0">
                <a:solidFill>
                  <a:srgbClr val="000000"/>
                </a:solidFill>
                <a:effectLst/>
                <a:latin typeface="Arial"/>
                <a:ea typeface="Arial"/>
                <a:cs typeface="Arial"/>
                <a:sym typeface="Arial"/>
              </a:rPr>
              <a:t> </a:t>
            </a:r>
            <a:endParaRPr lang="en-US"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lgn="r" rtl="1">
              <a:buNone/>
            </a:pPr>
            <a:r>
              <a:rPr lang="ar-SA" sz="1100" b="0" i="0" u="none" strike="noStrike" cap="none" dirty="0" smtClean="0">
                <a:solidFill>
                  <a:srgbClr val="000000"/>
                </a:solidFill>
                <a:effectLst/>
                <a:latin typeface="Arial"/>
                <a:ea typeface="Arial"/>
                <a:cs typeface="Arial"/>
                <a:sym typeface="Arial"/>
              </a:rPr>
              <a:t> </a:t>
            </a:r>
            <a:r>
              <a:rPr lang="en-US" b="0" dirty="0" err="1" smtClean="0"/>
              <a:t>تقنيات</a:t>
            </a:r>
            <a:r>
              <a:rPr lang="en-US" b="0" dirty="0" smtClean="0"/>
              <a:t> </a:t>
            </a:r>
            <a:r>
              <a:rPr lang="en-US" b="0" dirty="0" err="1" smtClean="0"/>
              <a:t>المعالجة</a:t>
            </a:r>
            <a:r>
              <a:rPr lang="en-US" b="0" dirty="0" smtClean="0"/>
              <a:t> </a:t>
            </a:r>
            <a:r>
              <a:rPr lang="en-US" b="0" dirty="0" err="1" smtClean="0"/>
              <a:t>وجودة</a:t>
            </a:r>
            <a:r>
              <a:rPr lang="en-US" b="0" dirty="0" smtClean="0"/>
              <a:t> </a:t>
            </a:r>
            <a:r>
              <a:rPr lang="en-US" b="0" dirty="0" err="1" smtClean="0"/>
              <a:t>المياه</a:t>
            </a:r>
            <a:r>
              <a:rPr lang="fr-FR" sz="900" b="0" dirty="0" smtClean="0"/>
              <a:t> </a:t>
            </a:r>
            <a:endParaRPr lang="en-US"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lgn="r" rtl="1">
              <a:buNone/>
            </a:pPr>
            <a:r>
              <a:rPr lang="ar-SA" b="0" dirty="0" smtClean="0"/>
              <a:t>صفات المياه الناشئة عن المياه المعاد تدويرها </a:t>
            </a:r>
            <a:r>
              <a:rPr lang="ar-SA" sz="1100" b="0" i="0" u="none" strike="noStrike" cap="none" dirty="0" smtClean="0">
                <a:solidFill>
                  <a:srgbClr val="000000"/>
                </a:solidFill>
                <a:effectLst/>
                <a:latin typeface="Arial"/>
                <a:ea typeface="Arial"/>
                <a:cs typeface="Arial"/>
                <a:sym typeface="Arial"/>
              </a:rPr>
              <a:t> </a:t>
            </a:r>
            <a:endParaRPr lang="en-US"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LB" sz="1100" dirty="0" smtClean="0"/>
              <a:t>كمية </a:t>
            </a:r>
            <a:r>
              <a:rPr lang="ar-SA" sz="1100" dirty="0" smtClean="0"/>
              <a:t>إنتاج</a:t>
            </a:r>
            <a:r>
              <a:rPr lang="ar-LB" sz="1100" dirty="0" smtClean="0"/>
              <a:t> المناطق اللبنانية</a:t>
            </a:r>
            <a:r>
              <a:rPr lang="ar-SA" sz="1100" dirty="0" smtClean="0"/>
              <a:t> </a:t>
            </a:r>
            <a:r>
              <a:rPr lang="ar-LB" sz="1100" dirty="0" smtClean="0"/>
              <a:t>ل</a:t>
            </a:r>
            <a:r>
              <a:rPr lang="ar-SA" sz="1100" dirty="0" smtClean="0"/>
              <a:t>حمأة مياه المجاري </a:t>
            </a:r>
            <a:r>
              <a:rPr lang="ar-SA" sz="800" dirty="0" smtClean="0"/>
              <a:t>(أساس الوزن الرطب) </a:t>
            </a:r>
            <a:r>
              <a:rPr lang="ar-LB" sz="800" dirty="0" smtClean="0"/>
              <a:t>من حيث الوزن والحجم</a:t>
            </a:r>
            <a:r>
              <a:rPr lang="ar-LB" sz="800" baseline="0" dirty="0" smtClean="0"/>
              <a:t> في عام 2001 و عام 2010</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sz="1100" b="0" dirty="0" smtClean="0"/>
              <a:t>نماذج عن بعض المعدات المستخدمة في معالجة مياه الصرف الصحي</a:t>
            </a:r>
          </a:p>
          <a:p>
            <a:pPr marL="0" lvl="0" indent="0" algn="r" rtl="1">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lgn="r" rtl="1">
              <a:buNone/>
            </a:pPr>
            <a:r>
              <a:rPr lang="ar-LB" sz="1100" b="0" i="0" u="none" strike="noStrike" cap="none" dirty="0" smtClean="0">
                <a:solidFill>
                  <a:srgbClr val="000000"/>
                </a:solidFill>
                <a:effectLst/>
                <a:latin typeface="Arial"/>
                <a:ea typeface="Arial"/>
                <a:cs typeface="Arial"/>
                <a:sym typeface="Arial"/>
              </a:rPr>
              <a:t>- </a:t>
            </a:r>
            <a:r>
              <a:rPr lang="ar-SA" sz="1100" b="0" i="0" u="none" strike="noStrike" cap="none" dirty="0" smtClean="0">
                <a:solidFill>
                  <a:srgbClr val="000000"/>
                </a:solidFill>
                <a:effectLst/>
                <a:latin typeface="Arial"/>
                <a:ea typeface="Arial"/>
                <a:cs typeface="Arial"/>
                <a:sym typeface="Arial"/>
              </a:rPr>
              <a:t>المنزلي  </a:t>
            </a:r>
            <a:r>
              <a:rPr lang="en-US" sz="1100" b="0" i="0" u="none" strike="noStrike" cap="none" dirty="0" smtClean="0">
                <a:solidFill>
                  <a:srgbClr val="000000"/>
                </a:solidFill>
                <a:effectLst/>
                <a:latin typeface="Arial"/>
                <a:ea typeface="Arial"/>
                <a:cs typeface="Arial"/>
                <a:sym typeface="Arial"/>
              </a:rPr>
              <a:t>domestic</a:t>
            </a:r>
            <a:r>
              <a:rPr lang="ar-SA" sz="1100" b="0" i="0" u="none" strike="noStrike" cap="none" dirty="0" smtClean="0">
                <a:solidFill>
                  <a:srgbClr val="000000"/>
                </a:solidFill>
                <a:effectLst/>
                <a:latin typeface="Arial"/>
                <a:ea typeface="Arial"/>
                <a:cs typeface="Arial"/>
                <a:sym typeface="Arial"/>
              </a:rPr>
              <a:t>: مياه الصرف الصحي من مكاتب المنازل والمباني والفنادق والمؤسسات الأخرى</a:t>
            </a:r>
            <a:endParaRPr lang="en-US" sz="1100" b="0" i="0" u="none" strike="noStrike" cap="none" dirty="0" smtClean="0">
              <a:solidFill>
                <a:srgbClr val="000000"/>
              </a:solidFill>
              <a:effectLst/>
              <a:latin typeface="Arial"/>
              <a:ea typeface="Arial"/>
              <a:cs typeface="Arial"/>
              <a:sym typeface="Arial"/>
            </a:endParaRPr>
          </a:p>
          <a:p>
            <a:pPr marL="139700" indent="0" algn="r" rtl="1">
              <a:buNone/>
            </a:pPr>
            <a:r>
              <a:rPr lang="ar-LB" sz="1100" b="0" i="0" u="none" strike="noStrike" cap="none" dirty="0" smtClean="0">
                <a:solidFill>
                  <a:srgbClr val="000000"/>
                </a:solidFill>
                <a:effectLst/>
                <a:latin typeface="Arial"/>
                <a:ea typeface="Arial"/>
                <a:cs typeface="Arial"/>
                <a:sym typeface="Arial"/>
              </a:rPr>
              <a:t>- </a:t>
            </a:r>
            <a:r>
              <a:rPr lang="ar-SA" sz="1100" b="0" i="0" u="none" strike="noStrike" cap="none" dirty="0" smtClean="0">
                <a:solidFill>
                  <a:srgbClr val="000000"/>
                </a:solidFill>
                <a:effectLst/>
                <a:latin typeface="Arial"/>
                <a:ea typeface="Arial"/>
                <a:cs typeface="Arial"/>
                <a:sym typeface="Arial"/>
              </a:rPr>
              <a:t> الصناعية </a:t>
            </a:r>
            <a:r>
              <a:rPr lang="en-US" sz="1100" b="0" i="0" u="none" strike="noStrike" cap="none" dirty="0" smtClean="0">
                <a:solidFill>
                  <a:srgbClr val="000000"/>
                </a:solidFill>
                <a:effectLst/>
                <a:latin typeface="Arial"/>
                <a:ea typeface="Arial"/>
                <a:cs typeface="Arial"/>
                <a:sym typeface="Arial"/>
              </a:rPr>
              <a:t>industrial </a:t>
            </a:r>
            <a:r>
              <a:rPr lang="ar-SA" sz="1100" b="0" i="0" u="none" strike="noStrike" cap="none" dirty="0" smtClean="0">
                <a:solidFill>
                  <a:srgbClr val="000000"/>
                </a:solidFill>
                <a:effectLst/>
                <a:latin typeface="Arial"/>
                <a:ea typeface="Arial"/>
                <a:cs typeface="Arial"/>
                <a:sym typeface="Arial"/>
              </a:rPr>
              <a:t>: هي النفايات السائلة من العمليات الصناعية</a:t>
            </a:r>
            <a:endParaRPr lang="en-US" sz="1100" b="0" i="0" u="none" strike="noStrike" cap="none" dirty="0" smtClean="0">
              <a:solidFill>
                <a:srgbClr val="000000"/>
              </a:solidFill>
              <a:effectLst/>
              <a:latin typeface="Arial"/>
              <a:ea typeface="Arial"/>
              <a:cs typeface="Arial"/>
              <a:sym typeface="Arial"/>
            </a:endParaRPr>
          </a:p>
          <a:p>
            <a:pPr marL="139700" indent="0" algn="r" rtl="1">
              <a:buNone/>
            </a:pPr>
            <a:r>
              <a:rPr lang="ar-SA" sz="1100" b="0" i="0" u="none" strike="noStrike" cap="none" dirty="0" smtClean="0">
                <a:solidFill>
                  <a:srgbClr val="000000"/>
                </a:solidFill>
                <a:effectLst/>
                <a:latin typeface="Arial"/>
                <a:ea typeface="Arial"/>
                <a:cs typeface="Arial"/>
                <a:sym typeface="Arial"/>
              </a:rPr>
              <a:t>-  مياه الأمطار </a:t>
            </a:r>
            <a:r>
              <a:rPr lang="en-US" sz="1100" b="0" i="0" u="none" strike="noStrike" cap="none" dirty="0" err="1" smtClean="0">
                <a:solidFill>
                  <a:srgbClr val="000000"/>
                </a:solidFill>
                <a:effectLst/>
                <a:latin typeface="Arial"/>
                <a:ea typeface="Arial"/>
                <a:cs typeface="Arial"/>
                <a:sym typeface="Arial"/>
              </a:rPr>
              <a:t>stromwater</a:t>
            </a:r>
            <a:r>
              <a:rPr lang="en-US" sz="1100" b="0" i="0" u="none" strike="noStrike" cap="none" dirty="0" smtClean="0">
                <a:solidFill>
                  <a:srgbClr val="000000"/>
                </a:solidFill>
                <a:effectLst/>
                <a:latin typeface="Arial"/>
                <a:ea typeface="Arial"/>
                <a:cs typeface="Arial"/>
                <a:sym typeface="Arial"/>
              </a:rPr>
              <a:t> </a:t>
            </a:r>
            <a:r>
              <a:rPr lang="ar-SA" sz="1100" b="0" i="0" u="none" strike="noStrike" cap="none" dirty="0" smtClean="0">
                <a:solidFill>
                  <a:srgbClr val="000000"/>
                </a:solidFill>
                <a:effectLst/>
                <a:latin typeface="Arial"/>
                <a:ea typeface="Arial"/>
                <a:cs typeface="Arial"/>
                <a:sym typeface="Arial"/>
              </a:rPr>
              <a:t>: تشمل جريان المياه المتولدة عن الأمطار وغسل الشوارع</a:t>
            </a:r>
            <a:endParaRPr lang="en-US" sz="1100" b="0" i="0" u="none" strike="noStrike" cap="none" dirty="0" smtClean="0">
              <a:solidFill>
                <a:srgbClr val="000000"/>
              </a:solidFill>
              <a:effectLst/>
              <a:latin typeface="Arial"/>
              <a:ea typeface="Arial"/>
              <a:cs typeface="Arial"/>
              <a:sym typeface="Arial"/>
            </a:endParaRPr>
          </a:p>
          <a:p>
            <a:pPr marL="0" lvl="0" indent="0" algn="r" rtl="1">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lgn="r" rtl="1">
              <a:buNone/>
            </a:pPr>
            <a:r>
              <a:rPr lang="ar-LB" sz="1100" b="0" i="0" u="none" strike="noStrike" cap="none" dirty="0" smtClean="0">
                <a:solidFill>
                  <a:srgbClr val="000000"/>
                </a:solidFill>
                <a:effectLst/>
                <a:latin typeface="Arial"/>
                <a:ea typeface="Arial"/>
                <a:cs typeface="Arial"/>
                <a:sym typeface="Arial"/>
              </a:rPr>
              <a:t>أنواع المجاري:</a:t>
            </a:r>
            <a:endParaRPr lang="en-US" sz="1100" b="0" i="0" u="none" strike="noStrike" cap="none" dirty="0" smtClean="0">
              <a:solidFill>
                <a:srgbClr val="000000"/>
              </a:solidFill>
              <a:effectLst/>
              <a:latin typeface="Arial"/>
              <a:ea typeface="Arial"/>
              <a:cs typeface="Arial"/>
              <a:sym typeface="Arial"/>
            </a:endParaRPr>
          </a:p>
          <a:p>
            <a:pPr marL="139700" indent="0" algn="r" rtl="1">
              <a:buNone/>
            </a:pPr>
            <a:r>
              <a:rPr lang="en-US" sz="1100" b="0" i="0" u="none" strike="noStrike" cap="none" dirty="0" smtClean="0">
                <a:solidFill>
                  <a:srgbClr val="000000"/>
                </a:solidFill>
                <a:effectLst/>
                <a:latin typeface="Arial"/>
                <a:ea typeface="Arial"/>
                <a:cs typeface="Arial"/>
                <a:sym typeface="Arial"/>
              </a:rPr>
              <a:t>1</a:t>
            </a:r>
            <a:r>
              <a:rPr lang="ar-SA" sz="1100" b="0" i="0" u="none" strike="noStrike" cap="none" dirty="0" smtClean="0">
                <a:solidFill>
                  <a:srgbClr val="000000"/>
                </a:solidFill>
                <a:effectLst/>
                <a:latin typeface="Arial"/>
                <a:ea typeface="Arial"/>
                <a:cs typeface="Arial"/>
                <a:sym typeface="Arial"/>
              </a:rPr>
              <a:t>. المجاري الصحية - تحمل مياه الصرف الصحي مثل النفايات من البلديات بما في ذلك مياه الصرف الصحي المنزلية والصناعية</a:t>
            </a:r>
            <a:endParaRPr lang="en-US" sz="1100" b="0" i="0" u="none" strike="noStrike" cap="none" dirty="0" smtClean="0">
              <a:solidFill>
                <a:srgbClr val="000000"/>
              </a:solidFill>
              <a:effectLst/>
              <a:latin typeface="Arial"/>
              <a:ea typeface="Arial"/>
              <a:cs typeface="Arial"/>
              <a:sym typeface="Arial"/>
            </a:endParaRPr>
          </a:p>
          <a:p>
            <a:pPr marL="139700" indent="0" algn="r" rtl="1">
              <a:buNone/>
            </a:pPr>
            <a:r>
              <a:rPr lang="ar-SA" sz="1100" b="0" i="0" u="none" strike="noStrike" cap="none" dirty="0" smtClean="0">
                <a:solidFill>
                  <a:srgbClr val="000000"/>
                </a:solidFill>
                <a:effectLst/>
                <a:latin typeface="Arial"/>
                <a:ea typeface="Arial"/>
                <a:cs typeface="Arial"/>
                <a:sym typeface="Arial"/>
              </a:rPr>
              <a:t>2. مجاري الأمطار - تحمل مياه الصرف الصحي العاصفة بما في ذلك الجريان السطحي وغسل الشوارع</a:t>
            </a:r>
            <a:endParaRPr lang="en-US" sz="1100" b="0" i="0" u="none" strike="noStrike" cap="none" dirty="0" smtClean="0">
              <a:solidFill>
                <a:srgbClr val="000000"/>
              </a:solidFill>
              <a:effectLst/>
              <a:latin typeface="Arial"/>
              <a:ea typeface="Arial"/>
              <a:cs typeface="Arial"/>
              <a:sym typeface="Arial"/>
            </a:endParaRPr>
          </a:p>
          <a:p>
            <a:pPr marL="139700" indent="0" algn="r" rtl="1">
              <a:buNone/>
            </a:pPr>
            <a:r>
              <a:rPr lang="ar-SA" sz="1100" b="0" i="0" u="none" strike="noStrike" cap="none" dirty="0" smtClean="0">
                <a:solidFill>
                  <a:srgbClr val="000000"/>
                </a:solidFill>
                <a:effectLst/>
                <a:latin typeface="Arial"/>
                <a:ea typeface="Arial"/>
                <a:cs typeface="Arial"/>
                <a:sym typeface="Arial"/>
              </a:rPr>
              <a:t>3. مجاري مجتمعة - تحمل مجاري منزلية وصناعية ومياه الصرف الصحي</a:t>
            </a:r>
            <a:endParaRPr lang="en-US" sz="1100" b="0" i="0" u="none" strike="noStrike" cap="none" dirty="0" smtClean="0">
              <a:solidFill>
                <a:srgbClr val="000000"/>
              </a:solidFill>
              <a:effectLst/>
              <a:latin typeface="Arial"/>
              <a:ea typeface="Arial"/>
              <a:cs typeface="Arial"/>
              <a:sym typeface="Arial"/>
            </a:endParaRPr>
          </a:p>
          <a:p>
            <a:pPr marL="139700" indent="0" algn="r" rtl="1">
              <a:buNone/>
            </a:pPr>
            <a:r>
              <a:rPr lang="ar-SA" sz="1100" b="0" i="0" u="none" strike="noStrike" cap="none" dirty="0" smtClean="0">
                <a:solidFill>
                  <a:srgbClr val="000000"/>
                </a:solidFill>
                <a:effectLst/>
                <a:latin typeface="Arial"/>
                <a:ea typeface="Arial"/>
                <a:cs typeface="Arial"/>
                <a:sym typeface="Arial"/>
              </a:rPr>
              <a:t>4. مجاري المنزل - هي المجاري التي تنقل مياه الصرف الصحي من نظام السباكة في المبنى إلى النظام البلدي المشترك</a:t>
            </a:r>
            <a:endParaRPr lang="en-US" sz="1100" b="0" i="0" u="none" strike="noStrike" cap="none" dirty="0" smtClean="0">
              <a:solidFill>
                <a:srgbClr val="000000"/>
              </a:solidFill>
              <a:effectLst/>
              <a:latin typeface="Arial"/>
              <a:ea typeface="Arial"/>
              <a:cs typeface="Arial"/>
              <a:sym typeface="Arial"/>
            </a:endParaRPr>
          </a:p>
          <a:p>
            <a:pPr marL="139700" indent="0" algn="r" rtl="1">
              <a:buNone/>
            </a:pPr>
            <a:r>
              <a:rPr lang="ar-SA" sz="1100" b="0" i="0" u="none" strike="noStrike" cap="none" dirty="0" smtClean="0">
                <a:solidFill>
                  <a:srgbClr val="000000"/>
                </a:solidFill>
                <a:effectLst/>
                <a:latin typeface="Arial"/>
                <a:ea typeface="Arial"/>
                <a:cs typeface="Arial"/>
                <a:sym typeface="Arial"/>
              </a:rPr>
              <a:t>5. المجاري الجانبية - هذه المجاري تحمل تصريف من المجاري المنزلية</a:t>
            </a:r>
            <a:endParaRPr lang="en-US" sz="1100" b="0" i="0" u="none" strike="noStrike" cap="none" dirty="0" smtClean="0">
              <a:solidFill>
                <a:srgbClr val="000000"/>
              </a:solidFill>
              <a:effectLst/>
              <a:latin typeface="Arial"/>
              <a:ea typeface="Arial"/>
              <a:cs typeface="Arial"/>
              <a:sym typeface="Arial"/>
            </a:endParaRPr>
          </a:p>
          <a:p>
            <a:pPr marL="139700" indent="0" algn="r" rtl="1">
              <a:buNone/>
            </a:pPr>
            <a:r>
              <a:rPr lang="ar-SA" sz="1100" b="0" i="0" u="none" strike="noStrike" cap="none" dirty="0" smtClean="0">
                <a:solidFill>
                  <a:srgbClr val="000000"/>
                </a:solidFill>
                <a:effectLst/>
                <a:latin typeface="Arial"/>
                <a:ea typeface="Arial"/>
                <a:cs typeface="Arial"/>
                <a:sym typeface="Arial"/>
              </a:rPr>
              <a:t>6. </a:t>
            </a:r>
            <a:r>
              <a:rPr lang="en-US" sz="1100" b="0" i="0" u="none" strike="noStrike" cap="none" dirty="0" smtClean="0">
                <a:solidFill>
                  <a:srgbClr val="000000"/>
                </a:solidFill>
                <a:effectLst/>
                <a:latin typeface="Arial"/>
                <a:ea typeface="Arial"/>
                <a:cs typeface="Arial"/>
                <a:sym typeface="Arial"/>
              </a:rPr>
              <a:t>Sub-main</a:t>
            </a:r>
            <a:r>
              <a:rPr lang="ar-SA" sz="1100" b="0" i="0" u="none" strike="noStrike" cap="none" dirty="0" smtClean="0">
                <a:solidFill>
                  <a:srgbClr val="000000"/>
                </a:solidFill>
                <a:effectLst/>
                <a:latin typeface="Arial"/>
                <a:ea typeface="Arial"/>
                <a:cs typeface="Arial"/>
                <a:sym typeface="Arial"/>
              </a:rPr>
              <a:t> - تتلقى هذه المجاري تصريف من جانبين أو أكثر</a:t>
            </a:r>
            <a:endParaRPr lang="en-US" sz="1100" b="0" i="0" u="none" strike="noStrike" cap="none" dirty="0" smtClean="0">
              <a:solidFill>
                <a:srgbClr val="000000"/>
              </a:solidFill>
              <a:effectLst/>
              <a:latin typeface="Arial"/>
              <a:ea typeface="Arial"/>
              <a:cs typeface="Arial"/>
              <a:sym typeface="Arial"/>
            </a:endParaRPr>
          </a:p>
          <a:p>
            <a:pPr marL="139700" indent="0" algn="r" rtl="1">
              <a:buNone/>
            </a:pPr>
            <a:r>
              <a:rPr lang="ar-SA" sz="1100" b="0" i="0" u="none" strike="noStrike" cap="none" dirty="0" smtClean="0">
                <a:solidFill>
                  <a:srgbClr val="000000"/>
                </a:solidFill>
                <a:effectLst/>
                <a:latin typeface="Arial"/>
                <a:ea typeface="Arial"/>
                <a:cs typeface="Arial"/>
                <a:sym typeface="Arial"/>
              </a:rPr>
              <a:t>7.المجاري الرئيسي / الجذع - يتلقى تصريف من اثنين أو أكثر من المجاري الفرعية</a:t>
            </a:r>
            <a:endParaRPr lang="en-US" sz="1100" b="0" i="0" u="none" strike="noStrike" cap="none" dirty="0" smtClean="0">
              <a:solidFill>
                <a:srgbClr val="000000"/>
              </a:solidFill>
              <a:effectLst/>
              <a:latin typeface="Arial"/>
              <a:ea typeface="Arial"/>
              <a:cs typeface="Arial"/>
              <a:sym typeface="Arial"/>
            </a:endParaRPr>
          </a:p>
          <a:p>
            <a:pPr marL="139700" indent="0" algn="r" rtl="1">
              <a:buNone/>
            </a:pPr>
            <a:r>
              <a:rPr lang="ar-SA" sz="1100" b="0" i="0" u="none" strike="noStrike" cap="none" dirty="0" smtClean="0">
                <a:solidFill>
                  <a:srgbClr val="000000"/>
                </a:solidFill>
                <a:effectLst/>
                <a:latin typeface="Arial"/>
                <a:ea typeface="Arial"/>
                <a:cs typeface="Arial"/>
                <a:sym typeface="Arial"/>
              </a:rPr>
              <a:t>8. مجاري المصبات- تستقبل التصريف من جميع أنظمة التجميع وتنقله إلى نقطة التخلص النهائي</a:t>
            </a:r>
            <a:endParaRPr lang="en-US" sz="1100" b="0" i="0" u="none" strike="noStrike" cap="none" dirty="0" smtClean="0">
              <a:solidFill>
                <a:srgbClr val="000000"/>
              </a:solidFill>
              <a:effectLst/>
              <a:latin typeface="Arial"/>
              <a:ea typeface="Arial"/>
              <a:cs typeface="Arial"/>
              <a:sym typeface="Arial"/>
            </a:endParaRPr>
          </a:p>
          <a:p>
            <a:pPr marL="0" lvl="0" indent="0" algn="r" rtl="1">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lgn="justLow" rtl="1">
              <a:buNone/>
            </a:pPr>
            <a:r>
              <a:rPr lang="ar-SA" sz="1100" dirty="0" smtClean="0"/>
              <a:t>يفضل النظام المشترك عندما ؛</a:t>
            </a:r>
          </a:p>
          <a:p>
            <a:pPr marL="139700" lvl="0" indent="0" algn="justLow" rtl="1">
              <a:buNone/>
            </a:pPr>
            <a:r>
              <a:rPr lang="ar-SA" sz="1100" dirty="0" smtClean="0"/>
              <a:t>- يمكن التخلص من مياه الصرف الصحي مجتمعة دون معالجة</a:t>
            </a:r>
          </a:p>
          <a:p>
            <a:pPr marL="139700" lvl="0" indent="0" algn="justLow" rtl="1">
              <a:buNone/>
            </a:pPr>
            <a:r>
              <a:rPr lang="ar-SA" sz="1100" dirty="0" smtClean="0"/>
              <a:t>- تحتاج كل من المياه الصحية ومياه الأمطار إلى معالجة</a:t>
            </a:r>
          </a:p>
          <a:p>
            <a:pPr marL="139700" lvl="0" indent="0" algn="justLow" rtl="1">
              <a:buNone/>
            </a:pPr>
            <a:r>
              <a:rPr lang="ar-SA" sz="1100" dirty="0" smtClean="0"/>
              <a:t>- الشوارع ضيقة ولا يمكن مد مجاري صرف منفصلة</a:t>
            </a:r>
            <a:r>
              <a:rPr lang="ar-SA" sz="1100" b="1" dirty="0" smtClean="0">
                <a:solidFill>
                  <a:srgbClr val="0091EA"/>
                </a:solidFill>
                <a:latin typeface="Source Sans Pro"/>
                <a:ea typeface="Source Sans Pro"/>
                <a:cs typeface="Source Sans Pro"/>
                <a:sym typeface="Source Sans Pro"/>
              </a:rPr>
              <a:t> </a:t>
            </a:r>
            <a:endParaRPr lang="ar-LB" sz="1100" b="0" i="0" u="sng" strike="noStrike" cap="none" dirty="0" smtClean="0">
              <a:solidFill>
                <a:srgbClr val="000000"/>
              </a:solidFill>
              <a:effectLst/>
              <a:latin typeface="Arial"/>
              <a:ea typeface="Arial"/>
              <a:cs typeface="Arial"/>
              <a:sym typeface="Arial"/>
            </a:endParaRPr>
          </a:p>
          <a:p>
            <a:pPr marL="139700" lvl="0" indent="0" algn="r" rtl="1">
              <a:buNone/>
            </a:pPr>
            <a:endParaRPr lang="ar-LB" sz="1100" b="0" i="0" u="sng" strike="noStrike" cap="none" dirty="0" smtClean="0">
              <a:solidFill>
                <a:srgbClr val="000000"/>
              </a:solidFill>
              <a:effectLst/>
              <a:latin typeface="Arial"/>
              <a:ea typeface="Arial"/>
              <a:cs typeface="Arial"/>
              <a:sym typeface="Arial"/>
            </a:endParaRPr>
          </a:p>
          <a:p>
            <a:pPr marL="139700" lvl="0" indent="0" algn="r" rtl="1">
              <a:buNone/>
            </a:pPr>
            <a:r>
              <a:rPr lang="ar-LB" sz="1100" b="0" i="0" u="sng" strike="noStrike" cap="none" dirty="0" smtClean="0">
                <a:solidFill>
                  <a:srgbClr val="000000"/>
                </a:solidFill>
                <a:effectLst/>
                <a:latin typeface="Arial"/>
                <a:ea typeface="Arial"/>
                <a:cs typeface="Arial"/>
                <a:sym typeface="Arial"/>
              </a:rPr>
              <a:t>- </a:t>
            </a:r>
            <a:r>
              <a:rPr lang="ar-SA" sz="1100" b="0" i="0" u="sng" strike="noStrike" cap="none" dirty="0" smtClean="0">
                <a:solidFill>
                  <a:srgbClr val="000000"/>
                </a:solidFill>
                <a:effectLst/>
                <a:latin typeface="Arial"/>
                <a:ea typeface="Arial"/>
                <a:cs typeface="Arial"/>
                <a:sym typeface="Arial"/>
              </a:rPr>
              <a:t>المزايا</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يتم نقل مياه الصرف الصحي ومياه العواصف في مجاري واحدة ، لذلك تكون تكلفة البناء أقل.</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يتم تقليل قوة مياه الصرف الصحي المحلية بسبب تخفيف مياه العواصف.</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تكون المجاري كبيرة الحجم ، وبالتالي فإن فرص حدوث الاختناق نادرة. من السهل تنظيفها.</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في المدينة ذات الشارع الضيق ، يفضل هذا النظام.</a:t>
            </a:r>
            <a:endParaRPr lang="en-US" sz="1100" b="0" i="0" u="none" strike="noStrike" cap="none" dirty="0" smtClean="0">
              <a:solidFill>
                <a:srgbClr val="000000"/>
              </a:solidFill>
              <a:effectLst/>
              <a:latin typeface="Arial"/>
              <a:ea typeface="Arial"/>
              <a:cs typeface="Arial"/>
              <a:sym typeface="Arial"/>
            </a:endParaRPr>
          </a:p>
          <a:p>
            <a:pPr lvl="0" algn="r" rtl="1"/>
            <a:endParaRPr lang="ar-LB" sz="1100" b="0" i="0" u="sng" strike="noStrike" cap="none" dirty="0" smtClean="0">
              <a:solidFill>
                <a:srgbClr val="000000"/>
              </a:solidFill>
              <a:effectLst/>
              <a:latin typeface="Arial"/>
              <a:ea typeface="Arial"/>
              <a:cs typeface="Arial"/>
              <a:sym typeface="Arial"/>
            </a:endParaRPr>
          </a:p>
          <a:p>
            <a:pPr marL="139700" lvl="0" indent="0" algn="r" rtl="1">
              <a:buNone/>
            </a:pPr>
            <a:r>
              <a:rPr lang="ar-LB" sz="1100" b="0" i="0" u="sng" strike="noStrike" cap="none" dirty="0" smtClean="0">
                <a:solidFill>
                  <a:srgbClr val="000000"/>
                </a:solidFill>
                <a:effectLst/>
                <a:latin typeface="Arial"/>
                <a:ea typeface="Arial"/>
                <a:cs typeface="Arial"/>
                <a:sym typeface="Arial"/>
              </a:rPr>
              <a:t>- </a:t>
            </a:r>
            <a:r>
              <a:rPr lang="ar-SA" sz="1100" b="0" i="0" u="sng" strike="noStrike" cap="none" dirty="0" smtClean="0">
                <a:solidFill>
                  <a:srgbClr val="000000"/>
                </a:solidFill>
                <a:effectLst/>
                <a:latin typeface="Arial"/>
                <a:ea typeface="Arial"/>
                <a:cs typeface="Arial"/>
                <a:sym typeface="Arial"/>
              </a:rPr>
              <a:t>العيوب</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التكلفة الأولية مرتفعة بسبب الأبعاد الكبيرة للصرف الصحي.</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بسبب الحجم الكبير للصرف الصحي ، من الصعب التعامل معها ونقلها.</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بسبب إدراج مياه العواصف ، يزداد الحمل على محطة المعالجة.</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أثناء هطول الأمطار الغزيرة ، قد تكون المجاري مفرطة وبالتالي قد تخلق ظروفًا غير صحية.</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إذا كان سيتم التخلص من مياه الصرف الصحي بأكملها عن طريق الضخ ، فهذا أمر غير اقتصادي.</a:t>
            </a:r>
            <a:endParaRPr lang="en-US" sz="1100" b="0" i="0" u="none" strike="noStrike" cap="none" dirty="0" smtClean="0">
              <a:solidFill>
                <a:srgbClr val="000000"/>
              </a:solidFill>
              <a:effectLst/>
              <a:latin typeface="Arial"/>
              <a:ea typeface="Arial"/>
              <a:cs typeface="Arial"/>
              <a:sym typeface="Arial"/>
            </a:endParaRPr>
          </a:p>
          <a:p>
            <a:pPr marL="139700" indent="0" algn="r" rtl="1">
              <a:buNone/>
            </a:pPr>
            <a:endParaRPr lang="en-US" sz="1100" b="0" i="0" u="none" strike="noStrike" cap="none" dirty="0" smtClean="0">
              <a:solidFill>
                <a:srgbClr val="000000"/>
              </a:solidFill>
              <a:effectLst/>
              <a:latin typeface="Arial"/>
              <a:ea typeface="Arial"/>
              <a:cs typeface="Arial"/>
              <a:sym typeface="Arial"/>
            </a:endParaRPr>
          </a:p>
          <a:p>
            <a:pPr marL="0" lvl="0" indent="0" algn="r" rtl="1">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lgn="justLow" rtl="1">
              <a:buNone/>
            </a:pPr>
            <a:r>
              <a:rPr lang="ar-SA" sz="1100" dirty="0" smtClean="0"/>
              <a:t>يفضل النظام الم</a:t>
            </a:r>
            <a:r>
              <a:rPr lang="ar-LB" sz="1100" dirty="0" smtClean="0"/>
              <a:t>نفصل</a:t>
            </a:r>
            <a:r>
              <a:rPr lang="ar-SA" sz="1100" dirty="0" smtClean="0"/>
              <a:t> عندما ؛</a:t>
            </a:r>
            <a:endParaRPr lang="en-US" sz="1100" dirty="0" smtClean="0"/>
          </a:p>
          <a:p>
            <a:pPr marL="139700" lvl="0" indent="0" algn="r" rtl="1">
              <a:buNone/>
            </a:pPr>
            <a:r>
              <a:rPr lang="ar-LB" sz="1100" dirty="0" smtClean="0"/>
              <a:t>- </a:t>
            </a:r>
            <a:r>
              <a:rPr lang="ar-SA" sz="1100" dirty="0" smtClean="0"/>
              <a:t>هناك حاجة فورية لجمع مياه الصرف الصحي ولكن ليس لمياه العواصف.</a:t>
            </a:r>
            <a:endParaRPr lang="en-US" sz="1100" dirty="0" smtClean="0"/>
          </a:p>
          <a:p>
            <a:pPr marL="139700" lvl="0" indent="0" algn="r" rtl="1">
              <a:buNone/>
            </a:pPr>
            <a:r>
              <a:rPr lang="ar-LB" sz="1100" dirty="0" smtClean="0"/>
              <a:t>- </a:t>
            </a:r>
            <a:r>
              <a:rPr lang="ar-SA" sz="1100" dirty="0" smtClean="0"/>
              <a:t>عندما تحتاج مياه الصرف الصحي إلى المعالجة ولكن مياه العواصف لا تحتاج إليها</a:t>
            </a:r>
            <a:endParaRPr lang="en-US" sz="1100" dirty="0" smtClean="0"/>
          </a:p>
          <a:p>
            <a:pPr marL="139700" lvl="0" indent="0" algn="r" rtl="1">
              <a:buNone/>
            </a:pPr>
            <a:endParaRPr lang="ar-LB" sz="1100" b="0" i="0" u="sng" strike="noStrike" cap="none" dirty="0" smtClean="0">
              <a:solidFill>
                <a:srgbClr val="000000"/>
              </a:solidFill>
              <a:effectLst/>
              <a:latin typeface="Arial"/>
              <a:ea typeface="Arial"/>
              <a:cs typeface="Arial"/>
              <a:sym typeface="Arial"/>
            </a:endParaRPr>
          </a:p>
          <a:p>
            <a:pPr marL="139700" lvl="0" indent="0" algn="r" rtl="1">
              <a:buNone/>
            </a:pPr>
            <a:r>
              <a:rPr lang="ar-LB" sz="1100" b="0" i="0" u="sng" strike="noStrike" cap="none" dirty="0" smtClean="0">
                <a:solidFill>
                  <a:srgbClr val="000000"/>
                </a:solidFill>
                <a:effectLst/>
                <a:latin typeface="Arial"/>
                <a:ea typeface="Arial"/>
                <a:cs typeface="Arial"/>
                <a:sym typeface="Arial"/>
              </a:rPr>
              <a:t>- </a:t>
            </a:r>
            <a:r>
              <a:rPr lang="ar-SA" sz="1100" b="0" i="0" u="sng" strike="noStrike" cap="none" dirty="0" smtClean="0">
                <a:solidFill>
                  <a:srgbClr val="000000"/>
                </a:solidFill>
                <a:effectLst/>
                <a:latin typeface="Arial"/>
                <a:ea typeface="Arial"/>
                <a:cs typeface="Arial"/>
                <a:sym typeface="Arial"/>
              </a:rPr>
              <a:t>المزايا</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يتطلب حجم المجاري أقل.</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نظرًا لأن مياه الصرف الصحي ومياه العواصف في أنابيب منفصلة ، فإن كمية مياه الصرف الصحي المراد معالجتها أقل.</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نظرًا لأن المجاري أصغر في القسم ، يمكن تهويتها بسهولة.</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أثناء التخلص إذا كان سيتم ضخ مياه الصرف الصحي ، يكون النظام المنفصل أرخص ،</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يمكن تصريف مياه الأمطار إلى البخار دون أي معالجة.</a:t>
            </a:r>
            <a:endParaRPr lang="en-US" sz="1100" b="0" i="0" u="none" strike="noStrike" cap="none" dirty="0" smtClean="0">
              <a:solidFill>
                <a:srgbClr val="000000"/>
              </a:solidFill>
              <a:effectLst/>
              <a:latin typeface="Arial"/>
              <a:ea typeface="Arial"/>
              <a:cs typeface="Arial"/>
              <a:sym typeface="Arial"/>
            </a:endParaRPr>
          </a:p>
          <a:p>
            <a:pPr marL="139700" indent="0" algn="r" rtl="1">
              <a:buNone/>
            </a:pPr>
            <a:endParaRPr lang="en-US" sz="1100" b="0" i="0" u="none" strike="noStrike" cap="none" dirty="0" smtClean="0">
              <a:solidFill>
                <a:srgbClr val="000000"/>
              </a:solidFill>
              <a:effectLst/>
              <a:latin typeface="Arial"/>
              <a:ea typeface="Arial"/>
              <a:cs typeface="Arial"/>
              <a:sym typeface="Arial"/>
            </a:endParaRPr>
          </a:p>
          <a:p>
            <a:pPr marL="139700" lvl="0" indent="0" algn="r" rtl="1">
              <a:buNone/>
            </a:pPr>
            <a:r>
              <a:rPr lang="ar-LB" sz="1100" b="0" i="0" u="sng" strike="noStrike" cap="none" dirty="0" smtClean="0">
                <a:solidFill>
                  <a:srgbClr val="000000"/>
                </a:solidFill>
                <a:effectLst/>
                <a:latin typeface="Arial"/>
                <a:ea typeface="Arial"/>
                <a:cs typeface="Arial"/>
                <a:sym typeface="Arial"/>
              </a:rPr>
              <a:t>- </a:t>
            </a:r>
            <a:r>
              <a:rPr lang="ar-SA" sz="1100" b="0" i="0" u="sng" strike="noStrike" cap="none" dirty="0" smtClean="0">
                <a:solidFill>
                  <a:srgbClr val="000000"/>
                </a:solidFill>
                <a:effectLst/>
                <a:latin typeface="Arial"/>
                <a:ea typeface="Arial"/>
                <a:cs typeface="Arial"/>
                <a:sym typeface="Arial"/>
              </a:rPr>
              <a:t>العيوب</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نظرًا لأن المجاري أصغر حجمًا ، فمن الصعب تنظيفها.</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من المحتمل أن يصابوا بالصدمة.</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التكلفة الأولية مرتفعة ، عندما يتم استخدام مجموعتين منفصلتين.</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تكلفة صيانة المجاري مرتفعة أيضًا.</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بشكل عام ، لا تتوفر سرعة التنظيف الذاتي نظرًا لكمية صغيرة من مياه الصرف الصحي ، لذلك يلزم التنظيف في نقاط مختلفة.</a:t>
            </a:r>
            <a:endParaRPr lang="en-US" sz="1100" b="0" i="0" u="none" strike="noStrike" cap="none" dirty="0" smtClean="0">
              <a:solidFill>
                <a:srgbClr val="000000"/>
              </a:solidFill>
              <a:effectLst/>
              <a:latin typeface="Arial"/>
              <a:ea typeface="Arial"/>
              <a:cs typeface="Arial"/>
              <a:sym typeface="Arial"/>
            </a:endParaRPr>
          </a:p>
          <a:p>
            <a:pPr marL="0" lvl="0" indent="0" algn="r" rtl="1">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indent="-317500" algn="r" rtl="1"/>
            <a:r>
              <a:rPr lang="ar-SA" sz="1100" b="0" i="0" u="none" strike="noStrike" cap="none" dirty="0" smtClean="0">
                <a:solidFill>
                  <a:srgbClr val="000000"/>
                </a:solidFill>
                <a:effectLst/>
                <a:latin typeface="Arial"/>
                <a:ea typeface="Arial"/>
                <a:cs typeface="Arial"/>
                <a:sym typeface="Arial"/>
              </a:rPr>
              <a:t>إذا تم السماح بحمل جزء من الأمطار أو جريان المياه السطحية مع مياه الصرف الصحي ، يُعرف النظام بنظام مدمج جزئيًا.</a:t>
            </a:r>
            <a:endParaRPr lang="en-US" sz="1100" b="0" i="0" u="none" strike="noStrike" cap="none" dirty="0" smtClean="0">
              <a:solidFill>
                <a:srgbClr val="000000"/>
              </a:solidFill>
              <a:effectLst/>
              <a:latin typeface="Arial"/>
              <a:ea typeface="Arial"/>
              <a:cs typeface="Arial"/>
              <a:sym typeface="Arial"/>
            </a:endParaRPr>
          </a:p>
          <a:p>
            <a:pPr marL="457200" indent="-317500" algn="r" rtl="1"/>
            <a:r>
              <a:rPr lang="ar-SA" sz="1100" b="0" i="0" u="none" strike="noStrike" cap="none" dirty="0" smtClean="0">
                <a:solidFill>
                  <a:srgbClr val="000000"/>
                </a:solidFill>
                <a:effectLst/>
                <a:latin typeface="Arial"/>
                <a:ea typeface="Arial"/>
                <a:cs typeface="Arial"/>
                <a:sym typeface="Arial"/>
              </a:rPr>
              <a:t>(في المناطق الحضرية في البلدان النامية ، يتم استخدام النظام المدمج جزئيًا في الغالب لأنه اقتصادي)</a:t>
            </a:r>
            <a:endParaRPr lang="ar-LB" sz="1100" b="0" i="0" u="sng" strike="noStrike" cap="none" dirty="0" smtClean="0">
              <a:solidFill>
                <a:srgbClr val="000000"/>
              </a:solidFill>
              <a:effectLst/>
              <a:latin typeface="Arial"/>
              <a:ea typeface="Arial"/>
              <a:cs typeface="Arial"/>
              <a:sym typeface="Arial"/>
            </a:endParaRPr>
          </a:p>
          <a:p>
            <a:pPr marL="139700" lvl="0" indent="0" algn="r" rtl="1">
              <a:buNone/>
            </a:pPr>
            <a:endParaRPr lang="ar-LB" sz="1100" b="0" i="0" u="sng" strike="noStrike" cap="none" dirty="0" smtClean="0">
              <a:solidFill>
                <a:srgbClr val="000000"/>
              </a:solidFill>
              <a:effectLst/>
              <a:latin typeface="Arial"/>
              <a:ea typeface="Arial"/>
              <a:cs typeface="Arial"/>
              <a:sym typeface="Arial"/>
            </a:endParaRPr>
          </a:p>
          <a:p>
            <a:pPr marL="139700" lvl="0" indent="0" algn="r" rtl="1">
              <a:buNone/>
            </a:pPr>
            <a:r>
              <a:rPr lang="ar-LB" sz="1100" b="0" i="0" u="sng" strike="noStrike" cap="none" dirty="0" smtClean="0">
                <a:solidFill>
                  <a:srgbClr val="000000"/>
                </a:solidFill>
                <a:effectLst/>
                <a:latin typeface="Arial"/>
                <a:ea typeface="Arial"/>
                <a:cs typeface="Arial"/>
                <a:sym typeface="Arial"/>
              </a:rPr>
              <a:t>- </a:t>
            </a:r>
            <a:r>
              <a:rPr lang="ar-SA" sz="1100" b="0" i="0" u="sng" strike="noStrike" cap="none" dirty="0" smtClean="0">
                <a:solidFill>
                  <a:srgbClr val="000000"/>
                </a:solidFill>
                <a:effectLst/>
                <a:latin typeface="Arial"/>
                <a:ea typeface="Arial"/>
                <a:cs typeface="Arial"/>
                <a:sym typeface="Arial"/>
              </a:rPr>
              <a:t>المزايا</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المجاري ذات حجم معقول. ولذلك فإن تنظيفها ليس بالأمر الصعب.</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فهو يجمع بين مزايا الأنظمة المنفصلة وكذلك المجمعة.</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يتم تقليل أعمال السباكة المنزلية ، لأن مياه الأمطار من السقف ، والغطاء من الحمامات والمطبخ ، وما إلى ذلك يمكن أن تؤخذ في الأنبوب الذي يحمل التفريغ من المياه الأقرب.</a:t>
            </a:r>
            <a:endParaRPr lang="en-US" sz="1100" b="0" i="0" u="none" strike="noStrike" cap="none" dirty="0" smtClean="0">
              <a:solidFill>
                <a:srgbClr val="000000"/>
              </a:solidFill>
              <a:effectLst/>
              <a:latin typeface="Arial"/>
              <a:ea typeface="Arial"/>
              <a:cs typeface="Arial"/>
              <a:sym typeface="Arial"/>
            </a:endParaRPr>
          </a:p>
          <a:p>
            <a:pPr marL="139700" indent="0" algn="r" rtl="1">
              <a:buNone/>
            </a:pPr>
            <a:endParaRPr lang="en-US" sz="1100" b="0" i="0" u="none" strike="noStrike" cap="none" dirty="0" smtClean="0">
              <a:solidFill>
                <a:srgbClr val="000000"/>
              </a:solidFill>
              <a:effectLst/>
              <a:latin typeface="Arial"/>
              <a:ea typeface="Arial"/>
              <a:cs typeface="Arial"/>
              <a:sym typeface="Arial"/>
            </a:endParaRPr>
          </a:p>
          <a:p>
            <a:pPr marL="139700" lvl="0" indent="0" algn="r" rtl="1">
              <a:buNone/>
            </a:pPr>
            <a:r>
              <a:rPr lang="ar-LB" sz="1100" b="0" i="0" u="sng" strike="noStrike" cap="none" dirty="0" smtClean="0">
                <a:solidFill>
                  <a:srgbClr val="000000"/>
                </a:solidFill>
                <a:effectLst/>
                <a:latin typeface="Arial"/>
                <a:ea typeface="Arial"/>
                <a:cs typeface="Arial"/>
                <a:sym typeface="Arial"/>
              </a:rPr>
              <a:t>- </a:t>
            </a:r>
            <a:r>
              <a:rPr lang="ar-SA" sz="1100" b="0" i="0" u="sng" strike="noStrike" cap="none" dirty="0" smtClean="0">
                <a:solidFill>
                  <a:srgbClr val="000000"/>
                </a:solidFill>
                <a:effectLst/>
                <a:latin typeface="Arial"/>
                <a:ea typeface="Arial"/>
                <a:cs typeface="Arial"/>
                <a:sym typeface="Arial"/>
              </a:rPr>
              <a:t>العيوب</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أثناء ترسب الطوفان في الطقس الجاف يتم الصرف في المجاري.</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مع تضمين مياه العواصف الأولية ، تزداد تكلفة الضخ وحجم وحدات التخلص.</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تزيد مياه العواصف الحمل على وحدات المعالجة.</a:t>
            </a:r>
            <a:endParaRPr lang="en-US" sz="1100" b="0" i="0" u="none" strike="noStrike" cap="none" dirty="0" smtClean="0">
              <a:solidFill>
                <a:srgbClr val="000000"/>
              </a:solidFill>
              <a:effectLst/>
              <a:latin typeface="Arial"/>
              <a:ea typeface="Arial"/>
              <a:cs typeface="Arial"/>
              <a:sym typeface="Arial"/>
            </a:endParaRPr>
          </a:p>
          <a:p>
            <a:pPr lvl="0" algn="r" rtl="1"/>
            <a:r>
              <a:rPr lang="ar-SA" sz="1100" b="0" i="0" u="none" strike="noStrike" cap="none" dirty="0" smtClean="0">
                <a:solidFill>
                  <a:srgbClr val="000000"/>
                </a:solidFill>
                <a:effectLst/>
                <a:latin typeface="Arial"/>
                <a:ea typeface="Arial"/>
                <a:cs typeface="Arial"/>
                <a:sym typeface="Arial"/>
              </a:rPr>
              <a:t>هناك احتمالات للتدفق الزائد ، مما يتطلب بناء فيضان مياه العواصف.</a:t>
            </a:r>
            <a:endParaRPr lang="en-US" sz="1100" b="0" i="0" u="none" strike="noStrike" cap="none" dirty="0" smtClean="0">
              <a:solidFill>
                <a:srgbClr val="000000"/>
              </a:solidFill>
              <a:effectLst/>
              <a:latin typeface="Arial"/>
              <a:ea typeface="Arial"/>
              <a:cs typeface="Arial"/>
              <a:sym typeface="Arial"/>
            </a:endParaRPr>
          </a:p>
          <a:p>
            <a:pPr marL="139700" indent="0" rtl="1">
              <a:buNone/>
            </a:pPr>
            <a:r>
              <a:rPr lang="ar-SA" sz="1100" b="0" i="0" u="none" strike="noStrike" cap="none" dirty="0" smtClean="0">
                <a:solidFill>
                  <a:srgbClr val="000000"/>
                </a:solidFill>
                <a:effectLst/>
                <a:latin typeface="Arial"/>
                <a:ea typeface="Arial"/>
                <a:cs typeface="Arial"/>
                <a:sym typeface="Arial"/>
              </a:rPr>
              <a:t> </a:t>
            </a:r>
            <a:endParaRPr lang="en-US"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SA" b="0" dirty="0" smtClean="0"/>
              <a:t>توزيع المياه العادمة في البحر الأبيض المتوسط</a:t>
            </a:r>
            <a:endParaRPr b="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lgn="r" rtl="1">
              <a:buNone/>
            </a:pPr>
            <a:r>
              <a:rPr lang="ar-LB" sz="1100" b="0" i="0" u="none" strike="noStrike" cap="none" dirty="0" smtClean="0">
                <a:solidFill>
                  <a:srgbClr val="000000"/>
                </a:solidFill>
                <a:effectLst/>
                <a:latin typeface="Arial"/>
                <a:ea typeface="Arial"/>
                <a:cs typeface="Arial"/>
                <a:sym typeface="Arial"/>
              </a:rPr>
              <a:t>- نسبة المباني المتصلة وغير</a:t>
            </a:r>
            <a:r>
              <a:rPr lang="ar-LB" sz="1100" b="0" i="0" u="none" strike="noStrike" cap="none" baseline="0" dirty="0" smtClean="0">
                <a:solidFill>
                  <a:srgbClr val="000000"/>
                </a:solidFill>
                <a:effectLst/>
                <a:latin typeface="Arial"/>
                <a:ea typeface="Arial"/>
                <a:cs typeface="Arial"/>
                <a:sym typeface="Arial"/>
              </a:rPr>
              <a:t> المتصلة بشبكة الصرف الصحي عام 1997</a:t>
            </a:r>
            <a:endParaRPr lang="ar-LB" sz="1100" b="0" i="0" u="none" strike="noStrike" cap="none" dirty="0" smtClean="0">
              <a:solidFill>
                <a:srgbClr val="000000"/>
              </a:solidFill>
              <a:effectLst/>
              <a:latin typeface="Arial"/>
              <a:ea typeface="Arial"/>
              <a:cs typeface="Arial"/>
              <a:sym typeface="Arial"/>
            </a:endParaRPr>
          </a:p>
          <a:p>
            <a:pPr marL="139700" indent="0" algn="r" rtl="1">
              <a:buNone/>
            </a:pPr>
            <a:r>
              <a:rPr lang="ar-LB" sz="1100" b="0" i="0" u="none" strike="noStrike" cap="none" dirty="0" smtClean="0">
                <a:solidFill>
                  <a:srgbClr val="000000"/>
                </a:solidFill>
                <a:effectLst/>
                <a:latin typeface="Arial"/>
                <a:ea typeface="Arial"/>
                <a:cs typeface="Arial"/>
                <a:sym typeface="Arial"/>
              </a:rPr>
              <a:t>- رسم بياني يبين نسبة المباني التي لديها والتي ليس لديها إمكانية</a:t>
            </a:r>
            <a:r>
              <a:rPr lang="ar-LB" sz="1100" b="0" i="0" u="none" strike="noStrike" cap="none" baseline="0" dirty="0" smtClean="0">
                <a:solidFill>
                  <a:srgbClr val="000000"/>
                </a:solidFill>
                <a:effectLst/>
                <a:latin typeface="Arial"/>
                <a:ea typeface="Arial"/>
                <a:cs typeface="Arial"/>
                <a:sym typeface="Arial"/>
              </a:rPr>
              <a:t> الوصول إلى المرافق الصحية العامة وذلك حسب المناطق اللبنانية</a:t>
            </a:r>
            <a:endParaRPr lang="en-US"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lgn="r" rtl="1">
              <a:buNone/>
            </a:pPr>
            <a:r>
              <a:rPr lang="ar-SA" sz="1100" b="0" i="0" u="none" strike="noStrike" cap="none" dirty="0" smtClean="0">
                <a:solidFill>
                  <a:srgbClr val="000000"/>
                </a:solidFill>
                <a:effectLst/>
                <a:latin typeface="Arial"/>
                <a:ea typeface="Arial"/>
                <a:cs typeface="Arial"/>
                <a:sym typeface="Arial"/>
              </a:rPr>
              <a:t> </a:t>
            </a:r>
            <a:r>
              <a:rPr lang="ar-SA" sz="1100" b="0" dirty="0" smtClean="0"/>
              <a:t>معدل إمدادات المياه ومياه الصرف الصحي في لبنان بالمقارنة مع عدد السكان</a:t>
            </a:r>
            <a:endParaRPr lang="en-US"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700185" y="1991850"/>
            <a:ext cx="5807400" cy="1159800"/>
          </a:xfrm>
          <a:prstGeom prst="rect">
            <a:avLst/>
          </a:prstGeom>
        </p:spPr>
        <p:txBody>
          <a:bodyPr spcFirstLastPara="1" wrap="square" lIns="91425" tIns="91425" rIns="91425" bIns="91425" anchor="ctr" anchorCtr="0">
            <a:noAutofit/>
          </a:bodyPr>
          <a:lstStyle>
            <a:lvl1pPr lvl="0">
              <a:spcBef>
                <a:spcPts val="0"/>
              </a:spcBef>
              <a:spcAft>
                <a:spcPts val="0"/>
              </a:spcAft>
              <a:buSzPts val="5800"/>
              <a:buNone/>
              <a:defRPr sz="5800" b="1"/>
            </a:lvl1pPr>
            <a:lvl2pPr lvl="1">
              <a:spcBef>
                <a:spcPts val="0"/>
              </a:spcBef>
              <a:spcAft>
                <a:spcPts val="0"/>
              </a:spcAft>
              <a:buSzPts val="5800"/>
              <a:buNone/>
              <a:defRPr sz="5800" b="1"/>
            </a:lvl2pPr>
            <a:lvl3pPr lvl="2">
              <a:spcBef>
                <a:spcPts val="0"/>
              </a:spcBef>
              <a:spcAft>
                <a:spcPts val="0"/>
              </a:spcAft>
              <a:buSzPts val="5800"/>
              <a:buNone/>
              <a:defRPr sz="5800" b="1"/>
            </a:lvl3pPr>
            <a:lvl4pPr lvl="3">
              <a:spcBef>
                <a:spcPts val="0"/>
              </a:spcBef>
              <a:spcAft>
                <a:spcPts val="0"/>
              </a:spcAft>
              <a:buSzPts val="5800"/>
              <a:buNone/>
              <a:defRPr sz="5800" b="1"/>
            </a:lvl4pPr>
            <a:lvl5pPr lvl="4">
              <a:spcBef>
                <a:spcPts val="0"/>
              </a:spcBef>
              <a:spcAft>
                <a:spcPts val="0"/>
              </a:spcAft>
              <a:buSzPts val="5800"/>
              <a:buNone/>
              <a:defRPr sz="5800" b="1"/>
            </a:lvl5pPr>
            <a:lvl6pPr lvl="5">
              <a:spcBef>
                <a:spcPts val="0"/>
              </a:spcBef>
              <a:spcAft>
                <a:spcPts val="0"/>
              </a:spcAft>
              <a:buSzPts val="5800"/>
              <a:buNone/>
              <a:defRPr sz="5800" b="1"/>
            </a:lvl6pPr>
            <a:lvl7pPr lvl="6">
              <a:spcBef>
                <a:spcPts val="0"/>
              </a:spcBef>
              <a:spcAft>
                <a:spcPts val="0"/>
              </a:spcAft>
              <a:buSzPts val="5800"/>
              <a:buNone/>
              <a:defRPr sz="5800" b="1"/>
            </a:lvl7pPr>
            <a:lvl8pPr lvl="7">
              <a:spcBef>
                <a:spcPts val="0"/>
              </a:spcBef>
              <a:spcAft>
                <a:spcPts val="0"/>
              </a:spcAft>
              <a:buSzPts val="5800"/>
              <a:buNone/>
              <a:defRPr sz="5800" b="1"/>
            </a:lvl8pPr>
            <a:lvl9pPr lvl="8">
              <a:spcBef>
                <a:spcPts val="0"/>
              </a:spcBef>
              <a:spcAft>
                <a:spcPts val="0"/>
              </a:spcAft>
              <a:buSzPts val="5800"/>
              <a:buNone/>
              <a:defRPr sz="5800" b="1"/>
            </a:lvl9pPr>
          </a:lstStyle>
          <a:p>
            <a:endParaRPr/>
          </a:p>
        </p:txBody>
      </p:sp>
      <p:sp>
        <p:nvSpPr>
          <p:cNvPr id="11" name="Google Shape;11;p2"/>
          <p:cNvSpPr/>
          <p:nvPr/>
        </p:nvSpPr>
        <p:spPr>
          <a:xfrm>
            <a:off x="7337531" y="4630074"/>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790243" y="4182401"/>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893253" y="3333348"/>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771302" y="4923775"/>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386266" y="508134"/>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79460" y="2703980"/>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61540" y="643097"/>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07235" y="1080863"/>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14019" y="3625322"/>
            <a:ext cx="144300" cy="144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882858" y="4186761"/>
            <a:ext cx="144300" cy="144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58313" y="1596559"/>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396483" y="226428"/>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17492" y="2000594"/>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425273" y="387880"/>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014029" y="4567546"/>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3"/>
          <p:cNvSpPr txBox="1">
            <a:spLocks noGrp="1"/>
          </p:cNvSpPr>
          <p:nvPr>
            <p:ph type="ctrTitle"/>
          </p:nvPr>
        </p:nvSpPr>
        <p:spPr>
          <a:xfrm>
            <a:off x="1546025" y="1754794"/>
            <a:ext cx="58326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4400" b="1"/>
            </a:lvl1pPr>
            <a:lvl2pPr lvl="1" rtl="0">
              <a:spcBef>
                <a:spcPts val="0"/>
              </a:spcBef>
              <a:spcAft>
                <a:spcPts val="0"/>
              </a:spcAft>
              <a:buSzPts val="4400"/>
              <a:buNone/>
              <a:defRPr sz="4400" b="1"/>
            </a:lvl2pPr>
            <a:lvl3pPr lvl="2" rtl="0">
              <a:spcBef>
                <a:spcPts val="0"/>
              </a:spcBef>
              <a:spcAft>
                <a:spcPts val="0"/>
              </a:spcAft>
              <a:buSzPts val="4400"/>
              <a:buNone/>
              <a:defRPr sz="4400" b="1"/>
            </a:lvl3pPr>
            <a:lvl4pPr lvl="3" rtl="0">
              <a:spcBef>
                <a:spcPts val="0"/>
              </a:spcBef>
              <a:spcAft>
                <a:spcPts val="0"/>
              </a:spcAft>
              <a:buSzPts val="4400"/>
              <a:buNone/>
              <a:defRPr sz="4400" b="1"/>
            </a:lvl4pPr>
            <a:lvl5pPr lvl="4" rtl="0">
              <a:spcBef>
                <a:spcPts val="0"/>
              </a:spcBef>
              <a:spcAft>
                <a:spcPts val="0"/>
              </a:spcAft>
              <a:buSzPts val="4400"/>
              <a:buNone/>
              <a:defRPr sz="4400" b="1"/>
            </a:lvl5pPr>
            <a:lvl6pPr lvl="5" rtl="0">
              <a:spcBef>
                <a:spcPts val="0"/>
              </a:spcBef>
              <a:spcAft>
                <a:spcPts val="0"/>
              </a:spcAft>
              <a:buSzPts val="4400"/>
              <a:buNone/>
              <a:defRPr sz="4400" b="1"/>
            </a:lvl6pPr>
            <a:lvl7pPr lvl="6" rtl="0">
              <a:spcBef>
                <a:spcPts val="0"/>
              </a:spcBef>
              <a:spcAft>
                <a:spcPts val="0"/>
              </a:spcAft>
              <a:buSzPts val="4400"/>
              <a:buNone/>
              <a:defRPr sz="4400" b="1"/>
            </a:lvl7pPr>
            <a:lvl8pPr lvl="7" rtl="0">
              <a:spcBef>
                <a:spcPts val="0"/>
              </a:spcBef>
              <a:spcAft>
                <a:spcPts val="0"/>
              </a:spcAft>
              <a:buSzPts val="4400"/>
              <a:buNone/>
              <a:defRPr sz="4400" b="1"/>
            </a:lvl8pPr>
            <a:lvl9pPr lvl="8" rtl="0">
              <a:spcBef>
                <a:spcPts val="0"/>
              </a:spcBef>
              <a:spcAft>
                <a:spcPts val="0"/>
              </a:spcAft>
              <a:buSzPts val="4400"/>
              <a:buNone/>
              <a:defRPr sz="4400" b="1"/>
            </a:lvl9pPr>
          </a:lstStyle>
          <a:p>
            <a:endParaRPr/>
          </a:p>
        </p:txBody>
      </p:sp>
      <p:sp>
        <p:nvSpPr>
          <p:cNvPr id="28" name="Google Shape;28;p3"/>
          <p:cNvSpPr txBox="1">
            <a:spLocks noGrp="1"/>
          </p:cNvSpPr>
          <p:nvPr>
            <p:ph type="subTitle" idx="1"/>
          </p:nvPr>
        </p:nvSpPr>
        <p:spPr>
          <a:xfrm>
            <a:off x="1546025" y="3011511"/>
            <a:ext cx="58326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3000"/>
              <a:buNone/>
              <a:defRPr>
                <a:solidFill>
                  <a:schemeClr val="accent3"/>
                </a:solidFill>
              </a:defRPr>
            </a:lvl1pPr>
            <a:lvl2pPr lvl="1" rtl="0">
              <a:spcBef>
                <a:spcPts val="0"/>
              </a:spcBef>
              <a:spcAft>
                <a:spcPts val="0"/>
              </a:spcAft>
              <a:buClr>
                <a:schemeClr val="accent3"/>
              </a:buClr>
              <a:buSzPts val="3000"/>
              <a:buNone/>
              <a:defRPr sz="3000">
                <a:solidFill>
                  <a:schemeClr val="accent3"/>
                </a:solidFill>
              </a:defRPr>
            </a:lvl2pPr>
            <a:lvl3pPr lvl="2" rtl="0">
              <a:spcBef>
                <a:spcPts val="0"/>
              </a:spcBef>
              <a:spcAft>
                <a:spcPts val="0"/>
              </a:spcAft>
              <a:buClr>
                <a:schemeClr val="accent3"/>
              </a:buClr>
              <a:buSzPts val="3000"/>
              <a:buNone/>
              <a:defRPr sz="3000">
                <a:solidFill>
                  <a:schemeClr val="accent3"/>
                </a:solidFill>
              </a:defRPr>
            </a:lvl3pPr>
            <a:lvl4pPr lvl="3" rtl="0">
              <a:spcBef>
                <a:spcPts val="0"/>
              </a:spcBef>
              <a:spcAft>
                <a:spcPts val="0"/>
              </a:spcAft>
              <a:buClr>
                <a:schemeClr val="accent3"/>
              </a:buClr>
              <a:buSzPts val="3000"/>
              <a:buNone/>
              <a:defRPr sz="3000">
                <a:solidFill>
                  <a:schemeClr val="accent3"/>
                </a:solidFill>
              </a:defRPr>
            </a:lvl4pPr>
            <a:lvl5pPr lvl="4" rtl="0">
              <a:spcBef>
                <a:spcPts val="0"/>
              </a:spcBef>
              <a:spcAft>
                <a:spcPts val="0"/>
              </a:spcAft>
              <a:buClr>
                <a:schemeClr val="accent3"/>
              </a:buClr>
              <a:buSzPts val="3000"/>
              <a:buNone/>
              <a:defRPr sz="3000">
                <a:solidFill>
                  <a:schemeClr val="accent3"/>
                </a:solidFill>
              </a:defRPr>
            </a:lvl5pPr>
            <a:lvl6pPr lvl="5" rtl="0">
              <a:spcBef>
                <a:spcPts val="0"/>
              </a:spcBef>
              <a:spcAft>
                <a:spcPts val="0"/>
              </a:spcAft>
              <a:buClr>
                <a:schemeClr val="accent3"/>
              </a:buClr>
              <a:buSzPts val="3000"/>
              <a:buNone/>
              <a:defRPr sz="3000">
                <a:solidFill>
                  <a:schemeClr val="accent3"/>
                </a:solidFill>
              </a:defRPr>
            </a:lvl6pPr>
            <a:lvl7pPr lvl="6" rtl="0">
              <a:spcBef>
                <a:spcPts val="0"/>
              </a:spcBef>
              <a:spcAft>
                <a:spcPts val="0"/>
              </a:spcAft>
              <a:buClr>
                <a:schemeClr val="accent3"/>
              </a:buClr>
              <a:buSzPts val="3000"/>
              <a:buNone/>
              <a:defRPr sz="3000">
                <a:solidFill>
                  <a:schemeClr val="accent3"/>
                </a:solidFill>
              </a:defRPr>
            </a:lvl7pPr>
            <a:lvl8pPr lvl="7" rtl="0">
              <a:spcBef>
                <a:spcPts val="0"/>
              </a:spcBef>
              <a:spcAft>
                <a:spcPts val="0"/>
              </a:spcAft>
              <a:buClr>
                <a:schemeClr val="accent3"/>
              </a:buClr>
              <a:buSzPts val="3000"/>
              <a:buNone/>
              <a:defRPr sz="3000">
                <a:solidFill>
                  <a:schemeClr val="accent3"/>
                </a:solidFill>
              </a:defRPr>
            </a:lvl8pPr>
            <a:lvl9pPr lvl="8" rtl="0">
              <a:spcBef>
                <a:spcPts val="0"/>
              </a:spcBef>
              <a:spcAft>
                <a:spcPts val="0"/>
              </a:spcAft>
              <a:buClr>
                <a:schemeClr val="accent3"/>
              </a:buClr>
              <a:buSzPts val="3000"/>
              <a:buNone/>
              <a:defRPr sz="3000">
                <a:solidFill>
                  <a:schemeClr val="accent3"/>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6" name="Google Shape;46;p6"/>
          <p:cNvSpPr txBox="1">
            <a:spLocks noGrp="1"/>
          </p:cNvSpPr>
          <p:nvPr>
            <p:ph type="body" idx="1"/>
          </p:nvPr>
        </p:nvSpPr>
        <p:spPr>
          <a:xfrm>
            <a:off x="786137" y="1200150"/>
            <a:ext cx="36753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7" name="Google Shape;47;p6"/>
          <p:cNvSpPr txBox="1">
            <a:spLocks noGrp="1"/>
          </p:cNvSpPr>
          <p:nvPr>
            <p:ph type="body" idx="2"/>
          </p:nvPr>
        </p:nvSpPr>
        <p:spPr>
          <a:xfrm>
            <a:off x="4682659" y="1200150"/>
            <a:ext cx="36753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8" name="Google Shape;48;p6"/>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57" name="Google Shape;57;p8"/>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10"/>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86150" y="308120"/>
            <a:ext cx="7571700" cy="7026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1pPr>
            <a:lvl2pPr lvl="1">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2pPr>
            <a:lvl3pPr lvl="2">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3pPr>
            <a:lvl4pPr lvl="3">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4pPr>
            <a:lvl5pPr lvl="4">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5pPr>
            <a:lvl6pPr lvl="5">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6pPr>
            <a:lvl7pPr lvl="6">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7pPr>
            <a:lvl8pPr lvl="7">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8pPr>
            <a:lvl9pPr lvl="8">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786150" y="1261700"/>
            <a:ext cx="7571700" cy="35736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accent4"/>
              </a:buClr>
              <a:buSzPts val="3000"/>
              <a:buFont typeface="Source Sans Pro"/>
              <a:buChar char="◎"/>
              <a:defRPr sz="30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accent4"/>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accent4"/>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4pPr>
            <a:lvl5pPr marL="2286000" lvl="4"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5pPr>
            <a:lvl6pPr marL="2743200" lvl="5"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6pPr>
            <a:lvl7pPr marL="3200400" lvl="6"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7pPr>
            <a:lvl8pPr marL="3657600" lvl="7"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8pPr>
            <a:lvl9pPr marL="4114800" lvl="8"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b="1">
                <a:solidFill>
                  <a:schemeClr val="accent1"/>
                </a:solidFill>
                <a:latin typeface="Source Sans Pro"/>
                <a:ea typeface="Source Sans Pro"/>
                <a:cs typeface="Source Sans Pro"/>
                <a:sym typeface="Source Sans Pro"/>
              </a:defRPr>
            </a:lvl1pPr>
            <a:lvl2pPr lvl="1" algn="r">
              <a:buNone/>
              <a:defRPr sz="1300" b="1">
                <a:solidFill>
                  <a:schemeClr val="accent1"/>
                </a:solidFill>
                <a:latin typeface="Source Sans Pro"/>
                <a:ea typeface="Source Sans Pro"/>
                <a:cs typeface="Source Sans Pro"/>
                <a:sym typeface="Source Sans Pro"/>
              </a:defRPr>
            </a:lvl2pPr>
            <a:lvl3pPr lvl="2" algn="r">
              <a:buNone/>
              <a:defRPr sz="1300" b="1">
                <a:solidFill>
                  <a:schemeClr val="accent1"/>
                </a:solidFill>
                <a:latin typeface="Source Sans Pro"/>
                <a:ea typeface="Source Sans Pro"/>
                <a:cs typeface="Source Sans Pro"/>
                <a:sym typeface="Source Sans Pro"/>
              </a:defRPr>
            </a:lvl3pPr>
            <a:lvl4pPr lvl="3" algn="r">
              <a:buNone/>
              <a:defRPr sz="1300" b="1">
                <a:solidFill>
                  <a:schemeClr val="accent1"/>
                </a:solidFill>
                <a:latin typeface="Source Sans Pro"/>
                <a:ea typeface="Source Sans Pro"/>
                <a:cs typeface="Source Sans Pro"/>
                <a:sym typeface="Source Sans Pro"/>
              </a:defRPr>
            </a:lvl4pPr>
            <a:lvl5pPr lvl="4" algn="r">
              <a:buNone/>
              <a:defRPr sz="1300" b="1">
                <a:solidFill>
                  <a:schemeClr val="accent1"/>
                </a:solidFill>
                <a:latin typeface="Source Sans Pro"/>
                <a:ea typeface="Source Sans Pro"/>
                <a:cs typeface="Source Sans Pro"/>
                <a:sym typeface="Source Sans Pro"/>
              </a:defRPr>
            </a:lvl5pPr>
            <a:lvl6pPr lvl="5" algn="r">
              <a:buNone/>
              <a:defRPr sz="1300" b="1">
                <a:solidFill>
                  <a:schemeClr val="accent1"/>
                </a:solidFill>
                <a:latin typeface="Source Sans Pro"/>
                <a:ea typeface="Source Sans Pro"/>
                <a:cs typeface="Source Sans Pro"/>
                <a:sym typeface="Source Sans Pro"/>
              </a:defRPr>
            </a:lvl6pPr>
            <a:lvl7pPr lvl="6" algn="r">
              <a:buNone/>
              <a:defRPr sz="1300" b="1">
                <a:solidFill>
                  <a:schemeClr val="accent1"/>
                </a:solidFill>
                <a:latin typeface="Source Sans Pro"/>
                <a:ea typeface="Source Sans Pro"/>
                <a:cs typeface="Source Sans Pro"/>
                <a:sym typeface="Source Sans Pro"/>
              </a:defRPr>
            </a:lvl7pPr>
            <a:lvl8pPr lvl="7" algn="r">
              <a:buNone/>
              <a:defRPr sz="1300" b="1">
                <a:solidFill>
                  <a:schemeClr val="accent1"/>
                </a:solidFill>
                <a:latin typeface="Source Sans Pro"/>
                <a:ea typeface="Source Sans Pro"/>
                <a:cs typeface="Source Sans Pro"/>
                <a:sym typeface="Source Sans Pro"/>
              </a:defRPr>
            </a:lvl8pPr>
            <a:lvl9pPr lvl="8" algn="r">
              <a:buNone/>
              <a:defRPr sz="1300" b="1">
                <a:solidFill>
                  <a:schemeClr val="accen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latin typeface="Roboto Slab"/>
              <a:ea typeface="Roboto Slab"/>
              <a:cs typeface="Roboto Slab"/>
              <a:sym typeface="Roboto Slab"/>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6"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https://www.sciencedirect.com/science/book/9780444627339" TargetMode="External"/><Relationship Id="rId4" Type="http://schemas.openxmlformats.org/officeDocument/2006/relationships/hyperlink" Target="https://www.sciencedirect.com/science/article/pii/B978044462733900003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2"/>
          <p:cNvSpPr txBox="1">
            <a:spLocks noGrp="1"/>
          </p:cNvSpPr>
          <p:nvPr>
            <p:ph type="ctrTitle"/>
          </p:nvPr>
        </p:nvSpPr>
        <p:spPr>
          <a:xfrm>
            <a:off x="1700185" y="1991850"/>
            <a:ext cx="5807400" cy="1159800"/>
          </a:xfrm>
          <a:prstGeom prst="rect">
            <a:avLst/>
          </a:prstGeom>
        </p:spPr>
        <p:txBody>
          <a:bodyPr spcFirstLastPara="1" wrap="square" lIns="91425" tIns="91425" rIns="91425" bIns="91425" anchor="ctr" anchorCtr="0">
            <a:noAutofit/>
          </a:bodyPr>
          <a:lstStyle/>
          <a:p>
            <a:pPr marL="0" lvl="0" indent="0" algn="l">
              <a:spcBef>
                <a:spcPts val="0"/>
              </a:spcBef>
              <a:spcAft>
                <a:spcPts val="0"/>
              </a:spcAft>
              <a:buNone/>
            </a:pPr>
            <a:r>
              <a:rPr lang="en" sz="5400" dirty="0" smtClean="0"/>
              <a:t>Wastewater mangement in North Lebanon</a:t>
            </a:r>
            <a:endParaRPr sz="5400" dirty="0"/>
          </a:p>
        </p:txBody>
      </p:sp>
      <p:sp>
        <p:nvSpPr>
          <p:cNvPr id="2" name="TextBox 1"/>
          <p:cNvSpPr txBox="1"/>
          <p:nvPr/>
        </p:nvSpPr>
        <p:spPr>
          <a:xfrm>
            <a:off x="4038600" y="3867150"/>
            <a:ext cx="2743200" cy="307777"/>
          </a:xfrm>
          <a:prstGeom prst="rect">
            <a:avLst/>
          </a:prstGeom>
          <a:noFill/>
        </p:spPr>
        <p:txBody>
          <a:bodyPr wrap="square" rtlCol="0">
            <a:spAutoFit/>
          </a:bodyPr>
          <a:lstStyle/>
          <a:p>
            <a:r>
              <a:rPr lang="fr-FR" dirty="0" err="1" smtClean="0">
                <a:solidFill>
                  <a:schemeClr val="bg2"/>
                </a:solidFill>
              </a:rPr>
              <a:t>Prepared</a:t>
            </a:r>
            <a:r>
              <a:rPr lang="fr-FR" dirty="0" smtClean="0">
                <a:solidFill>
                  <a:schemeClr val="bg2"/>
                </a:solidFill>
              </a:rPr>
              <a:t> by </a:t>
            </a:r>
            <a:r>
              <a:rPr lang="fr-FR" b="1" dirty="0" err="1" smtClean="0">
                <a:solidFill>
                  <a:schemeClr val="bg2"/>
                </a:solidFill>
              </a:rPr>
              <a:t>Maryam</a:t>
            </a:r>
            <a:r>
              <a:rPr lang="fr-FR" b="1" dirty="0" smtClean="0">
                <a:solidFill>
                  <a:schemeClr val="bg2"/>
                </a:solidFill>
              </a:rPr>
              <a:t> EL-REZ</a:t>
            </a:r>
            <a:endParaRPr lang="fr-FR" b="1" dirty="0">
              <a:solidFill>
                <a:schemeClr val="bg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762000" y="268950"/>
            <a:ext cx="7824450" cy="702600"/>
          </a:xfrm>
          <a:prstGeom prst="rect">
            <a:avLst/>
          </a:prstGeom>
        </p:spPr>
        <p:txBody>
          <a:bodyPr spcFirstLastPara="1" wrap="square" lIns="91425" tIns="91425" rIns="91425" bIns="91425" anchor="b" anchorCtr="0">
            <a:noAutofit/>
          </a:bodyPr>
          <a:lstStyle/>
          <a:p>
            <a:pPr lvl="2" algn="r" rtl="1"/>
            <a:r>
              <a:rPr lang="en-US" b="1" dirty="0" err="1"/>
              <a:t>مستوى</a:t>
            </a:r>
            <a:r>
              <a:rPr lang="en-US" b="1" dirty="0"/>
              <a:t> </a:t>
            </a:r>
            <a:r>
              <a:rPr lang="en-US" b="1" dirty="0" err="1"/>
              <a:t>معالجة</a:t>
            </a:r>
            <a:r>
              <a:rPr lang="en-US" b="1" dirty="0"/>
              <a:t> </a:t>
            </a:r>
            <a:r>
              <a:rPr lang="en-US" b="1" dirty="0" err="1"/>
              <a:t>مياه</a:t>
            </a:r>
            <a:r>
              <a:rPr lang="en-US" b="1" dirty="0"/>
              <a:t> </a:t>
            </a:r>
            <a:r>
              <a:rPr lang="en-US" b="1" dirty="0" err="1"/>
              <a:t>الصرف</a:t>
            </a:r>
            <a:r>
              <a:rPr lang="en-US" b="1" dirty="0"/>
              <a:t> </a:t>
            </a:r>
            <a:r>
              <a:rPr lang="en-US" b="1" dirty="0" err="1"/>
              <a:t>الصحي</a:t>
            </a:r>
            <a:r>
              <a:rPr lang="en-US" b="1" dirty="0"/>
              <a:t> </a:t>
            </a:r>
            <a:r>
              <a:rPr lang="en-US" b="1" dirty="0" err="1"/>
              <a:t>على</a:t>
            </a:r>
            <a:r>
              <a:rPr lang="en-US" b="1" dirty="0"/>
              <a:t> </a:t>
            </a:r>
            <a:r>
              <a:rPr lang="en-US" b="1" dirty="0" err="1"/>
              <a:t>مستوى</a:t>
            </a:r>
            <a:r>
              <a:rPr lang="en-US" b="1" dirty="0"/>
              <a:t> </a:t>
            </a:r>
            <a:r>
              <a:rPr lang="en-US" b="1" dirty="0" err="1"/>
              <a:t>المتوسط</a:t>
            </a:r>
            <a:r>
              <a:rPr lang="en-US" b="1" dirty="0"/>
              <a:t> </a:t>
            </a:r>
            <a:r>
              <a:rPr lang="en-US" b="1" dirty="0" err="1"/>
              <a:t>الإقليمي</a:t>
            </a:r>
            <a:endParaRPr lang="en-US" sz="1800" dirty="0"/>
          </a:p>
        </p:txBody>
      </p:sp>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pic>
        <p:nvPicPr>
          <p:cNvPr id="6" name="Picture 5"/>
          <p:cNvPicPr/>
          <p:nvPr/>
        </p:nvPicPr>
        <p:blipFill>
          <a:blip r:embed="rId3"/>
          <a:stretch>
            <a:fillRect/>
          </a:stretch>
        </p:blipFill>
        <p:spPr>
          <a:xfrm>
            <a:off x="1143000" y="971550"/>
            <a:ext cx="7315200" cy="4038600"/>
          </a:xfrm>
          <a:prstGeom prst="rect">
            <a:avLst/>
          </a:prstGeom>
        </p:spPr>
      </p:pic>
    </p:spTree>
    <p:extLst>
      <p:ext uri="{BB962C8B-B14F-4D97-AF65-F5344CB8AC3E}">
        <p14:creationId xmlns:p14="http://schemas.microsoft.com/office/powerpoint/2010/main" val="1622633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5410200" y="1352550"/>
            <a:ext cx="2971800" cy="3369600"/>
          </a:xfrm>
          <a:prstGeom prst="rect">
            <a:avLst/>
          </a:prstGeom>
        </p:spPr>
        <p:txBody>
          <a:bodyPr spcFirstLastPara="1" wrap="square" lIns="91425" tIns="91425" rIns="91425" bIns="91425" anchor="b" anchorCtr="0">
            <a:noAutofit/>
          </a:bodyPr>
          <a:lstStyle/>
          <a:p>
            <a:pPr algn="r" rtl="1"/>
            <a:r>
              <a:rPr lang="ar-SA" b="1" dirty="0"/>
              <a:t>محطات معالجة مياه الصرف الصحي في لبنان </a:t>
            </a:r>
            <a:r>
              <a:rPr lang="ar-LB" b="1" dirty="0" smtClean="0"/>
              <a:t/>
            </a:r>
            <a:br>
              <a:rPr lang="ar-LB" b="1" dirty="0" smtClean="0"/>
            </a:br>
            <a:r>
              <a:rPr lang="ar-LB" b="1" dirty="0"/>
              <a:t/>
            </a:r>
            <a:br>
              <a:rPr lang="ar-LB" b="1" dirty="0"/>
            </a:br>
            <a:r>
              <a:rPr lang="ar-LB" b="1" dirty="0" smtClean="0"/>
              <a:t/>
            </a:r>
            <a:br>
              <a:rPr lang="ar-LB" b="1" dirty="0" smtClean="0"/>
            </a:br>
            <a:r>
              <a:rPr lang="en-US" sz="1400" dirty="0" err="1"/>
              <a:t>في</a:t>
            </a:r>
            <a:r>
              <a:rPr lang="en-US" sz="1400" dirty="0"/>
              <a:t> </a:t>
            </a:r>
            <a:r>
              <a:rPr lang="en-US" sz="1400" dirty="0" err="1"/>
              <a:t>لبنان</a:t>
            </a:r>
            <a:r>
              <a:rPr lang="en-US" sz="1400" dirty="0"/>
              <a:t> </a:t>
            </a:r>
            <a:r>
              <a:rPr lang="en-US" sz="1400" dirty="0" err="1"/>
              <a:t>حتى</a:t>
            </a:r>
            <a:r>
              <a:rPr lang="en-US" sz="1400" dirty="0"/>
              <a:t> </a:t>
            </a:r>
            <a:r>
              <a:rPr lang="en-US" sz="1400" dirty="0" err="1"/>
              <a:t>الآن</a:t>
            </a:r>
            <a:r>
              <a:rPr lang="en-US" sz="1400" dirty="0"/>
              <a:t> </a:t>
            </a:r>
            <a:r>
              <a:rPr lang="en-US" sz="1400" dirty="0" err="1"/>
              <a:t>واحد</a:t>
            </a:r>
            <a:r>
              <a:rPr lang="en-US" sz="1400" dirty="0"/>
              <a:t> </a:t>
            </a:r>
            <a:r>
              <a:rPr lang="en-US" sz="1400" dirty="0" err="1"/>
              <a:t>وثلاثون</a:t>
            </a:r>
            <a:r>
              <a:rPr lang="en-US" sz="1400" dirty="0"/>
              <a:t> </a:t>
            </a:r>
            <a:r>
              <a:rPr lang="en-US" sz="1400" dirty="0" err="1"/>
              <a:t>محطة</a:t>
            </a:r>
            <a:r>
              <a:rPr lang="en-US" sz="1400" dirty="0"/>
              <a:t> </a:t>
            </a:r>
            <a:r>
              <a:rPr lang="en-US" sz="1400" dirty="0" err="1"/>
              <a:t>لمعالجة</a:t>
            </a:r>
            <a:r>
              <a:rPr lang="en-US" sz="1400" dirty="0"/>
              <a:t> </a:t>
            </a:r>
            <a:r>
              <a:rPr lang="en-US" sz="1400" dirty="0" err="1"/>
              <a:t>مياه</a:t>
            </a:r>
            <a:r>
              <a:rPr lang="en-US" sz="1400" dirty="0"/>
              <a:t> </a:t>
            </a:r>
            <a:r>
              <a:rPr lang="en-US" sz="1400" dirty="0" err="1"/>
              <a:t>الصرف</a:t>
            </a:r>
            <a:r>
              <a:rPr lang="en-US" sz="1400" dirty="0"/>
              <a:t> </a:t>
            </a:r>
            <a:r>
              <a:rPr lang="en-US" sz="1400" dirty="0" err="1"/>
              <a:t>الصحي</a:t>
            </a:r>
            <a:r>
              <a:rPr lang="en-US" sz="1400" dirty="0"/>
              <a:t> </a:t>
            </a:r>
            <a:r>
              <a:rPr lang="en-US" sz="1400" b="1" dirty="0" err="1"/>
              <a:t>تنتج</a:t>
            </a:r>
            <a:r>
              <a:rPr lang="en-US" sz="1400" b="1" dirty="0"/>
              <a:t> </a:t>
            </a:r>
            <a:r>
              <a:rPr lang="en-US" sz="1400" b="1" dirty="0" err="1"/>
              <a:t>حوالي</a:t>
            </a:r>
            <a:r>
              <a:rPr lang="en-US" sz="1400" b="1" dirty="0"/>
              <a:t> 16000 </a:t>
            </a:r>
            <a:r>
              <a:rPr lang="en-US" sz="1400" b="1" dirty="0" err="1"/>
              <a:t>متر</a:t>
            </a:r>
            <a:r>
              <a:rPr lang="en-US" sz="1400" b="1" dirty="0"/>
              <a:t> </a:t>
            </a:r>
            <a:r>
              <a:rPr lang="en-US" sz="1400" b="1" dirty="0" err="1"/>
              <a:t>مكعب</a:t>
            </a:r>
            <a:r>
              <a:rPr lang="en-US" sz="1400" b="1" dirty="0"/>
              <a:t> </a:t>
            </a:r>
            <a:r>
              <a:rPr lang="en-US" sz="1400" b="1" dirty="0" err="1"/>
              <a:t>في</a:t>
            </a:r>
            <a:r>
              <a:rPr lang="en-US" sz="1400" b="1" dirty="0"/>
              <a:t> </a:t>
            </a:r>
            <a:r>
              <a:rPr lang="en-US" sz="1400" b="1" dirty="0" err="1"/>
              <a:t>اليوم</a:t>
            </a:r>
            <a:r>
              <a:rPr lang="en-US" sz="1400" b="1" dirty="0"/>
              <a:t> </a:t>
            </a:r>
            <a:r>
              <a:rPr lang="ar-LB" sz="1400" b="1" dirty="0" smtClean="0"/>
              <a:t/>
            </a:r>
            <a:br>
              <a:rPr lang="ar-LB" sz="1400" b="1" dirty="0" smtClean="0"/>
            </a:br>
            <a:r>
              <a:rPr lang="ar-LB" sz="1050" b="1" dirty="0"/>
              <a:t/>
            </a:r>
            <a:br>
              <a:rPr lang="ar-LB" sz="1050" b="1" dirty="0"/>
            </a:br>
            <a:r>
              <a:rPr lang="en-US" sz="1400" dirty="0" err="1"/>
              <a:t>هناك</a:t>
            </a:r>
            <a:r>
              <a:rPr lang="en-US" sz="1400" dirty="0"/>
              <a:t> </a:t>
            </a:r>
            <a:r>
              <a:rPr lang="en-US" sz="1400" dirty="0" err="1"/>
              <a:t>محطتان</a:t>
            </a:r>
            <a:r>
              <a:rPr lang="en-US" sz="1400" dirty="0"/>
              <a:t> </a:t>
            </a:r>
            <a:r>
              <a:rPr lang="en-US" sz="1400" dirty="0" err="1"/>
              <a:t>كبيرتان</a:t>
            </a:r>
            <a:r>
              <a:rPr lang="en-US" sz="1400" dirty="0"/>
              <a:t> </a:t>
            </a:r>
            <a:r>
              <a:rPr lang="en-US" sz="1400" dirty="0" err="1"/>
              <a:t>لمعالجة</a:t>
            </a:r>
            <a:r>
              <a:rPr lang="en-US" sz="1400" dirty="0"/>
              <a:t> </a:t>
            </a:r>
            <a:r>
              <a:rPr lang="en-US" sz="1400" dirty="0" err="1"/>
              <a:t>المياه</a:t>
            </a:r>
            <a:r>
              <a:rPr lang="en-US" sz="1400" dirty="0"/>
              <a:t> </a:t>
            </a:r>
            <a:r>
              <a:rPr lang="en-US" sz="1400" dirty="0" err="1"/>
              <a:t>العادمة</a:t>
            </a:r>
            <a:r>
              <a:rPr lang="en-US" sz="1400" dirty="0"/>
              <a:t> ، </a:t>
            </a:r>
            <a:r>
              <a:rPr lang="en-US" sz="1400" dirty="0" err="1"/>
              <a:t>هما</a:t>
            </a:r>
            <a:r>
              <a:rPr lang="en-US" sz="1400" dirty="0"/>
              <a:t> </a:t>
            </a:r>
            <a:r>
              <a:rPr lang="en-US" sz="1400" dirty="0" err="1"/>
              <a:t>محطة</a:t>
            </a:r>
            <a:r>
              <a:rPr lang="en-US" sz="1400" dirty="0"/>
              <a:t> </a:t>
            </a:r>
            <a:r>
              <a:rPr lang="en-US" sz="1400" dirty="0" err="1"/>
              <a:t>غدير</a:t>
            </a:r>
            <a:r>
              <a:rPr lang="en-US" sz="1400" dirty="0"/>
              <a:t> </a:t>
            </a:r>
            <a:r>
              <a:rPr lang="en-US" sz="1400" dirty="0" err="1"/>
              <a:t>للمعالجة</a:t>
            </a:r>
            <a:r>
              <a:rPr lang="en-US" sz="1400" dirty="0"/>
              <a:t> </a:t>
            </a:r>
            <a:r>
              <a:rPr lang="en-US" sz="1400" dirty="0" err="1"/>
              <a:t>الأولية</a:t>
            </a:r>
            <a:r>
              <a:rPr lang="en-US" sz="1400" dirty="0"/>
              <a:t> </a:t>
            </a:r>
            <a:r>
              <a:rPr lang="ar-LB" sz="1400" dirty="0" smtClean="0"/>
              <a:t/>
            </a:r>
            <a:br>
              <a:rPr lang="ar-LB" sz="1400" dirty="0" smtClean="0"/>
            </a:br>
            <a:r>
              <a:rPr lang="en-US" sz="1400" dirty="0" err="1" smtClean="0"/>
              <a:t>محطة</a:t>
            </a:r>
            <a:r>
              <a:rPr lang="en-US" sz="1400" dirty="0" smtClean="0"/>
              <a:t> </a:t>
            </a:r>
            <a:r>
              <a:rPr lang="en-US" sz="1400" dirty="0" err="1"/>
              <a:t>المعالجة</a:t>
            </a:r>
            <a:r>
              <a:rPr lang="en-US" sz="1400" dirty="0"/>
              <a:t> </a:t>
            </a:r>
            <a:r>
              <a:rPr lang="en-US" sz="1400" dirty="0" err="1"/>
              <a:t>الثانوية</a:t>
            </a:r>
            <a:r>
              <a:rPr lang="en-US" sz="1400" dirty="0"/>
              <a:t> </a:t>
            </a:r>
            <a:r>
              <a:rPr lang="en-US" sz="1400" dirty="0" err="1"/>
              <a:t>بطرابلس</a:t>
            </a:r>
            <a:r>
              <a:rPr lang="en-US" sz="1400" dirty="0"/>
              <a:t> ، </a:t>
            </a:r>
            <a:r>
              <a:rPr lang="en-US" sz="1400" dirty="0" err="1"/>
              <a:t>تعملان</a:t>
            </a:r>
            <a:r>
              <a:rPr lang="en-US" sz="1400" dirty="0"/>
              <a:t> </a:t>
            </a:r>
            <a:r>
              <a:rPr lang="en-US" sz="1400" dirty="0" err="1"/>
              <a:t>حالياً</a:t>
            </a:r>
            <a:r>
              <a:rPr lang="fr-FR" sz="1400" dirty="0" smtClean="0"/>
              <a:t>.</a:t>
            </a:r>
            <a:r>
              <a:rPr lang="ar-LB" sz="1400" dirty="0" smtClean="0"/>
              <a:t/>
            </a:r>
            <a:br>
              <a:rPr lang="ar-LB" sz="1400" dirty="0" smtClean="0"/>
            </a:br>
            <a:r>
              <a:rPr lang="en-US" sz="1200" dirty="0"/>
              <a:t/>
            </a:r>
            <a:br>
              <a:rPr lang="en-US" sz="1200" dirty="0"/>
            </a:br>
            <a:r>
              <a:rPr lang="en-US" sz="1400" dirty="0" err="1"/>
              <a:t>يجب</a:t>
            </a:r>
            <a:r>
              <a:rPr lang="en-US" sz="1400" dirty="0"/>
              <a:t> </a:t>
            </a:r>
            <a:r>
              <a:rPr lang="en-US" sz="1400" dirty="0" err="1"/>
              <a:t>أن</a:t>
            </a:r>
            <a:r>
              <a:rPr lang="en-US" sz="1400" dirty="0"/>
              <a:t> </a:t>
            </a:r>
            <a:r>
              <a:rPr lang="en-US" sz="1400" dirty="0" err="1"/>
              <a:t>يتيح</a:t>
            </a:r>
            <a:r>
              <a:rPr lang="en-US" sz="1400" dirty="0"/>
              <a:t> </a:t>
            </a:r>
            <a:r>
              <a:rPr lang="en-US" sz="1400" dirty="0" err="1"/>
              <a:t>إنجاز</a:t>
            </a:r>
            <a:r>
              <a:rPr lang="en-US" sz="1400" dirty="0"/>
              <a:t> </a:t>
            </a:r>
            <a:r>
              <a:rPr lang="en-US" sz="1400" dirty="0" err="1"/>
              <a:t>بناء</a:t>
            </a:r>
            <a:r>
              <a:rPr lang="en-US" sz="1400" dirty="0"/>
              <a:t> </a:t>
            </a:r>
            <a:r>
              <a:rPr lang="en-US" sz="1400" dirty="0" err="1"/>
              <a:t>محطات</a:t>
            </a:r>
            <a:r>
              <a:rPr lang="en-US" sz="1400" dirty="0"/>
              <a:t> </a:t>
            </a:r>
            <a:r>
              <a:rPr lang="en-US" sz="1400" dirty="0" err="1"/>
              <a:t>المعالجة</a:t>
            </a:r>
            <a:r>
              <a:rPr lang="en-US" sz="1400" dirty="0"/>
              <a:t> </a:t>
            </a:r>
            <a:r>
              <a:rPr lang="en-US" sz="1400" dirty="0" err="1"/>
              <a:t>الكبرى</a:t>
            </a:r>
            <a:r>
              <a:rPr lang="en-US" sz="1400" dirty="0"/>
              <a:t> </a:t>
            </a:r>
            <a:r>
              <a:rPr lang="en-US" sz="1400" dirty="0" err="1"/>
              <a:t>على</a:t>
            </a:r>
            <a:r>
              <a:rPr lang="en-US" sz="1400" dirty="0"/>
              <a:t> </a:t>
            </a:r>
            <a:r>
              <a:rPr lang="en-US" sz="1400" dirty="0" err="1"/>
              <a:t>نطاق</a:t>
            </a:r>
            <a:r>
              <a:rPr lang="en-US" sz="1400" dirty="0"/>
              <a:t> </a:t>
            </a:r>
            <a:r>
              <a:rPr lang="en-US" sz="1400" dirty="0" err="1"/>
              <a:t>واسع</a:t>
            </a:r>
            <a:r>
              <a:rPr lang="en-US" sz="1400" dirty="0"/>
              <a:t> </a:t>
            </a:r>
            <a:r>
              <a:rPr lang="en-US" sz="1400" dirty="0" err="1"/>
              <a:t>معالجة</a:t>
            </a:r>
            <a:r>
              <a:rPr lang="en-US" sz="1400" dirty="0"/>
              <a:t> </a:t>
            </a:r>
            <a:r>
              <a:rPr lang="en-US" sz="1400" dirty="0" err="1"/>
              <a:t>حوالي</a:t>
            </a:r>
            <a:r>
              <a:rPr lang="en-US" sz="1400" dirty="0"/>
              <a:t> 80٪ </a:t>
            </a:r>
            <a:r>
              <a:rPr lang="en-US" sz="1400" dirty="0" err="1"/>
              <a:t>من</a:t>
            </a:r>
            <a:r>
              <a:rPr lang="en-US" sz="1400" dirty="0"/>
              <a:t> </a:t>
            </a:r>
            <a:r>
              <a:rPr lang="en-US" sz="1400" dirty="0" err="1"/>
              <a:t>مياه</a:t>
            </a:r>
            <a:r>
              <a:rPr lang="en-US" sz="1400" dirty="0"/>
              <a:t> </a:t>
            </a:r>
            <a:r>
              <a:rPr lang="en-US" sz="1400" dirty="0" err="1"/>
              <a:t>الصرف</a:t>
            </a:r>
            <a:r>
              <a:rPr lang="en-US" sz="1400" dirty="0"/>
              <a:t> </a:t>
            </a:r>
            <a:r>
              <a:rPr lang="en-US" sz="1400" dirty="0" err="1" smtClean="0"/>
              <a:t>الصحي</a:t>
            </a:r>
            <a:r>
              <a:rPr lang="en-US" sz="1400" dirty="0" smtClean="0"/>
              <a:t>، </a:t>
            </a:r>
            <a:r>
              <a:rPr lang="en-US" sz="1400" dirty="0" err="1"/>
              <a:t>أي</a:t>
            </a:r>
            <a:r>
              <a:rPr lang="en-US" sz="1400" dirty="0"/>
              <a:t> </a:t>
            </a:r>
            <a:r>
              <a:rPr lang="en-US" sz="1400" dirty="0" err="1"/>
              <a:t>حوالي</a:t>
            </a:r>
            <a:r>
              <a:rPr lang="en-US" sz="1400" dirty="0"/>
              <a:t> </a:t>
            </a:r>
            <a:r>
              <a:rPr lang="en-US" sz="1400" b="1" dirty="0" err="1"/>
              <a:t>مليون</a:t>
            </a:r>
            <a:r>
              <a:rPr lang="en-US" sz="1400" b="1" dirty="0"/>
              <a:t> </a:t>
            </a:r>
            <a:r>
              <a:rPr lang="en-US" sz="1400" b="1" dirty="0" err="1"/>
              <a:t>متر</a:t>
            </a:r>
            <a:r>
              <a:rPr lang="en-US" sz="1400" b="1" dirty="0"/>
              <a:t> </a:t>
            </a:r>
            <a:r>
              <a:rPr lang="en-US" sz="1400" b="1" dirty="0" err="1"/>
              <a:t>مكعب</a:t>
            </a:r>
            <a:r>
              <a:rPr lang="en-US" sz="1400" b="1" dirty="0"/>
              <a:t> </a:t>
            </a:r>
            <a:r>
              <a:rPr lang="en-US" sz="1400" b="1" dirty="0" err="1"/>
              <a:t>في</a:t>
            </a:r>
            <a:r>
              <a:rPr lang="en-US" sz="1400" b="1" dirty="0"/>
              <a:t> </a:t>
            </a:r>
            <a:r>
              <a:rPr lang="en-US" sz="1400" b="1" dirty="0" err="1"/>
              <a:t>اليوم</a:t>
            </a:r>
            <a:r>
              <a:rPr lang="en-US" sz="1400" dirty="0"/>
              <a:t> </a:t>
            </a:r>
            <a:r>
              <a:rPr lang="en-US" sz="1400" dirty="0" err="1"/>
              <a:t>من</a:t>
            </a:r>
            <a:r>
              <a:rPr lang="en-US" sz="1400" dirty="0"/>
              <a:t> </a:t>
            </a:r>
            <a:r>
              <a:rPr lang="en-US" sz="1400" dirty="0" err="1"/>
              <a:t>المياه</a:t>
            </a:r>
            <a:r>
              <a:rPr lang="en-US" sz="1400" dirty="0"/>
              <a:t> </a:t>
            </a:r>
            <a:r>
              <a:rPr lang="en-US" sz="1400" dirty="0" err="1"/>
              <a:t>المستعملة</a:t>
            </a:r>
            <a:r>
              <a:rPr lang="en-US" sz="1400" dirty="0"/>
              <a:t> </a:t>
            </a:r>
            <a:r>
              <a:rPr lang="en-US" sz="1400" dirty="0" err="1"/>
              <a:t>المعالجة</a:t>
            </a:r>
            <a:r>
              <a:rPr lang="fr-FR" sz="1400" dirty="0"/>
              <a:t> </a:t>
            </a:r>
            <a:r>
              <a:rPr lang="fr-FR" sz="1400" dirty="0" smtClean="0"/>
              <a:t> </a:t>
            </a:r>
            <a:r>
              <a:rPr lang="en-US" sz="1200" dirty="0" smtClean="0"/>
              <a:t/>
            </a:r>
            <a:br>
              <a:rPr lang="en-US" sz="1200" dirty="0" smtClean="0"/>
            </a:br>
            <a:r>
              <a:rPr lang="ar-LB" sz="1200" dirty="0" smtClean="0"/>
              <a:t/>
            </a:r>
            <a:br>
              <a:rPr lang="ar-LB" sz="1200" dirty="0" smtClean="0"/>
            </a:br>
            <a:r>
              <a:rPr lang="en-US" sz="1400" dirty="0" err="1" smtClean="0"/>
              <a:t>تتطلب</a:t>
            </a:r>
            <a:r>
              <a:rPr lang="en-US" sz="1400" dirty="0" smtClean="0"/>
              <a:t> </a:t>
            </a:r>
            <a:r>
              <a:rPr lang="en-US" sz="1400" dirty="0" err="1"/>
              <a:t>نسبة</a:t>
            </a:r>
            <a:r>
              <a:rPr lang="en-US" sz="1400" dirty="0"/>
              <a:t> 20٪ </a:t>
            </a:r>
            <a:r>
              <a:rPr lang="en-US" sz="1400" dirty="0" err="1"/>
              <a:t>المتبقية</a:t>
            </a:r>
            <a:r>
              <a:rPr lang="en-US" sz="1400" dirty="0"/>
              <a:t> </a:t>
            </a:r>
            <a:r>
              <a:rPr lang="en-US" sz="1400" dirty="0" err="1"/>
              <a:t>بناء</a:t>
            </a:r>
            <a:r>
              <a:rPr lang="en-US" sz="1400" dirty="0"/>
              <a:t> </a:t>
            </a:r>
            <a:r>
              <a:rPr lang="en-US" sz="1400" dirty="0" err="1"/>
              <a:t>حوالي</a:t>
            </a:r>
            <a:r>
              <a:rPr lang="en-US" sz="1400" dirty="0"/>
              <a:t> 100 </a:t>
            </a:r>
            <a:r>
              <a:rPr lang="en-US" sz="1400" dirty="0" err="1"/>
              <a:t>محطة</a:t>
            </a:r>
            <a:r>
              <a:rPr lang="en-US" sz="1400" dirty="0"/>
              <a:t> </a:t>
            </a:r>
            <a:r>
              <a:rPr lang="en-US" sz="1400" dirty="0" err="1"/>
              <a:t>صغيرة</a:t>
            </a:r>
            <a:r>
              <a:rPr lang="en-US" sz="1400" dirty="0"/>
              <a:t> </a:t>
            </a:r>
            <a:r>
              <a:rPr lang="en-US" sz="1400" dirty="0" err="1"/>
              <a:t>لمعالجة</a:t>
            </a:r>
            <a:r>
              <a:rPr lang="en-US" sz="1400" dirty="0"/>
              <a:t> </a:t>
            </a:r>
            <a:r>
              <a:rPr lang="en-US" sz="1400" dirty="0" err="1"/>
              <a:t>مياه</a:t>
            </a:r>
            <a:r>
              <a:rPr lang="en-US" sz="1400" dirty="0"/>
              <a:t> </a:t>
            </a:r>
            <a:r>
              <a:rPr lang="en-US" sz="1400" dirty="0" err="1"/>
              <a:t>الصرف</a:t>
            </a:r>
            <a:endParaRPr lang="en-US" sz="2400" b="1" dirty="0"/>
          </a:p>
        </p:txBody>
      </p:sp>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pic>
        <p:nvPicPr>
          <p:cNvPr id="5" name="Picture 4"/>
          <p:cNvPicPr/>
          <p:nvPr/>
        </p:nvPicPr>
        <p:blipFill>
          <a:blip r:embed="rId3"/>
          <a:stretch>
            <a:fillRect/>
          </a:stretch>
        </p:blipFill>
        <p:spPr>
          <a:xfrm>
            <a:off x="1219200" y="-2"/>
            <a:ext cx="3886200" cy="5143501"/>
          </a:xfrm>
          <a:prstGeom prst="rect">
            <a:avLst/>
          </a:prstGeom>
        </p:spPr>
      </p:pic>
      <p:sp>
        <p:nvSpPr>
          <p:cNvPr id="2" name="Rectangle 1"/>
          <p:cNvSpPr/>
          <p:nvPr/>
        </p:nvSpPr>
        <p:spPr>
          <a:xfrm>
            <a:off x="-76200" y="4900219"/>
            <a:ext cx="5181600" cy="246221"/>
          </a:xfrm>
          <a:prstGeom prst="rect">
            <a:avLst/>
          </a:prstGeom>
        </p:spPr>
        <p:txBody>
          <a:bodyPr wrap="square">
            <a:spAutoFit/>
          </a:bodyPr>
          <a:lstStyle/>
          <a:p>
            <a:r>
              <a:rPr lang="ar-SA" sz="1000" i="1" dirty="0" smtClean="0"/>
              <a:t>تقييم </a:t>
            </a:r>
            <a:r>
              <a:rPr lang="ar-SA" sz="1000" i="1" dirty="0"/>
              <a:t>مياه الصرف الصحي المعالجة والمخصصة للزراعة في لبنان, منظمة الأغذية والزراعة للأمم المتحدة, روما 2016</a:t>
            </a:r>
            <a:r>
              <a:rPr lang="ar-SA" sz="1000" dirty="0"/>
              <a:t> </a:t>
            </a:r>
            <a:endParaRPr lang="fr-FR" sz="1000" dirty="0"/>
          </a:p>
        </p:txBody>
      </p:sp>
    </p:spTree>
    <p:extLst>
      <p:ext uri="{BB962C8B-B14F-4D97-AF65-F5344CB8AC3E}">
        <p14:creationId xmlns:p14="http://schemas.microsoft.com/office/powerpoint/2010/main" val="1509886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pic>
        <p:nvPicPr>
          <p:cNvPr id="6" name="Picture 5"/>
          <p:cNvPicPr/>
          <p:nvPr/>
        </p:nvPicPr>
        <p:blipFill>
          <a:blip r:embed="rId3"/>
          <a:stretch>
            <a:fillRect/>
          </a:stretch>
        </p:blipFill>
        <p:spPr>
          <a:xfrm>
            <a:off x="990600" y="514350"/>
            <a:ext cx="7315200" cy="3962400"/>
          </a:xfrm>
          <a:prstGeom prst="rect">
            <a:avLst/>
          </a:prstGeom>
        </p:spPr>
      </p:pic>
      <p:sp>
        <p:nvSpPr>
          <p:cNvPr id="2" name="Rectangle 1"/>
          <p:cNvSpPr/>
          <p:nvPr/>
        </p:nvSpPr>
        <p:spPr>
          <a:xfrm>
            <a:off x="0" y="4759594"/>
            <a:ext cx="9144000" cy="369332"/>
          </a:xfrm>
          <a:prstGeom prst="rect">
            <a:avLst/>
          </a:prstGeom>
        </p:spPr>
        <p:txBody>
          <a:bodyPr wrap="square">
            <a:spAutoFit/>
          </a:bodyPr>
          <a:lstStyle/>
          <a:p>
            <a:r>
              <a:rPr lang="en-US" sz="900" dirty="0"/>
              <a:t>State of art about water uses and wastewater management in </a:t>
            </a:r>
            <a:r>
              <a:rPr lang="en-US" sz="900" dirty="0" err="1"/>
              <a:t>ebanon</a:t>
            </a:r>
            <a:r>
              <a:rPr lang="en-US" sz="900" dirty="0"/>
              <a:t>, </a:t>
            </a:r>
            <a:r>
              <a:rPr lang="en-US" sz="900" dirty="0" err="1"/>
              <a:t>Darine</a:t>
            </a:r>
            <a:r>
              <a:rPr lang="en-US" sz="900" dirty="0"/>
              <a:t> </a:t>
            </a:r>
            <a:r>
              <a:rPr lang="en-US" sz="900" dirty="0" err="1"/>
              <a:t>Geara</a:t>
            </a:r>
            <a:r>
              <a:rPr lang="en-US" sz="900" dirty="0"/>
              <a:t>, Regis </a:t>
            </a:r>
            <a:r>
              <a:rPr lang="en-US" sz="900" dirty="0" err="1"/>
              <a:t>Moilleron</a:t>
            </a:r>
            <a:r>
              <a:rPr lang="en-US" sz="900" dirty="0"/>
              <a:t>, Antoine El </a:t>
            </a:r>
            <a:r>
              <a:rPr lang="en-US" sz="900" dirty="0" err="1"/>
              <a:t>Samarani</a:t>
            </a:r>
            <a:r>
              <a:rPr lang="en-US" sz="900" dirty="0"/>
              <a:t>, Catherine </a:t>
            </a:r>
            <a:r>
              <a:rPr lang="en-US" sz="900" dirty="0" err="1"/>
              <a:t>Lorgeoux</a:t>
            </a:r>
            <a:r>
              <a:rPr lang="en-US" sz="900" dirty="0"/>
              <a:t> and </a:t>
            </a:r>
            <a:r>
              <a:rPr lang="en-US" sz="900" dirty="0" err="1"/>
              <a:t>Ghassan</a:t>
            </a:r>
            <a:r>
              <a:rPr lang="en-US" sz="900" dirty="0"/>
              <a:t> </a:t>
            </a:r>
            <a:r>
              <a:rPr lang="en-US" sz="900" dirty="0" err="1"/>
              <a:t>Chebbo</a:t>
            </a:r>
            <a:r>
              <a:rPr lang="en-US" sz="900" dirty="0"/>
              <a:t>, Received 19 February 2010 – Accepted 13 July </a:t>
            </a:r>
            <a:r>
              <a:rPr lang="en-US" sz="900" dirty="0" smtClean="0"/>
              <a:t>2010</a:t>
            </a:r>
            <a:r>
              <a:rPr lang="ar-LB" sz="900" dirty="0" smtClean="0"/>
              <a:t> </a:t>
            </a:r>
            <a:endParaRPr lang="fr-FR" sz="900" dirty="0"/>
          </a:p>
        </p:txBody>
      </p:sp>
    </p:spTree>
    <p:extLst>
      <p:ext uri="{BB962C8B-B14F-4D97-AF65-F5344CB8AC3E}">
        <p14:creationId xmlns:p14="http://schemas.microsoft.com/office/powerpoint/2010/main" val="965583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lvl="1" algn="r" rtl="1"/>
            <a:r>
              <a:rPr lang="en-US" sz="2400" b="1" dirty="0" err="1"/>
              <a:t>عمليات</a:t>
            </a:r>
            <a:r>
              <a:rPr lang="en-US" sz="2400" b="1" dirty="0"/>
              <a:t> </a:t>
            </a:r>
            <a:r>
              <a:rPr lang="en-US" sz="2400" b="1" dirty="0" err="1"/>
              <a:t>الوحدة</a:t>
            </a:r>
            <a:r>
              <a:rPr lang="en-US" sz="2400" b="1" dirty="0"/>
              <a:t> </a:t>
            </a:r>
            <a:r>
              <a:rPr lang="en-US" sz="2400" b="1" dirty="0" err="1"/>
              <a:t>في</a:t>
            </a:r>
            <a:r>
              <a:rPr lang="en-US" sz="2400" b="1" dirty="0"/>
              <a:t> </a:t>
            </a:r>
            <a:r>
              <a:rPr lang="en-US" sz="2400" b="1" dirty="0" err="1"/>
              <a:t>محطة</a:t>
            </a:r>
            <a:r>
              <a:rPr lang="en-US" sz="2400" b="1" dirty="0"/>
              <a:t> </a:t>
            </a:r>
            <a:r>
              <a:rPr lang="en-US" sz="2400" b="1" dirty="0" err="1"/>
              <a:t>معالجة</a:t>
            </a:r>
            <a:r>
              <a:rPr lang="en-US" sz="2400" b="1" dirty="0"/>
              <a:t> </a:t>
            </a:r>
            <a:r>
              <a:rPr lang="en-US" sz="2400" b="1" dirty="0" err="1"/>
              <a:t>مياه</a:t>
            </a:r>
            <a:r>
              <a:rPr lang="en-US" sz="2400" b="1" dirty="0"/>
              <a:t> </a:t>
            </a:r>
            <a:r>
              <a:rPr lang="en-US" sz="2400" b="1" dirty="0" err="1"/>
              <a:t>الصرف</a:t>
            </a:r>
            <a:r>
              <a:rPr lang="en-US" sz="2400" b="1" dirty="0"/>
              <a:t> </a:t>
            </a:r>
            <a:r>
              <a:rPr lang="en-US" sz="2400" b="1" dirty="0" err="1"/>
              <a:t>الصحي</a:t>
            </a:r>
            <a:r>
              <a:rPr lang="en-US" sz="2400" b="1" dirty="0"/>
              <a:t> </a:t>
            </a:r>
            <a:r>
              <a:rPr lang="en-US" sz="2400" b="1" dirty="0" err="1"/>
              <a:t>النموذجية</a:t>
            </a:r>
            <a:endParaRPr lang="en-US" sz="2400" b="1" dirty="0"/>
          </a:p>
        </p:txBody>
      </p:sp>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pic>
        <p:nvPicPr>
          <p:cNvPr id="10" name="Picture 9"/>
          <p:cNvPicPr/>
          <p:nvPr/>
        </p:nvPicPr>
        <p:blipFill>
          <a:blip r:embed="rId3"/>
          <a:stretch>
            <a:fillRect/>
          </a:stretch>
        </p:blipFill>
        <p:spPr>
          <a:xfrm>
            <a:off x="1143001" y="1200150"/>
            <a:ext cx="6934200" cy="3200400"/>
          </a:xfrm>
          <a:prstGeom prst="rect">
            <a:avLst/>
          </a:prstGeom>
        </p:spPr>
      </p:pic>
      <p:sp>
        <p:nvSpPr>
          <p:cNvPr id="3" name="Rectangle 2"/>
          <p:cNvSpPr/>
          <p:nvPr/>
        </p:nvSpPr>
        <p:spPr>
          <a:xfrm>
            <a:off x="-31898" y="4916329"/>
            <a:ext cx="6889898" cy="246221"/>
          </a:xfrm>
          <a:prstGeom prst="rect">
            <a:avLst/>
          </a:prstGeom>
        </p:spPr>
        <p:txBody>
          <a:bodyPr wrap="square">
            <a:spAutoFit/>
          </a:bodyPr>
          <a:lstStyle/>
          <a:p>
            <a:r>
              <a:rPr lang="en-US" sz="1000" dirty="0"/>
              <a:t>IPIECA, Petroleum Refining Water/wastewater Use and Management, Operations Good Practice Series, London, 2010</a:t>
            </a:r>
            <a:endParaRPr lang="fr-FR" sz="1000" dirty="0"/>
          </a:p>
        </p:txBody>
      </p:sp>
    </p:spTree>
    <p:extLst>
      <p:ext uri="{BB962C8B-B14F-4D97-AF65-F5344CB8AC3E}">
        <p14:creationId xmlns:p14="http://schemas.microsoft.com/office/powerpoint/2010/main" val="1471999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613598" y="590550"/>
            <a:ext cx="7571700" cy="702600"/>
          </a:xfrm>
          <a:prstGeom prst="rect">
            <a:avLst/>
          </a:prstGeom>
        </p:spPr>
        <p:txBody>
          <a:bodyPr spcFirstLastPara="1" wrap="square" lIns="91425" tIns="91425" rIns="91425" bIns="91425" anchor="b" anchorCtr="0">
            <a:noAutofit/>
          </a:bodyPr>
          <a:lstStyle/>
          <a:p>
            <a:pPr lvl="1" algn="ctr" rtl="1"/>
            <a:r>
              <a:rPr lang="en-US" b="1" dirty="0" err="1"/>
              <a:t>عمليات</a:t>
            </a:r>
            <a:r>
              <a:rPr lang="en-US" b="1" dirty="0"/>
              <a:t> </a:t>
            </a:r>
            <a:r>
              <a:rPr lang="en-US" b="1" dirty="0" err="1"/>
              <a:t>الوحدة</a:t>
            </a:r>
            <a:r>
              <a:rPr lang="en-US" b="1" dirty="0"/>
              <a:t> </a:t>
            </a:r>
            <a:r>
              <a:rPr lang="en-US" b="1" dirty="0" err="1"/>
              <a:t>في</a:t>
            </a:r>
            <a:r>
              <a:rPr lang="en-US" b="1" dirty="0"/>
              <a:t> </a:t>
            </a:r>
            <a:r>
              <a:rPr lang="en-US" b="1" dirty="0" err="1"/>
              <a:t>محطة</a:t>
            </a:r>
            <a:r>
              <a:rPr lang="en-US" b="1" dirty="0"/>
              <a:t> </a:t>
            </a:r>
            <a:r>
              <a:rPr lang="en-US" b="1" dirty="0" err="1"/>
              <a:t>معالجة</a:t>
            </a:r>
            <a:r>
              <a:rPr lang="en-US" b="1" dirty="0"/>
              <a:t> </a:t>
            </a:r>
            <a:r>
              <a:rPr lang="en-US" b="1" dirty="0" err="1"/>
              <a:t>مياه</a:t>
            </a:r>
            <a:r>
              <a:rPr lang="en-US" b="1" dirty="0"/>
              <a:t> </a:t>
            </a:r>
            <a:r>
              <a:rPr lang="en-US" b="1" dirty="0" err="1"/>
              <a:t>الصرف</a:t>
            </a:r>
            <a:r>
              <a:rPr lang="en-US" b="1" dirty="0"/>
              <a:t> </a:t>
            </a:r>
            <a:r>
              <a:rPr lang="en-US" b="1" dirty="0" err="1"/>
              <a:t>الصحي</a:t>
            </a:r>
            <a:r>
              <a:rPr lang="en-US" b="1" dirty="0"/>
              <a:t> </a:t>
            </a:r>
            <a:r>
              <a:rPr lang="en-US" b="1" dirty="0" err="1"/>
              <a:t>النموذجية</a:t>
            </a:r>
            <a:endParaRPr lang="en-US" b="1" dirty="0"/>
          </a:p>
        </p:txBody>
      </p:sp>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pic>
        <p:nvPicPr>
          <p:cNvPr id="7" name="Picture 6" descr="C:\Users\USER\Desktop\waste water\IMP _ VIEWS\3-s2.0-B9780444627339000034-f03-14-9780444627339.jpg"/>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81150"/>
            <a:ext cx="7086600" cy="2286000"/>
          </a:xfrm>
          <a:prstGeom prst="rect">
            <a:avLst/>
          </a:prstGeom>
          <a:noFill/>
          <a:ln>
            <a:noFill/>
          </a:ln>
        </p:spPr>
      </p:pic>
      <p:sp>
        <p:nvSpPr>
          <p:cNvPr id="5" name="Rectangle 4"/>
          <p:cNvSpPr/>
          <p:nvPr/>
        </p:nvSpPr>
        <p:spPr>
          <a:xfrm>
            <a:off x="0" y="4743390"/>
            <a:ext cx="9144000" cy="400110"/>
          </a:xfrm>
          <a:prstGeom prst="rect">
            <a:avLst/>
          </a:prstGeom>
        </p:spPr>
        <p:txBody>
          <a:bodyPr wrap="square">
            <a:spAutoFit/>
          </a:bodyPr>
          <a:lstStyle/>
          <a:p>
            <a:r>
              <a:rPr lang="fr-FR" sz="1000" dirty="0" err="1"/>
              <a:t>Chapter</a:t>
            </a:r>
            <a:r>
              <a:rPr lang="fr-FR" sz="1000" dirty="0"/>
              <a:t> 3 – </a:t>
            </a:r>
            <a:r>
              <a:rPr lang="fr-FR" sz="1000" dirty="0" err="1"/>
              <a:t>Aquatic</a:t>
            </a:r>
            <a:r>
              <a:rPr lang="fr-FR" sz="1000" dirty="0"/>
              <a:t> </a:t>
            </a:r>
            <a:r>
              <a:rPr lang="fr-FR" sz="1000" dirty="0" err="1"/>
              <a:t>Environment</a:t>
            </a:r>
            <a:r>
              <a:rPr lang="fr-FR" sz="1000" dirty="0"/>
              <a:t> ,   </a:t>
            </a:r>
            <a:r>
              <a:rPr lang="fr-FR" sz="1000" dirty="0" err="1">
                <a:hlinkClick r:id="rId4"/>
              </a:rPr>
              <a:t>V.J.Inglezakis</a:t>
            </a:r>
            <a:r>
              <a:rPr lang="fr-FR" sz="1000" u="sng" dirty="0"/>
              <a:t> </a:t>
            </a:r>
            <a:r>
              <a:rPr lang="fr-FR" sz="1000" dirty="0" err="1">
                <a:hlinkClick r:id="rId4"/>
              </a:rPr>
              <a:t>S.G.Poulopoulos</a:t>
            </a:r>
            <a:r>
              <a:rPr lang="fr-FR" sz="1000" u="sng" dirty="0"/>
              <a:t> </a:t>
            </a:r>
            <a:r>
              <a:rPr lang="fr-FR" sz="1000" dirty="0" err="1">
                <a:hlinkClick r:id="rId4"/>
              </a:rPr>
              <a:t>E.Arkhangelsky</a:t>
            </a:r>
            <a:r>
              <a:rPr lang="fr-FR" sz="1000" u="sng" dirty="0"/>
              <a:t> </a:t>
            </a:r>
            <a:r>
              <a:rPr lang="fr-FR" sz="1000" dirty="0" err="1">
                <a:hlinkClick r:id="rId4"/>
              </a:rPr>
              <a:t>A.A.Zorpas</a:t>
            </a:r>
            <a:r>
              <a:rPr lang="fr-FR" sz="1000" u="sng" dirty="0"/>
              <a:t> </a:t>
            </a:r>
            <a:r>
              <a:rPr lang="fr-FR" sz="1000" dirty="0" err="1">
                <a:hlinkClick r:id="rId4"/>
              </a:rPr>
              <a:t>A.N.Menegaki</a:t>
            </a:r>
            <a:r>
              <a:rPr lang="fr-FR" sz="1000" dirty="0"/>
              <a:t>, </a:t>
            </a:r>
            <a:r>
              <a:rPr lang="fr-FR" sz="1000" u="sng" dirty="0" err="1">
                <a:hlinkClick r:id="rId5" tooltip="Go to Environment and Development on ScienceDirect"/>
              </a:rPr>
              <a:t>Environment</a:t>
            </a:r>
            <a:r>
              <a:rPr lang="fr-FR" sz="1000" u="sng" dirty="0">
                <a:hlinkClick r:id="rId5" tooltip="Go to Environment and Development on ScienceDirect"/>
              </a:rPr>
              <a:t> and </a:t>
            </a:r>
            <a:r>
              <a:rPr lang="fr-FR" sz="1000" u="sng" dirty="0" err="1">
                <a:hlinkClick r:id="rId5" tooltip="Go to Environment and Development on ScienceDirect"/>
              </a:rPr>
              <a:t>Development</a:t>
            </a:r>
            <a:r>
              <a:rPr lang="fr-FR" sz="1000" dirty="0"/>
              <a:t> Basic </a:t>
            </a:r>
            <a:r>
              <a:rPr lang="fr-FR" sz="1000" dirty="0" err="1"/>
              <a:t>Principles</a:t>
            </a:r>
            <a:r>
              <a:rPr lang="fr-FR" sz="1000" dirty="0"/>
              <a:t>, </a:t>
            </a:r>
            <a:r>
              <a:rPr lang="fr-FR" sz="1000" dirty="0" err="1"/>
              <a:t>Human</a:t>
            </a:r>
            <a:r>
              <a:rPr lang="fr-FR" sz="1000" dirty="0"/>
              <a:t> </a:t>
            </a:r>
            <a:r>
              <a:rPr lang="fr-FR" sz="1000" dirty="0" err="1"/>
              <a:t>Activities</a:t>
            </a:r>
            <a:r>
              <a:rPr lang="fr-FR" sz="1000" dirty="0"/>
              <a:t>, and </a:t>
            </a:r>
            <a:r>
              <a:rPr lang="fr-FR" sz="1000" dirty="0" err="1"/>
              <a:t>Environmental</a:t>
            </a:r>
            <a:r>
              <a:rPr lang="fr-FR" sz="1000" dirty="0"/>
              <a:t> Implications 2016, Pages 137-212</a:t>
            </a:r>
            <a:endParaRPr lang="fr-FR" sz="1000" dirty="0"/>
          </a:p>
        </p:txBody>
      </p:sp>
    </p:spTree>
    <p:extLst>
      <p:ext uri="{BB962C8B-B14F-4D97-AF65-F5344CB8AC3E}">
        <p14:creationId xmlns:p14="http://schemas.microsoft.com/office/powerpoint/2010/main" val="2599697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sp>
        <p:nvSpPr>
          <p:cNvPr id="2" name="Title 1"/>
          <p:cNvSpPr>
            <a:spLocks noGrp="1"/>
          </p:cNvSpPr>
          <p:nvPr>
            <p:ph type="title"/>
          </p:nvPr>
        </p:nvSpPr>
        <p:spPr>
          <a:xfrm>
            <a:off x="7391400" y="1352550"/>
            <a:ext cx="990600" cy="1905000"/>
          </a:xfrm>
        </p:spPr>
        <p:txBody>
          <a:bodyPr/>
          <a:lstStyle/>
          <a:p>
            <a:pPr lvl="1" rtl="1"/>
            <a:r>
              <a:rPr lang="en-US" b="1" dirty="0" err="1"/>
              <a:t>تقنيات</a:t>
            </a:r>
            <a:r>
              <a:rPr lang="en-US" b="1" dirty="0"/>
              <a:t> </a:t>
            </a:r>
            <a:r>
              <a:rPr lang="en-US" b="1" dirty="0" err="1"/>
              <a:t>المعالجة</a:t>
            </a:r>
            <a:r>
              <a:rPr lang="en-US" b="1" dirty="0"/>
              <a:t> </a:t>
            </a:r>
            <a:r>
              <a:rPr lang="en-US" b="1" dirty="0" err="1"/>
              <a:t>وجودة</a:t>
            </a:r>
            <a:r>
              <a:rPr lang="en-US" b="1" dirty="0"/>
              <a:t> </a:t>
            </a:r>
            <a:r>
              <a:rPr lang="en-US" b="1" dirty="0" err="1"/>
              <a:t>المياه</a:t>
            </a:r>
            <a:r>
              <a:rPr lang="fr-FR" sz="1400" dirty="0"/>
              <a:t>  </a:t>
            </a:r>
            <a:endParaRPr lang="en-US" sz="1800" dirty="0"/>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514350"/>
            <a:ext cx="5975033" cy="4114800"/>
          </a:xfrm>
          <a:prstGeom prst="rect">
            <a:avLst/>
          </a:prstGeom>
          <a:noFill/>
          <a:ln>
            <a:noFill/>
          </a:ln>
        </p:spPr>
      </p:pic>
      <p:sp>
        <p:nvSpPr>
          <p:cNvPr id="5" name="Rectangle 4"/>
          <p:cNvSpPr/>
          <p:nvPr/>
        </p:nvSpPr>
        <p:spPr>
          <a:xfrm>
            <a:off x="-31898" y="4916329"/>
            <a:ext cx="6889898" cy="246221"/>
          </a:xfrm>
          <a:prstGeom prst="rect">
            <a:avLst/>
          </a:prstGeom>
        </p:spPr>
        <p:txBody>
          <a:bodyPr wrap="square">
            <a:spAutoFit/>
          </a:bodyPr>
          <a:lstStyle/>
          <a:p>
            <a:r>
              <a:rPr lang="en-US" sz="1000" dirty="0"/>
              <a:t>IPIECA, Petroleum Refining Water/wastewater Use and Management, Operations Good Practice Series, London, 2010</a:t>
            </a:r>
            <a:endParaRPr lang="fr-FR" sz="1000" dirty="0"/>
          </a:p>
        </p:txBody>
      </p:sp>
    </p:spTree>
    <p:extLst>
      <p:ext uri="{BB962C8B-B14F-4D97-AF65-F5344CB8AC3E}">
        <p14:creationId xmlns:p14="http://schemas.microsoft.com/office/powerpoint/2010/main" val="361082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sp>
        <p:nvSpPr>
          <p:cNvPr id="2" name="Title 1"/>
          <p:cNvSpPr>
            <a:spLocks noGrp="1"/>
          </p:cNvSpPr>
          <p:nvPr>
            <p:ph type="title"/>
          </p:nvPr>
        </p:nvSpPr>
        <p:spPr>
          <a:xfrm>
            <a:off x="7162800" y="1733550"/>
            <a:ext cx="1219200" cy="1524000"/>
          </a:xfrm>
        </p:spPr>
        <p:txBody>
          <a:bodyPr/>
          <a:lstStyle/>
          <a:p>
            <a:pPr algn="ctr" rtl="1"/>
            <a:r>
              <a:rPr lang="ar-SA" b="1" dirty="0"/>
              <a:t>صفات المياه الناشئة عن المياه المعاد تدويرها</a:t>
            </a:r>
            <a:r>
              <a:rPr lang="ar-SA" dirty="0"/>
              <a:t> </a:t>
            </a:r>
            <a:endParaRPr lang="fr-FR" dirty="0"/>
          </a:p>
        </p:txBody>
      </p:sp>
      <p:pic>
        <p:nvPicPr>
          <p:cNvPr id="7" name="Picture 6"/>
          <p:cNvPicPr/>
          <p:nvPr/>
        </p:nvPicPr>
        <p:blipFill>
          <a:blip r:embed="rId3"/>
          <a:stretch>
            <a:fillRect/>
          </a:stretch>
        </p:blipFill>
        <p:spPr>
          <a:xfrm>
            <a:off x="1470837" y="66572"/>
            <a:ext cx="5638800" cy="4714978"/>
          </a:xfrm>
          <a:prstGeom prst="rect">
            <a:avLst/>
          </a:prstGeom>
        </p:spPr>
      </p:pic>
      <p:sp>
        <p:nvSpPr>
          <p:cNvPr id="3" name="Rectangle 2"/>
          <p:cNvSpPr/>
          <p:nvPr/>
        </p:nvSpPr>
        <p:spPr>
          <a:xfrm>
            <a:off x="0" y="4727968"/>
            <a:ext cx="8610600" cy="400110"/>
          </a:xfrm>
          <a:prstGeom prst="rect">
            <a:avLst/>
          </a:prstGeom>
        </p:spPr>
        <p:txBody>
          <a:bodyPr wrap="square">
            <a:spAutoFit/>
          </a:bodyPr>
          <a:lstStyle/>
          <a:p>
            <a:r>
              <a:rPr lang="en-US" sz="1000" dirty="0"/>
              <a:t>A.N. </a:t>
            </a:r>
            <a:r>
              <a:rPr lang="en-US" sz="1000" dirty="0" err="1"/>
              <a:t>Menegaki</a:t>
            </a:r>
            <a:r>
              <a:rPr lang="en-US" sz="1000" dirty="0"/>
              <a:t>, N. Hanley, K.P. </a:t>
            </a:r>
            <a:r>
              <a:rPr lang="en-US" sz="1000" dirty="0" err="1"/>
              <a:t>Tsagarakis</a:t>
            </a:r>
            <a:r>
              <a:rPr lang="en-US" sz="1000" dirty="0"/>
              <a:t>, The social acceptability and valuation of recycled water in Crete: a study of consumers’ and farmers’ attitudes, Ecol. Econ. 62 (1) (2007) 7-18</a:t>
            </a:r>
            <a:endParaRPr lang="fr-FR" sz="1000" dirty="0"/>
          </a:p>
        </p:txBody>
      </p:sp>
    </p:spTree>
    <p:extLst>
      <p:ext uri="{BB962C8B-B14F-4D97-AF65-F5344CB8AC3E}">
        <p14:creationId xmlns:p14="http://schemas.microsoft.com/office/powerpoint/2010/main" val="2084969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1143000" y="209550"/>
            <a:ext cx="7543800" cy="778800"/>
          </a:xfrm>
          <a:prstGeom prst="rect">
            <a:avLst/>
          </a:prstGeom>
        </p:spPr>
        <p:txBody>
          <a:bodyPr spcFirstLastPara="1" wrap="square" lIns="91425" tIns="91425" rIns="91425" bIns="91425" anchor="b" anchorCtr="0">
            <a:noAutofit/>
          </a:bodyPr>
          <a:lstStyle/>
          <a:p>
            <a:pPr lvl="0" algn="r" rtl="1"/>
            <a:r>
              <a:rPr lang="ar-SA" sz="2400" dirty="0"/>
              <a:t>إنتاج حمأة مياه المجاري التقديرية لعامي 2001 و </a:t>
            </a:r>
            <a:r>
              <a:rPr lang="ar-SA" sz="2800" dirty="0"/>
              <a:t>2010 </a:t>
            </a:r>
            <a:r>
              <a:rPr lang="ar-SA" sz="1400" dirty="0"/>
              <a:t>(أساس الوزن الرطب) </a:t>
            </a:r>
            <a:endParaRPr sz="2800" dirty="0"/>
          </a:p>
        </p:txBody>
      </p:sp>
      <p:sp>
        <p:nvSpPr>
          <p:cNvPr id="99" name="Google Shape;99;p15"/>
          <p:cNvSpPr txBox="1">
            <a:spLocks noGrp="1"/>
          </p:cNvSpPr>
          <p:nvPr>
            <p:ph type="sldNum" idx="4294967295"/>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graphicFrame>
        <p:nvGraphicFramePr>
          <p:cNvPr id="6" name="Chart 5"/>
          <p:cNvGraphicFramePr/>
          <p:nvPr>
            <p:extLst>
              <p:ext uri="{D42A27DB-BD31-4B8C-83A1-F6EECF244321}">
                <p14:modId xmlns:p14="http://schemas.microsoft.com/office/powerpoint/2010/main" val="862302551"/>
              </p:ext>
            </p:extLst>
          </p:nvPr>
        </p:nvGraphicFramePr>
        <p:xfrm>
          <a:off x="4495800" y="97155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10497786"/>
              </p:ext>
            </p:extLst>
          </p:nvPr>
        </p:nvGraphicFramePr>
        <p:xfrm>
          <a:off x="19492" y="2114550"/>
          <a:ext cx="4781107" cy="2743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5"/>
          <p:cNvSpPr txBox="1">
            <a:spLocks noGrp="1"/>
          </p:cNvSpPr>
          <p:nvPr>
            <p:ph type="subTitle" idx="1"/>
          </p:nvPr>
        </p:nvSpPr>
        <p:spPr>
          <a:xfrm>
            <a:off x="685800" y="438150"/>
            <a:ext cx="6302575" cy="784800"/>
          </a:xfrm>
          <a:prstGeom prst="rect">
            <a:avLst/>
          </a:prstGeom>
        </p:spPr>
        <p:txBody>
          <a:bodyPr spcFirstLastPara="1" wrap="square" lIns="91425" tIns="91425" rIns="91425" bIns="91425" anchor="t" anchorCtr="0">
            <a:noAutofit/>
          </a:bodyPr>
          <a:lstStyle/>
          <a:p>
            <a:pPr marL="0" lvl="0" indent="0"/>
            <a:r>
              <a:rPr lang="ar-SA" sz="2800" b="1" dirty="0"/>
              <a:t>نماذج عن بعض المعدات المستخدمة </a:t>
            </a:r>
            <a:r>
              <a:rPr lang="ar-SA" sz="2800" b="1" dirty="0" smtClean="0"/>
              <a:t>في معالجة مياه الصرف الصحي</a:t>
            </a:r>
            <a:endParaRPr sz="2800" dirty="0"/>
          </a:p>
        </p:txBody>
      </p:sp>
      <p:sp>
        <p:nvSpPr>
          <p:cNvPr id="99" name="Google Shape;99;p15"/>
          <p:cNvSpPr txBox="1">
            <a:spLocks noGrp="1"/>
          </p:cNvSpPr>
          <p:nvPr>
            <p:ph type="sldNum" idx="4294967295"/>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pic>
        <p:nvPicPr>
          <p:cNvPr id="6" name="Picture 5"/>
          <p:cNvPicPr/>
          <p:nvPr/>
        </p:nvPicPr>
        <p:blipFill>
          <a:blip r:embed="rId3"/>
          <a:stretch>
            <a:fillRect/>
          </a:stretch>
        </p:blipFill>
        <p:spPr>
          <a:xfrm>
            <a:off x="511027" y="1473402"/>
            <a:ext cx="3952875" cy="2932907"/>
          </a:xfrm>
          <a:prstGeom prst="rect">
            <a:avLst/>
          </a:prstGeom>
        </p:spPr>
      </p:pic>
      <p:pic>
        <p:nvPicPr>
          <p:cNvPr id="7" name="Picture 6"/>
          <p:cNvPicPr/>
          <p:nvPr/>
        </p:nvPicPr>
        <p:blipFill>
          <a:blip r:embed="rId4"/>
          <a:stretch>
            <a:fillRect/>
          </a:stretch>
        </p:blipFill>
        <p:spPr>
          <a:xfrm>
            <a:off x="4343400" y="1058826"/>
            <a:ext cx="4267200" cy="3557905"/>
          </a:xfrm>
          <a:prstGeom prst="rect">
            <a:avLst/>
          </a:prstGeom>
        </p:spPr>
      </p:pic>
      <p:sp>
        <p:nvSpPr>
          <p:cNvPr id="2" name="Rectangle 1"/>
          <p:cNvSpPr/>
          <p:nvPr/>
        </p:nvSpPr>
        <p:spPr>
          <a:xfrm>
            <a:off x="0" y="4916329"/>
            <a:ext cx="7086600" cy="246221"/>
          </a:xfrm>
          <a:prstGeom prst="rect">
            <a:avLst/>
          </a:prstGeom>
        </p:spPr>
        <p:txBody>
          <a:bodyPr wrap="square">
            <a:spAutoFit/>
          </a:bodyPr>
          <a:lstStyle/>
          <a:p>
            <a:r>
              <a:rPr lang="ar-LB" sz="1000" dirty="0"/>
              <a:t>البرنامج التدريب لفني صرف صحي معالجة الحمأة , الدرجة الثالثة, </a:t>
            </a:r>
            <a:r>
              <a:rPr lang="ar-SA" sz="1000" dirty="0"/>
              <a:t>قطاع تنمية الموارد البشرية وبناء القدرات</a:t>
            </a:r>
            <a:r>
              <a:rPr lang="fr-FR" sz="1000" dirty="0"/>
              <a:t>-</a:t>
            </a:r>
            <a:r>
              <a:rPr lang="ar-SA" sz="1000" dirty="0"/>
              <a:t>الادارة العامة لتخطيط المسار الوظيفي, </a:t>
            </a:r>
            <a:r>
              <a:rPr lang="en-US" sz="1000" b="1" dirty="0"/>
              <a:t>V1 1-7- 2015</a:t>
            </a:r>
            <a:r>
              <a:rPr lang="en-US" sz="1000" dirty="0"/>
              <a:t> </a:t>
            </a:r>
            <a:endParaRPr lang="fr-FR" sz="1000" dirty="0"/>
          </a:p>
        </p:txBody>
      </p:sp>
    </p:spTree>
    <p:extLst>
      <p:ext uri="{BB962C8B-B14F-4D97-AF65-F5344CB8AC3E}">
        <p14:creationId xmlns:p14="http://schemas.microsoft.com/office/powerpoint/2010/main" val="22407661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3"/>
          <p:cNvSpPr txBox="1">
            <a:spLocks noGrp="1"/>
          </p:cNvSpPr>
          <p:nvPr>
            <p:ph type="title"/>
          </p:nvPr>
        </p:nvSpPr>
        <p:spPr>
          <a:xfrm>
            <a:off x="757796" y="155720"/>
            <a:ext cx="7571700" cy="511030"/>
          </a:xfrm>
          <a:prstGeom prst="rect">
            <a:avLst/>
          </a:prstGeom>
        </p:spPr>
        <p:txBody>
          <a:bodyPr spcFirstLastPara="1" wrap="square" lIns="91425" tIns="91425" rIns="91425" bIns="91425" anchor="b" anchorCtr="0">
            <a:noAutofit/>
          </a:bodyPr>
          <a:lstStyle/>
          <a:p>
            <a:pPr lvl="0" algn="ctr" rtl="1"/>
            <a:r>
              <a:rPr lang="ar-SA" b="1" dirty="0"/>
              <a:t>تطبيق نهج ديناميكيات النظام (</a:t>
            </a:r>
            <a:r>
              <a:rPr lang="fr-FR" b="1" dirty="0"/>
              <a:t>System Dynamics </a:t>
            </a:r>
            <a:r>
              <a:rPr lang="fr-FR" b="1" dirty="0" err="1"/>
              <a:t>Approach</a:t>
            </a:r>
            <a:r>
              <a:rPr lang="ar-SA" b="1" dirty="0"/>
              <a:t>)</a:t>
            </a:r>
            <a:endParaRPr lang="en-US" dirty="0"/>
          </a:p>
        </p:txBody>
      </p:sp>
      <p:sp>
        <p:nvSpPr>
          <p:cNvPr id="171" name="Google Shape;171;p2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pic>
        <p:nvPicPr>
          <p:cNvPr id="7" name="Picture 6"/>
          <p:cNvPicPr/>
          <p:nvPr/>
        </p:nvPicPr>
        <p:blipFill>
          <a:blip r:embed="rId3"/>
          <a:stretch>
            <a:fillRect/>
          </a:stretch>
        </p:blipFill>
        <p:spPr>
          <a:xfrm>
            <a:off x="1376052" y="590550"/>
            <a:ext cx="6472548" cy="438086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ar-LB" b="1" dirty="0" smtClean="0"/>
              <a:t>مصادر المياه العادمة</a:t>
            </a:r>
            <a:endParaRPr b="1" dirty="0"/>
          </a:p>
        </p:txBody>
      </p:sp>
      <p:sp>
        <p:nvSpPr>
          <p:cNvPr id="78" name="Google Shape;78;p13"/>
          <p:cNvSpPr txBox="1"/>
          <p:nvPr/>
        </p:nvSpPr>
        <p:spPr>
          <a:xfrm>
            <a:off x="2246925" y="3767650"/>
            <a:ext cx="6284100" cy="6198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endParaRPr sz="1200" dirty="0">
              <a:solidFill>
                <a:schemeClr val="accent2"/>
              </a:solidFill>
              <a:latin typeface="Source Sans Pro"/>
              <a:ea typeface="Source Sans Pro"/>
              <a:cs typeface="Source Sans Pro"/>
              <a:sym typeface="Source Sans Pro"/>
            </a:endParaRPr>
          </a:p>
          <a:p>
            <a:pPr marL="0" lvl="0" indent="0" algn="l" rtl="0">
              <a:spcBef>
                <a:spcPts val="1000"/>
              </a:spcBef>
              <a:spcAft>
                <a:spcPts val="1000"/>
              </a:spcAft>
              <a:buNone/>
            </a:pPr>
            <a:endParaRPr sz="1200" dirty="0">
              <a:solidFill>
                <a:schemeClr val="accent2"/>
              </a:solidFill>
              <a:latin typeface="Source Sans Pro"/>
              <a:ea typeface="Source Sans Pro"/>
              <a:cs typeface="Source Sans Pro"/>
              <a:sym typeface="Source Sans Pro"/>
            </a:endParaRPr>
          </a:p>
        </p:txBody>
      </p:sp>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pic>
        <p:nvPicPr>
          <p:cNvPr id="7" name="Picture 6"/>
          <p:cNvPicPr/>
          <p:nvPr/>
        </p:nvPicPr>
        <p:blipFill>
          <a:blip r:embed="rId3"/>
          <a:stretch>
            <a:fillRect/>
          </a:stretch>
        </p:blipFill>
        <p:spPr>
          <a:xfrm>
            <a:off x="1143000" y="971550"/>
            <a:ext cx="6400800" cy="327310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5"/>
          <p:cNvSpPr txBox="1">
            <a:spLocks noGrp="1"/>
          </p:cNvSpPr>
          <p:nvPr>
            <p:ph type="ctrTitle" idx="4294967295"/>
          </p:nvPr>
        </p:nvSpPr>
        <p:spPr>
          <a:xfrm>
            <a:off x="685800" y="1276350"/>
            <a:ext cx="7772400" cy="11598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ar-LB" sz="6000" b="1" dirty="0" smtClean="0"/>
              <a:t>جزاكم الله خيراً</a:t>
            </a:r>
            <a:endParaRPr sz="6000" b="1" dirty="0"/>
          </a:p>
        </p:txBody>
      </p:sp>
      <p:sp>
        <p:nvSpPr>
          <p:cNvPr id="375" name="Google Shape;375;p35"/>
          <p:cNvSpPr txBox="1">
            <a:spLocks noGrp="1"/>
          </p:cNvSpPr>
          <p:nvPr>
            <p:ph type="subTitle" idx="4294967295"/>
          </p:nvPr>
        </p:nvSpPr>
        <p:spPr>
          <a:xfrm>
            <a:off x="1143000" y="2266950"/>
            <a:ext cx="65937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3600" b="1" dirty="0"/>
              <a:t>Any questions?</a:t>
            </a:r>
            <a:endParaRPr sz="3600" b="1" dirty="0"/>
          </a:p>
        </p:txBody>
      </p:sp>
      <p:sp>
        <p:nvSpPr>
          <p:cNvPr id="377" name="Google Shape;377;p35"/>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lvl="0" algn="r" rtl="1"/>
            <a:r>
              <a:rPr lang="ar-LB" b="1" dirty="0" smtClean="0"/>
              <a:t>أنواع المجاري</a:t>
            </a:r>
            <a:br>
              <a:rPr lang="ar-LB" b="1" dirty="0" smtClean="0"/>
            </a:br>
            <a:r>
              <a:rPr lang="ar-LB" b="1" dirty="0" smtClean="0"/>
              <a:t>   </a:t>
            </a:r>
            <a:r>
              <a:rPr lang="ar-SA" sz="1400" dirty="0" smtClean="0"/>
              <a:t>شبكة </a:t>
            </a:r>
            <a:r>
              <a:rPr lang="ar-SA" sz="1400" dirty="0"/>
              <a:t>المجاري الجانبية الرئيسية / شبكة المجاري الفرعية المجاري الفرعية المجاري المصبوبة</a:t>
            </a:r>
            <a:endParaRPr sz="1400" b="1" dirty="0"/>
          </a:p>
        </p:txBody>
      </p:sp>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1447800" y="971550"/>
            <a:ext cx="6080125" cy="3607753"/>
          </a:xfrm>
          <a:prstGeom prst="rect">
            <a:avLst/>
          </a:prstGeom>
          <a:noFill/>
          <a:ln>
            <a:noFill/>
          </a:ln>
        </p:spPr>
      </p:pic>
      <p:sp>
        <p:nvSpPr>
          <p:cNvPr id="2" name="TextBox 1"/>
          <p:cNvSpPr txBox="1"/>
          <p:nvPr/>
        </p:nvSpPr>
        <p:spPr>
          <a:xfrm>
            <a:off x="0" y="4916329"/>
            <a:ext cx="3188693" cy="246221"/>
          </a:xfrm>
          <a:prstGeom prst="rect">
            <a:avLst/>
          </a:prstGeom>
          <a:noFill/>
        </p:spPr>
        <p:txBody>
          <a:bodyPr wrap="none" rtlCol="0">
            <a:spAutoFit/>
          </a:bodyPr>
          <a:lstStyle/>
          <a:p>
            <a:r>
              <a:rPr lang="en-US" sz="1000" dirty="0"/>
              <a:t>Water Supply &amp; Sewerage by E.W Steel and </a:t>
            </a:r>
            <a:r>
              <a:rPr lang="en-US" sz="1000" dirty="0" err="1" smtClean="0"/>
              <a:t>Mcghee</a:t>
            </a:r>
            <a:endParaRPr lang="en-US" sz="1000" dirty="0"/>
          </a:p>
        </p:txBody>
      </p:sp>
    </p:spTree>
    <p:extLst>
      <p:ext uri="{BB962C8B-B14F-4D97-AF65-F5344CB8AC3E}">
        <p14:creationId xmlns:p14="http://schemas.microsoft.com/office/powerpoint/2010/main" val="2121378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lvl="1" algn="r" rtl="1"/>
            <a:r>
              <a:rPr lang="ar-SA" sz="2400" b="1" dirty="0"/>
              <a:t>أنواع أنظمة الصرف </a:t>
            </a:r>
            <a:r>
              <a:rPr lang="ar-SA" sz="2400" b="1" dirty="0" smtClean="0"/>
              <a:t>الصحي</a:t>
            </a:r>
            <a:r>
              <a:rPr lang="ar-LB" sz="2400" b="1" dirty="0" smtClean="0"/>
              <a:t> </a:t>
            </a:r>
            <a:endParaRPr dirty="0"/>
          </a:p>
        </p:txBody>
      </p:sp>
      <p:sp>
        <p:nvSpPr>
          <p:cNvPr id="77" name="Google Shape;77;p13"/>
          <p:cNvSpPr txBox="1"/>
          <p:nvPr/>
        </p:nvSpPr>
        <p:spPr>
          <a:xfrm>
            <a:off x="6096000" y="1135026"/>
            <a:ext cx="2209800" cy="3124200"/>
          </a:xfrm>
          <a:prstGeom prst="rect">
            <a:avLst/>
          </a:prstGeom>
          <a:noFill/>
          <a:ln>
            <a:noFill/>
          </a:ln>
        </p:spPr>
        <p:txBody>
          <a:bodyPr spcFirstLastPara="1" wrap="square" lIns="91425" tIns="91425" rIns="91425" bIns="91425" anchor="t" anchorCtr="0">
            <a:noAutofit/>
          </a:bodyPr>
          <a:lstStyle/>
          <a:p>
            <a:pPr marL="0" lvl="0" indent="0" algn="r" rtl="0">
              <a:spcBef>
                <a:spcPts val="600"/>
              </a:spcBef>
              <a:spcAft>
                <a:spcPts val="0"/>
              </a:spcAft>
              <a:buNone/>
            </a:pPr>
            <a:r>
              <a:rPr lang="ar-LB" sz="1600" b="1" dirty="0" smtClean="0">
                <a:solidFill>
                  <a:srgbClr val="0091EA"/>
                </a:solidFill>
                <a:latin typeface="Source Sans Pro"/>
                <a:ea typeface="Source Sans Pro"/>
                <a:cs typeface="Source Sans Pro"/>
                <a:sym typeface="Source Sans Pro"/>
              </a:rPr>
              <a:t>نظام مشترك</a:t>
            </a:r>
          </a:p>
          <a:p>
            <a:pPr algn="justLow" rtl="1"/>
            <a:r>
              <a:rPr lang="ar-SA" sz="1600" dirty="0"/>
              <a:t>يفضل النظام المشترك عندما ؛</a:t>
            </a:r>
            <a:endParaRPr lang="en-US" sz="1600" dirty="0"/>
          </a:p>
          <a:p>
            <a:pPr lvl="0" algn="justLow" rtl="1"/>
            <a:r>
              <a:rPr lang="ar-LB" sz="1600" dirty="0" smtClean="0"/>
              <a:t>- </a:t>
            </a:r>
            <a:r>
              <a:rPr lang="ar-SA" sz="1600" dirty="0" smtClean="0"/>
              <a:t>يمكن </a:t>
            </a:r>
            <a:r>
              <a:rPr lang="ar-SA" sz="1600" dirty="0"/>
              <a:t>التخلص من مياه الصرف الصحي مجتمعة دون معالجة</a:t>
            </a:r>
            <a:endParaRPr lang="en-US" sz="1600" dirty="0"/>
          </a:p>
          <a:p>
            <a:pPr lvl="0" algn="justLow" rtl="1"/>
            <a:r>
              <a:rPr lang="ar-LB" sz="1600" dirty="0" smtClean="0"/>
              <a:t>- </a:t>
            </a:r>
            <a:r>
              <a:rPr lang="ar-SA" sz="1600" dirty="0" smtClean="0"/>
              <a:t>تحتاج </a:t>
            </a:r>
            <a:r>
              <a:rPr lang="ar-SA" sz="1600" dirty="0"/>
              <a:t>كل من المياه الصحية ومياه الأمطار إلى معالجة</a:t>
            </a:r>
            <a:endParaRPr lang="en-US" sz="1600" dirty="0"/>
          </a:p>
          <a:p>
            <a:pPr lvl="0" algn="justLow" rtl="1"/>
            <a:r>
              <a:rPr lang="ar-LB" sz="1600" dirty="0" smtClean="0"/>
              <a:t>- </a:t>
            </a:r>
            <a:r>
              <a:rPr lang="ar-SA" sz="1600" dirty="0" smtClean="0"/>
              <a:t>الشوارع </a:t>
            </a:r>
            <a:r>
              <a:rPr lang="ar-SA" sz="1600" dirty="0"/>
              <a:t>ضيقة ولا يمكن مد مجاري صرف </a:t>
            </a:r>
            <a:r>
              <a:rPr lang="ar-SA" sz="1600" dirty="0" smtClean="0"/>
              <a:t>منفصلة</a:t>
            </a:r>
            <a:r>
              <a:rPr lang="ar-LB" sz="1600" b="1" dirty="0" smtClean="0">
                <a:solidFill>
                  <a:srgbClr val="0091EA"/>
                </a:solidFill>
                <a:latin typeface="Source Sans Pro"/>
                <a:ea typeface="Source Sans Pro"/>
                <a:cs typeface="Source Sans Pro"/>
                <a:sym typeface="Source Sans Pro"/>
              </a:rPr>
              <a:t> </a:t>
            </a:r>
            <a:endParaRPr sz="1600" dirty="0">
              <a:solidFill>
                <a:srgbClr val="0091EA"/>
              </a:solidFill>
              <a:latin typeface="Source Sans Pro"/>
              <a:ea typeface="Source Sans Pro"/>
              <a:cs typeface="Source Sans Pro"/>
              <a:sym typeface="Source Sans Pro"/>
            </a:endParaRPr>
          </a:p>
        </p:txBody>
      </p:sp>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pic>
        <p:nvPicPr>
          <p:cNvPr id="7" name="Picture 6"/>
          <p:cNvPicPr/>
          <p:nvPr/>
        </p:nvPicPr>
        <p:blipFill>
          <a:blip r:embed="rId3"/>
          <a:stretch>
            <a:fillRect/>
          </a:stretch>
        </p:blipFill>
        <p:spPr>
          <a:xfrm>
            <a:off x="609600" y="1123950"/>
            <a:ext cx="5328683" cy="3124200"/>
          </a:xfrm>
          <a:prstGeom prst="rect">
            <a:avLst/>
          </a:prstGeom>
        </p:spPr>
      </p:pic>
      <p:sp>
        <p:nvSpPr>
          <p:cNvPr id="2" name="Rectangle 1"/>
          <p:cNvSpPr/>
          <p:nvPr/>
        </p:nvSpPr>
        <p:spPr>
          <a:xfrm>
            <a:off x="0" y="4916329"/>
            <a:ext cx="5029200" cy="246221"/>
          </a:xfrm>
          <a:prstGeom prst="rect">
            <a:avLst/>
          </a:prstGeom>
        </p:spPr>
        <p:txBody>
          <a:bodyPr wrap="square">
            <a:spAutoFit/>
          </a:bodyPr>
          <a:lstStyle/>
          <a:p>
            <a:r>
              <a:rPr lang="en-US" sz="1000" dirty="0"/>
              <a:t>Wastewater Engineering, </a:t>
            </a:r>
            <a:r>
              <a:rPr lang="en-US" sz="1000" dirty="0" err="1"/>
              <a:t>treatement</a:t>
            </a:r>
            <a:r>
              <a:rPr lang="en-US" sz="1000" dirty="0"/>
              <a:t>, disposal, Reuse by Metcalf and Eddy,3</a:t>
            </a:r>
            <a:r>
              <a:rPr lang="en-US" sz="1000" baseline="30000" dirty="0"/>
              <a:t>rd</a:t>
            </a:r>
            <a:r>
              <a:rPr lang="en-US" sz="1000" dirty="0"/>
              <a:t> Edition</a:t>
            </a:r>
            <a:endParaRPr lang="fr-FR" sz="1000" dirty="0"/>
          </a:p>
        </p:txBody>
      </p:sp>
    </p:spTree>
    <p:extLst>
      <p:ext uri="{BB962C8B-B14F-4D97-AF65-F5344CB8AC3E}">
        <p14:creationId xmlns:p14="http://schemas.microsoft.com/office/powerpoint/2010/main" val="1079166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lvl="1" algn="r" rtl="1"/>
            <a:r>
              <a:rPr lang="ar-SA" sz="2400" b="1" dirty="0"/>
              <a:t>أنواع أنظمة الصرف </a:t>
            </a:r>
            <a:r>
              <a:rPr lang="ar-SA" sz="2400" b="1" dirty="0" smtClean="0"/>
              <a:t>الصحي</a:t>
            </a:r>
            <a:r>
              <a:rPr lang="ar-LB" sz="2400" b="1" dirty="0" smtClean="0"/>
              <a:t> </a:t>
            </a:r>
            <a:endParaRPr dirty="0"/>
          </a:p>
        </p:txBody>
      </p:sp>
      <p:sp>
        <p:nvSpPr>
          <p:cNvPr id="77" name="Google Shape;77;p13"/>
          <p:cNvSpPr txBox="1"/>
          <p:nvPr/>
        </p:nvSpPr>
        <p:spPr>
          <a:xfrm>
            <a:off x="6324599" y="1135026"/>
            <a:ext cx="1968795" cy="3124200"/>
          </a:xfrm>
          <a:prstGeom prst="rect">
            <a:avLst/>
          </a:prstGeom>
          <a:noFill/>
          <a:ln>
            <a:noFill/>
          </a:ln>
        </p:spPr>
        <p:txBody>
          <a:bodyPr spcFirstLastPara="1" wrap="square" lIns="91425" tIns="91425" rIns="91425" bIns="91425" anchor="t" anchorCtr="0">
            <a:noAutofit/>
          </a:bodyPr>
          <a:lstStyle/>
          <a:p>
            <a:pPr marL="0" lvl="0" indent="0" algn="r" rtl="0">
              <a:spcBef>
                <a:spcPts val="600"/>
              </a:spcBef>
              <a:spcAft>
                <a:spcPts val="0"/>
              </a:spcAft>
              <a:buNone/>
            </a:pPr>
            <a:r>
              <a:rPr lang="ar-LB" sz="1600" b="1" dirty="0" smtClean="0">
                <a:solidFill>
                  <a:srgbClr val="0091EA"/>
                </a:solidFill>
                <a:latin typeface="Source Sans Pro"/>
                <a:ea typeface="Source Sans Pro"/>
                <a:cs typeface="Source Sans Pro"/>
                <a:sym typeface="Source Sans Pro"/>
              </a:rPr>
              <a:t>نظام منفصل</a:t>
            </a:r>
          </a:p>
          <a:p>
            <a:pPr algn="justLow" rtl="1"/>
            <a:r>
              <a:rPr lang="ar-SA" sz="1600" dirty="0" smtClean="0"/>
              <a:t>يفضل </a:t>
            </a:r>
            <a:r>
              <a:rPr lang="ar-SA" sz="1600" dirty="0"/>
              <a:t>النظام </a:t>
            </a:r>
            <a:r>
              <a:rPr lang="ar-SA" sz="1600" dirty="0" smtClean="0"/>
              <a:t>الم</a:t>
            </a:r>
            <a:r>
              <a:rPr lang="ar-LB" sz="1600" dirty="0" smtClean="0"/>
              <a:t>نفصل</a:t>
            </a:r>
            <a:r>
              <a:rPr lang="ar-SA" sz="1600" dirty="0" smtClean="0"/>
              <a:t> </a:t>
            </a:r>
            <a:r>
              <a:rPr lang="ar-SA" sz="1600" dirty="0"/>
              <a:t>عندما ؛</a:t>
            </a:r>
            <a:endParaRPr lang="en-US" sz="1600" dirty="0"/>
          </a:p>
          <a:p>
            <a:pPr lvl="0" algn="r" rtl="1"/>
            <a:r>
              <a:rPr lang="ar-LB" sz="1600" dirty="0" smtClean="0"/>
              <a:t>- </a:t>
            </a:r>
            <a:r>
              <a:rPr lang="ar-SA" sz="1600" dirty="0" smtClean="0"/>
              <a:t>هناك </a:t>
            </a:r>
            <a:r>
              <a:rPr lang="ar-SA" sz="1600" dirty="0"/>
              <a:t>حاجة فورية لجمع مياه الصرف الصحي ولكن ليس لمياه العواصف.</a:t>
            </a:r>
            <a:endParaRPr lang="en-US" sz="1600" dirty="0"/>
          </a:p>
          <a:p>
            <a:pPr lvl="0" algn="r" rtl="1"/>
            <a:r>
              <a:rPr lang="ar-LB" sz="1600" dirty="0" smtClean="0"/>
              <a:t>- </a:t>
            </a:r>
            <a:r>
              <a:rPr lang="ar-SA" sz="1600" dirty="0" smtClean="0"/>
              <a:t>عندما </a:t>
            </a:r>
            <a:r>
              <a:rPr lang="ar-SA" sz="1600" dirty="0"/>
              <a:t>تحتاج مياه الصرف الصحي إلى المعالجة ولكن مياه العواصف لا تحتاج إليها</a:t>
            </a:r>
            <a:endParaRPr lang="en-US" sz="1600" dirty="0"/>
          </a:p>
        </p:txBody>
      </p:sp>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pic>
        <p:nvPicPr>
          <p:cNvPr id="6" name="Picture 5"/>
          <p:cNvPicPr/>
          <p:nvPr/>
        </p:nvPicPr>
        <p:blipFill>
          <a:blip r:embed="rId3"/>
          <a:stretch>
            <a:fillRect/>
          </a:stretch>
        </p:blipFill>
        <p:spPr>
          <a:xfrm>
            <a:off x="762000" y="1028256"/>
            <a:ext cx="5493989" cy="3448494"/>
          </a:xfrm>
          <a:prstGeom prst="rect">
            <a:avLst/>
          </a:prstGeom>
        </p:spPr>
      </p:pic>
      <p:sp>
        <p:nvSpPr>
          <p:cNvPr id="2" name="Rectangle 1"/>
          <p:cNvSpPr/>
          <p:nvPr/>
        </p:nvSpPr>
        <p:spPr>
          <a:xfrm>
            <a:off x="0" y="4916329"/>
            <a:ext cx="3196709" cy="246221"/>
          </a:xfrm>
          <a:prstGeom prst="rect">
            <a:avLst/>
          </a:prstGeom>
        </p:spPr>
        <p:txBody>
          <a:bodyPr wrap="none">
            <a:spAutoFit/>
          </a:bodyPr>
          <a:lstStyle/>
          <a:p>
            <a:r>
              <a:rPr lang="en-US" sz="1000" dirty="0"/>
              <a:t>water and wastewater Engineering by Fair and Geyer</a:t>
            </a:r>
            <a:endParaRPr lang="fr-FR" sz="1000" dirty="0"/>
          </a:p>
        </p:txBody>
      </p:sp>
    </p:spTree>
    <p:extLst>
      <p:ext uri="{BB962C8B-B14F-4D97-AF65-F5344CB8AC3E}">
        <p14:creationId xmlns:p14="http://schemas.microsoft.com/office/powerpoint/2010/main" val="3900727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lvl="1" algn="r" rtl="1"/>
            <a:r>
              <a:rPr lang="ar-SA" sz="2400" b="1" dirty="0"/>
              <a:t>أنواع أنظمة الصرف </a:t>
            </a:r>
            <a:r>
              <a:rPr lang="ar-SA" sz="2400" b="1" dirty="0" smtClean="0"/>
              <a:t>الصحي</a:t>
            </a:r>
            <a:r>
              <a:rPr lang="ar-LB" sz="2400" b="1" dirty="0" smtClean="0"/>
              <a:t> </a:t>
            </a:r>
            <a:endParaRPr dirty="0"/>
          </a:p>
        </p:txBody>
      </p:sp>
      <p:sp>
        <p:nvSpPr>
          <p:cNvPr id="77" name="Google Shape;77;p13"/>
          <p:cNvSpPr txBox="1"/>
          <p:nvPr/>
        </p:nvSpPr>
        <p:spPr>
          <a:xfrm>
            <a:off x="4114800" y="798106"/>
            <a:ext cx="1968795" cy="446124"/>
          </a:xfrm>
          <a:prstGeom prst="rect">
            <a:avLst/>
          </a:prstGeom>
          <a:noFill/>
          <a:ln>
            <a:noFill/>
          </a:ln>
        </p:spPr>
        <p:txBody>
          <a:bodyPr spcFirstLastPara="1" wrap="square" lIns="91425" tIns="91425" rIns="91425" bIns="91425" anchor="t" anchorCtr="0">
            <a:noAutofit/>
          </a:bodyPr>
          <a:lstStyle/>
          <a:p>
            <a:pPr marL="0" lvl="0" indent="0" algn="r" rtl="1">
              <a:spcBef>
                <a:spcPts val="600"/>
              </a:spcBef>
              <a:spcAft>
                <a:spcPts val="0"/>
              </a:spcAft>
              <a:buNone/>
            </a:pPr>
            <a:r>
              <a:rPr lang="ar-LB" sz="1600" b="1" dirty="0" smtClean="0">
                <a:solidFill>
                  <a:srgbClr val="0091EA"/>
                </a:solidFill>
                <a:latin typeface="Source Sans Pro"/>
                <a:ea typeface="Source Sans Pro"/>
                <a:cs typeface="Source Sans Pro"/>
                <a:sym typeface="Source Sans Pro"/>
              </a:rPr>
              <a:t>نظام منفصل جزئيا</a:t>
            </a:r>
          </a:p>
        </p:txBody>
      </p:sp>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1479060" y="1244230"/>
            <a:ext cx="6140940" cy="3632570"/>
          </a:xfrm>
          <a:prstGeom prst="rect">
            <a:avLst/>
          </a:prstGeom>
          <a:noFill/>
          <a:ln>
            <a:noFill/>
          </a:ln>
        </p:spPr>
      </p:pic>
    </p:spTree>
    <p:extLst>
      <p:ext uri="{BB962C8B-B14F-4D97-AF65-F5344CB8AC3E}">
        <p14:creationId xmlns:p14="http://schemas.microsoft.com/office/powerpoint/2010/main" val="2305319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6858000" y="1733550"/>
            <a:ext cx="1576050" cy="2514600"/>
          </a:xfrm>
          <a:prstGeom prst="rect">
            <a:avLst/>
          </a:prstGeom>
        </p:spPr>
        <p:txBody>
          <a:bodyPr spcFirstLastPara="1" wrap="square" lIns="91425" tIns="91425" rIns="91425" bIns="91425" anchor="b" anchorCtr="0">
            <a:noAutofit/>
          </a:bodyPr>
          <a:lstStyle/>
          <a:p>
            <a:pPr lvl="0" algn="r" rtl="1"/>
            <a:r>
              <a:rPr lang="ar-SA" b="1" dirty="0" smtClean="0"/>
              <a:t>توزيع </a:t>
            </a:r>
            <a:r>
              <a:rPr lang="ar-SA" b="1" dirty="0"/>
              <a:t>المياه العادمة في البحر الأبيض </a:t>
            </a:r>
            <a:r>
              <a:rPr lang="ar-SA" b="1" dirty="0" smtClean="0"/>
              <a:t>المتوسط</a:t>
            </a:r>
            <a:endParaRPr dirty="0"/>
          </a:p>
        </p:txBody>
      </p:sp>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pic>
        <p:nvPicPr>
          <p:cNvPr id="7" name="Picture 6"/>
          <p:cNvPicPr/>
          <p:nvPr/>
        </p:nvPicPr>
        <p:blipFill>
          <a:blip r:embed="rId3"/>
          <a:stretch>
            <a:fillRect/>
          </a:stretch>
        </p:blipFill>
        <p:spPr>
          <a:xfrm>
            <a:off x="1905000" y="133350"/>
            <a:ext cx="4876800" cy="4812562"/>
          </a:xfrm>
          <a:prstGeom prst="rect">
            <a:avLst/>
          </a:prstGeom>
        </p:spPr>
      </p:pic>
    </p:spTree>
    <p:extLst>
      <p:ext uri="{BB962C8B-B14F-4D97-AF65-F5344CB8AC3E}">
        <p14:creationId xmlns:p14="http://schemas.microsoft.com/office/powerpoint/2010/main" val="578271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lvl="1" algn="r" rtl="1"/>
            <a:r>
              <a:rPr lang="ar-SA" sz="2400" b="1" dirty="0"/>
              <a:t>إمدادات مياه الصرف الصحي بالمقارنة مع عدد السكان</a:t>
            </a:r>
            <a:endParaRPr lang="en-US" sz="2400" dirty="0"/>
          </a:p>
        </p:txBody>
      </p:sp>
      <p:sp>
        <p:nvSpPr>
          <p:cNvPr id="77" name="Google Shape;77;p13"/>
          <p:cNvSpPr txBox="1"/>
          <p:nvPr/>
        </p:nvSpPr>
        <p:spPr>
          <a:xfrm>
            <a:off x="6324600" y="909750"/>
            <a:ext cx="2286000" cy="446124"/>
          </a:xfrm>
          <a:prstGeom prst="rect">
            <a:avLst/>
          </a:prstGeom>
          <a:noFill/>
          <a:ln>
            <a:noFill/>
          </a:ln>
        </p:spPr>
        <p:txBody>
          <a:bodyPr spcFirstLastPara="1" wrap="square" lIns="91425" tIns="91425" rIns="91425" bIns="91425" anchor="t" anchorCtr="0">
            <a:noAutofit/>
          </a:bodyPr>
          <a:lstStyle/>
          <a:p>
            <a:pPr lvl="0" algn="r" rtl="1">
              <a:spcBef>
                <a:spcPts val="600"/>
              </a:spcBef>
            </a:pPr>
            <a:r>
              <a:rPr lang="ar-LB" sz="1600" dirty="0" smtClean="0">
                <a:solidFill>
                  <a:srgbClr val="0091EA"/>
                </a:solidFill>
                <a:latin typeface="Source Sans Pro"/>
                <a:ea typeface="Source Sans Pro"/>
                <a:cs typeface="Source Sans Pro"/>
                <a:sym typeface="Source Sans Pro"/>
              </a:rPr>
              <a:t>معدل ربط السكان بشبكة مياه لصرف الصحي</a:t>
            </a:r>
          </a:p>
        </p:txBody>
      </p:sp>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graphicFrame>
        <p:nvGraphicFramePr>
          <p:cNvPr id="6" name="Chart 5"/>
          <p:cNvGraphicFramePr/>
          <p:nvPr>
            <p:extLst>
              <p:ext uri="{D42A27DB-BD31-4B8C-83A1-F6EECF244321}">
                <p14:modId xmlns:p14="http://schemas.microsoft.com/office/powerpoint/2010/main" val="3337233034"/>
              </p:ext>
            </p:extLst>
          </p:nvPr>
        </p:nvGraphicFramePr>
        <p:xfrm>
          <a:off x="5375275" y="1657350"/>
          <a:ext cx="3575050" cy="27666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3091614245"/>
              </p:ext>
            </p:extLst>
          </p:nvPr>
        </p:nvGraphicFramePr>
        <p:xfrm>
          <a:off x="304800" y="909750"/>
          <a:ext cx="5267325" cy="39052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0459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786150" y="308120"/>
            <a:ext cx="7824450" cy="702600"/>
          </a:xfrm>
          <a:prstGeom prst="rect">
            <a:avLst/>
          </a:prstGeom>
        </p:spPr>
        <p:txBody>
          <a:bodyPr spcFirstLastPara="1" wrap="square" lIns="91425" tIns="91425" rIns="91425" bIns="91425" anchor="b" anchorCtr="0">
            <a:noAutofit/>
          </a:bodyPr>
          <a:lstStyle/>
          <a:p>
            <a:pPr lvl="1" algn="r" rtl="1"/>
            <a:r>
              <a:rPr lang="ar-SA" sz="2400" b="1" dirty="0"/>
              <a:t>معدل إمدادات المياه ومياه الصرف الصحي في لبنان بالمقارنة مع عدد السكان</a:t>
            </a:r>
            <a:endParaRPr lang="en-US" sz="2400" dirty="0"/>
          </a:p>
        </p:txBody>
      </p:sp>
      <p:sp>
        <p:nvSpPr>
          <p:cNvPr id="79" name="Google Shape;79;p13"/>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graphicFrame>
        <p:nvGraphicFramePr>
          <p:cNvPr id="7" name="Chart 6"/>
          <p:cNvGraphicFramePr/>
          <p:nvPr>
            <p:extLst>
              <p:ext uri="{D42A27DB-BD31-4B8C-83A1-F6EECF244321}">
                <p14:modId xmlns:p14="http://schemas.microsoft.com/office/powerpoint/2010/main" val="4292635500"/>
              </p:ext>
            </p:extLst>
          </p:nvPr>
        </p:nvGraphicFramePr>
        <p:xfrm>
          <a:off x="3886200" y="1047750"/>
          <a:ext cx="4541520" cy="365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813280093"/>
              </p:ext>
            </p:extLst>
          </p:nvPr>
        </p:nvGraphicFramePr>
        <p:xfrm>
          <a:off x="609600" y="1047750"/>
          <a:ext cx="3124200" cy="3657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97910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Cordelia template">
  <a:themeElements>
    <a:clrScheme name="Custom 347">
      <a:dk1>
        <a:srgbClr val="263238"/>
      </a:dk1>
      <a:lt1>
        <a:srgbClr val="FFFFFF"/>
      </a:lt1>
      <a:dk2>
        <a:srgbClr val="607D8B"/>
      </a:dk2>
      <a:lt2>
        <a:srgbClr val="ECEFF1"/>
      </a:lt2>
      <a:accent1>
        <a:srgbClr val="0091EA"/>
      </a:accent1>
      <a:accent2>
        <a:srgbClr val="0053A3"/>
      </a:accent2>
      <a:accent3>
        <a:srgbClr val="607D8B"/>
      </a:accent3>
      <a:accent4>
        <a:srgbClr val="CFD8DC"/>
      </a:accent4>
      <a:accent5>
        <a:srgbClr val="ECEFF1"/>
      </a:accent5>
      <a:accent6>
        <a:srgbClr val="ACDBF8"/>
      </a:accent6>
      <a:hlink>
        <a:srgbClr val="0091E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1678</Words>
  <Application>Microsoft Office PowerPoint</Application>
  <PresentationFormat>On-screen Show (16:9)</PresentationFormat>
  <Paragraphs>160</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Source Sans Pro</vt:lpstr>
      <vt:lpstr>Roboto Slab</vt:lpstr>
      <vt:lpstr>Cordelia template</vt:lpstr>
      <vt:lpstr>Wastewater mangement in North Lebanon</vt:lpstr>
      <vt:lpstr>مصادر المياه العادمة</vt:lpstr>
      <vt:lpstr>أنواع المجاري    شبكة المجاري الجانبية الرئيسية / شبكة المجاري الفرعية المجاري الفرعية المجاري المصبوبة</vt:lpstr>
      <vt:lpstr>أنواع أنظمة الصرف الصحي </vt:lpstr>
      <vt:lpstr>أنواع أنظمة الصرف الصحي </vt:lpstr>
      <vt:lpstr>أنواع أنظمة الصرف الصحي </vt:lpstr>
      <vt:lpstr>توزيع المياه العادمة في البحر الأبيض المتوسط</vt:lpstr>
      <vt:lpstr>إمدادات مياه الصرف الصحي بالمقارنة مع عدد السكان</vt:lpstr>
      <vt:lpstr>معدل إمدادات المياه ومياه الصرف الصحي في لبنان بالمقارنة مع عدد السكان</vt:lpstr>
      <vt:lpstr>مستوى معالجة مياه الصرف الصحي على مستوى المتوسط الإقليمي</vt:lpstr>
      <vt:lpstr>محطات معالجة مياه الصرف الصحي في لبنان    في لبنان حتى الآن واحد وثلاثون محطة لمعالجة مياه الصرف الصحي تنتج حوالي 16000 متر مكعب في اليوم   هناك محطتان كبيرتان لمعالجة المياه العادمة ، هما محطة غدير للمعالجة الأولية  محطة المعالجة الثانوية بطرابلس ، تعملان حالياً.  يجب أن يتيح إنجاز بناء محطات المعالجة الكبرى على نطاق واسع معالجة حوالي 80٪ من مياه الصرف الصحي، أي حوالي مليون متر مكعب في اليوم من المياه المستعملة المعالجة    تتطلب نسبة 20٪ المتبقية بناء حوالي 100 محطة صغيرة لمعالجة مياه الصرف</vt:lpstr>
      <vt:lpstr>PowerPoint Presentation</vt:lpstr>
      <vt:lpstr>عمليات الوحدة في محطة معالجة مياه الصرف الصحي النموذجية</vt:lpstr>
      <vt:lpstr>عمليات الوحدة في محطة معالجة مياه الصرف الصحي النموذجية</vt:lpstr>
      <vt:lpstr>تقنيات المعالجة وجودة المياه  </vt:lpstr>
      <vt:lpstr>صفات المياه الناشئة عن المياه المعاد تدويرها </vt:lpstr>
      <vt:lpstr>إنتاج حمأة مياه المجاري التقديرية لعامي 2001 و 2010 (أساس الوزن الرطب) </vt:lpstr>
      <vt:lpstr>PowerPoint Presentation</vt:lpstr>
      <vt:lpstr>تطبيق نهج ديناميكيات النظام (System Dynamics Approach)</vt:lpstr>
      <vt:lpstr>جزاكم الله خيراً</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Wastewater mangement in North Lebanon</dc:title>
  <cp:lastModifiedBy>n0ak95</cp:lastModifiedBy>
  <cp:revision>13</cp:revision>
  <dcterms:modified xsi:type="dcterms:W3CDTF">2020-03-24T18:58:52Z</dcterms:modified>
</cp:coreProperties>
</file>