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8.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9"/>
  </p:notesMasterIdLst>
  <p:sldIdLst>
    <p:sldId id="256" r:id="rId2"/>
    <p:sldId id="260" r:id="rId3"/>
    <p:sldId id="273" r:id="rId4"/>
    <p:sldId id="258" r:id="rId5"/>
    <p:sldId id="261" r:id="rId6"/>
    <p:sldId id="263" r:id="rId7"/>
    <p:sldId id="259" r:id="rId8"/>
    <p:sldId id="262" r:id="rId9"/>
    <p:sldId id="267" r:id="rId10"/>
    <p:sldId id="274" r:id="rId11"/>
    <p:sldId id="270" r:id="rId12"/>
    <p:sldId id="271" r:id="rId13"/>
    <p:sldId id="272" r:id="rId14"/>
    <p:sldId id="264" r:id="rId15"/>
    <p:sldId id="268" r:id="rId16"/>
    <p:sldId id="257"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381"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E64-4A3E-9DFC-5FDA5B0485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64-4A3E-9DFC-5FDA5B0485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64-4A3E-9DFC-5FDA5B0485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64-4A3E-9DFC-5FDA5B0485C2}"/>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2E64-4A3E-9DFC-5FDA5B0485C2}"/>
              </c:ext>
            </c:extLst>
          </c:dPt>
          <c:dLbls>
            <c:dLbl>
              <c:idx val="0"/>
              <c:layout>
                <c:manualLayout>
                  <c:x val="-8.0687738303494128E-2"/>
                  <c:y val="-0.1469702181902221"/>
                </c:manualLayout>
              </c:layout>
              <c:tx>
                <c:rich>
                  <a:bodyPr/>
                  <a:lstStyle/>
                  <a:p>
                    <a:r>
                      <a:rPr lang="en-US" dirty="0" smtClean="0"/>
                      <a:t>80%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E64-4A3E-9DFC-5FDA5B0485C2}"/>
                </c:ext>
              </c:extLst>
            </c:dLbl>
            <c:dLbl>
              <c:idx val="1"/>
              <c:layout>
                <c:manualLayout>
                  <c:x val="3.5392784962431485E-2"/>
                  <c:y val="3.385004928494606E-2"/>
                </c:manualLayout>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E64-4A3E-9DFC-5FDA5B0485C2}"/>
                </c:ext>
              </c:extLst>
            </c:dLbl>
            <c:dLbl>
              <c:idx val="2"/>
              <c:layout>
                <c:manualLayout>
                  <c:x val="3.0415338630959864E-2"/>
                  <c:y val="0.10177594672690538"/>
                </c:manualLayout>
              </c:layout>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E64-4A3E-9DFC-5FDA5B0485C2}"/>
                </c:ext>
              </c:extLst>
            </c:dLbl>
            <c:dLbl>
              <c:idx val="3"/>
              <c:layout>
                <c:manualLayout>
                  <c:x val="1.035395386940099E-2"/>
                  <c:y val="3.1500631320136967E-2"/>
                </c:manualLayout>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E64-4A3E-9DFC-5FDA5B0485C2}"/>
                </c:ext>
              </c:extLst>
            </c:dLbl>
            <c:dLbl>
              <c:idx val="4"/>
              <c:layout>
                <c:manualLayout>
                  <c:x val="3.4504551954509827E-2"/>
                  <c:y val="-1.0891418243680406E-2"/>
                </c:manualLayout>
              </c:layout>
              <c:tx>
                <c:rich>
                  <a:bodyPr/>
                  <a:lstStyle/>
                  <a:p>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E64-4A3E-9DFC-5FDA5B0485C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Sheet1!$C$1:$G$1</c:f>
              <c:strCache>
                <c:ptCount val="5"/>
                <c:pt idx="0">
                  <c:v>بناء وتأهيل المزيد من الطرقات </c:v>
                </c:pt>
                <c:pt idx="1">
                  <c:v>شبكة الباصات</c:v>
                </c:pt>
                <c:pt idx="2">
                  <c:v>المطارات</c:v>
                </c:pt>
                <c:pt idx="3">
                  <c:v>المرافئ</c:v>
                </c:pt>
                <c:pt idx="4">
                  <c:v>سكك الحديد</c:v>
                </c:pt>
              </c:strCache>
            </c:strRef>
          </c:cat>
          <c:val>
            <c:numRef>
              <c:f>Sheet1!$C$2:$G$2</c:f>
              <c:numCache>
                <c:formatCode>General</c:formatCode>
                <c:ptCount val="5"/>
                <c:pt idx="0">
                  <c:v>80</c:v>
                </c:pt>
                <c:pt idx="1">
                  <c:v>7</c:v>
                </c:pt>
                <c:pt idx="2">
                  <c:v>8</c:v>
                </c:pt>
                <c:pt idx="3">
                  <c:v>4</c:v>
                </c:pt>
                <c:pt idx="4">
                  <c:v>1</c:v>
                </c:pt>
              </c:numCache>
            </c:numRef>
          </c:val>
          <c:extLst>
            <c:ext xmlns:c16="http://schemas.microsoft.com/office/drawing/2014/chart" uri="{C3380CC4-5D6E-409C-BE32-E72D297353CC}">
              <c16:uniqueId val="{0000000A-2E64-4A3E-9DFC-5FDA5B0485C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992A1-4C76-48DE-9213-ACB2F17FFAC5}" type="datetimeFigureOut">
              <a:rPr lang="en-US" smtClean="0"/>
              <a:t>21/03/2020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50988-8B00-4CFC-AE0F-28FE65203564}" type="slidenum">
              <a:rPr lang="en-US" smtClean="0"/>
              <a:t>‹#›</a:t>
            </a:fld>
            <a:endParaRPr lang="en-US"/>
          </a:p>
        </p:txBody>
      </p:sp>
    </p:spTree>
    <p:extLst>
      <p:ext uri="{BB962C8B-B14F-4D97-AF65-F5344CB8AC3E}">
        <p14:creationId xmlns:p14="http://schemas.microsoft.com/office/powerpoint/2010/main" val="287441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dirty="0" smtClean="0">
                <a:solidFill>
                  <a:srgbClr val="363636"/>
                </a:solidFill>
                <a:latin typeface="Arial" panose="020B0604020202020204" pitchFamily="34" charset="0"/>
                <a:cs typeface="+mn-cs"/>
              </a:rPr>
              <a:t>حوالى 125 عاماً، منحت السلطات العثمانية الضوء الأخضر لإحدى الشركات الخاصة لإطلاق أول خط سكة حديد في ما كان يعرف آنذاك بـ"جبل لبنان". وما إن حل عام 1894 حتى كان أول قطار بخاري يشق طريقه ملتوياً بين الجبال والوديان رابطاً بين مدينتي بيروت ودمشق عبر بلدة رياق. ومع مرور السنوات توسعت شبكة الخطوط الحديدية وازدهرت، وامتدت لتشمل تقريباً معظم الأراضي اللبنانية شمالاً وجنوباً وبقاعاً. لكن هذه النهضة "السككية" التي نشرت العمران في ربوع بلاد الأرز مدناً وقرى، ما لبثت أن بدأت تتداعى مع انطلاق شرارة الحرب الأهلية عام 1975، إذ تقطعت أوصال هذه الخطوط وسبلها إلى أن اضمحلت نهائياً ليطويها قطار النسيان</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3</a:t>
            </a:fld>
            <a:endParaRPr lang="en-US"/>
          </a:p>
        </p:txBody>
      </p:sp>
    </p:spTree>
    <p:extLst>
      <p:ext uri="{BB962C8B-B14F-4D97-AF65-F5344CB8AC3E}">
        <p14:creationId xmlns:p14="http://schemas.microsoft.com/office/powerpoint/2010/main" val="420591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dirty="0" smtClean="0"/>
              <a:t>و هذا نموذج لمحطة قطارات، فهنا مدخل المحطة و هنا حيث تباع التذاكر و هذه منطقة الانتظار و نرى هنا مكان انتظار القطارأو المغادرة و في الجهة الاخرى حيث الوصول و في هذه الجهة نفسها  يخرج القادمون من المحطة </a:t>
            </a:r>
            <a:endParaRPr lang="en-US" dirty="0" smtClean="0"/>
          </a:p>
          <a:p>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13</a:t>
            </a:fld>
            <a:endParaRPr lang="en-US"/>
          </a:p>
        </p:txBody>
      </p:sp>
    </p:spTree>
    <p:extLst>
      <p:ext uri="{BB962C8B-B14F-4D97-AF65-F5344CB8AC3E}">
        <p14:creationId xmlns:p14="http://schemas.microsoft.com/office/powerpoint/2010/main" val="307435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r" rtl="1">
              <a:buFont typeface="Arial" panose="020B0604020202020204" pitchFamily="34" charset="0"/>
              <a:buChar char="•"/>
            </a:pPr>
            <a:r>
              <a:rPr lang="ar-LB" sz="1200" dirty="0" smtClean="0">
                <a:solidFill>
                  <a:srgbClr val="000000"/>
                </a:solidFill>
                <a:latin typeface="Arial" panose="020B0604020202020204" pitchFamily="34" charset="0"/>
                <a:cs typeface="+mn-cs"/>
              </a:rPr>
              <a:t> </a:t>
            </a:r>
            <a:r>
              <a:rPr lang="ar-LB" sz="1200" dirty="0" smtClean="0">
                <a:latin typeface="Arial" panose="020B0604020202020204" pitchFamily="34" charset="0"/>
                <a:cs typeface="+mn-cs"/>
              </a:rPr>
              <a:t>أقرت الحكومة اللبنانية الموازنة و خصصت جزءا منها لاعادة تشغيل المحطة  و ارتقت الى </a:t>
            </a:r>
            <a:r>
              <a:rPr lang="ar-LB" sz="1200" dirty="0" smtClean="0">
                <a:solidFill>
                  <a:srgbClr val="000000"/>
                </a:solidFill>
                <a:latin typeface="Arial" panose="020B0604020202020204" pitchFamily="34" charset="0"/>
                <a:cs typeface="+mn-cs"/>
              </a:rPr>
              <a:t>إنجاز محطة طرابلس الرئيسية، التي تحتاج إلى صيانة المحطات الفرعية والأرصفة ومعها الجسور الـ9 فوق الأنهر.</a:t>
            </a:r>
          </a:p>
          <a:p>
            <a:pPr marL="285750" indent="-285750" algn="r" rtl="1">
              <a:buFont typeface="Arial" panose="020B0604020202020204" pitchFamily="34" charset="0"/>
              <a:buChar char="•"/>
            </a:pPr>
            <a:r>
              <a:rPr lang="ar-LB" sz="1200" dirty="0" smtClean="0">
                <a:latin typeface="Arial" panose="020B0604020202020204" pitchFamily="34" charset="0"/>
                <a:cs typeface="+mn-cs"/>
              </a:rPr>
              <a:t>تم رصد الإعتمادات المالية، المقدرة بـ 20 مليون دولار، من أصل 75 مليون دولار، المحدّدة لهذا المشروع بكل مراحله، والمقر من ضمن موازنة الدولة اللبنانية، وأن المرحلة الأولى تهدف إلى بناء 9 جسور فوق الأنهر، ما بين مدينة طرابلس وبلدة العبودية</a:t>
            </a:r>
            <a:endParaRPr lang="en-US" sz="1200" dirty="0" smtClean="0">
              <a:latin typeface="Arial" panose="020B0604020202020204" pitchFamily="34" charset="0"/>
              <a:cs typeface="Arial" panose="020B0604020202020204" pitchFamily="34" charset="0"/>
            </a:endParaRPr>
          </a:p>
          <a:p>
            <a:endParaRPr lang="ar-LB" dirty="0" smtClean="0"/>
          </a:p>
          <a:p>
            <a:pPr algn="r" rtl="1"/>
            <a:r>
              <a:rPr lang="ar-LB" dirty="0" smtClean="0">
                <a:latin typeface="Arial" panose="020B0604020202020204" pitchFamily="34" charset="0"/>
                <a:cs typeface="+mn-cs"/>
              </a:rPr>
              <a:t>قُسم المشروع الى ثلاثة مراحل:</a:t>
            </a:r>
          </a:p>
          <a:p>
            <a:pPr algn="r" rtl="1"/>
            <a:r>
              <a:rPr lang="ar-LB" dirty="0" smtClean="0">
                <a:latin typeface="Arial" panose="020B0604020202020204" pitchFamily="34" charset="0"/>
                <a:cs typeface="+mn-cs"/>
              </a:rPr>
              <a:t>المرحلة الأولى هي مرحلة التحضير و تستغرق 6 أشهر و تكلّف 100 ألف دولار أمريكي</a:t>
            </a:r>
          </a:p>
          <a:p>
            <a:pPr algn="r" rtl="1"/>
            <a:r>
              <a:rPr lang="ar-LB" dirty="0" smtClean="0">
                <a:latin typeface="Arial" panose="020B0604020202020204" pitchFamily="34" charset="0"/>
                <a:cs typeface="+mn-cs"/>
              </a:rPr>
              <a:t>المرحلة الثانية هي مرحلة تنفيذ المشروع و يستغرق سنتين و يكلّف 1 مليون دولار أمريكي</a:t>
            </a:r>
          </a:p>
          <a:p>
            <a:pPr algn="r" rtl="1"/>
            <a:r>
              <a:rPr lang="ar-LB" dirty="0" smtClean="0">
                <a:latin typeface="Arial" panose="020B0604020202020204" pitchFamily="34" charset="0"/>
                <a:cs typeface="+mn-cs"/>
              </a:rPr>
              <a:t>أما المرحلة الثالثة و الأخيرة هي مرحلة ادارة المشروع</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14</a:t>
            </a:fld>
            <a:endParaRPr lang="en-US"/>
          </a:p>
        </p:txBody>
      </p:sp>
    </p:spTree>
    <p:extLst>
      <p:ext uri="{BB962C8B-B14F-4D97-AF65-F5344CB8AC3E}">
        <p14:creationId xmlns:p14="http://schemas.microsoft.com/office/powerpoint/2010/main" val="80142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sz="1200" b="1" dirty="0" smtClean="0">
                <a:latin typeface="Arial" panose="020B0604020202020204" pitchFamily="34" charset="0"/>
                <a:ea typeface="Times New Roman" panose="02020603050405020304" pitchFamily="18" charset="0"/>
                <a:cs typeface="+mn-cs"/>
              </a:rPr>
              <a:t>أما برنامج الأمم المتحدة الإنمائي و هدفه  تنمية القدرات المؤسسية لهيئة السكك الحديدية والنقل العام</a:t>
            </a:r>
            <a:endParaRPr lang="ar-LB" dirty="0" smtClean="0"/>
          </a:p>
          <a:p>
            <a:endParaRPr lang="ar-L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LB" dirty="0" smtClean="0"/>
              <a:t>مستشارون أفراد</a:t>
            </a:r>
            <a:r>
              <a:rPr lang="ar-LB" baseline="0" dirty="0" smtClean="0"/>
              <a:t> عدد 3  : 113 ألف دولار</a:t>
            </a:r>
            <a:endParaRPr lang="ar-LB" baseline="0" dirty="0" smtClean="0"/>
          </a:p>
          <a:p>
            <a:r>
              <a:rPr lang="ar-LB" baseline="0" dirty="0" smtClean="0"/>
              <a:t>باحث تقني عدد 1 : 42 ألف دولار</a:t>
            </a:r>
          </a:p>
          <a:p>
            <a:r>
              <a:rPr lang="en-US" dirty="0" err="1" smtClean="0">
                <a:latin typeface="Arial" panose="020B0604020202020204" pitchFamily="34" charset="0"/>
                <a:cs typeface="Arial" panose="020B0604020202020204" pitchFamily="34" charset="0"/>
              </a:rPr>
              <a:t>منسق</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تكنولوجيا</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المعلومات</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والاتصالات</a:t>
            </a:r>
            <a:r>
              <a:rPr lang="en-US" dirty="0" smtClean="0">
                <a:latin typeface="Arial" panose="020B0604020202020204" pitchFamily="34" charset="0"/>
                <a:cs typeface="Arial" panose="020B0604020202020204" pitchFamily="34" charset="0"/>
              </a:rPr>
              <a:t> </a:t>
            </a:r>
            <a:r>
              <a:rPr lang="ar-LB" dirty="0" smtClean="0">
                <a:latin typeface="Arial" panose="020B0604020202020204" pitchFamily="34" charset="0"/>
                <a:cs typeface="Arial" panose="020B0604020202020204" pitchFamily="34" charset="0"/>
              </a:rPr>
              <a:t>عدد 1: 53 ألف دولار </a:t>
            </a:r>
          </a:p>
          <a:p>
            <a:r>
              <a:rPr lang="ar-LB" dirty="0" smtClean="0">
                <a:latin typeface="Arial" panose="020B0604020202020204" pitchFamily="34" charset="0"/>
                <a:cs typeface="Arial" panose="020B0604020202020204" pitchFamily="34" charset="0"/>
              </a:rPr>
              <a:t>مهندس مدني عدد 1: 57 ألف دولار</a:t>
            </a:r>
          </a:p>
          <a:p>
            <a:r>
              <a:rPr lang="ar-LB" dirty="0" smtClean="0">
                <a:latin typeface="Arial" panose="020B0604020202020204" pitchFamily="34" charset="0"/>
                <a:cs typeface="Arial" panose="020B0604020202020204" pitchFamily="34" charset="0"/>
              </a:rPr>
              <a:t>و تقنيات أخرى</a:t>
            </a:r>
            <a:r>
              <a:rPr lang="ar-LB" baseline="0" dirty="0" smtClean="0">
                <a:latin typeface="Arial" panose="020B0604020202020204" pitchFamily="34" charset="0"/>
                <a:cs typeface="Arial" panose="020B0604020202020204" pitchFamily="34" charset="0"/>
              </a:rPr>
              <a:t> عدد 3 : 30 ألف دولار</a:t>
            </a:r>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15</a:t>
            </a:fld>
            <a:endParaRPr lang="en-US"/>
          </a:p>
        </p:txBody>
      </p:sp>
    </p:spTree>
    <p:extLst>
      <p:ext uri="{BB962C8B-B14F-4D97-AF65-F5344CB8AC3E}">
        <p14:creationId xmlns:p14="http://schemas.microsoft.com/office/powerpoint/2010/main" val="227822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latin typeface="Arial" panose="020B0604020202020204" pitchFamily="34" charset="0"/>
                <a:ea typeface="Times New Roman" panose="02020603050405020304" pitchFamily="18" charset="0"/>
              </a:rPr>
              <a:t>و اذ كانت آخر رحلة للقطار عام 1995، من هنا نأتي الى ذكر أهم الأسباب لتوقف القطارات عن العمل و نذكر منها:</a:t>
            </a:r>
            <a:endParaRPr lang="en-US" dirty="0" smtClean="0">
              <a:latin typeface="Arial" panose="020B0604020202020204" pitchFamily="34" charset="0"/>
              <a:ea typeface="Times New Roman" panose="02020603050405020304" pitchFamily="18" charset="0"/>
              <a:cs typeface="Arial" panose="020B0604020202020204" pitchFamily="34" charset="0"/>
            </a:endParaRPr>
          </a:p>
          <a:p>
            <a:pPr lvl="1" algn="r" rtl="1"/>
            <a:r>
              <a:rPr lang="ar-LB" dirty="0" smtClean="0">
                <a:latin typeface="Arial" panose="020B0604020202020204" pitchFamily="34" charset="0"/>
              </a:rPr>
              <a:t>الاعتداءات العشوائية على سكك الحديد</a:t>
            </a:r>
          </a:p>
          <a:p>
            <a:pPr lvl="1" algn="r" rtl="1"/>
            <a:r>
              <a:rPr lang="ar-LB" dirty="0" smtClean="0">
                <a:latin typeface="Arial" panose="020B0604020202020204" pitchFamily="34" charset="0"/>
              </a:rPr>
              <a:t>وغياب التخطيط اللازم لإعادة إحياء هذا القطاع</a:t>
            </a:r>
          </a:p>
        </p:txBody>
      </p:sp>
      <p:sp>
        <p:nvSpPr>
          <p:cNvPr id="4" name="Slide Number Placeholder 3"/>
          <p:cNvSpPr>
            <a:spLocks noGrp="1"/>
          </p:cNvSpPr>
          <p:nvPr>
            <p:ph type="sldNum" sz="quarter" idx="10"/>
          </p:nvPr>
        </p:nvSpPr>
        <p:spPr/>
        <p:txBody>
          <a:bodyPr/>
          <a:lstStyle/>
          <a:p>
            <a:fld id="{F7D50988-8B00-4CFC-AE0F-28FE65203564}" type="slidenum">
              <a:rPr lang="en-US" smtClean="0"/>
              <a:t>4</a:t>
            </a:fld>
            <a:endParaRPr lang="en-US"/>
          </a:p>
        </p:txBody>
      </p:sp>
    </p:spTree>
    <p:extLst>
      <p:ext uri="{BB962C8B-B14F-4D97-AF65-F5344CB8AC3E}">
        <p14:creationId xmlns:p14="http://schemas.microsoft.com/office/powerpoint/2010/main" val="323425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sz="1200" dirty="0" smtClean="0"/>
              <a:t>اما عن وضع سكة الحديد الحالي ف</a:t>
            </a:r>
            <a:r>
              <a:rPr lang="ar-LB" sz="1200" dirty="0" smtClean="0">
                <a:latin typeface="Arial" panose="020B0604020202020204" pitchFamily="34" charset="0"/>
              </a:rPr>
              <a:t> هناك قطارات صالحة للسير في لبنان ، و هناك سكك حديد تم شراؤها عام 2003، وهي لا تزال في مرفأ طرابلس و قسما كبيرا من سكك الحديد يؤجر مواقف للسيارات واستثمارات موقتة و يتم بيع بعض قطع سكك الحديد منها.</a:t>
            </a:r>
            <a:r>
              <a:rPr lang="ar-LB" sz="1200" dirty="0" smtClean="0"/>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5</a:t>
            </a:fld>
            <a:endParaRPr lang="en-US"/>
          </a:p>
        </p:txBody>
      </p:sp>
    </p:spTree>
    <p:extLst>
      <p:ext uri="{BB962C8B-B14F-4D97-AF65-F5344CB8AC3E}">
        <p14:creationId xmlns:p14="http://schemas.microsoft.com/office/powerpoint/2010/main" val="65235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6</a:t>
            </a:fld>
            <a:endParaRPr lang="en-US"/>
          </a:p>
        </p:txBody>
      </p:sp>
    </p:spTree>
    <p:extLst>
      <p:ext uri="{BB962C8B-B14F-4D97-AF65-F5344CB8AC3E}">
        <p14:creationId xmlns:p14="http://schemas.microsoft.com/office/powerpoint/2010/main" val="300951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dirty="0" smtClean="0"/>
              <a:t>بعدما أُقر في مؤتمر «سيدر – أو باريس 4» برنامج إنفاق استثماري، بالنسبة لمختلف القطاعات خُصص جزء منها للنقل، والذي نال الحصة الأكبر: 32 بالمئة من مجموع الأموال أي 5 مليارات و864 مليون دولار</a:t>
            </a:r>
            <a:r>
              <a:rPr lang="ar-LB" baseline="0" dirty="0" smtClean="0"/>
              <a:t> </a:t>
            </a:r>
            <a:r>
              <a:rPr lang="ar-LB" dirty="0" smtClean="0"/>
              <a:t>خصصت بنسبة 80% في المئة لبناء وتأهيل المزيد من الطرقات، 7 في المئة لشبكة الباصات، 8 في المئة للمطارات، 4 في المئة للمرافئ، في حين نالت سكك الحديد 1 في المئة من أموال قطاع النقل لبناء قطار يصل مرفأ طرابلس بالحدود الشمالية مع سوريا، بهدف نقل البضائع والمساهمة في إعمار سوريا.</a:t>
            </a:r>
            <a:endParaRPr lang="en-US" sz="1600" dirty="0" smtClean="0"/>
          </a:p>
          <a:p>
            <a:endParaRPr lang="ar-LB" dirty="0" smtClean="0"/>
          </a:p>
          <a:p>
            <a:r>
              <a:rPr lang="ar-LB" dirty="0" smtClean="0">
                <a:latin typeface="Arial" panose="020B0604020202020204" pitchFamily="34" charset="0"/>
                <a:cs typeface="+mn-cs"/>
              </a:rPr>
              <a:t>هذا المشروع جاهز بكل دراساته وتفاصيله الشاملة، كي يُنفّذ بشكل فعلي، وتم إطلاق المناقصات من أجل تنفيذ المرحلة الأولى من هذا المشروع، ولكن توقف العمل به، ولم تستكمل مرحلة التلزيم، بسبب عدم توافر الاعتمادات المالية اللازمة.</a:t>
            </a:r>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7</a:t>
            </a:fld>
            <a:endParaRPr lang="en-US"/>
          </a:p>
        </p:txBody>
      </p:sp>
    </p:spTree>
    <p:extLst>
      <p:ext uri="{BB962C8B-B14F-4D97-AF65-F5344CB8AC3E}">
        <p14:creationId xmlns:p14="http://schemas.microsoft.com/office/powerpoint/2010/main" val="104259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ar-LB" dirty="0" smtClean="0">
                <a:solidFill>
                  <a:srgbClr val="000000"/>
                </a:solidFill>
                <a:latin typeface="Arial" panose="020B0604020202020204" pitchFamily="34" charset="0"/>
                <a:cs typeface="+mn-cs"/>
              </a:rPr>
              <a:t>هناك خط عريض يمتد من الناقورة الى طرابلس فالحدود اللبنانية السورية بطول 233 كلم، خط جبلي ضيق بين بيروت ورياق والحدود السورية بطول 82 كلم ً، خط عريض من رياق الى القصير بطول 91 كلم، خط عريض من طرابلس الى الحدودو السورية العبودية 32 كلم.</a:t>
            </a:r>
            <a:endParaRPr lang="en-US" dirty="0" smtClean="0">
              <a:latin typeface="Arial" panose="020B0604020202020204" pitchFamily="34" charset="0"/>
              <a:cs typeface="Arial" panose="020B0604020202020204" pitchFamily="34" charset="0"/>
            </a:endParaRPr>
          </a:p>
          <a:p>
            <a:pPr algn="just" rtl="1"/>
            <a:endParaRPr lang="ar-LB" sz="1600" dirty="0" smtClean="0"/>
          </a:p>
          <a:p>
            <a:pPr algn="just" rtl="1"/>
            <a:r>
              <a:rPr lang="ar-LB" sz="1600" dirty="0" smtClean="0">
                <a:solidFill>
                  <a:srgbClr val="000000"/>
                </a:solidFill>
                <a:latin typeface="Arial" panose="020B0604020202020204" pitchFamily="34" charset="0"/>
                <a:cs typeface="+mn-cs"/>
              </a:rPr>
              <a:t>أما أبرز خطوط السكك الحديدية:</a:t>
            </a:r>
          </a:p>
          <a:p>
            <a:pPr algn="just" rtl="1"/>
            <a:r>
              <a:rPr lang="ar-LB" sz="1600" dirty="0" smtClean="0">
                <a:solidFill>
                  <a:srgbClr val="000000"/>
                </a:solidFill>
                <a:latin typeface="Arial" panose="020B0604020202020204" pitchFamily="34" charset="0"/>
                <a:cs typeface="+mn-cs"/>
              </a:rPr>
              <a:t>خط يربط بيروت بالشام </a:t>
            </a:r>
          </a:p>
          <a:p>
            <a:pPr algn="just" rtl="1"/>
            <a:r>
              <a:rPr lang="ar-LB" sz="1600" dirty="0" smtClean="0">
                <a:solidFill>
                  <a:srgbClr val="000000"/>
                </a:solidFill>
                <a:latin typeface="Arial" panose="020B0604020202020204" pitchFamily="34" charset="0"/>
                <a:cs typeface="+mn-cs"/>
              </a:rPr>
              <a:t>خط يربط رياق بأوروبا </a:t>
            </a:r>
          </a:p>
          <a:p>
            <a:pPr algn="just" rtl="1"/>
            <a:r>
              <a:rPr lang="ar-LB" sz="1600" dirty="0" smtClean="0">
                <a:solidFill>
                  <a:srgbClr val="000000"/>
                </a:solidFill>
                <a:latin typeface="Arial" panose="020B0604020202020204" pitchFamily="34" charset="0"/>
                <a:cs typeface="+mn-cs"/>
              </a:rPr>
              <a:t>خط طرابلس – حماه</a:t>
            </a:r>
          </a:p>
          <a:p>
            <a:pPr algn="just" rtl="1"/>
            <a:r>
              <a:rPr lang="ar-LB" sz="1600" dirty="0" smtClean="0">
                <a:solidFill>
                  <a:srgbClr val="000000"/>
                </a:solidFill>
                <a:latin typeface="Arial" panose="020B0604020202020204" pitchFamily="34" charset="0"/>
                <a:cs typeface="+mn-cs"/>
              </a:rPr>
              <a:t>وخط يربط طرابلس بحيفا</a:t>
            </a:r>
            <a:endParaRPr lang="en-US" sz="1600" dirty="0" smtClean="0">
              <a:latin typeface="Arial" panose="020B0604020202020204" pitchFamily="34" charset="0"/>
              <a:cs typeface="Arial" panose="020B0604020202020204" pitchFamily="34" charset="0"/>
            </a:endParaRPr>
          </a:p>
          <a:p>
            <a:pPr algn="just" rtl="1"/>
            <a:endParaRPr lang="en-US" sz="1600" dirty="0"/>
          </a:p>
        </p:txBody>
      </p:sp>
      <p:sp>
        <p:nvSpPr>
          <p:cNvPr id="4" name="Slide Number Placeholder 3"/>
          <p:cNvSpPr>
            <a:spLocks noGrp="1"/>
          </p:cNvSpPr>
          <p:nvPr>
            <p:ph type="sldNum" sz="quarter" idx="10"/>
          </p:nvPr>
        </p:nvSpPr>
        <p:spPr/>
        <p:txBody>
          <a:bodyPr/>
          <a:lstStyle/>
          <a:p>
            <a:fld id="{F7D50988-8B00-4CFC-AE0F-28FE65203564}" type="slidenum">
              <a:rPr lang="en-US" smtClean="0"/>
              <a:t>8</a:t>
            </a:fld>
            <a:endParaRPr lang="en-US"/>
          </a:p>
        </p:txBody>
      </p:sp>
    </p:spTree>
    <p:extLst>
      <p:ext uri="{BB962C8B-B14F-4D97-AF65-F5344CB8AC3E}">
        <p14:creationId xmlns:p14="http://schemas.microsoft.com/office/powerpoint/2010/main" val="3985289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قدمت جمعية </a:t>
            </a:r>
            <a:r>
              <a:rPr lang="en-US" dirty="0" smtClean="0"/>
              <a:t> train-train </a:t>
            </a:r>
            <a:r>
              <a:rPr lang="ar-LB" dirty="0" smtClean="0"/>
              <a:t>مشروع خط البترون-جبيل و الذي يبلغ طوله 17.3 كلم</a:t>
            </a:r>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9</a:t>
            </a:fld>
            <a:endParaRPr lang="en-US"/>
          </a:p>
        </p:txBody>
      </p:sp>
    </p:spTree>
    <p:extLst>
      <p:ext uri="{BB962C8B-B14F-4D97-AF65-F5344CB8AC3E}">
        <p14:creationId xmlns:p14="http://schemas.microsoft.com/office/powerpoint/2010/main" val="4935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dirty="0" smtClean="0"/>
              <a:t> و هو خط أحادي المسار، يتضمن 3 محطات و 5 جسور 4 منها حديد و واحد من حجر و هناك نفق واحد و على السكة يجب تواجد اشارة مرور القطار</a:t>
            </a:r>
            <a:endParaRPr lang="en-US" dirty="0" smtClean="0"/>
          </a:p>
          <a:p>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10</a:t>
            </a:fld>
            <a:endParaRPr lang="en-US"/>
          </a:p>
        </p:txBody>
      </p:sp>
    </p:spTree>
    <p:extLst>
      <p:ext uri="{BB962C8B-B14F-4D97-AF65-F5344CB8AC3E}">
        <p14:creationId xmlns:p14="http://schemas.microsoft.com/office/powerpoint/2010/main" val="104797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B" dirty="0" smtClean="0"/>
              <a:t>هناك عدة أنواع قطارات نذكر منها </a:t>
            </a:r>
            <a:endParaRPr lang="en-US" dirty="0"/>
          </a:p>
        </p:txBody>
      </p:sp>
      <p:sp>
        <p:nvSpPr>
          <p:cNvPr id="4" name="Slide Number Placeholder 3"/>
          <p:cNvSpPr>
            <a:spLocks noGrp="1"/>
          </p:cNvSpPr>
          <p:nvPr>
            <p:ph type="sldNum" sz="quarter" idx="10"/>
          </p:nvPr>
        </p:nvSpPr>
        <p:spPr/>
        <p:txBody>
          <a:bodyPr/>
          <a:lstStyle/>
          <a:p>
            <a:fld id="{F7D50988-8B00-4CFC-AE0F-28FE65203564}" type="slidenum">
              <a:rPr lang="en-US" smtClean="0"/>
              <a:t>11</a:t>
            </a:fld>
            <a:endParaRPr lang="en-US"/>
          </a:p>
        </p:txBody>
      </p:sp>
    </p:spTree>
    <p:extLst>
      <p:ext uri="{BB962C8B-B14F-4D97-AF65-F5344CB8AC3E}">
        <p14:creationId xmlns:p14="http://schemas.microsoft.com/office/powerpoint/2010/main" val="316139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60A6CF-AE75-4815-AB1E-2C75F0C13B7B}" type="datetime1">
              <a:rPr lang="en-US" smtClean="0"/>
              <a:t>21/03/2020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68284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FA81C7E-356B-471D-A75A-4C859A9CC875}" type="datetime1">
              <a:rPr lang="en-US" smtClean="0"/>
              <a:t>21/03/2020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5723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43AE37-DE73-491F-A533-7205F7324230}" type="datetime1">
              <a:rPr lang="en-US" smtClean="0"/>
              <a:t>21/03/2020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170148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4638B9-956B-47A6-B15D-D40623277D92}" type="datetime1">
              <a:rPr lang="en-US" smtClean="0"/>
              <a:t>21/03/2020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005724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547C2-B2A3-4A0B-AF88-74FDDF4F74BF}" type="datetime1">
              <a:rPr lang="en-US" smtClean="0"/>
              <a:t>21/03/2020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55142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26F9B9-9A85-4D77-90E3-27E301CE8DAF}" type="datetime1">
              <a:rPr lang="en-US" smtClean="0"/>
              <a:t>21/03/2020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450305484"/>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26F9B9-9A85-4D77-90E3-27E301CE8DAF}" type="datetime1">
              <a:rPr lang="en-US" smtClean="0"/>
              <a:t>21/03/2020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15737086"/>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FB4EAC-37CD-4ED4-BDC2-C203E9E94551}" type="datetime1">
              <a:rPr lang="en-US" smtClean="0"/>
              <a:t>21/03/2020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92924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9CAD5-5B8E-46E5-AD28-727655C106E0}" type="datetime1">
              <a:rPr lang="en-US" smtClean="0"/>
              <a:t>21/03/2020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91120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3A6D43-D0BE-47B9-985C-00EC507BBD39}" type="datetime1">
              <a:rPr lang="en-US" smtClean="0"/>
              <a:t>21/03/2020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32984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347732-CE3B-4F3A-8735-9AAB8F8867BA}" type="datetime1">
              <a:rPr lang="en-US" smtClean="0"/>
              <a:t>21/03/2020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89364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1901F2-2D3D-4A7B-9370-2D945BB1DC7F}" type="datetime1">
              <a:rPr lang="en-US" smtClean="0"/>
              <a:t>21/03/2020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62784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0CE89-AD0A-4075-9DA3-2E1840C661EE}" type="datetime1">
              <a:rPr lang="en-US" smtClean="0"/>
              <a:t>21/03/2020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45254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112087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7603C-2C25-4C15-B761-99BBC5DB3D7A}" type="datetime1">
              <a:rPr lang="en-US" smtClean="0"/>
              <a:t>21/03/2020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409979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12DED4A-E813-4B1B-95FB-3AB32318F81E}" type="datetime1">
              <a:rPr lang="en-US" smtClean="0"/>
              <a:t>21/03/2020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98914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A5D763-3CBF-4A95-BB46-00C73B71ABFE}" type="datetime1">
              <a:rPr lang="en-US" smtClean="0"/>
              <a:t>21/03/2020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181384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26F9B9-9A85-4D77-90E3-27E301CE8DAF}" type="datetime1">
              <a:rPr lang="en-US" smtClean="0"/>
              <a:t>21/03/2020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64C983-6F44-4475-B73D-6F29E92A8BAF}" type="slidenum">
              <a:rPr lang="en-US" smtClean="0"/>
              <a:t>‹#›</a:t>
            </a:fld>
            <a:endParaRPr lang="en-US"/>
          </a:p>
        </p:txBody>
      </p:sp>
    </p:spTree>
    <p:extLst>
      <p:ext uri="{BB962C8B-B14F-4D97-AF65-F5344CB8AC3E}">
        <p14:creationId xmlns:p14="http://schemas.microsoft.com/office/powerpoint/2010/main" val="224137872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ft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aliwaa.com.lb/%d8%a3%d8%ae%d8%a8%d8%a7%d8%b1-%d9%84%d8%a8%d9%86%d8%a7%d9%86/%d8%aa%d8%ad%d9%82%d9%8a%d9%82%d8%a7%d8%aa/%d8%ae%d8%b7-%d8%b3-%d9%83-%d9%83-%d8%ad%d8%af%d9%8a%d8%af-%d8%b7%d8%b1%d8%a7%d8%a8%d9%84%d8%b3-%d8%a7%d9%84%d8%b9%d8%a8%d9%88%d8%af%d9%8a%d8%a9-%d8%ad%d8%a7%d8%ac%d8%a9-%d9%85%d9%84%d8%ad-%d8%a9/" TargetMode="External"/><Relationship Id="rId2" Type="http://schemas.openxmlformats.org/officeDocument/2006/relationships/hyperlink" Target="https://aawsat.com/home/article/1769591/%D8%B3%D9%83%D9%83-%D8%A7%D9%84%D8%AD%D8%AF%D9%8A%D8%AF-%D8%A7%D9%84%D9%84%D8%A8%D9%86%D8%A7%D9%86%D9%8A%D8%A9-%D8%AA%D9%86%D8%AA%D8%B8%D8%B1-%D8%A5%D8%B9%D8%A7%D8%AF%D8%A9-%D8%AA%D9%81%D8%B9%D9%8A%D9%84%D9%87%D8%A7-%D9%88%D8%AA%D8%B9%D9%88%D9%8A%D9%84-%D8%B9%D9%84%D9%89-%D8%AE%D8%B7%D9%91%D8%A9-%D8%B5%D9%8A%D9%86%D9%8A%D8%A9-%C2%AB%D8%AC%D8%AF%D9%8A%D8%A9%C2%BB"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cities.org/documents/22000/0/Al+Fayhaa+Strategy+Projects.pdf/85282700-e055-40e7-9777-31ffd5a1ca2a" TargetMode="External"/><Relationship Id="rId2" Type="http://schemas.openxmlformats.org/officeDocument/2006/relationships/hyperlink" Target="https://newspaper.annahar.com/article/261972-%D9%85%D9%8A%D8%B2%D8%A7%D9%86%D9%8A%D8%A9-%D9%85%D8%B5%D9%84%D8%AD%D8%A9-%D8%A7%D9%84%D8%B3%D9%83%D9%83-%D8%A7%D9%84%D8%AD%D8%AF%D9%8A%D8%AF-%D8%A3%D9%83%D8%AB%D8%B1-%D9%85%D9%86-12-%D9%85%D9%84%D9%8A%D8%A7%D8%B1%D8%A7-%D9%85%D8%AD%D8%B7%D8%A7%D8%AA%D9%87%D8%A7-%D8%AA%D8%AA%D8%AD%D9%88%D9%84-%D9%85%D9%83%D8%A8%D8%A7%D8%AA-%D9%84%D9%84%D9%86%D9%81%D8%A7%D9%8A%D8%A7%D8%AA-%D9%88%D9%85%D9%84%D8%A7%D9%87%D9%8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8498" y="1481875"/>
            <a:ext cx="8825658" cy="963027"/>
          </a:xfrm>
        </p:spPr>
        <p:txBody>
          <a:bodyPr>
            <a:normAutofit fontScale="90000"/>
          </a:bodyPr>
          <a:lstStyle/>
          <a:p>
            <a:pPr algn="ctr"/>
            <a:r>
              <a:rPr lang="ar-LB" dirty="0" smtClean="0"/>
              <a:t>سكة الحديد في لبنان</a:t>
            </a:r>
            <a:endParaRPr lang="en-US" dirty="0"/>
          </a:p>
        </p:txBody>
      </p:sp>
      <p:sp>
        <p:nvSpPr>
          <p:cNvPr id="3" name="Subtitle 2"/>
          <p:cNvSpPr>
            <a:spLocks noGrp="1"/>
          </p:cNvSpPr>
          <p:nvPr>
            <p:ph type="subTitle" idx="1"/>
          </p:nvPr>
        </p:nvSpPr>
        <p:spPr/>
        <p:txBody>
          <a:bodyPr/>
          <a:lstStyle/>
          <a:p>
            <a:pPr algn="r" rtl="1"/>
            <a:r>
              <a:rPr lang="ar-LB" dirty="0" smtClean="0"/>
              <a:t>تقدمة: سهام عيشة</a:t>
            </a:r>
            <a:endParaRPr lang="en-US" dirty="0"/>
          </a:p>
        </p:txBody>
      </p:sp>
      <p:sp>
        <p:nvSpPr>
          <p:cNvPr id="4" name="Date Placeholder 3"/>
          <p:cNvSpPr>
            <a:spLocks noGrp="1"/>
          </p:cNvSpPr>
          <p:nvPr>
            <p:ph type="dt" sz="half" idx="10"/>
          </p:nvPr>
        </p:nvSpPr>
        <p:spPr/>
        <p:txBody>
          <a:bodyPr/>
          <a:lstStyle/>
          <a:p>
            <a:fld id="{CED4215B-8257-412F-8EB3-02DA36A443D9}" type="datetime1">
              <a:rPr lang="en-US" smtClean="0"/>
              <a:t>21/03/2020</a:t>
            </a:fld>
            <a:endParaRPr lang="en-US" dirty="0"/>
          </a:p>
        </p:txBody>
      </p:sp>
      <p:sp>
        <p:nvSpPr>
          <p:cNvPr id="5" name="Slide Number Placeholder 4"/>
          <p:cNvSpPr>
            <a:spLocks noGrp="1"/>
          </p:cNvSpPr>
          <p:nvPr>
            <p:ph type="sldNum" sz="quarter" idx="12"/>
          </p:nvPr>
        </p:nvSpPr>
        <p:spPr/>
        <p:txBody>
          <a:bodyPr/>
          <a:lstStyle/>
          <a:p>
            <a:fld id="{0864C983-6F44-4475-B73D-6F29E92A8BAF}" type="slidenum">
              <a:rPr lang="en-US" smtClean="0"/>
              <a:t>1</a:t>
            </a:fld>
            <a:endParaRPr lang="en-US"/>
          </a:p>
        </p:txBody>
      </p:sp>
      <p:pic>
        <p:nvPicPr>
          <p:cNvPr id="6" name="Grafik 2" descr="AECENAR_Kopf_withWebsiteAdress.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54954" cy="1148080"/>
          </a:xfrm>
          <a:prstGeom prst="rect">
            <a:avLst/>
          </a:prstGeom>
          <a:noFill/>
          <a:ln>
            <a:noFill/>
          </a:ln>
        </p:spPr>
      </p:pic>
      <p:pic>
        <p:nvPicPr>
          <p:cNvPr id="7" name="Grafik 10" descr="Basmalla.jpg"/>
          <p:cNvPicPr>
            <a:picLocks noChangeAspect="1"/>
          </p:cNvPicPr>
          <p:nvPr/>
        </p:nvPicPr>
        <p:blipFill>
          <a:blip r:embed="rId3" cstate="print"/>
          <a:stretch>
            <a:fillRect/>
          </a:stretch>
        </p:blipFill>
        <p:spPr>
          <a:xfrm>
            <a:off x="6051186" y="199492"/>
            <a:ext cx="2168893" cy="374548"/>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9524752" y="0"/>
            <a:ext cx="2667248" cy="16351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0968" y="2778697"/>
            <a:ext cx="3019585" cy="2755457"/>
          </a:xfrm>
          <a:prstGeom prst="rect">
            <a:avLst/>
          </a:prstGeom>
        </p:spPr>
      </p:pic>
    </p:spTree>
    <p:extLst>
      <p:ext uri="{BB962C8B-B14F-4D97-AF65-F5344CB8AC3E}">
        <p14:creationId xmlns:p14="http://schemas.microsoft.com/office/powerpoint/2010/main" val="302488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706531" y="6492875"/>
            <a:ext cx="1143000" cy="365125"/>
          </a:xfrm>
        </p:spPr>
        <p:txBody>
          <a:bodyPr/>
          <a:lstStyle/>
          <a:p>
            <a:fld id="{99C7603C-2C25-4C15-B761-99BBC5DB3D7A}" type="datetime1">
              <a:rPr lang="en-US" smtClean="0"/>
              <a:t>21/03/2020</a:t>
            </a:fld>
            <a:endParaRPr lang="en-US"/>
          </a:p>
        </p:txBody>
      </p:sp>
      <p:sp>
        <p:nvSpPr>
          <p:cNvPr id="3" name="Slide Number Placeholder 2"/>
          <p:cNvSpPr>
            <a:spLocks noGrp="1"/>
          </p:cNvSpPr>
          <p:nvPr>
            <p:ph type="sldNum" sz="quarter" idx="12"/>
          </p:nvPr>
        </p:nvSpPr>
        <p:spPr>
          <a:xfrm>
            <a:off x="10925731" y="6492875"/>
            <a:ext cx="551167" cy="365125"/>
          </a:xfrm>
        </p:spPr>
        <p:txBody>
          <a:bodyPr/>
          <a:lstStyle/>
          <a:p>
            <a:fld id="{0864C983-6F44-4475-B73D-6F29E92A8BAF}" type="slidenum">
              <a:rPr lang="en-US" smtClean="0"/>
              <a:t>10</a:t>
            </a:fld>
            <a:endParaRPr lang="en-US"/>
          </a:p>
        </p:txBody>
      </p:sp>
      <p:grpSp>
        <p:nvGrpSpPr>
          <p:cNvPr id="17" name="Group 16"/>
          <p:cNvGrpSpPr/>
          <p:nvPr/>
        </p:nvGrpSpPr>
        <p:grpSpPr>
          <a:xfrm>
            <a:off x="541992" y="465104"/>
            <a:ext cx="11152485" cy="5695939"/>
            <a:chOff x="541992" y="465104"/>
            <a:chExt cx="11152485" cy="569593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778" y="604296"/>
              <a:ext cx="3109161" cy="21198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94007" y="580604"/>
              <a:ext cx="3182271" cy="21198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0032" y="3610358"/>
              <a:ext cx="3200751" cy="2119882"/>
            </a:xfrm>
            <a:prstGeom prst="rect">
              <a:avLst/>
            </a:prstGeom>
          </p:spPr>
        </p:pic>
        <p:sp>
          <p:nvSpPr>
            <p:cNvPr id="7" name="TextBox 6"/>
            <p:cNvSpPr txBox="1"/>
            <p:nvPr/>
          </p:nvSpPr>
          <p:spPr>
            <a:xfrm>
              <a:off x="1677917" y="2712471"/>
              <a:ext cx="3188499" cy="369332"/>
            </a:xfrm>
            <a:prstGeom prst="rect">
              <a:avLst/>
            </a:prstGeom>
            <a:noFill/>
          </p:spPr>
          <p:txBody>
            <a:bodyPr wrap="square" rtlCol="0">
              <a:spAutoFit/>
            </a:bodyPr>
            <a:lstStyle/>
            <a:p>
              <a:r>
                <a:rPr lang="en-US" dirty="0" smtClean="0"/>
                <a:t>Steel bridge </a:t>
              </a:r>
              <a:r>
                <a:rPr lang="ar-LB" dirty="0" smtClean="0"/>
                <a:t> جسر حديدي </a:t>
              </a:r>
              <a:endParaRPr lang="en-US" dirty="0"/>
            </a:p>
          </p:txBody>
        </p:sp>
        <p:sp>
          <p:nvSpPr>
            <p:cNvPr id="8" name="TextBox 7"/>
            <p:cNvSpPr txBox="1"/>
            <p:nvPr/>
          </p:nvSpPr>
          <p:spPr>
            <a:xfrm>
              <a:off x="8747838" y="5785051"/>
              <a:ext cx="2946639" cy="369332"/>
            </a:xfrm>
            <a:prstGeom prst="rect">
              <a:avLst/>
            </a:prstGeom>
            <a:noFill/>
          </p:spPr>
          <p:txBody>
            <a:bodyPr wrap="square" rtlCol="0">
              <a:spAutoFit/>
            </a:bodyPr>
            <a:lstStyle/>
            <a:p>
              <a:r>
                <a:rPr lang="en-US" dirty="0" smtClean="0"/>
                <a:t>Stone bridge</a:t>
              </a:r>
              <a:r>
                <a:rPr lang="ar-LB" dirty="0" smtClean="0"/>
                <a:t> جسر حجري </a:t>
              </a:r>
              <a:endParaRPr lang="en-US" dirty="0"/>
            </a:p>
          </p:txBody>
        </p:sp>
        <p:sp>
          <p:nvSpPr>
            <p:cNvPr id="9" name="TextBox 8"/>
            <p:cNvSpPr txBox="1"/>
            <p:nvPr/>
          </p:nvSpPr>
          <p:spPr>
            <a:xfrm>
              <a:off x="5776948" y="2724178"/>
              <a:ext cx="1662983" cy="369332"/>
            </a:xfrm>
            <a:prstGeom prst="rect">
              <a:avLst/>
            </a:prstGeom>
            <a:noFill/>
          </p:spPr>
          <p:txBody>
            <a:bodyPr wrap="square" rtlCol="0">
              <a:spAutoFit/>
            </a:bodyPr>
            <a:lstStyle/>
            <a:p>
              <a:r>
                <a:rPr lang="en-US" dirty="0" smtClean="0"/>
                <a:t>Station</a:t>
              </a:r>
              <a:r>
                <a:rPr lang="ar-LB" dirty="0" smtClean="0"/>
                <a:t> محطة </a:t>
              </a: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8011" y="465104"/>
              <a:ext cx="3106419" cy="2329814"/>
            </a:xfrm>
            <a:prstGeom prst="rect">
              <a:avLst/>
            </a:prstGeom>
          </p:spPr>
        </p:pic>
        <p:sp>
          <p:nvSpPr>
            <p:cNvPr id="11" name="TextBox 10"/>
            <p:cNvSpPr txBox="1"/>
            <p:nvPr/>
          </p:nvSpPr>
          <p:spPr>
            <a:xfrm>
              <a:off x="9422452" y="2794918"/>
              <a:ext cx="1991257" cy="646331"/>
            </a:xfrm>
            <a:prstGeom prst="rect">
              <a:avLst/>
            </a:prstGeom>
            <a:noFill/>
          </p:spPr>
          <p:txBody>
            <a:bodyPr wrap="square" rtlCol="0">
              <a:spAutoFit/>
            </a:bodyPr>
            <a:lstStyle/>
            <a:p>
              <a:r>
                <a:rPr lang="en-US" dirty="0" smtClean="0"/>
                <a:t>Single-track line </a:t>
              </a:r>
              <a:r>
                <a:rPr lang="ar-LB" dirty="0" smtClean="0"/>
                <a:t>خط أحادي المسار</a:t>
              </a:r>
              <a:endParaRPr lang="en-US" dirty="0"/>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b="10687"/>
            <a:stretch/>
          </p:blipFill>
          <p:spPr>
            <a:xfrm flipH="1">
              <a:off x="4690122" y="3400426"/>
              <a:ext cx="3200751" cy="2329814"/>
            </a:xfrm>
            <a:prstGeom prst="rect">
              <a:avLst/>
            </a:prstGeom>
          </p:spPr>
        </p:pic>
        <p:sp>
          <p:nvSpPr>
            <p:cNvPr id="13" name="TextBox 12"/>
            <p:cNvSpPr txBox="1"/>
            <p:nvPr/>
          </p:nvSpPr>
          <p:spPr>
            <a:xfrm>
              <a:off x="5319589" y="5791711"/>
              <a:ext cx="1991257" cy="369332"/>
            </a:xfrm>
            <a:prstGeom prst="rect">
              <a:avLst/>
            </a:prstGeom>
            <a:noFill/>
          </p:spPr>
          <p:txBody>
            <a:bodyPr wrap="square" rtlCol="0">
              <a:spAutoFit/>
            </a:bodyPr>
            <a:lstStyle/>
            <a:p>
              <a:r>
                <a:rPr lang="en-US" dirty="0" smtClean="0"/>
                <a:t>Tunnel</a:t>
              </a:r>
              <a:r>
                <a:rPr lang="ar-LB" dirty="0" smtClean="0"/>
                <a:t> نفق </a:t>
              </a:r>
              <a:r>
                <a:rPr lang="en-US" dirty="0" smtClean="0"/>
                <a:t> </a:t>
              </a:r>
              <a:endParaRPr lang="en-US" dirty="0"/>
            </a:p>
          </p:txBody>
        </p:sp>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b="8644"/>
            <a:stretch/>
          </p:blipFill>
          <p:spPr>
            <a:xfrm>
              <a:off x="541992" y="3886841"/>
              <a:ext cx="1863820" cy="1696122"/>
            </a:xfrm>
            <a:prstGeom prst="rect">
              <a:avLst/>
            </a:prstGeom>
          </p:spPr>
        </p:pic>
        <p:sp>
          <p:nvSpPr>
            <p:cNvPr id="15" name="TextBox 14"/>
            <p:cNvSpPr txBox="1"/>
            <p:nvPr/>
          </p:nvSpPr>
          <p:spPr>
            <a:xfrm>
              <a:off x="765270" y="5677211"/>
              <a:ext cx="3316941" cy="369332"/>
            </a:xfrm>
            <a:prstGeom prst="rect">
              <a:avLst/>
            </a:prstGeom>
            <a:noFill/>
          </p:spPr>
          <p:txBody>
            <a:bodyPr wrap="square" rtlCol="0">
              <a:spAutoFit/>
            </a:bodyPr>
            <a:lstStyle/>
            <a:p>
              <a:r>
                <a:rPr lang="en-US" dirty="0" smtClean="0"/>
                <a:t>Train signal </a:t>
              </a:r>
              <a:r>
                <a:rPr lang="ar-LB" dirty="0" smtClean="0"/>
                <a:t> اشارة مرور القطار  </a:t>
              </a:r>
              <a:r>
                <a:rPr lang="en-US" dirty="0" smtClean="0"/>
                <a:t> </a:t>
              </a:r>
              <a:endParaRPr lang="en-US" dirty="0"/>
            </a:p>
          </p:txBody>
        </p:sp>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b="8117"/>
            <a:stretch/>
          </p:blipFill>
          <p:spPr>
            <a:xfrm>
              <a:off x="2460906" y="3400426"/>
              <a:ext cx="1584448" cy="2229661"/>
            </a:xfrm>
            <a:prstGeom prst="rect">
              <a:avLst/>
            </a:prstGeom>
          </p:spPr>
        </p:pic>
      </p:grpSp>
    </p:spTree>
    <p:extLst>
      <p:ext uri="{BB962C8B-B14F-4D97-AF65-F5344CB8AC3E}">
        <p14:creationId xmlns:p14="http://schemas.microsoft.com/office/powerpoint/2010/main" val="373277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16280"/>
          </a:xfrm>
        </p:spPr>
        <p:txBody>
          <a:bodyPr/>
          <a:lstStyle/>
          <a:p>
            <a:pPr algn="r" rtl="1"/>
            <a:r>
              <a:rPr lang="ar-LB" dirty="0" smtClean="0">
                <a:latin typeface="Arial" panose="020B0604020202020204" pitchFamily="34" charset="0"/>
                <a:cs typeface="Arial" panose="020B0604020202020204" pitchFamily="34" charset="0"/>
              </a:rPr>
              <a:t>أنواع القطارات </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11</a:t>
            </a:fld>
            <a:endParaRPr lang="en-US"/>
          </a:p>
        </p:txBody>
      </p:sp>
      <p:sp>
        <p:nvSpPr>
          <p:cNvPr id="5" name="TextBox 4"/>
          <p:cNvSpPr txBox="1"/>
          <p:nvPr/>
        </p:nvSpPr>
        <p:spPr>
          <a:xfrm>
            <a:off x="8421189" y="1647707"/>
            <a:ext cx="2969623" cy="369332"/>
          </a:xfrm>
          <a:prstGeom prst="rect">
            <a:avLst/>
          </a:prstGeom>
          <a:noFill/>
        </p:spPr>
        <p:txBody>
          <a:bodyPr wrap="square" rtlCol="0">
            <a:spAutoFit/>
          </a:bodyPr>
          <a:lstStyle/>
          <a:p>
            <a:pPr algn="r" rtl="1"/>
            <a:r>
              <a:rPr lang="ar-LB" dirty="0" smtClean="0">
                <a:latin typeface="Arial" panose="020B0604020202020204" pitchFamily="34" charset="0"/>
                <a:cs typeface="Arial" panose="020B0604020202020204" pitchFamily="34" charset="0"/>
              </a:rPr>
              <a:t>القطارات السريعة </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5642354" y="1658628"/>
            <a:ext cx="2969623" cy="369332"/>
          </a:xfrm>
          <a:prstGeom prst="rect">
            <a:avLst/>
          </a:prstGeom>
          <a:noFill/>
        </p:spPr>
        <p:txBody>
          <a:bodyPr wrap="square" rtlCol="0">
            <a:spAutoFit/>
          </a:bodyPr>
          <a:lstStyle/>
          <a:p>
            <a:pPr algn="r" rtl="1"/>
            <a:r>
              <a:rPr lang="ar-LB" dirty="0" smtClean="0">
                <a:latin typeface="Arial" panose="020B0604020202020204" pitchFamily="34" charset="0"/>
                <a:cs typeface="Arial" panose="020B0604020202020204" pitchFamily="34" charset="0"/>
              </a:rPr>
              <a:t>القطارات العادية </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447511" y="1660415"/>
            <a:ext cx="2969623" cy="369332"/>
          </a:xfrm>
          <a:prstGeom prst="rect">
            <a:avLst/>
          </a:prstGeom>
          <a:noFill/>
        </p:spPr>
        <p:txBody>
          <a:bodyPr wrap="square" rtlCol="0">
            <a:spAutoFit/>
          </a:bodyPr>
          <a:lstStyle/>
          <a:p>
            <a:pPr algn="r" rtl="1"/>
            <a:r>
              <a:rPr lang="ar-LB" dirty="0" smtClean="0">
                <a:latin typeface="Arial" panose="020B0604020202020204" pitchFamily="34" charset="0"/>
                <a:cs typeface="Arial" panose="020B0604020202020204" pitchFamily="34" charset="0"/>
              </a:rPr>
              <a:t>قطارات الركاب </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94593" y="1647707"/>
            <a:ext cx="2969623" cy="369332"/>
          </a:xfrm>
          <a:prstGeom prst="rect">
            <a:avLst/>
          </a:prstGeom>
          <a:noFill/>
        </p:spPr>
        <p:txBody>
          <a:bodyPr wrap="square" rtlCol="0">
            <a:spAutoFit/>
          </a:bodyPr>
          <a:lstStyle/>
          <a:p>
            <a:pPr algn="r" rtl="1"/>
            <a:r>
              <a:rPr lang="ar-LB" dirty="0" smtClean="0">
                <a:latin typeface="Arial" panose="020B0604020202020204" pitchFamily="34" charset="0"/>
                <a:cs typeface="Arial" panose="020B0604020202020204" pitchFamily="34" charset="0"/>
              </a:rPr>
              <a:t>قطارات النقل الداخلي</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2127611"/>
            <a:ext cx="1779576" cy="13346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520" y="2128317"/>
            <a:ext cx="2199748" cy="133397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0998" y="2127611"/>
            <a:ext cx="2341790" cy="131530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11" y="2121257"/>
            <a:ext cx="2340621" cy="1315305"/>
          </a:xfrm>
          <a:prstGeom prst="rect">
            <a:avLst/>
          </a:prstGeom>
        </p:spPr>
      </p:pic>
      <p:sp>
        <p:nvSpPr>
          <p:cNvPr id="13" name="Rectangle 12"/>
          <p:cNvSpPr/>
          <p:nvPr/>
        </p:nvSpPr>
        <p:spPr>
          <a:xfrm>
            <a:off x="9695059" y="3686160"/>
            <a:ext cx="2361193" cy="1200329"/>
          </a:xfrm>
          <a:prstGeom prst="rect">
            <a:avLst/>
          </a:prstGeom>
        </p:spPr>
        <p:txBody>
          <a:bodyPr wrap="square">
            <a:spAutoFit/>
          </a:bodyPr>
          <a:lstStyle/>
          <a:p>
            <a:pPr algn="just" rtl="1"/>
            <a:r>
              <a:rPr lang="ar-LB" dirty="0" smtClean="0">
                <a:latin typeface="Arial" panose="020B0604020202020204" pitchFamily="34" charset="0"/>
                <a:ea typeface="Times New Roman" panose="02020603050405020304" pitchFamily="18" charset="0"/>
                <a:cs typeface="Arial" panose="020B0604020202020204" pitchFamily="34" charset="0"/>
              </a:rPr>
              <a:t>قطارات يمكن </a:t>
            </a:r>
            <a:r>
              <a:rPr lang="ar-LB" dirty="0">
                <a:latin typeface="Arial" panose="020B0604020202020204" pitchFamily="34" charset="0"/>
                <a:ea typeface="Times New Roman" panose="02020603050405020304" pitchFamily="18" charset="0"/>
                <a:cs typeface="Arial" panose="020B0604020202020204" pitchFamily="34" charset="0"/>
              </a:rPr>
              <a:t>تشغليها بسرعة 125 ميل في </a:t>
            </a:r>
            <a:r>
              <a:rPr lang="ar-LB" dirty="0" smtClean="0">
                <a:latin typeface="Arial" panose="020B0604020202020204" pitchFamily="34" charset="0"/>
                <a:ea typeface="Times New Roman" panose="02020603050405020304" pitchFamily="18" charset="0"/>
                <a:cs typeface="Arial" panose="020B0604020202020204" pitchFamily="34" charset="0"/>
              </a:rPr>
              <a:t>الساعة </a:t>
            </a:r>
            <a:r>
              <a:rPr lang="ar-LB" dirty="0">
                <a:latin typeface="Arial" panose="020B0604020202020204" pitchFamily="34" charset="0"/>
                <a:cs typeface="Arial" panose="020B0604020202020204" pitchFamily="34" charset="0"/>
              </a:rPr>
              <a:t>و يربط هذا النوع عموما المناطق الكبيرة و البعيدة ببعضها</a:t>
            </a:r>
            <a:endParaRPr lang="en-US" dirty="0">
              <a:latin typeface="Arial" panose="020B0604020202020204" pitchFamily="34" charset="0"/>
              <a:cs typeface="Arial" panose="020B0604020202020204" pitchFamily="34" charset="0"/>
            </a:endParaRPr>
          </a:p>
        </p:txBody>
      </p:sp>
      <p:sp>
        <p:nvSpPr>
          <p:cNvPr id="14" name="Rectangle 13"/>
          <p:cNvSpPr/>
          <p:nvPr/>
        </p:nvSpPr>
        <p:spPr>
          <a:xfrm>
            <a:off x="6945446" y="3686160"/>
            <a:ext cx="2230594" cy="2086725"/>
          </a:xfrm>
          <a:prstGeom prst="rect">
            <a:avLst/>
          </a:prstGeom>
        </p:spPr>
        <p:txBody>
          <a:bodyPr wrap="square">
            <a:spAutoFit/>
          </a:bodyPr>
          <a:lstStyle/>
          <a:p>
            <a:pPr algn="just" rtl="1">
              <a:lnSpc>
                <a:spcPct val="120000"/>
              </a:lnSpc>
              <a:spcAft>
                <a:spcPts val="400"/>
              </a:spcAft>
              <a:tabLst>
                <a:tab pos="1260475" algn="l"/>
              </a:tabLst>
            </a:pPr>
            <a:r>
              <a:rPr lang="ar-LB" dirty="0">
                <a:latin typeface="Arial" panose="020B0604020202020204" pitchFamily="34" charset="0"/>
                <a:ea typeface="Times New Roman" panose="02020603050405020304" pitchFamily="18" charset="0"/>
                <a:cs typeface="Arial" panose="020B0604020202020204" pitchFamily="34" charset="0"/>
              </a:rPr>
              <a:t>القطارات العادية تلك التي تربط بين المدن و تعني عموما القطارات التي تسافر لمسافات متوسطة لتربط التجمعات السكانية و المدن ببعضها.</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Rectangle 14"/>
          <p:cNvSpPr/>
          <p:nvPr/>
        </p:nvSpPr>
        <p:spPr>
          <a:xfrm>
            <a:off x="3712616" y="3686159"/>
            <a:ext cx="2198554" cy="1200329"/>
          </a:xfrm>
          <a:prstGeom prst="rect">
            <a:avLst/>
          </a:prstGeom>
        </p:spPr>
        <p:txBody>
          <a:bodyPr wrap="square">
            <a:spAutoFit/>
          </a:bodyPr>
          <a:lstStyle/>
          <a:p>
            <a:pPr algn="just" rtl="1"/>
            <a:r>
              <a:rPr lang="ar-LB" dirty="0">
                <a:latin typeface="Arial" panose="020B0604020202020204" pitchFamily="34" charset="0"/>
                <a:ea typeface="Times New Roman" panose="02020603050405020304" pitchFamily="18" charset="0"/>
                <a:cs typeface="Arial" panose="020B0604020202020204" pitchFamily="34" charset="0"/>
              </a:rPr>
              <a:t>قطارات الركاب تعني تلك التي تربط الضواحي بالمدن الرئيسية و تخدم في الدرجة الأولى العمال و الموظفين.</a:t>
            </a:r>
            <a:endParaRPr lang="en-US" dirty="0">
              <a:latin typeface="Arial" panose="020B0604020202020204" pitchFamily="34" charset="0"/>
              <a:cs typeface="Arial" panose="020B0604020202020204" pitchFamily="34" charset="0"/>
            </a:endParaRPr>
          </a:p>
        </p:txBody>
      </p:sp>
      <p:sp>
        <p:nvSpPr>
          <p:cNvPr id="16" name="Rectangle 15"/>
          <p:cNvSpPr/>
          <p:nvPr/>
        </p:nvSpPr>
        <p:spPr>
          <a:xfrm>
            <a:off x="684469" y="3540780"/>
            <a:ext cx="2594354" cy="2308324"/>
          </a:xfrm>
          <a:prstGeom prst="rect">
            <a:avLst/>
          </a:prstGeom>
        </p:spPr>
        <p:txBody>
          <a:bodyPr wrap="square">
            <a:spAutoFit/>
          </a:bodyPr>
          <a:lstStyle/>
          <a:p>
            <a:pPr algn="just" rtl="1"/>
            <a:r>
              <a:rPr lang="ar-LB" dirty="0">
                <a:latin typeface="Arial" panose="020B0604020202020204" pitchFamily="34" charset="0"/>
                <a:cs typeface="Arial" panose="020B0604020202020204" pitchFamily="34" charset="0"/>
              </a:rPr>
              <a:t>يعني النقل السريع الذي يُعرف باسم مترو الأنفاق أو الترام، و هذه المركبات تخدم التجمعات السكانية داخل المدن.</a:t>
            </a:r>
          </a:p>
          <a:p>
            <a:pPr algn="just" rtl="1"/>
            <a:r>
              <a:rPr lang="ar-LB" dirty="0">
                <a:latin typeface="Arial" panose="020B0604020202020204" pitchFamily="34" charset="0"/>
                <a:cs typeface="Arial" panose="020B0604020202020204" pitchFamily="34" charset="0"/>
              </a:rPr>
              <a:t>ولدى هذا النوع من النقل سعة كبيرة حيث تعمل بشكل منفصل تماما عن حركة المرور على الطرق الرئيسية.</a:t>
            </a:r>
          </a:p>
        </p:txBody>
      </p:sp>
    </p:spTree>
    <p:extLst>
      <p:ext uri="{BB962C8B-B14F-4D97-AF65-F5344CB8AC3E}">
        <p14:creationId xmlns:p14="http://schemas.microsoft.com/office/powerpoint/2010/main" val="154331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683" y="201706"/>
            <a:ext cx="3499847" cy="664029"/>
          </a:xfrm>
        </p:spPr>
        <p:txBody>
          <a:bodyPr>
            <a:normAutofit fontScale="90000"/>
          </a:bodyPr>
          <a:lstStyle/>
          <a:p>
            <a:r>
              <a:rPr lang="ar-LB" dirty="0" smtClean="0">
                <a:latin typeface="Arial" panose="020B0604020202020204" pitchFamily="34" charset="0"/>
                <a:cs typeface="Arial" panose="020B0604020202020204" pitchFamily="34" charset="0"/>
              </a:rPr>
              <a:t>سكة حديد طرابلس </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12</a:t>
            </a:fld>
            <a:endParaRPr lang="en-US"/>
          </a:p>
        </p:txBody>
      </p:sp>
      <p:grpSp>
        <p:nvGrpSpPr>
          <p:cNvPr id="10" name="Group 9"/>
          <p:cNvGrpSpPr/>
          <p:nvPr/>
        </p:nvGrpSpPr>
        <p:grpSpPr>
          <a:xfrm>
            <a:off x="2123735" y="865735"/>
            <a:ext cx="9836650" cy="5834449"/>
            <a:chOff x="2123735" y="865735"/>
            <a:chExt cx="9836650" cy="583444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28" y="1465472"/>
              <a:ext cx="4936857" cy="45050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5110" y="1257997"/>
              <a:ext cx="3035434" cy="17059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017" y="3413928"/>
              <a:ext cx="2811216" cy="160118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7263" y="5066366"/>
              <a:ext cx="2180154" cy="163381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35" y="5095800"/>
              <a:ext cx="2050890" cy="1152600"/>
            </a:xfrm>
            <a:prstGeom prst="rect">
              <a:avLst/>
            </a:prstGeom>
          </p:spPr>
        </p:pic>
        <p:sp>
          <p:nvSpPr>
            <p:cNvPr id="11" name="TextBox 10"/>
            <p:cNvSpPr txBox="1"/>
            <p:nvPr/>
          </p:nvSpPr>
          <p:spPr>
            <a:xfrm>
              <a:off x="8816015" y="1040307"/>
              <a:ext cx="1488141" cy="369332"/>
            </a:xfrm>
            <a:prstGeom prst="rect">
              <a:avLst/>
            </a:prstGeom>
            <a:noFill/>
          </p:spPr>
          <p:txBody>
            <a:bodyPr wrap="square" rtlCol="0">
              <a:spAutoFit/>
            </a:bodyPr>
            <a:lstStyle/>
            <a:p>
              <a:pPr algn="just" rtl="1"/>
              <a:r>
                <a:rPr lang="ar-LB" b="1" dirty="0" smtClean="0">
                  <a:latin typeface="Arial" panose="020B0604020202020204" pitchFamily="34" charset="0"/>
                  <a:cs typeface="Arial" panose="020B0604020202020204" pitchFamily="34" charset="0"/>
                </a:rPr>
                <a:t>المحطة الرئيسية</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2969886" y="865735"/>
              <a:ext cx="1488141" cy="369332"/>
            </a:xfrm>
            <a:prstGeom prst="rect">
              <a:avLst/>
            </a:prstGeom>
            <a:noFill/>
          </p:spPr>
          <p:txBody>
            <a:bodyPr wrap="square" rtlCol="0">
              <a:spAutoFit/>
            </a:bodyPr>
            <a:lstStyle/>
            <a:p>
              <a:pPr algn="just" rtl="1"/>
              <a:r>
                <a:rPr lang="ar-LB" b="1" dirty="0" smtClean="0">
                  <a:latin typeface="Arial" panose="020B0604020202020204" pitchFamily="34" charset="0"/>
                  <a:cs typeface="Arial" panose="020B0604020202020204" pitchFamily="34" charset="0"/>
                </a:rPr>
                <a:t>سكة الحديد</a:t>
              </a:r>
              <a:endParaRPr lang="en-US" b="1" dirty="0">
                <a:latin typeface="Arial" panose="020B0604020202020204" pitchFamily="34" charset="0"/>
                <a:cs typeface="Arial" panose="020B0604020202020204" pitchFamily="34" charset="0"/>
              </a:endParaRPr>
            </a:p>
          </p:txBody>
        </p:sp>
        <p:sp>
          <p:nvSpPr>
            <p:cNvPr id="13" name="TextBox 12"/>
            <p:cNvSpPr txBox="1"/>
            <p:nvPr/>
          </p:nvSpPr>
          <p:spPr>
            <a:xfrm>
              <a:off x="2769017" y="3044596"/>
              <a:ext cx="2358594" cy="369332"/>
            </a:xfrm>
            <a:prstGeom prst="rect">
              <a:avLst/>
            </a:prstGeom>
            <a:noFill/>
          </p:spPr>
          <p:txBody>
            <a:bodyPr wrap="square" rtlCol="0">
              <a:spAutoFit/>
            </a:bodyPr>
            <a:lstStyle/>
            <a:p>
              <a:pPr algn="just" rtl="1"/>
              <a:r>
                <a:rPr lang="ar-LB" b="1" dirty="0" smtClean="0">
                  <a:latin typeface="Arial" panose="020B0604020202020204" pitchFamily="34" charset="0"/>
                  <a:cs typeface="Arial" panose="020B0604020202020204" pitchFamily="34" charset="0"/>
                </a:rPr>
                <a:t>القطارات الموجودة حاليا</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2810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7603C-2C25-4C15-B761-99BBC5DB3D7A}" type="datetime1">
              <a:rPr lang="en-US" smtClean="0"/>
              <a:t>21/03/2020</a:t>
            </a:fld>
            <a:endParaRPr lang="en-US"/>
          </a:p>
        </p:txBody>
      </p:sp>
      <p:sp>
        <p:nvSpPr>
          <p:cNvPr id="3" name="Slide Number Placeholder 2"/>
          <p:cNvSpPr>
            <a:spLocks noGrp="1"/>
          </p:cNvSpPr>
          <p:nvPr>
            <p:ph type="sldNum" sz="quarter" idx="12"/>
          </p:nvPr>
        </p:nvSpPr>
        <p:spPr/>
        <p:txBody>
          <a:bodyPr/>
          <a:lstStyle/>
          <a:p>
            <a:fld id="{0864C983-6F44-4475-B73D-6F29E92A8BAF}" type="slidenum">
              <a:rPr lang="en-US" smtClean="0"/>
              <a:t>13</a:t>
            </a:fld>
            <a:endParaRPr lang="en-US"/>
          </a:p>
        </p:txBody>
      </p:sp>
      <p:sp>
        <p:nvSpPr>
          <p:cNvPr id="14" name="Rectangle 13"/>
          <p:cNvSpPr/>
          <p:nvPr/>
        </p:nvSpPr>
        <p:spPr>
          <a:xfrm>
            <a:off x="8996205" y="720693"/>
            <a:ext cx="2359511" cy="1569660"/>
          </a:xfrm>
          <a:prstGeom prst="rect">
            <a:avLst/>
          </a:prstGeom>
        </p:spPr>
        <p:txBody>
          <a:bodyPr wrap="square">
            <a:spAutoFit/>
          </a:bodyPr>
          <a:lstStyle/>
          <a:p>
            <a:pPr algn="r" rtl="1"/>
            <a:r>
              <a:rPr lang="ar-LB" sz="3200" dirty="0">
                <a:latin typeface="Arial" panose="020B0604020202020204" pitchFamily="34" charset="0"/>
                <a:cs typeface="Arial" panose="020B0604020202020204" pitchFamily="34" charset="0"/>
              </a:rPr>
              <a:t>رسم نموذج لمحطة قطارات </a:t>
            </a:r>
            <a:r>
              <a:rPr lang="en-US" sz="3200" dirty="0" err="1">
                <a:latin typeface="Arial" panose="020B0604020202020204" pitchFamily="34" charset="0"/>
                <a:cs typeface="Arial" panose="020B0604020202020204" pitchFamily="34" charset="0"/>
              </a:rPr>
              <a:t>FreeCAD</a:t>
            </a:r>
            <a:endParaRPr lang="en-US" sz="3200" dirty="0">
              <a:latin typeface="Arial" panose="020B0604020202020204" pitchFamily="34" charset="0"/>
              <a:cs typeface="Arial" panose="020B060402020202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251831684"/>
              </p:ext>
            </p:extLst>
          </p:nvPr>
        </p:nvGraphicFramePr>
        <p:xfrm>
          <a:off x="9102725" y="4402138"/>
          <a:ext cx="1387475" cy="439737"/>
        </p:xfrm>
        <a:graphic>
          <a:graphicData uri="http://schemas.openxmlformats.org/presentationml/2006/ole">
            <mc:AlternateContent xmlns:mc="http://schemas.openxmlformats.org/markup-compatibility/2006">
              <mc:Choice xmlns:v="urn:schemas-microsoft-com:vml" Requires="v">
                <p:oleObj spid="_x0000_s1058" name="Packager Shell Object" showAsIcon="1" r:id="rId4" imgW="1386720" imgH="439560" progId="Package">
                  <p:embed/>
                </p:oleObj>
              </mc:Choice>
              <mc:Fallback>
                <p:oleObj name="Packager Shell Object" showAsIcon="1" r:id="rId4" imgW="1386720" imgH="439560" progId="Package">
                  <p:embed/>
                  <p:pic>
                    <p:nvPicPr>
                      <p:cNvPr id="0" name=""/>
                      <p:cNvPicPr/>
                      <p:nvPr/>
                    </p:nvPicPr>
                    <p:blipFill>
                      <a:blip r:embed="rId5"/>
                      <a:stretch>
                        <a:fillRect/>
                      </a:stretch>
                    </p:blipFill>
                    <p:spPr>
                      <a:xfrm>
                        <a:off x="9102725" y="4402138"/>
                        <a:ext cx="1387475" cy="439737"/>
                      </a:xfrm>
                      <a:prstGeom prst="rect">
                        <a:avLst/>
                      </a:prstGeom>
                    </p:spPr>
                  </p:pic>
                </p:oleObj>
              </mc:Fallback>
            </mc:AlternateContent>
          </a:graphicData>
        </a:graphic>
      </p:graphicFrame>
      <p:grpSp>
        <p:nvGrpSpPr>
          <p:cNvPr id="16" name="Group 15"/>
          <p:cNvGrpSpPr/>
          <p:nvPr/>
        </p:nvGrpSpPr>
        <p:grpSpPr>
          <a:xfrm>
            <a:off x="729431" y="0"/>
            <a:ext cx="7235737" cy="6529388"/>
            <a:chOff x="2253703" y="359092"/>
            <a:chExt cx="7142709" cy="6498908"/>
          </a:xfrm>
        </p:grpSpPr>
        <p:pic>
          <p:nvPicPr>
            <p:cNvPr id="17" name="Picture 16"/>
            <p:cNvPicPr>
              <a:picLocks noChangeAspect="1"/>
            </p:cNvPicPr>
            <p:nvPr/>
          </p:nvPicPr>
          <p:blipFill>
            <a:blip r:embed="rId6"/>
            <a:stretch>
              <a:fillRect/>
            </a:stretch>
          </p:blipFill>
          <p:spPr>
            <a:xfrm>
              <a:off x="2253703" y="359092"/>
              <a:ext cx="7142709" cy="6498908"/>
            </a:xfrm>
            <a:prstGeom prst="rect">
              <a:avLst/>
            </a:prstGeom>
          </p:spPr>
        </p:pic>
        <p:sp>
          <p:nvSpPr>
            <p:cNvPr id="18" name="TextBox 17"/>
            <p:cNvSpPr txBox="1"/>
            <p:nvPr/>
          </p:nvSpPr>
          <p:spPr>
            <a:xfrm>
              <a:off x="2651760" y="3608546"/>
              <a:ext cx="1859280" cy="369332"/>
            </a:xfrm>
            <a:prstGeom prst="rect">
              <a:avLst/>
            </a:prstGeom>
            <a:noFill/>
          </p:spPr>
          <p:txBody>
            <a:bodyPr wrap="square" rtlCol="0">
              <a:spAutoFit/>
            </a:bodyPr>
            <a:lstStyle/>
            <a:p>
              <a:r>
                <a:rPr lang="en-US" dirty="0" smtClean="0"/>
                <a:t>Enter station</a:t>
              </a:r>
              <a:endParaRPr lang="en-US" dirty="0"/>
            </a:p>
          </p:txBody>
        </p:sp>
        <p:sp>
          <p:nvSpPr>
            <p:cNvPr id="19" name="TextBox 18"/>
            <p:cNvSpPr txBox="1"/>
            <p:nvPr/>
          </p:nvSpPr>
          <p:spPr>
            <a:xfrm rot="16200000">
              <a:off x="3848874" y="2807881"/>
              <a:ext cx="1324332" cy="646331"/>
            </a:xfrm>
            <a:prstGeom prst="rect">
              <a:avLst/>
            </a:prstGeom>
            <a:noFill/>
          </p:spPr>
          <p:txBody>
            <a:bodyPr wrap="square" rtlCol="0">
              <a:spAutoFit/>
            </a:bodyPr>
            <a:lstStyle/>
            <a:p>
              <a:r>
                <a:rPr lang="en-US" dirty="0" smtClean="0"/>
                <a:t>Waiting area</a:t>
              </a:r>
              <a:endParaRPr lang="en-US" dirty="0"/>
            </a:p>
          </p:txBody>
        </p:sp>
        <p:sp>
          <p:nvSpPr>
            <p:cNvPr id="20" name="TextBox 19"/>
            <p:cNvSpPr txBox="1"/>
            <p:nvPr/>
          </p:nvSpPr>
          <p:spPr>
            <a:xfrm rot="16200000">
              <a:off x="4710751" y="2863572"/>
              <a:ext cx="1859280" cy="369332"/>
            </a:xfrm>
            <a:prstGeom prst="rect">
              <a:avLst/>
            </a:prstGeom>
            <a:noFill/>
          </p:spPr>
          <p:txBody>
            <a:bodyPr wrap="square" rtlCol="0">
              <a:spAutoFit/>
            </a:bodyPr>
            <a:lstStyle/>
            <a:p>
              <a:r>
                <a:rPr lang="en-US" dirty="0" smtClean="0"/>
                <a:t>Departure </a:t>
              </a:r>
              <a:endParaRPr lang="en-US" dirty="0"/>
            </a:p>
          </p:txBody>
        </p:sp>
        <p:sp>
          <p:nvSpPr>
            <p:cNvPr id="21" name="TextBox 20"/>
            <p:cNvSpPr txBox="1"/>
            <p:nvPr/>
          </p:nvSpPr>
          <p:spPr>
            <a:xfrm>
              <a:off x="4093008" y="4461986"/>
              <a:ext cx="1859280" cy="369332"/>
            </a:xfrm>
            <a:prstGeom prst="rect">
              <a:avLst/>
            </a:prstGeom>
            <a:noFill/>
          </p:spPr>
          <p:txBody>
            <a:bodyPr wrap="square" rtlCol="0">
              <a:spAutoFit/>
            </a:bodyPr>
            <a:lstStyle/>
            <a:p>
              <a:r>
                <a:rPr lang="en-US" dirty="0" smtClean="0"/>
                <a:t>Ticket area</a:t>
              </a:r>
              <a:endParaRPr lang="en-US" dirty="0"/>
            </a:p>
          </p:txBody>
        </p:sp>
        <p:sp>
          <p:nvSpPr>
            <p:cNvPr id="22" name="TextBox 21"/>
            <p:cNvSpPr txBox="1"/>
            <p:nvPr/>
          </p:nvSpPr>
          <p:spPr>
            <a:xfrm rot="16200000">
              <a:off x="6100372" y="3082012"/>
              <a:ext cx="1859280" cy="369332"/>
            </a:xfrm>
            <a:prstGeom prst="rect">
              <a:avLst/>
            </a:prstGeom>
            <a:noFill/>
          </p:spPr>
          <p:txBody>
            <a:bodyPr wrap="square" rtlCol="0">
              <a:spAutoFit/>
            </a:bodyPr>
            <a:lstStyle/>
            <a:p>
              <a:r>
                <a:rPr lang="en-US" dirty="0" smtClean="0"/>
                <a:t>Arrival </a:t>
              </a:r>
              <a:endParaRPr lang="en-US" dirty="0"/>
            </a:p>
          </p:txBody>
        </p:sp>
        <p:sp>
          <p:nvSpPr>
            <p:cNvPr id="23" name="TextBox 22"/>
            <p:cNvSpPr txBox="1"/>
            <p:nvPr/>
          </p:nvSpPr>
          <p:spPr>
            <a:xfrm>
              <a:off x="7214678" y="3608546"/>
              <a:ext cx="1859280" cy="369332"/>
            </a:xfrm>
            <a:prstGeom prst="rect">
              <a:avLst/>
            </a:prstGeom>
            <a:noFill/>
          </p:spPr>
          <p:txBody>
            <a:bodyPr wrap="square" rtlCol="0">
              <a:spAutoFit/>
            </a:bodyPr>
            <a:lstStyle/>
            <a:p>
              <a:r>
                <a:rPr lang="en-US" dirty="0" smtClean="0"/>
                <a:t>Exit station</a:t>
              </a:r>
              <a:endParaRPr lang="en-US" dirty="0"/>
            </a:p>
          </p:txBody>
        </p:sp>
        <p:sp>
          <p:nvSpPr>
            <p:cNvPr id="24" name="Right Arrow 23"/>
            <p:cNvSpPr/>
            <p:nvPr/>
          </p:nvSpPr>
          <p:spPr>
            <a:xfrm>
              <a:off x="3246120" y="4033996"/>
              <a:ext cx="670560" cy="162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7508271" y="3993475"/>
              <a:ext cx="797273" cy="243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98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231" y="213231"/>
            <a:ext cx="10018713" cy="596668"/>
          </a:xfrm>
        </p:spPr>
        <p:txBody>
          <a:bodyPr>
            <a:normAutofit fontScale="90000"/>
          </a:bodyPr>
          <a:lstStyle/>
          <a:p>
            <a:pPr algn="r"/>
            <a:r>
              <a:rPr lang="ar-LB" dirty="0">
                <a:latin typeface="Arial" panose="020B0604020202020204" pitchFamily="34" charset="0"/>
                <a:cs typeface="Arial" panose="020B0604020202020204" pitchFamily="34" charset="0"/>
              </a:rPr>
              <a:t>التكلفة الاجمالية لمشروع اعادة تشغيل المحطة </a:t>
            </a:r>
            <a:endParaRPr lang="en-US" dirty="0"/>
          </a:p>
        </p:txBody>
      </p:sp>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14</a:t>
            </a:fld>
            <a:endParaRPr lang="en-US"/>
          </a:p>
        </p:txBody>
      </p:sp>
      <p:pic>
        <p:nvPicPr>
          <p:cNvPr id="7" name="Picture 6"/>
          <p:cNvPicPr>
            <a:picLocks noChangeAspect="1"/>
          </p:cNvPicPr>
          <p:nvPr/>
        </p:nvPicPr>
        <p:blipFill rotWithShape="1">
          <a:blip r:embed="rId3"/>
          <a:srcRect t="5817"/>
          <a:stretch/>
        </p:blipFill>
        <p:spPr>
          <a:xfrm>
            <a:off x="721173" y="2060154"/>
            <a:ext cx="5371900" cy="4366430"/>
          </a:xfrm>
          <a:prstGeom prst="rect">
            <a:avLst/>
          </a:prstGeom>
        </p:spPr>
      </p:pic>
      <p:sp>
        <p:nvSpPr>
          <p:cNvPr id="10" name="TextBox 9"/>
          <p:cNvSpPr txBox="1"/>
          <p:nvPr/>
        </p:nvSpPr>
        <p:spPr>
          <a:xfrm>
            <a:off x="2688771" y="917130"/>
            <a:ext cx="8936173" cy="1200329"/>
          </a:xfrm>
          <a:prstGeom prst="rect">
            <a:avLst/>
          </a:prstGeom>
          <a:noFill/>
        </p:spPr>
        <p:txBody>
          <a:bodyPr wrap="square" rtlCol="0">
            <a:spAutoFit/>
          </a:bodyPr>
          <a:lstStyle/>
          <a:p>
            <a:pPr marL="285750" indent="-285750" algn="r" rtl="1">
              <a:buFont typeface="Arial" panose="020B0604020202020204" pitchFamily="34" charset="0"/>
              <a:buChar char="•"/>
            </a:pPr>
            <a:r>
              <a:rPr lang="ar-LB" dirty="0" smtClean="0">
                <a:latin typeface="Arial" panose="020B0604020202020204" pitchFamily="34" charset="0"/>
                <a:cs typeface="Arial" panose="020B0604020202020204" pitchFamily="34" charset="0"/>
              </a:rPr>
              <a:t>رصد الاعتمادات المالية من قبل الحكومة لصيانة المحطات و الأرصفة و 9 جسور ب 20 مليون دولار. </a:t>
            </a:r>
          </a:p>
          <a:p>
            <a:pPr marL="285750" indent="-285750" algn="r" rtl="1">
              <a:buFont typeface="Arial" panose="020B0604020202020204" pitchFamily="34" charset="0"/>
              <a:buChar char="•"/>
            </a:pPr>
            <a:r>
              <a:rPr lang="ar-LB" dirty="0">
                <a:latin typeface="Arial" panose="020B0604020202020204" pitchFamily="34" charset="0"/>
                <a:ea typeface="Times New Roman" panose="02020603050405020304" pitchFamily="18" charset="0"/>
                <a:cs typeface="Arial" panose="020B0604020202020204" pitchFamily="34" charset="0"/>
              </a:rPr>
              <a:t>أما بلدية الفيحاء قامت بإنشاء مشروع إعادة تأهيل محطة سكة الحديد بطرابلس وإعادة فتح قسم سكة الحديد بين طرابلس وحمص. أبرز تفاصيل المشروع هي في الصورة التالية: </a:t>
            </a:r>
            <a:endParaRPr lang="en-US" dirty="0">
              <a:latin typeface="Arial" panose="020B0604020202020204" pitchFamily="34" charset="0"/>
              <a:cs typeface="Arial" panose="020B0604020202020204" pitchFamily="34" charset="0"/>
            </a:endParaRPr>
          </a:p>
          <a:p>
            <a:pPr marL="285750" indent="-285750" algn="r" rt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3"/>
          <a:srcRect l="20777" t="67908" r="7514" b="17301"/>
          <a:stretch/>
        </p:blipFill>
        <p:spPr>
          <a:xfrm>
            <a:off x="6615587" y="4152623"/>
            <a:ext cx="5257800" cy="1023256"/>
          </a:xfrm>
          <a:prstGeom prst="rect">
            <a:avLst/>
          </a:prstGeom>
        </p:spPr>
      </p:pic>
      <p:sp>
        <p:nvSpPr>
          <p:cNvPr id="12" name="Curved Up Arrow 11"/>
          <p:cNvSpPr/>
          <p:nvPr/>
        </p:nvSpPr>
        <p:spPr>
          <a:xfrm>
            <a:off x="5910987" y="5339077"/>
            <a:ext cx="1409200" cy="381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363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7603C-2C25-4C15-B761-99BBC5DB3D7A}" type="datetime1">
              <a:rPr lang="en-US" smtClean="0"/>
              <a:t>21/03/2020</a:t>
            </a:fld>
            <a:endParaRPr lang="en-US"/>
          </a:p>
        </p:txBody>
      </p:sp>
      <p:sp>
        <p:nvSpPr>
          <p:cNvPr id="3" name="Slide Number Placeholder 2"/>
          <p:cNvSpPr>
            <a:spLocks noGrp="1"/>
          </p:cNvSpPr>
          <p:nvPr>
            <p:ph type="sldNum" sz="quarter" idx="12"/>
          </p:nvPr>
        </p:nvSpPr>
        <p:spPr/>
        <p:txBody>
          <a:bodyPr/>
          <a:lstStyle/>
          <a:p>
            <a:fld id="{0864C983-6F44-4475-B73D-6F29E92A8BAF}" type="slidenum">
              <a:rPr lang="en-US" smtClean="0"/>
              <a:t>15</a:t>
            </a:fld>
            <a:endParaRPr lang="en-US"/>
          </a:p>
        </p:txBody>
      </p:sp>
      <p:pic>
        <p:nvPicPr>
          <p:cNvPr id="4" name="Picture 3"/>
          <p:cNvPicPr>
            <a:picLocks noChangeAspect="1"/>
          </p:cNvPicPr>
          <p:nvPr/>
        </p:nvPicPr>
        <p:blipFill>
          <a:blip r:embed="rId3"/>
          <a:stretch>
            <a:fillRect/>
          </a:stretch>
        </p:blipFill>
        <p:spPr>
          <a:xfrm>
            <a:off x="307727" y="297490"/>
            <a:ext cx="5814954" cy="3759007"/>
          </a:xfrm>
          <a:prstGeom prst="rect">
            <a:avLst/>
          </a:prstGeom>
        </p:spPr>
      </p:pic>
      <p:pic>
        <p:nvPicPr>
          <p:cNvPr id="5" name="Picture 4"/>
          <p:cNvPicPr>
            <a:picLocks noChangeAspect="1"/>
          </p:cNvPicPr>
          <p:nvPr/>
        </p:nvPicPr>
        <p:blipFill rotWithShape="1">
          <a:blip r:embed="rId4"/>
          <a:srcRect b="10446"/>
          <a:stretch/>
        </p:blipFill>
        <p:spPr>
          <a:xfrm>
            <a:off x="231527" y="3990096"/>
            <a:ext cx="5785392" cy="2836479"/>
          </a:xfrm>
          <a:prstGeom prst="rect">
            <a:avLst/>
          </a:prstGeom>
        </p:spPr>
      </p:pic>
      <p:sp>
        <p:nvSpPr>
          <p:cNvPr id="6" name="Rectangle 5"/>
          <p:cNvSpPr/>
          <p:nvPr/>
        </p:nvSpPr>
        <p:spPr>
          <a:xfrm>
            <a:off x="6305550" y="61199"/>
            <a:ext cx="5578472" cy="1200329"/>
          </a:xfrm>
          <a:prstGeom prst="rect">
            <a:avLst/>
          </a:prstGeom>
        </p:spPr>
        <p:txBody>
          <a:bodyPr wrap="square">
            <a:spAutoFit/>
          </a:bodyPr>
          <a:lstStyle/>
          <a:p>
            <a:pPr algn="r" rtl="1">
              <a:lnSpc>
                <a:spcPct val="120000"/>
              </a:lnSpc>
              <a:spcAft>
                <a:spcPts val="400"/>
              </a:spcAft>
              <a:tabLst>
                <a:tab pos="1260475" algn="l"/>
              </a:tabLst>
            </a:pPr>
            <a:r>
              <a:rPr lang="ar-LB" sz="2000" b="1" dirty="0" smtClean="0">
                <a:latin typeface="Arial" panose="020B0604020202020204" pitchFamily="34" charset="0"/>
                <a:ea typeface="Times New Roman" panose="02020603050405020304" pitchFamily="18" charset="0"/>
                <a:cs typeface="Arial" panose="020B0604020202020204" pitchFamily="34" charset="0"/>
              </a:rPr>
              <a:t>أما برنامج </a:t>
            </a:r>
            <a:r>
              <a:rPr lang="ar-LB" sz="2000" b="1" dirty="0">
                <a:latin typeface="Arial" panose="020B0604020202020204" pitchFamily="34" charset="0"/>
                <a:ea typeface="Times New Roman" panose="02020603050405020304" pitchFamily="18" charset="0"/>
                <a:cs typeface="Arial" panose="020B0604020202020204" pitchFamily="34" charset="0"/>
              </a:rPr>
              <a:t>الأمم المتحدة </a:t>
            </a:r>
            <a:r>
              <a:rPr lang="ar-LB" sz="2000" b="1" dirty="0" smtClean="0">
                <a:latin typeface="Arial" panose="020B0604020202020204" pitchFamily="34" charset="0"/>
                <a:ea typeface="Times New Roman" panose="02020603050405020304" pitchFamily="18" charset="0"/>
                <a:cs typeface="Arial" panose="020B0604020202020204" pitchFamily="34" charset="0"/>
              </a:rPr>
              <a:t>الإنمائي و هدفه </a:t>
            </a:r>
            <a:r>
              <a:rPr lang="ar-LB" sz="2000" b="1" dirty="0">
                <a:latin typeface="Arial" panose="020B0604020202020204" pitchFamily="34" charset="0"/>
                <a:ea typeface="Times New Roman" panose="02020603050405020304" pitchFamily="18" charset="0"/>
                <a:cs typeface="Arial" panose="020B0604020202020204" pitchFamily="34" charset="0"/>
              </a:rPr>
              <a:t> </a:t>
            </a:r>
            <a:r>
              <a:rPr lang="ar-LB" sz="2000" b="1" dirty="0" smtClean="0">
                <a:latin typeface="Arial" panose="020B0604020202020204" pitchFamily="34" charset="0"/>
                <a:ea typeface="Times New Roman" panose="02020603050405020304" pitchFamily="18" charset="0"/>
                <a:cs typeface="Arial" panose="020B0604020202020204" pitchFamily="34" charset="0"/>
              </a:rPr>
              <a:t>تنمية </a:t>
            </a:r>
            <a:r>
              <a:rPr lang="ar-LB" sz="2000" b="1" dirty="0">
                <a:latin typeface="Arial" panose="020B0604020202020204" pitchFamily="34" charset="0"/>
                <a:ea typeface="Times New Roman" panose="02020603050405020304" pitchFamily="18" charset="0"/>
                <a:cs typeface="Arial" panose="020B0604020202020204" pitchFamily="34" charset="0"/>
              </a:rPr>
              <a:t>القدرات المؤسسية لهيئة السكك الحديدية والنقل </a:t>
            </a:r>
            <a:r>
              <a:rPr lang="ar-LB" sz="2000" b="1" dirty="0" smtClean="0">
                <a:latin typeface="Arial" panose="020B0604020202020204" pitchFamily="34" charset="0"/>
                <a:ea typeface="Times New Roman" panose="02020603050405020304" pitchFamily="18" charset="0"/>
                <a:cs typeface="Arial" panose="020B0604020202020204" pitchFamily="34" charset="0"/>
              </a:rPr>
              <a:t>العام</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ar-LB" sz="2000" b="1" dirty="0" smtClean="0">
                <a:latin typeface="Arial" panose="020B0604020202020204" pitchFamily="34" charset="0"/>
                <a:ea typeface="Times New Roman" panose="02020603050405020304" pitchFamily="18" charset="0"/>
                <a:cs typeface="Arial" panose="020B0604020202020204" pitchFamily="34" charset="0"/>
              </a:rPr>
              <a:t>قدمت مشروع تأهيل سكة حديد طرابلس و تكاليف هذا المشروع هي كالتالي:</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6161086" y="1438017"/>
            <a:ext cx="5867400" cy="3970318"/>
          </a:xfrm>
          <a:prstGeom prst="rect">
            <a:avLst/>
          </a:prstGeom>
        </p:spPr>
        <p:txBody>
          <a:bodyPr wrap="square">
            <a:spAutoFit/>
          </a:bodyPr>
          <a:lstStyle/>
          <a:p>
            <a:pPr algn="just" rtl="1"/>
            <a:r>
              <a:rPr lang="en-US" dirty="0" err="1">
                <a:latin typeface="Arial" panose="020B0604020202020204" pitchFamily="34" charset="0"/>
                <a:cs typeface="Arial" panose="020B0604020202020204" pitchFamily="34" charset="0"/>
              </a:rPr>
              <a:t>مستشارون</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أفراد</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دعم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إضافي</a:t>
            </a:r>
            <a:r>
              <a:rPr lang="en-US" dirty="0">
                <a:latin typeface="Arial" panose="020B0604020202020204" pitchFamily="34" charset="0"/>
                <a:cs typeface="Arial" panose="020B0604020202020204" pitchFamily="34" charset="0"/>
              </a:rPr>
              <a:t>:</a:t>
            </a:r>
          </a:p>
          <a:p>
            <a:pPr algn="just" rtl="1"/>
            <a:r>
              <a:rPr lang="en-US" dirty="0" smtClean="0">
                <a:latin typeface="Arial" panose="020B0604020202020204" pitchFamily="34" charset="0"/>
                <a:cs typeface="Arial" panose="020B0604020202020204" pitchFamily="34" charset="0"/>
              </a:rPr>
              <a:t>37,680*3 = 113,040 USD</a:t>
            </a:r>
            <a:endParaRPr lang="en-US" dirty="0">
              <a:latin typeface="Arial" panose="020B0604020202020204" pitchFamily="34" charset="0"/>
              <a:cs typeface="Arial" panose="020B0604020202020204" pitchFamily="34" charset="0"/>
            </a:endParaRPr>
          </a:p>
          <a:p>
            <a:pPr algn="just" rtl="1"/>
            <a:r>
              <a:rPr lang="en-US" dirty="0" err="1">
                <a:latin typeface="Arial" panose="020B0604020202020204" pitchFamily="34" charset="0"/>
                <a:cs typeface="Arial" panose="020B0604020202020204" pitchFamily="34" charset="0"/>
              </a:rPr>
              <a:t>باحث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تقني</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طبوغرافي</a:t>
            </a:r>
            <a:r>
              <a:rPr lang="en-US" dirty="0">
                <a:latin typeface="Arial" panose="020B0604020202020204" pitchFamily="34" charset="0"/>
                <a:cs typeface="Arial" panose="020B0604020202020204" pitchFamily="34" charset="0"/>
              </a:rPr>
              <a:t> (SC6):</a:t>
            </a:r>
          </a:p>
          <a:p>
            <a:pPr algn="just" rtl="1"/>
            <a:r>
              <a:rPr lang="en-US" dirty="0" smtClean="0">
                <a:latin typeface="Arial" panose="020B0604020202020204" pitchFamily="34" charset="0"/>
                <a:cs typeface="Arial" panose="020B0604020202020204" pitchFamily="34" charset="0"/>
              </a:rPr>
              <a:t>42,003*1 = 42,003 USD</a:t>
            </a:r>
            <a:endParaRPr lang="en-US" dirty="0">
              <a:latin typeface="Arial" panose="020B0604020202020204" pitchFamily="34" charset="0"/>
              <a:cs typeface="Arial" panose="020B0604020202020204" pitchFamily="34" charset="0"/>
            </a:endParaRPr>
          </a:p>
          <a:p>
            <a:pPr algn="just" rtl="1"/>
            <a:r>
              <a:rPr lang="en-US" dirty="0" err="1">
                <a:latin typeface="Arial" panose="020B0604020202020204" pitchFamily="34" charset="0"/>
                <a:cs typeface="Arial" panose="020B0604020202020204" pitchFamily="34" charset="0"/>
              </a:rPr>
              <a:t>منسق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تكنولوجيا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المعلومات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والاتصالات</a:t>
            </a:r>
            <a:r>
              <a:rPr lang="en-US" dirty="0">
                <a:latin typeface="Arial" panose="020B0604020202020204" pitchFamily="34" charset="0"/>
                <a:cs typeface="Arial" panose="020B0604020202020204" pitchFamily="34" charset="0"/>
              </a:rPr>
              <a:t> (SC8):</a:t>
            </a:r>
          </a:p>
          <a:p>
            <a:pPr algn="just" rtl="1"/>
            <a:r>
              <a:rPr lang="en-US" dirty="0" smtClean="0">
                <a:latin typeface="Arial" panose="020B0604020202020204" pitchFamily="34" charset="0"/>
                <a:cs typeface="Arial" panose="020B0604020202020204" pitchFamily="34" charset="0"/>
              </a:rPr>
              <a:t>53,397*1 = 53,397 USD</a:t>
            </a:r>
            <a:endParaRPr lang="en-US" dirty="0">
              <a:latin typeface="Arial" panose="020B0604020202020204" pitchFamily="34" charset="0"/>
              <a:cs typeface="Arial" panose="020B0604020202020204" pitchFamily="34" charset="0"/>
            </a:endParaRPr>
          </a:p>
          <a:p>
            <a:pPr algn="just" rtl="1"/>
            <a:r>
              <a:rPr lang="en-US" dirty="0" err="1">
                <a:latin typeface="Arial" panose="020B0604020202020204" pitchFamily="34" charset="0"/>
                <a:cs typeface="Arial" panose="020B0604020202020204" pitchFamily="34" charset="0"/>
              </a:rPr>
              <a:t>مهندس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مدني</a:t>
            </a:r>
            <a:r>
              <a:rPr lang="en-US" dirty="0">
                <a:latin typeface="Arial" panose="020B0604020202020204" pitchFamily="34" charset="0"/>
                <a:cs typeface="Arial" panose="020B0604020202020204" pitchFamily="34" charset="0"/>
              </a:rPr>
              <a:t> (SC9):</a:t>
            </a:r>
          </a:p>
          <a:p>
            <a:pPr algn="just" rtl="1"/>
            <a:r>
              <a:rPr lang="en-US" dirty="0" smtClean="0">
                <a:latin typeface="Arial" panose="020B0604020202020204" pitchFamily="34" charset="0"/>
                <a:cs typeface="Arial" panose="020B0604020202020204" pitchFamily="34" charset="0"/>
              </a:rPr>
              <a:t>57,484 *1 = 57,848 USD</a:t>
            </a:r>
            <a:endParaRPr lang="en-US" dirty="0">
              <a:latin typeface="Arial" panose="020B0604020202020204" pitchFamily="34" charset="0"/>
              <a:cs typeface="Arial" panose="020B0604020202020204" pitchFamily="34" charset="0"/>
            </a:endParaRPr>
          </a:p>
          <a:p>
            <a:pPr algn="just" rtl="1"/>
            <a:r>
              <a:rPr lang="en-US" dirty="0" err="1">
                <a:latin typeface="Arial" panose="020B0604020202020204" pitchFamily="34" charset="0"/>
                <a:cs typeface="Arial" panose="020B0604020202020204" pitchFamily="34" charset="0"/>
              </a:rPr>
              <a:t>متنوع</a:t>
            </a:r>
            <a:r>
              <a:rPr lang="en-US" dirty="0">
                <a:latin typeface="Arial" panose="020B0604020202020204" pitchFamily="34" charset="0"/>
                <a:cs typeface="Arial" panose="020B0604020202020204" pitchFamily="34" charset="0"/>
              </a:rPr>
              <a:t>:</a:t>
            </a:r>
          </a:p>
          <a:p>
            <a:pPr algn="just" rtl="1"/>
            <a:r>
              <a:rPr lang="en-US" dirty="0" smtClean="0">
                <a:latin typeface="Arial" panose="020B0604020202020204" pitchFamily="34" charset="0"/>
                <a:cs typeface="Arial" panose="020B0604020202020204" pitchFamily="34" charset="0"/>
              </a:rPr>
              <a:t>10,000* 3 = 30,000 USD</a:t>
            </a:r>
            <a:endParaRPr lang="en-US" dirty="0">
              <a:latin typeface="Arial" panose="020B0604020202020204" pitchFamily="34" charset="0"/>
              <a:cs typeface="Arial" panose="020B0604020202020204" pitchFamily="34" charset="0"/>
            </a:endParaRPr>
          </a:p>
          <a:p>
            <a:pPr algn="just" rtl="1"/>
            <a:r>
              <a:rPr lang="en-US" dirty="0" err="1">
                <a:latin typeface="Arial" panose="020B0604020202020204" pitchFamily="34" charset="0"/>
                <a:cs typeface="Arial" panose="020B0604020202020204" pitchFamily="34" charset="0"/>
              </a:rPr>
              <a:t>صافي</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الأنشطة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على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مدى</a:t>
            </a:r>
            <a:r>
              <a:rPr lang="en-US" dirty="0">
                <a:latin typeface="Arial" panose="020B0604020202020204" pitchFamily="34" charset="0"/>
                <a:cs typeface="Arial" panose="020B0604020202020204" pitchFamily="34" charset="0"/>
              </a:rPr>
              <a:t> 3 </a:t>
            </a:r>
            <a:r>
              <a:rPr lang="en-US" dirty="0" err="1">
                <a:latin typeface="Arial" panose="020B0604020202020204" pitchFamily="34" charset="0"/>
                <a:cs typeface="Arial" panose="020B0604020202020204" pitchFamily="34" charset="0"/>
              </a:rPr>
              <a:t>سنوات</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954,248  </a:t>
            </a:r>
            <a:r>
              <a:rPr lang="en-US" dirty="0" err="1" smtClean="0">
                <a:latin typeface="Arial" panose="020B0604020202020204" pitchFamily="34" charset="0"/>
                <a:cs typeface="Arial" panose="020B0604020202020204" pitchFamily="34" charset="0"/>
              </a:rPr>
              <a:t>دولار</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أمريكي</a:t>
            </a:r>
            <a:endParaRPr lang="en-US" dirty="0">
              <a:latin typeface="Arial" panose="020B0604020202020204" pitchFamily="34" charset="0"/>
              <a:cs typeface="Arial" panose="020B0604020202020204" pitchFamily="34" charset="0"/>
            </a:endParaRPr>
          </a:p>
          <a:p>
            <a:pPr algn="just" rtl="1"/>
            <a:r>
              <a:rPr lang="en-US" dirty="0" err="1">
                <a:latin typeface="Arial" panose="020B0604020202020204" pitchFamily="34" charset="0"/>
                <a:cs typeface="Arial" panose="020B0604020202020204" pitchFamily="34" charset="0"/>
              </a:rPr>
              <a:t>تكاليف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المشروع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المباشرة</a:t>
            </a:r>
            <a:r>
              <a:rPr lang="en-US" dirty="0">
                <a:latin typeface="Arial" panose="020B0604020202020204" pitchFamily="34" charset="0"/>
                <a:cs typeface="Arial" panose="020B0604020202020204" pitchFamily="34" charset="0"/>
              </a:rPr>
              <a:t> (DPC) </a:t>
            </a:r>
            <a:r>
              <a:rPr lang="en-US" dirty="0" smtClean="0">
                <a:latin typeface="Arial" panose="020B0604020202020204" pitchFamily="34" charset="0"/>
                <a:cs typeface="Arial" panose="020B0604020202020204" pitchFamily="34" charset="0"/>
              </a:rPr>
              <a:t>19,085 </a:t>
            </a:r>
            <a:r>
              <a:rPr lang="en-US" dirty="0" err="1">
                <a:latin typeface="Arial" panose="020B0604020202020204" pitchFamily="34" charset="0"/>
                <a:cs typeface="Arial" panose="020B0604020202020204" pitchFamily="34" charset="0"/>
              </a:rPr>
              <a:t>دولار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أمريكي</a:t>
            </a:r>
            <a:endParaRPr lang="en-US" dirty="0">
              <a:latin typeface="Arial" panose="020B0604020202020204" pitchFamily="34" charset="0"/>
              <a:cs typeface="Arial" panose="020B0604020202020204" pitchFamily="34" charset="0"/>
            </a:endParaRPr>
          </a:p>
          <a:p>
            <a:pPr algn="just" rtl="1"/>
            <a:r>
              <a:rPr lang="en-US" dirty="0" err="1">
                <a:latin typeface="Arial" panose="020B0604020202020204" pitchFamily="34" charset="0"/>
                <a:cs typeface="Arial" panose="020B0604020202020204" pitchFamily="34" charset="0"/>
              </a:rPr>
              <a:t>خدمات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الإدارة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العامة</a:t>
            </a:r>
            <a:r>
              <a:rPr lang="en-US" dirty="0">
                <a:latin typeface="Arial" panose="020B0604020202020204" pitchFamily="34" charset="0"/>
                <a:cs typeface="Arial" panose="020B0604020202020204" pitchFamily="34" charset="0"/>
              </a:rPr>
              <a:t> (GMS </a:t>
            </a:r>
            <a:r>
              <a:rPr lang="en-US" dirty="0" smtClean="0">
                <a:latin typeface="Arial" panose="020B0604020202020204" pitchFamily="34" charset="0"/>
                <a:cs typeface="Arial" panose="020B0604020202020204" pitchFamily="34" charset="0"/>
              </a:rPr>
              <a:t>5%) 48,667 </a:t>
            </a:r>
            <a:r>
              <a:rPr lang="en-US" dirty="0" err="1">
                <a:latin typeface="Arial" panose="020B0604020202020204" pitchFamily="34" charset="0"/>
                <a:cs typeface="Arial" panose="020B0604020202020204" pitchFamily="34" charset="0"/>
              </a:rPr>
              <a:t>دولار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أمريكي</a:t>
            </a:r>
            <a:endParaRPr lang="en-US" dirty="0">
              <a:latin typeface="Arial" panose="020B0604020202020204" pitchFamily="34" charset="0"/>
              <a:cs typeface="Arial" panose="020B0604020202020204" pitchFamily="34" charset="0"/>
            </a:endParaRPr>
          </a:p>
          <a:p>
            <a:pPr algn="just" rtl="1"/>
            <a:r>
              <a:rPr lang="en-US" dirty="0" err="1">
                <a:latin typeface="Arial" panose="020B0604020202020204" pitchFamily="34" charset="0"/>
                <a:cs typeface="Arial" panose="020B0604020202020204" pitchFamily="34" charset="0"/>
              </a:rPr>
              <a:t>إجمالي</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التكلفة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على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مدى</a:t>
            </a:r>
            <a:r>
              <a:rPr lang="en-US" dirty="0">
                <a:latin typeface="Arial" panose="020B0604020202020204" pitchFamily="34" charset="0"/>
                <a:cs typeface="Arial" panose="020B0604020202020204" pitchFamily="34" charset="0"/>
              </a:rPr>
              <a:t> 3 </a:t>
            </a:r>
            <a:r>
              <a:rPr lang="en-US" dirty="0" err="1">
                <a:latin typeface="Arial" panose="020B0604020202020204" pitchFamily="34" charset="0"/>
                <a:cs typeface="Arial" panose="020B0604020202020204" pitchFamily="34" charset="0"/>
              </a:rPr>
              <a:t>سنوات</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1,022,000 </a:t>
            </a:r>
            <a:r>
              <a:rPr lang="en-US" dirty="0" err="1" smtClean="0">
                <a:latin typeface="Arial" panose="020B0604020202020204" pitchFamily="34" charset="0"/>
                <a:cs typeface="Arial" panose="020B0604020202020204" pitchFamily="34" charset="0"/>
              </a:rPr>
              <a:t>دولار</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أمريكي</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01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86361"/>
            <a:ext cx="10018713" cy="1122680"/>
          </a:xfrm>
        </p:spPr>
        <p:txBody>
          <a:bodyPr/>
          <a:lstStyle/>
          <a:p>
            <a:r>
              <a:rPr lang="ar-LB" dirty="0" smtClean="0">
                <a:latin typeface="Arial" panose="020B0604020202020204" pitchFamily="34" charset="0"/>
                <a:cs typeface="Arial" panose="020B0604020202020204" pitchFamily="34" charset="0"/>
              </a:rPr>
              <a:t>المراجع</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A23D7681-3C26-4C49-A05F-9BA801CCA23D}"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16</a:t>
            </a:fld>
            <a:endParaRPr lang="en-US"/>
          </a:p>
        </p:txBody>
      </p:sp>
      <p:sp>
        <p:nvSpPr>
          <p:cNvPr id="5" name="Rectangle 4"/>
          <p:cNvSpPr/>
          <p:nvPr/>
        </p:nvSpPr>
        <p:spPr>
          <a:xfrm>
            <a:off x="1326354" y="1422499"/>
            <a:ext cx="10334624" cy="4247317"/>
          </a:xfrm>
          <a:prstGeom prst="rect">
            <a:avLst/>
          </a:prstGeom>
        </p:spPr>
        <p:txBody>
          <a:bodyPr wrap="square">
            <a:spAutoFit/>
          </a:bodyPr>
          <a:lstStyle/>
          <a:p>
            <a:pPr marL="285750" indent="-285750">
              <a:buFont typeface="Arial" panose="020B0604020202020204" pitchFamily="34" charset="0"/>
              <a:buChar char="•"/>
            </a:pPr>
            <a:r>
              <a:rPr lang="en-US" dirty="0" smtClean="0">
                <a:hlinkClick r:id="rId2"/>
              </a:rPr>
              <a:t>https://aawsat.com/home/article/1769591/%D8%B3%D9%83%D9%83-%D8%A7%D9%84%D8%AD%D8%AF%D9%8A%D8%AF-%D8%A7%D9%84%D9%84%D8%A8%D9%86%D8%A7%D9%86%D9%8A%D8%A9-%D8%AA%D9%86%D8%AA%D8%B8%D8%B1-%D8%A5%D8%B9%D8%A7%D8%AF%D8%A9-%D8%AA%D9%81%D8%B9%D9%8A%D9%84%D9%87%D8%A7-%D9%88%D8%AA%D8%B9%D9%88%D9%8A%D9%84-%D8%B9%D9%84%D9%89-%D8%AE%D8%B7%D9%91%D8%A9-%D8%B5%D9%8A%D9%86%D9%8A%D8%A9-%C2%AB%D8%AC%D8%AF%D9%8A%D8%A9%C2%BB</a:t>
            </a:r>
            <a:endParaRPr lang="ar-LB" dirty="0" smtClean="0"/>
          </a:p>
          <a:p>
            <a:pPr marL="285750" indent="-285750">
              <a:buFont typeface="Arial" panose="020B0604020202020204" pitchFamily="34" charset="0"/>
              <a:buChar char="•"/>
            </a:pPr>
            <a:r>
              <a:rPr lang="en-US" dirty="0">
                <a:hlinkClick r:id="rId3"/>
              </a:rPr>
              <a:t>http://aliwaa.com.lb/%d8%a3%d8%ae%d8%a8%d8%a7%d8%b1-%d9%84%d8%a8%d9%86%d8%a7%d9%86/%d8%aa%d8%ad%d9%82%d9%8a%d9%82%d8%a7%d8%aa/%d8%ae%d8%b7-%d8%b3-%d9%83-%d9%83-%d8%ad%d8%af%d9%8a%d8%af-%d8%b7%d8%b1%d8%a7%d8%a8%d9%84%d8%b3-%d8%a7%d9%84%d8%b9%d8%a8%d9%88%d8%af%d9%8a%d8%a9-%d8%ad%d8%a7%d8%ac%d8%a9-%d9%85%d9%84%d8%ad-%d8%a9</a:t>
            </a:r>
            <a:r>
              <a:rPr lang="en-US" dirty="0" smtClean="0">
                <a:hlinkClick r:id="rId3"/>
              </a:rPr>
              <a:t>/</a:t>
            </a:r>
            <a:endParaRPr lang="ar-LB"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03947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17</a:t>
            </a:fld>
            <a:endParaRPr lang="en-US"/>
          </a:p>
        </p:txBody>
      </p:sp>
      <p:sp>
        <p:nvSpPr>
          <p:cNvPr id="5" name="Rectangle 4"/>
          <p:cNvSpPr/>
          <p:nvPr/>
        </p:nvSpPr>
        <p:spPr>
          <a:xfrm>
            <a:off x="1473425" y="594463"/>
            <a:ext cx="9926639" cy="3139321"/>
          </a:xfrm>
          <a:prstGeom prst="rect">
            <a:avLst/>
          </a:prstGeom>
        </p:spPr>
        <p:txBody>
          <a:bodyPr wrap="square">
            <a:spAutoFit/>
          </a:bodyPr>
          <a:lstStyle/>
          <a:p>
            <a:pPr marL="285750" indent="-285750">
              <a:buFont typeface="Arial" panose="020B0604020202020204" pitchFamily="34" charset="0"/>
              <a:buChar char="•"/>
            </a:pPr>
            <a:r>
              <a:rPr lang="en-US" dirty="0">
                <a:hlinkClick r:id="rId2"/>
              </a:rPr>
              <a:t>https://newspaper.annahar.com/article/261972-%D9%85%D9%8A%D8%B2%D8%A7%D9%86%D9%8A%D8%A9-%D9%85%D8%B5%D9%84%D8%AD%D8%A9-%D8%A7%D9%84%D8%B3%D9%83%D9%83-%D8%A7%D9%84%D8%AD%D8%AF%D9%8A%D8%AF-%D8%A3%D9%83%D8%AB%D8%B1-%D9%85%D9%86-12-%D9%85%D9%84%D9%8A%D8%A7%D8%B1%D8%A7-%D9%85%D8%AD%D8%B7%D8%A7%D8%AA%D9%87%D8%A7-%D8%AA%D8%AA%D8%AD%D9%88%D9%84-%D9%85%D9%83%D8%A8%D8%A7%D8%AA-%D9%84%D9%84%D9%86%D9%81%D8%A7%D9%8A%D8%A7%D8%AA-%</a:t>
            </a:r>
            <a:r>
              <a:rPr lang="en-US" dirty="0" smtClean="0">
                <a:hlinkClick r:id="rId2"/>
              </a:rPr>
              <a:t>D9%88%D9%85%D9%84%D8%A7%D9%87%D9%8A</a:t>
            </a:r>
            <a:endParaRPr lang="en-US" dirty="0" smtClean="0"/>
          </a:p>
          <a:p>
            <a:pPr marL="285750" indent="-285750">
              <a:buFont typeface="Arial" panose="020B0604020202020204" pitchFamily="34" charset="0"/>
              <a:buChar char="•"/>
            </a:pPr>
            <a:r>
              <a:rPr lang="en-US" dirty="0">
                <a:hlinkClick r:id="rId3"/>
              </a:rPr>
              <a:t>http://www.medcities.org/documents/22000/0/Al+Fayhaa+Strategy+Projects.pdf/85282700-e055-40e7-9777-31ffd5a1ca2a</a:t>
            </a:r>
            <a:endParaRPr lang="en-US" dirty="0"/>
          </a:p>
        </p:txBody>
      </p:sp>
    </p:spTree>
    <p:extLst>
      <p:ext uri="{BB962C8B-B14F-4D97-AF65-F5344CB8AC3E}">
        <p14:creationId xmlns:p14="http://schemas.microsoft.com/office/powerpoint/2010/main" val="395021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742" y="248921"/>
            <a:ext cx="9193849" cy="574040"/>
          </a:xfrm>
        </p:spPr>
        <p:txBody>
          <a:bodyPr>
            <a:normAutofit fontScale="90000"/>
          </a:bodyPr>
          <a:lstStyle/>
          <a:p>
            <a:pPr algn="r" rtl="1"/>
            <a:r>
              <a:rPr lang="ar-LB" dirty="0" smtClean="0">
                <a:latin typeface="Arial" panose="020B0604020202020204" pitchFamily="34" charset="0"/>
                <a:cs typeface="Arial" panose="020B0604020202020204" pitchFamily="34" charset="0"/>
              </a:rPr>
              <a:t>فهرس</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84311" y="2438399"/>
            <a:ext cx="10018713" cy="3124201"/>
          </a:xfrm>
        </p:spPr>
        <p:txBody>
          <a:bodyPr>
            <a:noAutofit/>
          </a:bodyPr>
          <a:lstStyle/>
          <a:p>
            <a:pPr algn="r" rtl="1"/>
            <a:r>
              <a:rPr lang="ar-LB" dirty="0">
                <a:latin typeface="Arial" panose="020B0604020202020204" pitchFamily="34" charset="0"/>
                <a:cs typeface="Arial" panose="020B0604020202020204" pitchFamily="34" charset="0"/>
              </a:rPr>
              <a:t>لمحة تاريخية عن سكة حديد لبنان</a:t>
            </a:r>
          </a:p>
          <a:p>
            <a:pPr algn="r" rtl="1"/>
            <a:r>
              <a:rPr lang="ar-LB" dirty="0" smtClean="0">
                <a:latin typeface="Arial" panose="020B0604020202020204" pitchFamily="34" charset="0"/>
                <a:cs typeface="Arial" panose="020B0604020202020204" pitchFamily="34" charset="0"/>
              </a:rPr>
              <a:t>الأسباب </a:t>
            </a:r>
            <a:r>
              <a:rPr lang="ar-LB" dirty="0">
                <a:latin typeface="Arial" panose="020B0604020202020204" pitchFamily="34" charset="0"/>
                <a:cs typeface="Arial" panose="020B0604020202020204" pitchFamily="34" charset="0"/>
              </a:rPr>
              <a:t>الأساسية لتوقف </a:t>
            </a:r>
            <a:r>
              <a:rPr lang="ar-LB" dirty="0" smtClean="0">
                <a:latin typeface="Arial" panose="020B0604020202020204" pitchFamily="34" charset="0"/>
                <a:cs typeface="Arial" panose="020B0604020202020204" pitchFamily="34" charset="0"/>
              </a:rPr>
              <a:t>القطارات</a:t>
            </a:r>
            <a:endParaRPr lang="ar-LB" dirty="0" smtClean="0">
              <a:latin typeface="Arial" panose="020B0604020202020204" pitchFamily="34" charset="0"/>
              <a:cs typeface="Arial" panose="020B0604020202020204" pitchFamily="34" charset="0"/>
            </a:endParaRPr>
          </a:p>
          <a:p>
            <a:pPr algn="r" rtl="1"/>
            <a:r>
              <a:rPr lang="ar-LB" dirty="0">
                <a:latin typeface="Arial" panose="020B0604020202020204" pitchFamily="34" charset="0"/>
                <a:cs typeface="Arial" panose="020B0604020202020204" pitchFamily="34" charset="0"/>
              </a:rPr>
              <a:t>ميزانية الدولة المخصصة لسكة </a:t>
            </a:r>
            <a:r>
              <a:rPr lang="ar-LB" dirty="0" smtClean="0">
                <a:latin typeface="Arial" panose="020B0604020202020204" pitchFamily="34" charset="0"/>
                <a:cs typeface="Arial" panose="020B0604020202020204" pitchFamily="34" charset="0"/>
              </a:rPr>
              <a:t>الحديد</a:t>
            </a:r>
          </a:p>
          <a:p>
            <a:pPr algn="r" rtl="1"/>
            <a:r>
              <a:rPr lang="ar-LB" dirty="0" smtClean="0">
                <a:latin typeface="Arial" panose="020B0604020202020204" pitchFamily="34" charset="0"/>
                <a:cs typeface="Arial" panose="020B0604020202020204" pitchFamily="34" charset="0"/>
              </a:rPr>
              <a:t>وضع سكة الحديد الحالي </a:t>
            </a:r>
          </a:p>
          <a:p>
            <a:pPr algn="r" rtl="1"/>
            <a:r>
              <a:rPr lang="ar-LB" dirty="0" smtClean="0">
                <a:latin typeface="Arial" panose="020B0604020202020204" pitchFamily="34" charset="0"/>
                <a:cs typeface="Arial" panose="020B0604020202020204" pitchFamily="34" charset="0"/>
              </a:rPr>
              <a:t>خريطة سكة الحديد</a:t>
            </a:r>
          </a:p>
          <a:p>
            <a:pPr algn="r" rtl="1"/>
            <a:r>
              <a:rPr lang="ar-LB" dirty="0">
                <a:latin typeface="Arial" panose="020B0604020202020204" pitchFamily="34" charset="0"/>
                <a:cs typeface="Arial" panose="020B0604020202020204" pitchFamily="34" charset="0"/>
              </a:rPr>
              <a:t>مشروع خط </a:t>
            </a:r>
            <a:r>
              <a:rPr lang="ar-LB" dirty="0" smtClean="0">
                <a:latin typeface="Arial" panose="020B0604020202020204" pitchFamily="34" charset="0"/>
                <a:cs typeface="Arial" panose="020B0604020202020204" pitchFamily="34" charset="0"/>
              </a:rPr>
              <a:t>البترون-جبيل</a:t>
            </a:r>
          </a:p>
          <a:p>
            <a:pPr algn="r" rtl="1"/>
            <a:r>
              <a:rPr lang="ar-LB" dirty="0">
                <a:latin typeface="Arial" panose="020B0604020202020204" pitchFamily="34" charset="0"/>
                <a:cs typeface="Arial" panose="020B0604020202020204" pitchFamily="34" charset="0"/>
              </a:rPr>
              <a:t>أنواع القطارات </a:t>
            </a:r>
            <a:endParaRPr lang="ar-LB" dirty="0" smtClean="0">
              <a:latin typeface="Arial" panose="020B0604020202020204" pitchFamily="34" charset="0"/>
              <a:cs typeface="Arial" panose="020B0604020202020204" pitchFamily="34" charset="0"/>
            </a:endParaRPr>
          </a:p>
          <a:p>
            <a:pPr algn="r" rtl="1"/>
            <a:r>
              <a:rPr lang="ar-LB" dirty="0">
                <a:latin typeface="Arial" panose="020B0604020202020204" pitchFamily="34" charset="0"/>
                <a:cs typeface="Arial" panose="020B0604020202020204" pitchFamily="34" charset="0"/>
              </a:rPr>
              <a:t>سكة حديد طرابلس </a:t>
            </a:r>
            <a:r>
              <a:rPr lang="ar-LB" dirty="0" smtClean="0">
                <a:latin typeface="Arial" panose="020B0604020202020204" pitchFamily="34" charset="0"/>
                <a:cs typeface="Arial" panose="020B0604020202020204" pitchFamily="34" charset="0"/>
              </a:rPr>
              <a:t> </a:t>
            </a:r>
          </a:p>
          <a:p>
            <a:pPr algn="r" rtl="1"/>
            <a:r>
              <a:rPr lang="ar-LB" dirty="0" smtClean="0">
                <a:latin typeface="Arial" panose="020B0604020202020204" pitchFamily="34" charset="0"/>
                <a:cs typeface="Arial" panose="020B0604020202020204" pitchFamily="34" charset="0"/>
              </a:rPr>
              <a:t>التعديات على أجزاء سكة الحديد</a:t>
            </a:r>
          </a:p>
          <a:p>
            <a:pPr algn="r" rtl="1"/>
            <a:r>
              <a:rPr lang="ar-LB" dirty="0" smtClean="0">
                <a:latin typeface="Arial" panose="020B0604020202020204" pitchFamily="34" charset="0"/>
                <a:cs typeface="Arial" panose="020B0604020202020204" pitchFamily="34" charset="0"/>
              </a:rPr>
              <a:t>التكلفة الاجمالية لمشروع اعادة تشغيل المحطة </a:t>
            </a:r>
          </a:p>
          <a:p>
            <a:pPr algn="r" rtl="1"/>
            <a:r>
              <a:rPr lang="ar-LB" dirty="0" smtClean="0">
                <a:latin typeface="Arial" panose="020B0604020202020204" pitchFamily="34" charset="0"/>
                <a:cs typeface="Arial" panose="020B0604020202020204" pitchFamily="34" charset="0"/>
              </a:rPr>
              <a:t>رسم نموذج لمحطة قطارات </a:t>
            </a:r>
            <a:r>
              <a:rPr lang="en-US" dirty="0" err="1" smtClean="0">
                <a:latin typeface="Arial" panose="020B0604020202020204" pitchFamily="34" charset="0"/>
                <a:cs typeface="Arial" panose="020B0604020202020204" pitchFamily="34" charset="0"/>
              </a:rPr>
              <a:t>FreeCAD</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FB3A6D43-D0BE-47B9-985C-00EC507BBD39}" type="datetime1">
              <a:rPr lang="en-US" smtClean="0"/>
              <a:t>21/03/2020</a:t>
            </a:fld>
            <a:endParaRPr lang="en-US"/>
          </a:p>
        </p:txBody>
      </p:sp>
      <p:sp>
        <p:nvSpPr>
          <p:cNvPr id="5" name="Slide Number Placeholder 4"/>
          <p:cNvSpPr>
            <a:spLocks noGrp="1"/>
          </p:cNvSpPr>
          <p:nvPr>
            <p:ph type="sldNum" sz="quarter" idx="12"/>
          </p:nvPr>
        </p:nvSpPr>
        <p:spPr/>
        <p:txBody>
          <a:bodyPr/>
          <a:lstStyle/>
          <a:p>
            <a:fld id="{0864C983-6F44-4475-B73D-6F29E92A8BAF}" type="slidenum">
              <a:rPr lang="en-US" smtClean="0"/>
              <a:t>2</a:t>
            </a:fld>
            <a:endParaRPr lang="en-US"/>
          </a:p>
        </p:txBody>
      </p:sp>
    </p:spTree>
    <p:extLst>
      <p:ext uri="{BB962C8B-B14F-4D97-AF65-F5344CB8AC3E}">
        <p14:creationId xmlns:p14="http://schemas.microsoft.com/office/powerpoint/2010/main" val="134413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54" y="383178"/>
            <a:ext cx="10018713" cy="1001486"/>
          </a:xfrm>
        </p:spPr>
        <p:txBody>
          <a:bodyPr/>
          <a:lstStyle/>
          <a:p>
            <a:r>
              <a:rPr lang="ar-LB" dirty="0" smtClean="0">
                <a:latin typeface="Arial" panose="020B0604020202020204" pitchFamily="34" charset="0"/>
                <a:cs typeface="Arial" panose="020B0604020202020204" pitchFamily="34" charset="0"/>
              </a:rPr>
              <a:t>لمحة تاريخية عن سكة حديد لبنان</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3</a:t>
            </a:fld>
            <a:endParaRPr lang="en-US"/>
          </a:p>
        </p:txBody>
      </p:sp>
      <p:sp>
        <p:nvSpPr>
          <p:cNvPr id="5" name="Rectangle 4"/>
          <p:cNvSpPr/>
          <p:nvPr/>
        </p:nvSpPr>
        <p:spPr>
          <a:xfrm>
            <a:off x="6847840" y="1859340"/>
            <a:ext cx="3785326" cy="3416320"/>
          </a:xfrm>
          <a:prstGeom prst="rect">
            <a:avLst/>
          </a:prstGeom>
        </p:spPr>
        <p:txBody>
          <a:bodyPr wrap="square">
            <a:spAutoFit/>
          </a:bodyPr>
          <a:lstStyle/>
          <a:p>
            <a:pPr marL="285750" indent="-285750" algn="just" rtl="1">
              <a:buFont typeface="Arial" panose="020B0604020202020204" pitchFamily="34" charset="0"/>
              <a:buChar char="•"/>
            </a:pPr>
            <a:r>
              <a:rPr lang="ar-LB" dirty="0" smtClean="0">
                <a:solidFill>
                  <a:srgbClr val="363636"/>
                </a:solidFill>
                <a:latin typeface="Arial" panose="020B0604020202020204" pitchFamily="34" charset="0"/>
                <a:cs typeface="Arial" panose="020B0604020202020204" pitchFamily="34" charset="0"/>
              </a:rPr>
              <a:t>منحت </a:t>
            </a:r>
            <a:r>
              <a:rPr lang="ar-LB" dirty="0">
                <a:solidFill>
                  <a:srgbClr val="363636"/>
                </a:solidFill>
                <a:latin typeface="Arial" panose="020B0604020202020204" pitchFamily="34" charset="0"/>
                <a:cs typeface="Arial" panose="020B0604020202020204" pitchFamily="34" charset="0"/>
              </a:rPr>
              <a:t>السلطات العثمانية </a:t>
            </a:r>
            <a:r>
              <a:rPr lang="ar-LB" dirty="0" smtClean="0">
                <a:solidFill>
                  <a:srgbClr val="363636"/>
                </a:solidFill>
                <a:latin typeface="Arial" panose="020B0604020202020204" pitchFamily="34" charset="0"/>
                <a:cs typeface="Arial" panose="020B0604020202020204" pitchFamily="34" charset="0"/>
              </a:rPr>
              <a:t>لإحدى </a:t>
            </a:r>
            <a:r>
              <a:rPr lang="ar-LB" dirty="0">
                <a:solidFill>
                  <a:srgbClr val="363636"/>
                </a:solidFill>
                <a:latin typeface="Arial" panose="020B0604020202020204" pitchFamily="34" charset="0"/>
                <a:cs typeface="Arial" panose="020B0604020202020204" pitchFamily="34" charset="0"/>
              </a:rPr>
              <a:t>الشركات الخاصة لإطلاق أول خط سكة حديد </a:t>
            </a:r>
            <a:r>
              <a:rPr lang="ar-LB" dirty="0" smtClean="0">
                <a:solidFill>
                  <a:srgbClr val="363636"/>
                </a:solidFill>
                <a:latin typeface="Arial" panose="020B0604020202020204" pitchFamily="34" charset="0"/>
                <a:cs typeface="Arial" panose="020B0604020202020204" pitchFamily="34" charset="0"/>
              </a:rPr>
              <a:t>في "</a:t>
            </a:r>
            <a:r>
              <a:rPr lang="ar-LB" dirty="0">
                <a:solidFill>
                  <a:srgbClr val="363636"/>
                </a:solidFill>
                <a:latin typeface="Arial" panose="020B0604020202020204" pitchFamily="34" charset="0"/>
                <a:cs typeface="Arial" panose="020B0604020202020204" pitchFamily="34" charset="0"/>
              </a:rPr>
              <a:t>جبل لبنان". </a:t>
            </a:r>
            <a:endParaRPr lang="ar-LB" dirty="0" smtClean="0">
              <a:solidFill>
                <a:srgbClr val="363636"/>
              </a:solid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LB" dirty="0" smtClean="0">
                <a:solidFill>
                  <a:srgbClr val="363636"/>
                </a:solidFill>
                <a:latin typeface="Arial" panose="020B0604020202020204" pitchFamily="34" charset="0"/>
                <a:cs typeface="Arial" panose="020B0604020202020204" pitchFamily="34" charset="0"/>
              </a:rPr>
              <a:t>عام </a:t>
            </a:r>
            <a:r>
              <a:rPr lang="ar-LB" dirty="0">
                <a:solidFill>
                  <a:srgbClr val="363636"/>
                </a:solidFill>
                <a:latin typeface="Arial" panose="020B0604020202020204" pitchFamily="34" charset="0"/>
                <a:cs typeface="Arial" panose="020B0604020202020204" pitchFamily="34" charset="0"/>
              </a:rPr>
              <a:t>1894 حتى كان أول قطار </a:t>
            </a:r>
            <a:r>
              <a:rPr lang="ar-LB" dirty="0" smtClean="0">
                <a:solidFill>
                  <a:srgbClr val="363636"/>
                </a:solidFill>
                <a:latin typeface="Arial" panose="020B0604020202020204" pitchFamily="34" charset="0"/>
                <a:cs typeface="Arial" panose="020B0604020202020204" pitchFamily="34" charset="0"/>
              </a:rPr>
              <a:t>بخاري بين </a:t>
            </a:r>
            <a:r>
              <a:rPr lang="ar-LB" dirty="0">
                <a:solidFill>
                  <a:srgbClr val="363636"/>
                </a:solidFill>
                <a:latin typeface="Arial" panose="020B0604020202020204" pitchFamily="34" charset="0"/>
                <a:cs typeface="Arial" panose="020B0604020202020204" pitchFamily="34" charset="0"/>
              </a:rPr>
              <a:t>الجبال والوديان رابطاً بين مدينتي بيروت ودمشق عبر بلدة رياق. </a:t>
            </a:r>
            <a:endParaRPr lang="ar-LB" dirty="0" smtClean="0">
              <a:solidFill>
                <a:srgbClr val="363636"/>
              </a:solid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LB" dirty="0" smtClean="0">
                <a:solidFill>
                  <a:srgbClr val="363636"/>
                </a:solidFill>
                <a:latin typeface="Arial" panose="020B0604020202020204" pitchFamily="34" charset="0"/>
                <a:cs typeface="Arial" panose="020B0604020202020204" pitchFamily="34" charset="0"/>
              </a:rPr>
              <a:t>توسعت </a:t>
            </a:r>
            <a:r>
              <a:rPr lang="ar-LB" dirty="0">
                <a:solidFill>
                  <a:srgbClr val="363636"/>
                </a:solidFill>
                <a:latin typeface="Arial" panose="020B0604020202020204" pitchFamily="34" charset="0"/>
                <a:cs typeface="Arial" panose="020B0604020202020204" pitchFamily="34" charset="0"/>
              </a:rPr>
              <a:t>شبكة الخطوط الحديدية وازدهرت، وامتدت لتشمل تقريباً معظم الأراضي اللبنانية شمالاً وجنوباً وبقاعاً. </a:t>
            </a:r>
            <a:endParaRPr lang="ar-LB" dirty="0" smtClean="0">
              <a:solidFill>
                <a:srgbClr val="363636"/>
              </a:solid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LB" dirty="0" smtClean="0">
                <a:solidFill>
                  <a:srgbClr val="363636"/>
                </a:solidFill>
                <a:latin typeface="Arial" panose="020B0604020202020204" pitchFamily="34" charset="0"/>
                <a:cs typeface="Arial" panose="020B0604020202020204" pitchFamily="34" charset="0"/>
              </a:rPr>
              <a:t>لكن </a:t>
            </a:r>
            <a:r>
              <a:rPr lang="ar-LB" dirty="0">
                <a:solidFill>
                  <a:srgbClr val="363636"/>
                </a:solidFill>
                <a:latin typeface="Arial" panose="020B0604020202020204" pitchFamily="34" charset="0"/>
                <a:cs typeface="Arial" panose="020B0604020202020204" pitchFamily="34" charset="0"/>
              </a:rPr>
              <a:t>هذه النهضة "السككية" </a:t>
            </a:r>
            <a:r>
              <a:rPr lang="ar-LB" dirty="0" smtClean="0">
                <a:solidFill>
                  <a:srgbClr val="363636"/>
                </a:solidFill>
                <a:latin typeface="Arial" panose="020B0604020202020204" pitchFamily="34" charset="0"/>
                <a:cs typeface="Arial" panose="020B0604020202020204" pitchFamily="34" charset="0"/>
              </a:rPr>
              <a:t>ما </a:t>
            </a:r>
            <a:r>
              <a:rPr lang="ar-LB" dirty="0">
                <a:solidFill>
                  <a:srgbClr val="363636"/>
                </a:solidFill>
                <a:latin typeface="Arial" panose="020B0604020202020204" pitchFamily="34" charset="0"/>
                <a:cs typeface="Arial" panose="020B0604020202020204" pitchFamily="34" charset="0"/>
              </a:rPr>
              <a:t>لبثت أن بدأت تتداعى مع انطلاق شرارة الحرب الأهلية عام </a:t>
            </a:r>
            <a:r>
              <a:rPr lang="ar-LB" dirty="0" smtClean="0">
                <a:solidFill>
                  <a:srgbClr val="363636"/>
                </a:solidFill>
                <a:latin typeface="Arial" panose="020B0604020202020204" pitchFamily="34" charset="0"/>
                <a:cs typeface="Arial" panose="020B0604020202020204" pitchFamily="34" charset="0"/>
              </a:rPr>
              <a:t>1975</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960" y="1384664"/>
            <a:ext cx="4876800" cy="3905250"/>
          </a:xfrm>
          <a:prstGeom prst="rect">
            <a:avLst/>
          </a:prstGeom>
        </p:spPr>
      </p:pic>
    </p:spTree>
    <p:extLst>
      <p:ext uri="{BB962C8B-B14F-4D97-AF65-F5344CB8AC3E}">
        <p14:creationId xmlns:p14="http://schemas.microsoft.com/office/powerpoint/2010/main" val="168712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975" y="467495"/>
            <a:ext cx="6369048" cy="883785"/>
          </a:xfrm>
        </p:spPr>
        <p:txBody>
          <a:bodyPr>
            <a:normAutofit/>
          </a:bodyPr>
          <a:lstStyle/>
          <a:p>
            <a:pPr algn="r" rtl="1"/>
            <a:r>
              <a:rPr lang="ar-LB" dirty="0">
                <a:latin typeface="Arial" panose="020B0604020202020204" pitchFamily="34" charset="0"/>
                <a:cs typeface="Arial" panose="020B0604020202020204" pitchFamily="34" charset="0"/>
              </a:rPr>
              <a:t>الأسباب الأساسية لتوقف القطارات</a:t>
            </a:r>
          </a:p>
        </p:txBody>
      </p:sp>
      <p:sp>
        <p:nvSpPr>
          <p:cNvPr id="3" name="Content Placeholder 2"/>
          <p:cNvSpPr>
            <a:spLocks noGrp="1"/>
          </p:cNvSpPr>
          <p:nvPr>
            <p:ph idx="1"/>
          </p:nvPr>
        </p:nvSpPr>
        <p:spPr>
          <a:xfrm>
            <a:off x="1553979" y="2455090"/>
            <a:ext cx="10018713" cy="2585721"/>
          </a:xfrm>
        </p:spPr>
        <p:txBody>
          <a:bodyPr>
            <a:normAutofit/>
          </a:bodyPr>
          <a:lstStyle/>
          <a:p>
            <a:pPr lvl="1" algn="r" rtl="1"/>
            <a:r>
              <a:rPr lang="ar-LB" sz="2400" dirty="0" smtClean="0">
                <a:latin typeface="Arial" panose="020B0604020202020204" pitchFamily="34" charset="0"/>
                <a:cs typeface="Arial" panose="020B0604020202020204" pitchFamily="34" charset="0"/>
              </a:rPr>
              <a:t>الاعتداءات العشوائية على سكك الحديد</a:t>
            </a:r>
          </a:p>
          <a:p>
            <a:pPr lvl="1" algn="r" rtl="1"/>
            <a:r>
              <a:rPr lang="ar-LB" sz="2400" dirty="0" smtClean="0">
                <a:latin typeface="Arial" panose="020B0604020202020204" pitchFamily="34" charset="0"/>
                <a:cs typeface="Arial" panose="020B0604020202020204" pitchFamily="34" charset="0"/>
              </a:rPr>
              <a:t>وغياب التخطيط اللازم لإعادة إحياء هذا القطاع</a:t>
            </a:r>
          </a:p>
          <a:p>
            <a:pPr marL="0" indent="0" algn="r" rtl="1">
              <a:buNone/>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FB3A6D43-D0BE-47B9-985C-00EC507BBD39}" type="datetime1">
              <a:rPr lang="en-US" smtClean="0"/>
              <a:t>21/03/2020</a:t>
            </a:fld>
            <a:endParaRPr lang="en-US"/>
          </a:p>
        </p:txBody>
      </p:sp>
      <p:sp>
        <p:nvSpPr>
          <p:cNvPr id="5" name="Slide Number Placeholder 4"/>
          <p:cNvSpPr>
            <a:spLocks noGrp="1"/>
          </p:cNvSpPr>
          <p:nvPr>
            <p:ph type="sldNum" sz="quarter" idx="12"/>
          </p:nvPr>
        </p:nvSpPr>
        <p:spPr/>
        <p:txBody>
          <a:bodyPr/>
          <a:lstStyle/>
          <a:p>
            <a:fld id="{0864C983-6F44-4475-B73D-6F29E92A8BAF}" type="slidenum">
              <a:rPr lang="en-US" smtClean="0"/>
              <a:t>4</a:t>
            </a:fld>
            <a:endParaRPr lang="en-US"/>
          </a:p>
        </p:txBody>
      </p:sp>
      <p:sp>
        <p:nvSpPr>
          <p:cNvPr id="6" name="Rectangle 5"/>
          <p:cNvSpPr/>
          <p:nvPr/>
        </p:nvSpPr>
        <p:spPr>
          <a:xfrm>
            <a:off x="1349829" y="1427822"/>
            <a:ext cx="10001622" cy="1421928"/>
          </a:xfrm>
          <a:prstGeom prst="rect">
            <a:avLst/>
          </a:prstGeom>
        </p:spPr>
        <p:txBody>
          <a:bodyPr wrap="square">
            <a:spAutoFit/>
          </a:bodyPr>
          <a:lstStyle/>
          <a:p>
            <a:pPr algn="just" rtl="1">
              <a:lnSpc>
                <a:spcPct val="120000"/>
              </a:lnSpc>
              <a:spcAft>
                <a:spcPts val="400"/>
              </a:spcAft>
              <a:tabLst>
                <a:tab pos="1260475" algn="l"/>
              </a:tabLst>
            </a:pPr>
            <a:r>
              <a:rPr lang="ar-LB" sz="2400" dirty="0">
                <a:latin typeface="Arial" panose="020B0604020202020204" pitchFamily="34" charset="0"/>
                <a:ea typeface="Times New Roman" panose="02020603050405020304" pitchFamily="18" charset="0"/>
                <a:cs typeface="Arial" panose="020B0604020202020204" pitchFamily="34" charset="0"/>
              </a:rPr>
              <a:t>منذ آخر رحلة للقطار عام 1995، ينتظر لبنان واللبنانيون إعادة تفعيل سكك الحديد، مع ما يعانونه من مشكلات يومية في المواصلات، في ظل عدم وجود خطة للنقل العام، وغياب القرار السياسي الجدي للشروع في هذه </a:t>
            </a:r>
            <a:r>
              <a:rPr lang="ar-LB" sz="2400" dirty="0" smtClean="0">
                <a:latin typeface="Arial" panose="020B0604020202020204" pitchFamily="34" charset="0"/>
                <a:ea typeface="Times New Roman" panose="02020603050405020304" pitchFamily="18" charset="0"/>
                <a:cs typeface="Arial" panose="020B0604020202020204" pitchFamily="34" charset="0"/>
              </a:rPr>
              <a:t>المهمة</a:t>
            </a:r>
            <a:r>
              <a:rPr lang="en-US" sz="2400" dirty="0" smtClean="0">
                <a:latin typeface="Arial" panose="020B0604020202020204" pitchFamily="34" charset="0"/>
                <a:ea typeface="Times New Roman" panose="02020603050405020304" pitchFamily="18" charset="0"/>
                <a:cs typeface="Arial" panose="020B0604020202020204" pitchFamily="34" charset="0"/>
              </a:rPr>
              <a:t> </a:t>
            </a:r>
            <a:r>
              <a:rPr lang="ar-LB" sz="2400" dirty="0" smtClean="0">
                <a:latin typeface="Arial" panose="020B0604020202020204" pitchFamily="34" charset="0"/>
                <a:ea typeface="Times New Roman" panose="02020603050405020304" pitchFamily="18" charset="0"/>
                <a:cs typeface="Arial" panose="020B0604020202020204" pitchFamily="34" charset="0"/>
              </a:rPr>
              <a:t> من هنا نأتي الى ذكر أهم الأسباب لتوقف القطارات عن العمل و نذكر منها:</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6571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LB" dirty="0">
                <a:latin typeface="Arial" panose="020B0604020202020204" pitchFamily="34" charset="0"/>
                <a:cs typeface="Arial" panose="020B0604020202020204" pitchFamily="34" charset="0"/>
              </a:rPr>
              <a:t>وضع سكة الحديد الحالي </a:t>
            </a:r>
          </a:p>
        </p:txBody>
      </p:sp>
      <p:sp>
        <p:nvSpPr>
          <p:cNvPr id="3" name="Content Placeholder 2"/>
          <p:cNvSpPr>
            <a:spLocks noGrp="1"/>
          </p:cNvSpPr>
          <p:nvPr>
            <p:ph idx="1"/>
          </p:nvPr>
        </p:nvSpPr>
        <p:spPr>
          <a:xfrm>
            <a:off x="1484311" y="2013856"/>
            <a:ext cx="10018713" cy="3124201"/>
          </a:xfrm>
        </p:spPr>
        <p:txBody>
          <a:bodyPr/>
          <a:lstStyle/>
          <a:p>
            <a:pPr algn="r" rtl="1"/>
            <a:r>
              <a:rPr lang="ar-LB" dirty="0">
                <a:latin typeface="Arial" panose="020B0604020202020204" pitchFamily="34" charset="0"/>
                <a:cs typeface="Arial" panose="020B0604020202020204" pitchFamily="34" charset="0"/>
              </a:rPr>
              <a:t>هناك قطارات صالحة للسير في لبنان، وتعمل على المازوت كالعديد من القطارات في أوروبا، و هناك سكك حديد تم شراؤها عام 2003، وهي لا تزال في مرفأ طرابلس تنتظر الوقت المناسب لاستخدامها.</a:t>
            </a:r>
            <a:endParaRPr lang="en-US" dirty="0">
              <a:latin typeface="Arial" panose="020B0604020202020204" pitchFamily="34" charset="0"/>
              <a:cs typeface="Arial" panose="020B0604020202020204" pitchFamily="34" charset="0"/>
            </a:endParaRPr>
          </a:p>
          <a:p>
            <a:pPr algn="r" rtl="1"/>
            <a:r>
              <a:rPr lang="ar-LB" dirty="0">
                <a:latin typeface="Arial" panose="020B0604020202020204" pitchFamily="34" charset="0"/>
                <a:cs typeface="Arial" panose="020B0604020202020204" pitchFamily="34" charset="0"/>
              </a:rPr>
              <a:t>قسما كبيرا من </a:t>
            </a:r>
            <a:r>
              <a:rPr lang="ar-LB" dirty="0" smtClean="0">
                <a:latin typeface="Arial" panose="020B0604020202020204" pitchFamily="34" charset="0"/>
                <a:cs typeface="Arial" panose="020B0604020202020204" pitchFamily="34" charset="0"/>
              </a:rPr>
              <a:t>سكك </a:t>
            </a:r>
            <a:r>
              <a:rPr lang="ar-LB" dirty="0">
                <a:latin typeface="Arial" panose="020B0604020202020204" pitchFamily="34" charset="0"/>
                <a:cs typeface="Arial" panose="020B0604020202020204" pitchFamily="34" charset="0"/>
              </a:rPr>
              <a:t>الحديد يؤجر مواقف للسيارات واستثمارات موقتة (مرائب للسيارات ومشاريع سياحية وتجارية</a:t>
            </a:r>
            <a:r>
              <a:rPr lang="ar-LB" dirty="0" smtClean="0">
                <a:latin typeface="Arial" panose="020B0604020202020204" pitchFamily="34" charset="0"/>
                <a:cs typeface="Arial" panose="020B0604020202020204" pitchFamily="34" charset="0"/>
              </a:rPr>
              <a:t>)</a:t>
            </a:r>
          </a:p>
          <a:p>
            <a:pPr algn="r" rtl="1"/>
            <a:r>
              <a:rPr lang="ar-LB" dirty="0">
                <a:latin typeface="Arial" panose="020B0604020202020204" pitchFamily="34" charset="0"/>
                <a:cs typeface="Arial" panose="020B0604020202020204" pitchFamily="34" charset="0"/>
              </a:rPr>
              <a:t>يتم بيع أكثر من 300 باص كخرضوات وبعض قطع السكك.</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FB3A6D43-D0BE-47B9-985C-00EC507BBD39}" type="datetime1">
              <a:rPr lang="en-US" smtClean="0"/>
              <a:t>21/03/2020</a:t>
            </a:fld>
            <a:endParaRPr lang="en-US"/>
          </a:p>
        </p:txBody>
      </p:sp>
      <p:sp>
        <p:nvSpPr>
          <p:cNvPr id="5" name="Slide Number Placeholder 4"/>
          <p:cNvSpPr>
            <a:spLocks noGrp="1"/>
          </p:cNvSpPr>
          <p:nvPr>
            <p:ph type="sldNum" sz="quarter" idx="12"/>
          </p:nvPr>
        </p:nvSpPr>
        <p:spPr/>
        <p:txBody>
          <a:bodyPr/>
          <a:lstStyle/>
          <a:p>
            <a:fld id="{0864C983-6F44-4475-B73D-6F29E92A8BAF}" type="slidenum">
              <a:rPr lang="en-US" smtClean="0"/>
              <a:t>5</a:t>
            </a:fld>
            <a:endParaRPr lang="en-US"/>
          </a:p>
        </p:txBody>
      </p:sp>
    </p:spTree>
    <p:extLst>
      <p:ext uri="{BB962C8B-B14F-4D97-AF65-F5344CB8AC3E}">
        <p14:creationId xmlns:p14="http://schemas.microsoft.com/office/powerpoint/2010/main" val="264582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LB" dirty="0">
                <a:latin typeface="Arial" panose="020B0604020202020204" pitchFamily="34" charset="0"/>
                <a:cs typeface="Arial" panose="020B0604020202020204" pitchFamily="34" charset="0"/>
              </a:rPr>
              <a:t>التعديات على أجزاء سكة الحديد</a:t>
            </a:r>
            <a:endParaRPr lang="en-US" dirty="0"/>
          </a:p>
        </p:txBody>
      </p:sp>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6</a:t>
            </a:fld>
            <a:endParaRPr lang="en-US"/>
          </a:p>
        </p:txBody>
      </p:sp>
      <p:sp>
        <p:nvSpPr>
          <p:cNvPr id="6" name="TextBox 5"/>
          <p:cNvSpPr txBox="1"/>
          <p:nvPr/>
        </p:nvSpPr>
        <p:spPr>
          <a:xfrm>
            <a:off x="1767840" y="2153204"/>
            <a:ext cx="9459599" cy="2308324"/>
          </a:xfrm>
          <a:prstGeom prst="rect">
            <a:avLst/>
          </a:prstGeom>
          <a:noFill/>
        </p:spPr>
        <p:txBody>
          <a:bodyPr wrap="square" rtlCol="0">
            <a:spAutoFit/>
          </a:bodyPr>
          <a:lstStyle/>
          <a:p>
            <a:pPr algn="r" rtl="1"/>
            <a:r>
              <a:rPr lang="ar-LB" sz="2400" dirty="0" smtClean="0">
                <a:latin typeface="Arial" panose="020B0604020202020204" pitchFamily="34" charset="0"/>
                <a:cs typeface="Arial" panose="020B0604020202020204" pitchFamily="34" charset="0"/>
              </a:rPr>
              <a:t>هناك تعديات عدة على أجزاء سكة حديد لبنان فمثلا :</a:t>
            </a:r>
          </a:p>
          <a:p>
            <a:pPr marL="285750" indent="-285750" algn="just" rtl="1">
              <a:buFont typeface="Arial" panose="020B0604020202020204" pitchFamily="34" charset="0"/>
              <a:buChar char="•"/>
            </a:pPr>
            <a:r>
              <a:rPr lang="ar-LB" sz="2400" dirty="0">
                <a:solidFill>
                  <a:srgbClr val="000000"/>
                </a:solidFill>
                <a:latin typeface="Arial" panose="020B0604020202020204" pitchFamily="34" charset="0"/>
                <a:cs typeface="Arial" panose="020B0604020202020204" pitchFamily="34" charset="0"/>
              </a:rPr>
              <a:t>محطة مار مخايل التاريخية تحولت ملهى ليلياً ومحطة عاريا مكباً للنفايات. أما المحطات الأخرى، فيتم سرقة ما توافر من حديد فيها فيما تحول بعضها الآخر الى مراع للمواشي</a:t>
            </a:r>
          </a:p>
          <a:p>
            <a:pPr marL="285750" indent="-285750" algn="just" rtl="1">
              <a:buFont typeface="Arial" panose="020B0604020202020204" pitchFamily="34" charset="0"/>
              <a:buChar char="•"/>
            </a:pPr>
            <a:r>
              <a:rPr lang="ar-LB" sz="2400" dirty="0">
                <a:latin typeface="Arial" panose="020B0604020202020204" pitchFamily="34" charset="0"/>
                <a:cs typeface="Arial" panose="020B0604020202020204" pitchFamily="34" charset="0"/>
              </a:rPr>
              <a:t>لا تزال أراضي سكك الحديد مستباحة، فهناك أكثر من 2000 تعدّ عليها، منها 1500 قُدمت فيها دعاوى، و500 «غُضّ عنها الطرف»</a:t>
            </a:r>
            <a:endParaRPr lang="en-US" sz="2400" dirty="0">
              <a:latin typeface="Arial" panose="020B0604020202020204" pitchFamily="34" charset="0"/>
              <a:cs typeface="Arial" panose="020B0604020202020204" pitchFamily="34" charset="0"/>
            </a:endParaRPr>
          </a:p>
          <a:p>
            <a:pPr algn="r" rt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98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986" y="103526"/>
            <a:ext cx="10018713" cy="1093872"/>
          </a:xfrm>
        </p:spPr>
        <p:txBody>
          <a:bodyPr/>
          <a:lstStyle/>
          <a:p>
            <a:pPr algn="r" rtl="1"/>
            <a:r>
              <a:rPr lang="ar-LB" dirty="0">
                <a:latin typeface="Arial" panose="020B0604020202020204" pitchFamily="34" charset="0"/>
                <a:cs typeface="Arial" panose="020B0604020202020204" pitchFamily="34" charset="0"/>
              </a:rPr>
              <a:t>ميزانية الدولة المخصصة لسكة الحديد</a:t>
            </a:r>
          </a:p>
        </p:txBody>
      </p:sp>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7</a:t>
            </a:fld>
            <a:endParaRPr lang="en-US"/>
          </a:p>
        </p:txBody>
      </p:sp>
      <p:sp>
        <p:nvSpPr>
          <p:cNvPr id="5" name="Rectangle 4"/>
          <p:cNvSpPr/>
          <p:nvPr/>
        </p:nvSpPr>
        <p:spPr>
          <a:xfrm>
            <a:off x="1438275" y="1532958"/>
            <a:ext cx="9654268" cy="830997"/>
          </a:xfrm>
          <a:prstGeom prst="rect">
            <a:avLst/>
          </a:prstGeom>
        </p:spPr>
        <p:txBody>
          <a:bodyPr wrap="square">
            <a:spAutoFit/>
          </a:bodyPr>
          <a:lstStyle/>
          <a:p>
            <a:pPr algn="r" rtl="1"/>
            <a:r>
              <a:rPr lang="ar-LB" sz="2400" dirty="0">
                <a:solidFill>
                  <a:srgbClr val="000000"/>
                </a:solidFill>
                <a:latin typeface="Arial" panose="020B0604020202020204" pitchFamily="34" charset="0"/>
                <a:cs typeface="Arial" panose="020B0604020202020204" pitchFamily="34" charset="0"/>
              </a:rPr>
              <a:t>مجموع </a:t>
            </a:r>
            <a:r>
              <a:rPr lang="ar-LB" sz="2400" dirty="0" smtClean="0">
                <a:solidFill>
                  <a:srgbClr val="000000"/>
                </a:solidFill>
                <a:latin typeface="Arial" panose="020B0604020202020204" pitchFamily="34" charset="0"/>
                <a:cs typeface="Arial" panose="020B0604020202020204" pitchFamily="34" charset="0"/>
              </a:rPr>
              <a:t>الأموال: </a:t>
            </a:r>
            <a:r>
              <a:rPr lang="ar-LB" sz="2400" dirty="0">
                <a:solidFill>
                  <a:srgbClr val="000000"/>
                </a:solidFill>
                <a:latin typeface="Arial" panose="020B0604020202020204" pitchFamily="34" charset="0"/>
                <a:cs typeface="Arial" panose="020B0604020202020204" pitchFamily="34" charset="0"/>
              </a:rPr>
              <a:t>5 مليارات و864 مليون دولار، والتي خصصت </a:t>
            </a:r>
            <a:r>
              <a:rPr lang="ar-LB" sz="2400" dirty="0" smtClean="0">
                <a:solidFill>
                  <a:srgbClr val="000000"/>
                </a:solidFill>
                <a:latin typeface="Arial" panose="020B0604020202020204" pitchFamily="34" charset="0"/>
                <a:cs typeface="Arial" panose="020B0604020202020204" pitchFamily="34" charset="0"/>
              </a:rPr>
              <a:t>بمجملها لقطاع النقل توزعت بنسب متفاوتة على الشكل التالي:</a:t>
            </a:r>
            <a:endParaRPr lang="en-US" sz="2400"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770089237"/>
              </p:ext>
            </p:extLst>
          </p:nvPr>
        </p:nvGraphicFramePr>
        <p:xfrm>
          <a:off x="2430518" y="2362199"/>
          <a:ext cx="7302138" cy="414528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962899" y="2962391"/>
            <a:ext cx="3800475" cy="2031325"/>
          </a:xfrm>
          <a:prstGeom prst="rect">
            <a:avLst/>
          </a:prstGeom>
        </p:spPr>
        <p:txBody>
          <a:bodyPr wrap="square">
            <a:spAutoFit/>
          </a:bodyPr>
          <a:lstStyle/>
          <a:p>
            <a:pPr marL="285750" indent="-285750" algn="r" rtl="1">
              <a:buFont typeface="Arial" panose="020B0604020202020204" pitchFamily="34" charset="0"/>
              <a:buChar char="•"/>
            </a:pPr>
            <a:r>
              <a:rPr lang="ar-LB" dirty="0" smtClean="0">
                <a:solidFill>
                  <a:srgbClr val="000000"/>
                </a:solidFill>
                <a:latin typeface="Arial" panose="020B0604020202020204" pitchFamily="34" charset="0"/>
                <a:cs typeface="Arial" panose="020B0604020202020204" pitchFamily="34" charset="0"/>
              </a:rPr>
              <a:t>1 % لبناء </a:t>
            </a:r>
            <a:r>
              <a:rPr lang="ar-LB" dirty="0">
                <a:solidFill>
                  <a:srgbClr val="000000"/>
                </a:solidFill>
                <a:latin typeface="Arial" panose="020B0604020202020204" pitchFamily="34" charset="0"/>
                <a:cs typeface="Arial" panose="020B0604020202020204" pitchFamily="34" charset="0"/>
              </a:rPr>
              <a:t>قطار يصل مرفأ طرابلس بالحدود الشمالية مع </a:t>
            </a:r>
            <a:r>
              <a:rPr lang="ar-LB" dirty="0" smtClean="0">
                <a:solidFill>
                  <a:srgbClr val="000000"/>
                </a:solidFill>
                <a:latin typeface="Arial" panose="020B0604020202020204" pitchFamily="34" charset="0"/>
                <a:cs typeface="Arial" panose="020B0604020202020204" pitchFamily="34" charset="0"/>
              </a:rPr>
              <a:t>سوريا و يبلغ </a:t>
            </a:r>
            <a:r>
              <a:rPr lang="ar-LB" dirty="0">
                <a:latin typeface="Arial" panose="020B0604020202020204" pitchFamily="34" charset="0"/>
                <a:cs typeface="Arial" panose="020B0604020202020204" pitchFamily="34" charset="0"/>
              </a:rPr>
              <a:t>طول هذا الخط الساحلي </a:t>
            </a:r>
            <a:r>
              <a:rPr lang="ar-LB" dirty="0" smtClean="0">
                <a:latin typeface="Arial" panose="020B0604020202020204" pitchFamily="34" charset="0"/>
                <a:cs typeface="Arial" panose="020B0604020202020204" pitchFamily="34" charset="0"/>
              </a:rPr>
              <a:t>32 </a:t>
            </a:r>
            <a:r>
              <a:rPr lang="ar-LB" dirty="0" smtClean="0">
                <a:latin typeface="Arial" panose="020B0604020202020204" pitchFamily="34" charset="0"/>
                <a:cs typeface="Arial" panose="020B0604020202020204" pitchFamily="34" charset="0"/>
              </a:rPr>
              <a:t>كلم</a:t>
            </a:r>
          </a:p>
          <a:p>
            <a:pPr marL="285750" indent="-285750" algn="r" rtl="1">
              <a:buFont typeface="Arial" panose="020B0604020202020204" pitchFamily="34" charset="0"/>
              <a:buChar char="•"/>
            </a:pPr>
            <a:r>
              <a:rPr lang="ar-LB" dirty="0" smtClean="0">
                <a:latin typeface="Arial" panose="020B0604020202020204" pitchFamily="34" charset="0"/>
                <a:cs typeface="Arial" panose="020B0604020202020204" pitchFamily="34" charset="0"/>
              </a:rPr>
              <a:t>تم إطلاق المناقصات من أجل تنفيذ المرحلة الأولى من هذا المشروع، ولكن توقف العمل به، بسبب عدم توافر الاعتمادات المالية اللازمة.</a:t>
            </a:r>
            <a:r>
              <a:rPr lang="ar-L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83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357" y="91880"/>
            <a:ext cx="10018713" cy="674181"/>
          </a:xfrm>
        </p:spPr>
        <p:txBody>
          <a:bodyPr>
            <a:normAutofit fontScale="90000"/>
          </a:bodyPr>
          <a:lstStyle/>
          <a:p>
            <a:pPr algn="r" rtl="1"/>
            <a:r>
              <a:rPr lang="ar-LB" dirty="0" smtClean="0">
                <a:latin typeface="Arial" panose="020B0604020202020204" pitchFamily="34" charset="0"/>
                <a:cs typeface="Arial" panose="020B0604020202020204" pitchFamily="34" charset="0"/>
              </a:rPr>
              <a:t>خريطة سكة الحديد</a:t>
            </a:r>
            <a:endParaRPr lang="en-US" dirty="0"/>
          </a:p>
        </p:txBody>
      </p:sp>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8</a:t>
            </a:fld>
            <a:endParaRPr lang="en-US"/>
          </a:p>
        </p:txBody>
      </p:sp>
      <p:pic>
        <p:nvPicPr>
          <p:cNvPr id="14" name="Picture 13"/>
          <p:cNvPicPr/>
          <p:nvPr/>
        </p:nvPicPr>
        <p:blipFill rotWithShape="1">
          <a:blip r:embed="rId3">
            <a:extLst>
              <a:ext uri="{28A0092B-C50C-407E-A947-70E740481C1C}">
                <a14:useLocalDpi xmlns:a14="http://schemas.microsoft.com/office/drawing/2010/main" val="0"/>
              </a:ext>
            </a:extLst>
          </a:blip>
          <a:srcRect l="10210" r="10540"/>
          <a:stretch/>
        </p:blipFill>
        <p:spPr>
          <a:xfrm>
            <a:off x="7135819" y="2956350"/>
            <a:ext cx="4784705" cy="2926925"/>
          </a:xfrm>
          <a:prstGeom prst="rect">
            <a:avLst/>
          </a:prstGeom>
        </p:spPr>
      </p:pic>
      <p:grpSp>
        <p:nvGrpSpPr>
          <p:cNvPr id="5" name="Group 4"/>
          <p:cNvGrpSpPr/>
          <p:nvPr/>
        </p:nvGrpSpPr>
        <p:grpSpPr>
          <a:xfrm>
            <a:off x="1109615" y="314960"/>
            <a:ext cx="6408528" cy="5464622"/>
            <a:chOff x="1109615" y="314960"/>
            <a:chExt cx="6408528" cy="5464622"/>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8466" y="314960"/>
              <a:ext cx="6329677" cy="5464622"/>
            </a:xfrm>
            <a:prstGeom prst="rect">
              <a:avLst/>
            </a:prstGeom>
          </p:spPr>
        </p:pic>
        <p:grpSp>
          <p:nvGrpSpPr>
            <p:cNvPr id="11" name="Group 10"/>
            <p:cNvGrpSpPr/>
            <p:nvPr/>
          </p:nvGrpSpPr>
          <p:grpSpPr>
            <a:xfrm>
              <a:off x="1109615" y="2208284"/>
              <a:ext cx="6235626" cy="2404622"/>
              <a:chOff x="1907623" y="2579586"/>
              <a:chExt cx="6177064" cy="2292721"/>
            </a:xfrm>
          </p:grpSpPr>
          <p:sp>
            <p:nvSpPr>
              <p:cNvPr id="8" name="Rectangle 7"/>
              <p:cNvSpPr/>
              <p:nvPr/>
            </p:nvSpPr>
            <p:spPr>
              <a:xfrm>
                <a:off x="3863693" y="4256054"/>
                <a:ext cx="2135579" cy="616253"/>
              </a:xfrm>
              <a:prstGeom prst="rect">
                <a:avLst/>
              </a:prstGeom>
            </p:spPr>
            <p:txBody>
              <a:bodyPr wrap="square">
                <a:spAutoFit/>
              </a:bodyPr>
              <a:lstStyle/>
              <a:p>
                <a:r>
                  <a:rPr lang="ar-LB" b="1" dirty="0" smtClean="0">
                    <a:solidFill>
                      <a:srgbClr val="FF0000"/>
                    </a:solidFill>
                    <a:latin typeface="Arial" panose="020B0604020202020204" pitchFamily="34" charset="0"/>
                    <a:cs typeface="Arial" panose="020B0604020202020204" pitchFamily="34" charset="0"/>
                  </a:rPr>
                  <a:t> بيروت – الرياق - الحدود السورية 82 </a:t>
                </a:r>
                <a:r>
                  <a:rPr lang="ar-LB" b="1" dirty="0">
                    <a:solidFill>
                      <a:srgbClr val="FF0000"/>
                    </a:solidFill>
                    <a:latin typeface="Arial" panose="020B0604020202020204" pitchFamily="34" charset="0"/>
                    <a:cs typeface="Arial" panose="020B0604020202020204" pitchFamily="34" charset="0"/>
                  </a:rPr>
                  <a:t>كلم </a:t>
                </a:r>
                <a:endParaRPr lang="en-US" b="1" dirty="0">
                  <a:solidFill>
                    <a:srgbClr val="FF0000"/>
                  </a:solidFill>
                </a:endParaRPr>
              </a:p>
            </p:txBody>
          </p:sp>
          <p:sp>
            <p:nvSpPr>
              <p:cNvPr id="9" name="Rectangle 8"/>
              <p:cNvSpPr/>
              <p:nvPr/>
            </p:nvSpPr>
            <p:spPr>
              <a:xfrm>
                <a:off x="6012097" y="2579586"/>
                <a:ext cx="2072590" cy="352145"/>
              </a:xfrm>
              <a:prstGeom prst="rect">
                <a:avLst/>
              </a:prstGeom>
            </p:spPr>
            <p:txBody>
              <a:bodyPr wrap="none">
                <a:spAutoFit/>
              </a:bodyPr>
              <a:lstStyle/>
              <a:p>
                <a:r>
                  <a:rPr lang="ar-LB" b="1" dirty="0" smtClean="0">
                    <a:solidFill>
                      <a:srgbClr val="FF0000"/>
                    </a:solidFill>
                    <a:latin typeface="Arial" panose="020B0604020202020204" pitchFamily="34" charset="0"/>
                    <a:cs typeface="Arial" panose="020B0604020202020204" pitchFamily="34" charset="0"/>
                  </a:rPr>
                  <a:t>الرياق – القصير 91 </a:t>
                </a:r>
                <a:r>
                  <a:rPr lang="ar-LB" b="1" dirty="0">
                    <a:solidFill>
                      <a:srgbClr val="FF0000"/>
                    </a:solidFill>
                    <a:latin typeface="Arial" panose="020B0604020202020204" pitchFamily="34" charset="0"/>
                    <a:cs typeface="Arial" panose="020B0604020202020204" pitchFamily="34" charset="0"/>
                  </a:rPr>
                  <a:t>كلم </a:t>
                </a:r>
                <a:endParaRPr lang="en-US" b="1" dirty="0">
                  <a:solidFill>
                    <a:srgbClr val="FF0000"/>
                  </a:solidFill>
                </a:endParaRPr>
              </a:p>
            </p:txBody>
          </p:sp>
          <p:sp>
            <p:nvSpPr>
              <p:cNvPr id="7" name="Rectangle 6"/>
              <p:cNvSpPr/>
              <p:nvPr/>
            </p:nvSpPr>
            <p:spPr>
              <a:xfrm>
                <a:off x="1907623" y="2791525"/>
                <a:ext cx="2601378" cy="352145"/>
              </a:xfrm>
              <a:prstGeom prst="rect">
                <a:avLst/>
              </a:prstGeom>
            </p:spPr>
            <p:txBody>
              <a:bodyPr wrap="none">
                <a:spAutoFit/>
              </a:bodyPr>
              <a:lstStyle/>
              <a:p>
                <a:r>
                  <a:rPr lang="ar-LB" b="1" dirty="0" smtClean="0">
                    <a:solidFill>
                      <a:srgbClr val="FF0000"/>
                    </a:solidFill>
                    <a:latin typeface="Arial" panose="020B0604020202020204" pitchFamily="34" charset="0"/>
                    <a:cs typeface="Arial" panose="020B0604020202020204" pitchFamily="34" charset="0"/>
                  </a:rPr>
                  <a:t>طول الساحل اللبناني 233  كلم  </a:t>
                </a:r>
                <a:endParaRPr lang="en-US" b="1" dirty="0">
                  <a:solidFill>
                    <a:srgbClr val="FF0000"/>
                  </a:solidFill>
                </a:endParaRPr>
              </a:p>
            </p:txBody>
          </p:sp>
        </p:grpSp>
        <p:sp>
          <p:nvSpPr>
            <p:cNvPr id="12" name="Rectangle 11"/>
            <p:cNvSpPr/>
            <p:nvPr/>
          </p:nvSpPr>
          <p:spPr>
            <a:xfrm rot="19535891">
              <a:off x="3858473" y="539442"/>
              <a:ext cx="1500974" cy="646331"/>
            </a:xfrm>
            <a:prstGeom prst="rect">
              <a:avLst/>
            </a:prstGeom>
          </p:spPr>
          <p:txBody>
            <a:bodyPr wrap="square">
              <a:spAutoFit/>
            </a:bodyPr>
            <a:lstStyle/>
            <a:p>
              <a:r>
                <a:rPr lang="ar-LB" b="1" dirty="0" smtClean="0">
                  <a:solidFill>
                    <a:srgbClr val="FF0000"/>
                  </a:solidFill>
                  <a:latin typeface="Arial" panose="020B0604020202020204" pitchFamily="34" charset="0"/>
                  <a:cs typeface="Arial" panose="020B0604020202020204" pitchFamily="34" charset="0"/>
                </a:rPr>
                <a:t>طرابلس-العبودية 32 كلم</a:t>
              </a:r>
              <a:endParaRPr lang="en-US" b="1" dirty="0">
                <a:solidFill>
                  <a:srgbClr val="FF0000"/>
                </a:solidFill>
              </a:endParaRPr>
            </a:p>
          </p:txBody>
        </p:sp>
      </p:grpSp>
    </p:spTree>
    <p:extLst>
      <p:ext uri="{BB962C8B-B14F-4D97-AF65-F5344CB8AC3E}">
        <p14:creationId xmlns:p14="http://schemas.microsoft.com/office/powerpoint/2010/main" val="13043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623" y="79693"/>
            <a:ext cx="6733816" cy="1752599"/>
          </a:xfrm>
        </p:spPr>
        <p:txBody>
          <a:bodyPr/>
          <a:lstStyle/>
          <a:p>
            <a:r>
              <a:rPr lang="ar-LB" dirty="0" smtClean="0">
                <a:latin typeface="Arial" panose="020B0604020202020204" pitchFamily="34" charset="0"/>
                <a:cs typeface="Arial" panose="020B0604020202020204" pitchFamily="34" charset="0"/>
              </a:rPr>
              <a:t>مشروع خط البترون-جبيل</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F092E7AF-F30E-4F06-89DD-8786FC8CA930}" type="datetime1">
              <a:rPr lang="en-US" smtClean="0"/>
              <a:t>21/03/2020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9</a:t>
            </a:fld>
            <a:endParaRPr lang="en-US"/>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534215" y="1279615"/>
            <a:ext cx="8698355" cy="5077642"/>
          </a:xfrm>
          <a:prstGeom prst="rect">
            <a:avLst/>
          </a:prstGeom>
        </p:spPr>
      </p:pic>
    </p:spTree>
    <p:extLst>
      <p:ext uri="{BB962C8B-B14F-4D97-AF65-F5344CB8AC3E}">
        <p14:creationId xmlns:p14="http://schemas.microsoft.com/office/powerpoint/2010/main" val="1420908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1623</TotalTime>
  <Words>1457</Words>
  <Application>Microsoft Office PowerPoint</Application>
  <PresentationFormat>Widescreen</PresentationFormat>
  <Paragraphs>175</Paragraphs>
  <Slides>17</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Corbel</vt:lpstr>
      <vt:lpstr>Tahoma</vt:lpstr>
      <vt:lpstr>Times New Roman</vt:lpstr>
      <vt:lpstr>Parallax</vt:lpstr>
      <vt:lpstr>Package</vt:lpstr>
      <vt:lpstr>سكة الحديد في لبنان</vt:lpstr>
      <vt:lpstr>فهرس</vt:lpstr>
      <vt:lpstr>لمحة تاريخية عن سكة حديد لبنان</vt:lpstr>
      <vt:lpstr>الأسباب الأساسية لتوقف القطارات</vt:lpstr>
      <vt:lpstr>وضع سكة الحديد الحالي </vt:lpstr>
      <vt:lpstr>التعديات على أجزاء سكة الحديد</vt:lpstr>
      <vt:lpstr>ميزانية الدولة المخصصة لسكة الحديد</vt:lpstr>
      <vt:lpstr>خريطة سكة الحديد</vt:lpstr>
      <vt:lpstr>مشروع خط البترون-جبيل</vt:lpstr>
      <vt:lpstr>PowerPoint Presentation</vt:lpstr>
      <vt:lpstr>أنواع القطارات </vt:lpstr>
      <vt:lpstr>سكة حديد طرابلس </vt:lpstr>
      <vt:lpstr>PowerPoint Presentation</vt:lpstr>
      <vt:lpstr>التكلفة الاجمالية لمشروع اعادة تشغيل المحطة </vt:lpstr>
      <vt:lpstr>PowerPoint Presentation</vt:lpstr>
      <vt:lpstr>المراجع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سكة الحديد في لبنان</dc:title>
  <dc:creator>siham aisha</dc:creator>
  <cp:lastModifiedBy>siham aisha</cp:lastModifiedBy>
  <cp:revision>107</cp:revision>
  <dcterms:created xsi:type="dcterms:W3CDTF">2020-03-16T11:27:58Z</dcterms:created>
  <dcterms:modified xsi:type="dcterms:W3CDTF">2020-03-21T11:38:53Z</dcterms:modified>
</cp:coreProperties>
</file>