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257" r:id="rId3"/>
    <p:sldId id="258" r:id="rId4"/>
    <p:sldId id="259" r:id="rId5"/>
    <p:sldId id="262" r:id="rId6"/>
    <p:sldId id="263" r:id="rId7"/>
    <p:sldId id="264" r:id="rId8"/>
    <p:sldId id="265" r:id="rId9"/>
    <p:sldId id="266" r:id="rId10"/>
    <p:sldId id="267" r:id="rId11"/>
    <p:sldId id="268" r:id="rId12"/>
    <p:sldId id="27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76654" autoAdjust="0"/>
  </p:normalViewPr>
  <p:slideViewPr>
    <p:cSldViewPr snapToGrid="0">
      <p:cViewPr>
        <p:scale>
          <a:sx n="50" d="100"/>
          <a:sy n="50" d="100"/>
        </p:scale>
        <p:origin x="1949" y="3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674044-5D72-4D82-A3BD-2A501083A78B}" type="datetimeFigureOut">
              <a:rPr lang="en-US" smtClean="0"/>
              <a:t>22-Mar-20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A08C55-2D3C-4103-8CF6-D2B0FB7F293A}" type="slidenum">
              <a:rPr lang="en-US" smtClean="0"/>
              <a:t>‹#›</a:t>
            </a:fld>
            <a:endParaRPr lang="en-US"/>
          </a:p>
        </p:txBody>
      </p:sp>
    </p:spTree>
    <p:extLst>
      <p:ext uri="{BB962C8B-B14F-4D97-AF65-F5344CB8AC3E}">
        <p14:creationId xmlns:p14="http://schemas.microsoft.com/office/powerpoint/2010/main" val="2460237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A08C55-2D3C-4103-8CF6-D2B0FB7F293A}" type="slidenum">
              <a:rPr lang="en-US" smtClean="0"/>
              <a:t>9</a:t>
            </a:fld>
            <a:endParaRPr lang="en-US"/>
          </a:p>
        </p:txBody>
      </p:sp>
    </p:spTree>
    <p:extLst>
      <p:ext uri="{BB962C8B-B14F-4D97-AF65-F5344CB8AC3E}">
        <p14:creationId xmlns:p14="http://schemas.microsoft.com/office/powerpoint/2010/main" val="3757900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22-Mar-20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22-Mar-20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22-Mar-20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22-Mar-20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22-Mar-20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22-Mar-20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22-Mar-20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22-Mar-20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22-Mar-20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22-Mar-20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22-Mar-20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22-Mar-20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file:///C:\Users\mahmo\Documents\(https:\www.lebarmy.gov.lb\fr\content\participation-priv%25C3%25A9e-dans-le-secteur-de-l%25E2%2580%2599electricit%25C3%25A9-au-liban"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aljazeera.net/news/ebusiness/2019/6/10/%D9%87%D9%84-%D8%AA%D8%AA%D9%85-%D8%A5%D8%B9%D8%A7%D8%AF%D8%A9-%D8%AA%D8%B4%D8%BA%D9%8A%D9%84-%D8%AE%D8%B7-%D8%A3%D9%86%D8%A7%D8%A8%D9%8A%D8%A8-%D8%A7%D9%84%D9%86%D9%81%D8%B7-%D8%A7%D9%84%D8%A3%D9%83%D8%AB%D8%B1-%D8%A3%D9%87%D9%85%D9%8A%D8%A9-%D8%A8%D8%A7%D9%84%D9%85%D9%86%D8%B7%D9%82%D8%A9" TargetMode="External"/><Relationship Id="rId1" Type="http://schemas.openxmlformats.org/officeDocument/2006/relationships/slideLayout" Target="../slideLayouts/slideLayout7.xml"/><Relationship Id="rId5" Type="http://schemas.openxmlformats.org/officeDocument/2006/relationships/image" Target="../media/image10.jpe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074" y="2701010"/>
            <a:ext cx="11029615" cy="1497507"/>
          </a:xfrm>
        </p:spPr>
        <p:txBody>
          <a:bodyPr>
            <a:normAutofit fontScale="90000"/>
          </a:bodyPr>
          <a:lstStyle/>
          <a:p>
            <a:r>
              <a:rPr lang="de-DE" b="1" dirty="0"/>
              <a:t>Inactives power plants in North Lebanon </a:t>
            </a:r>
            <a:r>
              <a:rPr lang="en-US" b="1" dirty="0"/>
              <a:t/>
            </a:r>
            <a:br>
              <a:rPr lang="en-US" b="1" dirty="0"/>
            </a:br>
            <a:endParaRPr lang="en-US" dirty="0"/>
          </a:p>
        </p:txBody>
      </p:sp>
      <p:sp>
        <p:nvSpPr>
          <p:cNvPr id="5" name="TextBox 4"/>
          <p:cNvSpPr txBox="1"/>
          <p:nvPr/>
        </p:nvSpPr>
        <p:spPr>
          <a:xfrm>
            <a:off x="4229849" y="434966"/>
            <a:ext cx="3732301" cy="1323439"/>
          </a:xfrm>
          <a:prstGeom prst="rect">
            <a:avLst/>
          </a:prstGeom>
          <a:noFill/>
        </p:spPr>
        <p:txBody>
          <a:bodyPr wrap="square" rtlCol="0">
            <a:spAutoFit/>
          </a:bodyPr>
          <a:lstStyle/>
          <a:p>
            <a:pPr algn="r" rtl="1"/>
            <a:r>
              <a:rPr lang="ar-LB" sz="4000" dirty="0" smtClean="0"/>
              <a:t>بسم الله </a:t>
            </a:r>
            <a:r>
              <a:rPr lang="ar-LB" sz="4000" dirty="0" smtClean="0"/>
              <a:t>الرحمن الرحيم</a:t>
            </a:r>
            <a:r>
              <a:rPr lang="ar-LB" dirty="0" smtClean="0"/>
              <a:t> </a:t>
            </a:r>
            <a:endParaRPr lang="en-US" dirty="0"/>
          </a:p>
        </p:txBody>
      </p:sp>
      <p:pic>
        <p:nvPicPr>
          <p:cNvPr id="6" name="Picture 5" descr="D:\NLAP\91b7a907-5f50-401c-b133-08d6961b294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81672" y="581892"/>
            <a:ext cx="1681017" cy="1422400"/>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73892" y="545803"/>
            <a:ext cx="2401453" cy="1034143"/>
          </a:xfrm>
          <a:prstGeom prst="rect">
            <a:avLst/>
          </a:prstGeom>
        </p:spPr>
      </p:pic>
    </p:spTree>
    <p:extLst>
      <p:ext uri="{BB962C8B-B14F-4D97-AF65-F5344CB8AC3E}">
        <p14:creationId xmlns:p14="http://schemas.microsoft.com/office/powerpoint/2010/main" val="2816344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1363372"/>
            <a:ext cx="11715750" cy="5213735"/>
          </a:xfrm>
          <a:prstGeom prst="rect">
            <a:avLst/>
          </a:prstGeom>
        </p:spPr>
        <p:txBody>
          <a:bodyPr wrap="square">
            <a:spAutoFit/>
          </a:bodyPr>
          <a:lstStyle/>
          <a:p>
            <a:pPr algn="just" rtl="1">
              <a:lnSpc>
                <a:spcPct val="115000"/>
              </a:lnSpc>
              <a:spcBef>
                <a:spcPts val="1200"/>
              </a:spcBef>
            </a:pPr>
            <a:r>
              <a:rPr lang="ar-SA" sz="2800" dirty="0">
                <a:solidFill>
                  <a:srgbClr val="777777"/>
                </a:solidFill>
                <a:latin typeface="Times New Roman" panose="02020603050405020304" pitchFamily="18" charset="0"/>
                <a:ea typeface="Times New Roman" panose="02020603050405020304" pitchFamily="18" charset="0"/>
                <a:cs typeface="Arial" panose="020B0604020202020204" pitchFamily="34" charset="0"/>
              </a:rPr>
              <a:t>واستُكمل خط طرابلس بخط أنابيب آخر في الخمسينيات، يستطيع أن ينقل نحو أربعمئة ألف برميل في اليوم</a:t>
            </a:r>
            <a:r>
              <a:rPr lang="en-US" sz="2800" dirty="0">
                <a:solidFill>
                  <a:srgbClr val="777777"/>
                </a:solidFill>
                <a:latin typeface="Arial" panose="020B0604020202020204" pitchFamily="34"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lgn="just" rtl="1">
              <a:lnSpc>
                <a:spcPct val="115000"/>
              </a:lnSpc>
              <a:spcBef>
                <a:spcPts val="1200"/>
              </a:spcBef>
            </a:pPr>
            <a:r>
              <a:rPr lang="ar-SA" sz="2800" dirty="0">
                <a:solidFill>
                  <a:srgbClr val="777777"/>
                </a:solidFill>
                <a:latin typeface="Times New Roman" panose="02020603050405020304" pitchFamily="18" charset="0"/>
                <a:ea typeface="Times New Roman" panose="02020603050405020304" pitchFamily="18" charset="0"/>
                <a:cs typeface="Arial" panose="020B0604020202020204" pitchFamily="34" charset="0"/>
              </a:rPr>
              <a:t>في المقابل، أوقفت سوريا خط الأنابيب الذي يربط بين كركوك وطرابلس خلال حرب العراق وإيران في محاولة لدعم طهران ضد بغداد، وفق التقرير ذاته</a:t>
            </a:r>
            <a:r>
              <a:rPr lang="en-US" sz="2800" dirty="0" smtClean="0">
                <a:solidFill>
                  <a:srgbClr val="777777"/>
                </a:solidFill>
                <a:latin typeface="Arial" panose="020B0604020202020204" pitchFamily="34" charset="0"/>
                <a:ea typeface="Times New Roman" panose="02020603050405020304" pitchFamily="18" charset="0"/>
              </a:rPr>
              <a:t>.</a:t>
            </a:r>
          </a:p>
          <a:p>
            <a:pPr algn="just" rtl="1">
              <a:lnSpc>
                <a:spcPct val="115000"/>
              </a:lnSpc>
              <a:spcBef>
                <a:spcPts val="1200"/>
              </a:spcBef>
            </a:pPr>
            <a:endParaRPr lang="en-US" sz="2000" dirty="0">
              <a:latin typeface="Times New Roman" panose="02020603050405020304" pitchFamily="18" charset="0"/>
              <a:ea typeface="Times New Roman" panose="02020603050405020304" pitchFamily="18" charset="0"/>
            </a:endParaRPr>
          </a:p>
          <a:p>
            <a:pPr algn="r" rtl="1">
              <a:lnSpc>
                <a:spcPct val="115000"/>
              </a:lnSpc>
              <a:tabLst>
                <a:tab pos="1260475" algn="l"/>
                <a:tab pos="457200" algn="l"/>
              </a:tabLst>
            </a:pPr>
            <a:r>
              <a:rPr lang="ar-SA" sz="2800" dirty="0">
                <a:solidFill>
                  <a:srgbClr val="777777"/>
                </a:solidFill>
                <a:latin typeface="Palatino Linotype" panose="02040502050505030304" pitchFamily="18" charset="0"/>
                <a:ea typeface="Times New Roman" panose="02020603050405020304" pitchFamily="18" charset="0"/>
                <a:cs typeface="Arial" panose="020B0604020202020204" pitchFamily="34" charset="0"/>
              </a:rPr>
              <a:t>شارك مسؤولون من لبنان وسوريا والعراق في محادثات لإعادة تشغيل خط الأنابيب المتوقّف، الذي كان يربط بين حقول النفط بالقرب من كركوك في العراق ومدينة طرابلس الساحلية في لبنان، فهل سيتم تشغيل الخط الأكثر أهمية بمنطقة الشرق الأوسط؟</a:t>
            </a:r>
            <a:endParaRPr lang="en-US" dirty="0">
              <a:latin typeface="Palatino Linotype" panose="02040502050505030304" pitchFamily="18" charset="0"/>
              <a:ea typeface="Times New Roman" panose="02020603050405020304" pitchFamily="18" charset="0"/>
              <a:cs typeface="Traditional Arabic" panose="02020603050405020304" pitchFamily="18" charset="-78"/>
            </a:endParaRPr>
          </a:p>
          <a:p>
            <a:pPr algn="r" rtl="1">
              <a:lnSpc>
                <a:spcPct val="115000"/>
              </a:lnSpc>
              <a:tabLst>
                <a:tab pos="1260475" algn="l"/>
                <a:tab pos="457200" algn="l"/>
              </a:tabLst>
            </a:pPr>
            <a:r>
              <a:rPr lang="ar-SA" sz="2800" dirty="0">
                <a:solidFill>
                  <a:srgbClr val="777777"/>
                </a:solidFill>
                <a:latin typeface="Palatino Linotype" panose="02040502050505030304" pitchFamily="18" charset="0"/>
                <a:ea typeface="Times New Roman" panose="02020603050405020304" pitchFamily="18" charset="0"/>
                <a:cs typeface="Arial" panose="020B0604020202020204" pitchFamily="34" charset="0"/>
              </a:rPr>
              <a:t>يقول تقرير </a:t>
            </a:r>
            <a:r>
              <a:rPr lang="ar-SA" sz="2800" b="1" dirty="0">
                <a:solidFill>
                  <a:srgbClr val="777777"/>
                </a:solidFill>
                <a:latin typeface="Palatino Linotype" panose="02040502050505030304" pitchFamily="18" charset="0"/>
                <a:ea typeface="Times New Roman" panose="02020603050405020304" pitchFamily="18" charset="0"/>
                <a:cs typeface="Arial" panose="020B0604020202020204" pitchFamily="34" charset="0"/>
              </a:rPr>
              <a:t>بموقع "أويل برايس" الأميركي</a:t>
            </a:r>
            <a:r>
              <a:rPr lang="ar-SA" sz="2800" dirty="0">
                <a:solidFill>
                  <a:srgbClr val="777777"/>
                </a:solidFill>
                <a:latin typeface="Palatino Linotype" panose="02040502050505030304" pitchFamily="18" charset="0"/>
                <a:ea typeface="Times New Roman" panose="02020603050405020304" pitchFamily="18" charset="0"/>
                <a:cs typeface="Arial" panose="020B0604020202020204" pitchFamily="34" charset="0"/>
              </a:rPr>
              <a:t> إن إعادة تشغيل خط الأنابيب كركوك-طرابلس ستؤدي إلى عواقب سياسية واقتصادية وإستراتيجية طويلة المدى بالنسبة للدول المعنية وللمنطقة ككل</a:t>
            </a:r>
            <a:r>
              <a:rPr lang="en-US" sz="2800" dirty="0">
                <a:solidFill>
                  <a:srgbClr val="777777"/>
                </a:solidFill>
                <a:latin typeface="Arial" panose="020B0604020202020204" pitchFamily="34" charset="0"/>
                <a:ea typeface="Times New Roman" panose="02020603050405020304" pitchFamily="18" charset="0"/>
                <a:cs typeface="Traditional Arabic" panose="02020603050405020304" pitchFamily="18" charset="-78"/>
              </a:rPr>
              <a:t>.</a:t>
            </a:r>
            <a:endParaRPr lang="en-US" dirty="0">
              <a:latin typeface="Palatino Linotype" panose="0204050205050503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2563827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820" y="624840"/>
            <a:ext cx="11258550" cy="5946949"/>
          </a:xfrm>
          <a:prstGeom prst="rect">
            <a:avLst/>
          </a:prstGeom>
        </p:spPr>
        <p:txBody>
          <a:bodyPr wrap="square">
            <a:spAutoFit/>
          </a:bodyPr>
          <a:lstStyle/>
          <a:p>
            <a:pPr marL="742950" marR="0" lvl="1" indent="-285750" algn="r" rtl="1">
              <a:spcBef>
                <a:spcPts val="1200"/>
              </a:spcBef>
              <a:spcAft>
                <a:spcPts val="800"/>
              </a:spcAft>
              <a:buFont typeface="+mj-lt"/>
              <a:buAutoNum type="arabicPeriod"/>
              <a:tabLst>
                <a:tab pos="360045" algn="l"/>
              </a:tabLst>
            </a:pPr>
            <a:r>
              <a:rPr lang="ar-SA" sz="2800" b="1" i="1" u="sng" dirty="0">
                <a:solidFill>
                  <a:srgbClr val="777777"/>
                </a:solidFill>
                <a:latin typeface="Arial Black" panose="020B0A04020102020204" pitchFamily="34" charset="0"/>
                <a:cs typeface="Arial" panose="020B0604020202020204" pitchFamily="34" charset="0"/>
              </a:rPr>
              <a:t>الحضور </a:t>
            </a:r>
            <a:r>
              <a:rPr lang="ar-SA" sz="2800" b="1" i="1" u="sng" dirty="0" smtClean="0">
                <a:solidFill>
                  <a:srgbClr val="777777"/>
                </a:solidFill>
                <a:latin typeface="Arial Black" panose="020B0A04020102020204" pitchFamily="34" charset="0"/>
                <a:cs typeface="Arial" panose="020B0604020202020204" pitchFamily="34" charset="0"/>
              </a:rPr>
              <a:t>الروسي</a:t>
            </a:r>
            <a:endParaRPr lang="en-US" sz="2400" b="1" dirty="0">
              <a:latin typeface="Arial Black" panose="020B0A04020102020204" pitchFamily="34" charset="0"/>
            </a:endParaRPr>
          </a:p>
          <a:p>
            <a:pPr algn="just" rtl="1">
              <a:lnSpc>
                <a:spcPct val="120000"/>
              </a:lnSpc>
              <a:spcAft>
                <a:spcPts val="400"/>
              </a:spcAft>
              <a:tabLst>
                <a:tab pos="1260475" algn="l"/>
              </a:tabLst>
            </a:pPr>
            <a:r>
              <a:rPr lang="de-DE" b="1" dirty="0">
                <a:latin typeface="Arial Black" panose="020B0A04020102020204" pitchFamily="34" charset="0"/>
                <a:ea typeface="Times New Roman" panose="02020603050405020304" pitchFamily="18" charset="0"/>
                <a:cs typeface="Traditional Arabic" panose="02020603050405020304" pitchFamily="18" charset="-78"/>
              </a:rPr>
              <a:t/>
            </a:r>
            <a:br>
              <a:rPr lang="de-DE" b="1" dirty="0">
                <a:latin typeface="Arial Black" panose="020B0A04020102020204" pitchFamily="34" charset="0"/>
                <a:ea typeface="Times New Roman" panose="02020603050405020304" pitchFamily="18" charset="0"/>
                <a:cs typeface="Traditional Arabic" panose="02020603050405020304" pitchFamily="18" charset="-78"/>
              </a:rPr>
            </a:br>
            <a:r>
              <a:rPr lang="ar-SA" sz="2400" dirty="0">
                <a:latin typeface="Arial Black" panose="020B0A04020102020204" pitchFamily="34" charset="0"/>
                <a:ea typeface="Times New Roman" panose="02020603050405020304" pitchFamily="18" charset="0"/>
                <a:cs typeface="Arial" panose="020B0604020202020204" pitchFamily="34" charset="0"/>
              </a:rPr>
              <a:t>ويضيف كاتب التقرير أنه في حين أن مشاركة إيران في السياسة الإقليمية كانت ضرورية لتهيئة البيئة المناسبة للتعاون، فقد أثبتت مشاركة روسيا مدى أهميّتها هي الأخرى</a:t>
            </a:r>
            <a:r>
              <a:rPr lang="de-DE" sz="2400" dirty="0" smtClean="0">
                <a:latin typeface="Arial Black" panose="020B0A04020102020204" pitchFamily="34" charset="0"/>
                <a:ea typeface="Times New Roman" panose="02020603050405020304" pitchFamily="18" charset="0"/>
                <a:cs typeface="Traditional Arabic" panose="02020603050405020304" pitchFamily="18" charset="-78"/>
              </a:rPr>
              <a:t>.</a:t>
            </a:r>
          </a:p>
          <a:p>
            <a:pPr algn="just" rtl="1">
              <a:lnSpc>
                <a:spcPct val="120000"/>
              </a:lnSpc>
              <a:spcAft>
                <a:spcPts val="400"/>
              </a:spcAft>
              <a:tabLst>
                <a:tab pos="1260475" algn="l"/>
              </a:tabLst>
            </a:pPr>
            <a:endParaRPr lang="en-US" dirty="0">
              <a:latin typeface="Arial Black" panose="020B0A04020102020204" pitchFamily="34" charset="0"/>
              <a:ea typeface="Times New Roman" panose="02020603050405020304" pitchFamily="18" charset="0"/>
              <a:cs typeface="Traditional Arabic" panose="02020603050405020304" pitchFamily="18" charset="-78"/>
            </a:endParaRPr>
          </a:p>
          <a:p>
            <a:pPr algn="just" rtl="1">
              <a:lnSpc>
                <a:spcPct val="120000"/>
              </a:lnSpc>
              <a:spcAft>
                <a:spcPts val="400"/>
              </a:spcAft>
              <a:tabLst>
                <a:tab pos="1260475" algn="l"/>
              </a:tabLst>
            </a:pPr>
            <a:r>
              <a:rPr lang="ar-SA" sz="2400" dirty="0">
                <a:solidFill>
                  <a:srgbClr val="777777"/>
                </a:solidFill>
                <a:latin typeface="Arial Black" panose="020B0A04020102020204" pitchFamily="34" charset="0"/>
                <a:ea typeface="Times New Roman" panose="02020603050405020304" pitchFamily="18" charset="0"/>
                <a:cs typeface="Arial" panose="020B0604020202020204" pitchFamily="34" charset="0"/>
              </a:rPr>
              <a:t>ومثّل قرار الكرملين بالمشاركة في الحرب بسوريا إلى جانب قوات الأسد نقطة محورية في إعادة السيطرة على المناطق الضرورية لشروع خط أنابيب كركوك-طرابلس في العمل</a:t>
            </a:r>
            <a:r>
              <a:rPr lang="de-DE" sz="2400" dirty="0">
                <a:solidFill>
                  <a:srgbClr val="777777"/>
                </a:solidFill>
                <a:latin typeface="Arial Black" panose="020B0A04020102020204" pitchFamily="34" charset="0"/>
                <a:ea typeface="Times New Roman" panose="02020603050405020304" pitchFamily="18" charset="0"/>
                <a:cs typeface="Traditional Arabic" panose="02020603050405020304" pitchFamily="18" charset="-78"/>
              </a:rPr>
              <a:t>.</a:t>
            </a:r>
            <a:endParaRPr lang="en-US" dirty="0">
              <a:latin typeface="Arial Black" panose="020B0A04020102020204" pitchFamily="34" charset="0"/>
              <a:ea typeface="Times New Roman" panose="02020603050405020304" pitchFamily="18" charset="0"/>
              <a:cs typeface="Traditional Arabic" panose="02020603050405020304" pitchFamily="18" charset="-78"/>
            </a:endParaRPr>
          </a:p>
          <a:p>
            <a:pPr algn="just" rtl="1">
              <a:lnSpc>
                <a:spcPct val="120000"/>
              </a:lnSpc>
              <a:spcAft>
                <a:spcPts val="400"/>
              </a:spcAft>
              <a:tabLst>
                <a:tab pos="1260475" algn="l"/>
              </a:tabLst>
            </a:pPr>
            <a:r>
              <a:rPr lang="ar-SA" sz="2400" dirty="0">
                <a:solidFill>
                  <a:srgbClr val="777777"/>
                </a:solidFill>
                <a:latin typeface="Arial Black" panose="020B0A04020102020204" pitchFamily="34" charset="0"/>
                <a:ea typeface="Times New Roman" panose="02020603050405020304" pitchFamily="18" charset="0"/>
                <a:cs typeface="Arial" panose="020B0604020202020204" pitchFamily="34" charset="0"/>
              </a:rPr>
              <a:t>وفضلا عن ذلك، أقامت موسكو علاقات سياسية جيدة مع كل من العراق ولبنان لتصبح وسيطا لتسهيل التوصل إلى اتفاق</a:t>
            </a:r>
            <a:r>
              <a:rPr lang="de-DE" sz="2400" dirty="0">
                <a:solidFill>
                  <a:srgbClr val="777777"/>
                </a:solidFill>
                <a:latin typeface="Arial Black" panose="020B0A04020102020204" pitchFamily="34" charset="0"/>
                <a:ea typeface="Times New Roman" panose="02020603050405020304" pitchFamily="18" charset="0"/>
                <a:cs typeface="Traditional Arabic" panose="02020603050405020304" pitchFamily="18" charset="-78"/>
              </a:rPr>
              <a:t>.</a:t>
            </a:r>
            <a:endParaRPr lang="en-US" dirty="0">
              <a:latin typeface="Arial Black" panose="020B0A04020102020204" pitchFamily="34" charset="0"/>
              <a:ea typeface="Times New Roman" panose="02020603050405020304" pitchFamily="18" charset="0"/>
              <a:cs typeface="Traditional Arabic" panose="02020603050405020304" pitchFamily="18" charset="-78"/>
            </a:endParaRPr>
          </a:p>
          <a:p>
            <a:pPr algn="just" rtl="1">
              <a:lnSpc>
                <a:spcPct val="120000"/>
              </a:lnSpc>
              <a:spcAft>
                <a:spcPts val="400"/>
              </a:spcAft>
              <a:tabLst>
                <a:tab pos="1260475" algn="l"/>
              </a:tabLst>
            </a:pPr>
            <a:r>
              <a:rPr lang="de-DE" sz="2400" dirty="0">
                <a:solidFill>
                  <a:srgbClr val="777777"/>
                </a:solidFill>
                <a:latin typeface="Arial Black" panose="020B0A04020102020204" pitchFamily="34" charset="0"/>
                <a:ea typeface="Times New Roman" panose="02020603050405020304" pitchFamily="18" charset="0"/>
                <a:cs typeface="Traditional Arabic" panose="02020603050405020304" pitchFamily="18" charset="-78"/>
              </a:rPr>
              <a:t> </a:t>
            </a:r>
            <a:endParaRPr lang="en-US" dirty="0">
              <a:latin typeface="Arial Black" panose="020B0A04020102020204" pitchFamily="34" charset="0"/>
              <a:ea typeface="Times New Roman" panose="02020603050405020304" pitchFamily="18" charset="0"/>
              <a:cs typeface="Traditional Arabic" panose="02020603050405020304" pitchFamily="18" charset="-78"/>
            </a:endParaRPr>
          </a:p>
          <a:p>
            <a:pPr algn="just" rtl="1">
              <a:lnSpc>
                <a:spcPct val="120000"/>
              </a:lnSpc>
              <a:spcAft>
                <a:spcPts val="400"/>
              </a:spcAft>
              <a:tabLst>
                <a:tab pos="1260475" algn="l"/>
              </a:tabLst>
            </a:pPr>
            <a:r>
              <a:rPr lang="ar-SA" sz="2400" dirty="0">
                <a:solidFill>
                  <a:srgbClr val="777777"/>
                </a:solidFill>
                <a:latin typeface="Arial Black" panose="020B0A04020102020204" pitchFamily="34" charset="0"/>
                <a:ea typeface="Times New Roman" panose="02020603050405020304" pitchFamily="18" charset="0"/>
                <a:cs typeface="Arial" panose="020B0604020202020204" pitchFamily="34" charset="0"/>
              </a:rPr>
              <a:t>وبحسب التقرير، كانت مشاركة "روسنفت" مهمة من أجل تعزيز جهود موسكو في المنطقة، حيث تحظى شركة الطاقة الروسية العملاقة بعلاقات جيدة مع الحكومة العراقية، كما تدير عدة حقول نفطية، إلى جانب خط أنابيب كركوك-جيهان</a:t>
            </a:r>
            <a:r>
              <a:rPr lang="de-DE" sz="2400" dirty="0">
                <a:solidFill>
                  <a:srgbClr val="777777"/>
                </a:solidFill>
                <a:latin typeface="Arial Black" panose="020B0A04020102020204" pitchFamily="34" charset="0"/>
                <a:ea typeface="Times New Roman" panose="02020603050405020304" pitchFamily="18" charset="0"/>
                <a:cs typeface="Traditional Arabic" panose="02020603050405020304" pitchFamily="18" charset="-78"/>
              </a:rPr>
              <a:t>.</a:t>
            </a:r>
            <a:endParaRPr lang="en-US" dirty="0">
              <a:effectLst/>
              <a:latin typeface="Arial Black" panose="020B0A04020102020204" pitchFamily="34"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214671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57250"/>
            <a:ext cx="11525250" cy="4175502"/>
          </a:xfrm>
          <a:prstGeom prst="rect">
            <a:avLst/>
          </a:prstGeom>
        </p:spPr>
        <p:txBody>
          <a:bodyPr wrap="square">
            <a:spAutoFit/>
          </a:bodyPr>
          <a:lstStyle/>
          <a:p>
            <a:pPr algn="r" rtl="1">
              <a:spcBef>
                <a:spcPts val="1200"/>
              </a:spcBef>
            </a:pPr>
            <a:r>
              <a:rPr lang="ar-SA" sz="2400" dirty="0">
                <a:solidFill>
                  <a:srgbClr val="777777"/>
                </a:solidFill>
                <a:latin typeface="Arial Black" panose="020B0A04020102020204" pitchFamily="34" charset="0"/>
                <a:ea typeface="Times New Roman" panose="02020603050405020304" pitchFamily="18" charset="0"/>
                <a:cs typeface="Arial" panose="020B0604020202020204" pitchFamily="34" charset="0"/>
              </a:rPr>
              <a:t>وكانت المشاركة الروسية –كما يضيف التقرير- مهمة لدفع الدول العربية للنظر في تجديد خط الأنابيب القديم بين كركوك وطرابلس</a:t>
            </a:r>
            <a:r>
              <a:rPr lang="en-US" sz="2400" dirty="0">
                <a:solidFill>
                  <a:srgbClr val="777777"/>
                </a:solidFill>
                <a:latin typeface="Arial Black" panose="020B0A04020102020204" pitchFamily="34" charset="0"/>
                <a:ea typeface="Times New Roman" panose="02020603050405020304" pitchFamily="18" charset="0"/>
              </a:rPr>
              <a:t>.</a:t>
            </a:r>
            <a:endParaRPr lang="en-US" sz="2000" dirty="0">
              <a:latin typeface="Arial Black" panose="020B0A04020102020204" pitchFamily="34" charset="0"/>
              <a:ea typeface="Times New Roman" panose="02020603050405020304" pitchFamily="18" charset="0"/>
            </a:endParaRPr>
          </a:p>
          <a:p>
            <a:pPr algn="r" rtl="1">
              <a:spcBef>
                <a:spcPts val="1200"/>
              </a:spcBef>
            </a:pPr>
            <a:r>
              <a:rPr lang="ar-SA" sz="2400" dirty="0">
                <a:solidFill>
                  <a:srgbClr val="777777"/>
                </a:solidFill>
                <a:latin typeface="Arial Black" panose="020B0A04020102020204" pitchFamily="34" charset="0"/>
                <a:ea typeface="Times New Roman" panose="02020603050405020304" pitchFamily="18" charset="0"/>
                <a:cs typeface="Arial" panose="020B0604020202020204" pitchFamily="34" charset="0"/>
              </a:rPr>
              <a:t>ويرى التقرير أن خط الأنابيب الجديد سيعزز الروابط السياسية بين الدول المشاركة لعقود من الزمن بفضل الاعتماد المتبادل في ما يتعلق بأمن الطاقة والمصالح الاقتصادية لصادرات الطاقة</a:t>
            </a:r>
            <a:r>
              <a:rPr lang="en-US" sz="2400" dirty="0">
                <a:solidFill>
                  <a:srgbClr val="777777"/>
                </a:solidFill>
                <a:latin typeface="Arial" panose="020B0604020202020204" pitchFamily="34"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marL="1143000" marR="0" lvl="2" indent="-228600" algn="r" rtl="1">
              <a:spcBef>
                <a:spcPts val="1200"/>
              </a:spcBef>
              <a:spcAft>
                <a:spcPts val="600"/>
              </a:spcAft>
              <a:buFont typeface="+mj-lt"/>
              <a:buAutoNum type="arabicPeriod"/>
              <a:tabLst>
                <a:tab pos="431800" algn="l"/>
              </a:tabLst>
            </a:pPr>
            <a:r>
              <a:rPr lang="ar-SA" sz="2400" u="sng" dirty="0">
                <a:solidFill>
                  <a:srgbClr val="777777"/>
                </a:solidFill>
                <a:latin typeface="greta"/>
                <a:cs typeface="Microsoft Sans Serif" panose="020B0604020202020204" pitchFamily="34" charset="0"/>
              </a:rPr>
              <a:t>عدم اليقين</a:t>
            </a:r>
            <a:endParaRPr lang="en-US" b="1" dirty="0">
              <a:latin typeface="Microsoft Sans Serif" panose="020B0604020202020204" pitchFamily="34" charset="0"/>
            </a:endParaRPr>
          </a:p>
          <a:p>
            <a:pPr algn="just" rtl="1">
              <a:lnSpc>
                <a:spcPct val="120000"/>
              </a:lnSpc>
              <a:spcAft>
                <a:spcPts val="400"/>
              </a:spcAft>
              <a:tabLst>
                <a:tab pos="1260475" algn="l"/>
              </a:tabLst>
            </a:pPr>
            <a:r>
              <a:rPr lang="de-DE" dirty="0">
                <a:latin typeface="Palatino Linotype" panose="02040502050505030304" pitchFamily="18" charset="0"/>
                <a:ea typeface="Times New Roman" panose="02020603050405020304" pitchFamily="18" charset="0"/>
                <a:cs typeface="Traditional Arabic" panose="02020603050405020304" pitchFamily="18" charset="-78"/>
              </a:rPr>
              <a:t/>
            </a:r>
            <a:br>
              <a:rPr lang="de-DE" dirty="0">
                <a:latin typeface="Palatino Linotype" panose="02040502050505030304" pitchFamily="18" charset="0"/>
                <a:ea typeface="Times New Roman" panose="02020603050405020304" pitchFamily="18" charset="0"/>
                <a:cs typeface="Traditional Arabic" panose="02020603050405020304" pitchFamily="18" charset="-78"/>
              </a:rPr>
            </a:br>
            <a:r>
              <a:rPr lang="ar-SA" sz="3200" dirty="0">
                <a:latin typeface="Palatino Linotype" panose="02040502050505030304" pitchFamily="18" charset="0"/>
                <a:ea typeface="Times New Roman" panose="02020603050405020304" pitchFamily="18" charset="0"/>
                <a:cs typeface="Arial" panose="020B0604020202020204" pitchFamily="34" charset="0"/>
              </a:rPr>
              <a:t>أوضح كاتب التقرير أنه رغم وجود النية لإعادة تنشيط خط الأنابيب القديم بين كركوك وطرابلس، فإنه لم يتّضح بعد إذا كان هذا المشروع سيُنجز فعلا</a:t>
            </a:r>
            <a:r>
              <a:rPr lang="de-DE" dirty="0">
                <a:latin typeface="Arial" panose="020B0604020202020204" pitchFamily="34" charset="0"/>
                <a:ea typeface="Times New Roman" panose="02020603050405020304" pitchFamily="18" charset="0"/>
                <a:cs typeface="Traditional Arabic" panose="02020603050405020304" pitchFamily="18" charset="-78"/>
              </a:rPr>
              <a:t>.</a:t>
            </a:r>
            <a:endParaRPr lang="en-US" dirty="0">
              <a:latin typeface="Palatino Linotype" panose="02040502050505030304" pitchFamily="18" charset="0"/>
              <a:ea typeface="Times New Roman" panose="02020603050405020304" pitchFamily="18" charset="0"/>
              <a:cs typeface="Traditional Arabic" panose="02020603050405020304" pitchFamily="18" charset="-78"/>
            </a:endParaRPr>
          </a:p>
          <a:p>
            <a:pPr algn="just" rtl="1">
              <a:lnSpc>
                <a:spcPct val="120000"/>
              </a:lnSpc>
              <a:spcAft>
                <a:spcPts val="400"/>
              </a:spcAft>
              <a:tabLst>
                <a:tab pos="1260475" algn="l"/>
              </a:tabLst>
            </a:pPr>
            <a:r>
              <a:rPr lang="de-DE" sz="1550" dirty="0" smtClean="0">
                <a:solidFill>
                  <a:srgbClr val="333333"/>
                </a:solidFill>
                <a:latin typeface="Arial" panose="020B0604020202020204" pitchFamily="34" charset="0"/>
                <a:ea typeface="Times New Roman" panose="02020603050405020304" pitchFamily="18" charset="0"/>
                <a:cs typeface="Traditional Arabic" panose="02020603050405020304" pitchFamily="18" charset="-78"/>
              </a:rPr>
              <a:t>.</a:t>
            </a:r>
            <a:endParaRPr lang="en-US" sz="1100" dirty="0">
              <a:effectLst/>
              <a:latin typeface="Palatino Linotype" panose="0204050205050503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313912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2509" y="609600"/>
            <a:ext cx="4719781" cy="830997"/>
          </a:xfrm>
          <a:prstGeom prst="rect">
            <a:avLst/>
          </a:prstGeom>
          <a:noFill/>
        </p:spPr>
        <p:txBody>
          <a:bodyPr wrap="square" rtlCol="0">
            <a:spAutoFit/>
          </a:bodyPr>
          <a:lstStyle/>
          <a:p>
            <a:r>
              <a:rPr lang="en-US" sz="2400" dirty="0" smtClean="0">
                <a:latin typeface="Arial Black" panose="020B0A04020102020204" pitchFamily="34" charset="0"/>
              </a:rPr>
              <a:t>Distribution of power</a:t>
            </a:r>
            <a:r>
              <a:rPr lang="en-US" sz="2000" dirty="0" smtClean="0">
                <a:latin typeface="Arial Black" panose="020B0A04020102020204" pitchFamily="34" charset="0"/>
              </a:rPr>
              <a:t> </a:t>
            </a:r>
            <a:r>
              <a:rPr lang="en-US" sz="2400" dirty="0" smtClean="0">
                <a:latin typeface="Arial Black" panose="020B0A04020102020204" pitchFamily="34" charset="0"/>
              </a:rPr>
              <a:t>plants in Lebanon </a:t>
            </a:r>
            <a:endParaRPr lang="en-US" sz="2400" dirty="0">
              <a:latin typeface="Arial Black" panose="020B0A04020102020204" pitchFamily="34" charset="0"/>
            </a:endParaRPr>
          </a:p>
        </p:txBody>
      </p:sp>
      <p:pic>
        <p:nvPicPr>
          <p:cNvPr id="3" name="Picture 2" descr="https://books.openedition.org/ifpo/docannexe/image/423/img-6.png"/>
          <p:cNvPicPr/>
          <p:nvPr/>
        </p:nvPicPr>
        <p:blipFill>
          <a:blip r:embed="rId2">
            <a:extLst>
              <a:ext uri="{28A0092B-C50C-407E-A947-70E740481C1C}">
                <a14:useLocalDpi xmlns:a14="http://schemas.microsoft.com/office/drawing/2010/main" val="0"/>
              </a:ext>
            </a:extLst>
          </a:blip>
          <a:srcRect/>
          <a:stretch>
            <a:fillRect/>
          </a:stretch>
        </p:blipFill>
        <p:spPr bwMode="auto">
          <a:xfrm>
            <a:off x="5255490" y="692727"/>
            <a:ext cx="5107709" cy="5957455"/>
          </a:xfrm>
          <a:prstGeom prst="rect">
            <a:avLst/>
          </a:prstGeom>
          <a:noFill/>
          <a:ln>
            <a:noFill/>
          </a:ln>
        </p:spPr>
      </p:pic>
      <p:sp>
        <p:nvSpPr>
          <p:cNvPr id="4" name="Rectangle 3"/>
          <p:cNvSpPr/>
          <p:nvPr/>
        </p:nvSpPr>
        <p:spPr>
          <a:xfrm>
            <a:off x="332509" y="5911518"/>
            <a:ext cx="4781550" cy="738664"/>
          </a:xfrm>
          <a:prstGeom prst="rect">
            <a:avLst/>
          </a:prstGeom>
        </p:spPr>
        <p:txBody>
          <a:bodyPr wrap="square">
            <a:spAutoFit/>
          </a:bodyPr>
          <a:lstStyle/>
          <a:p>
            <a:r>
              <a:rPr lang="de-DE" sz="1400" u="sng" dirty="0">
                <a:solidFill>
                  <a:srgbClr val="000000"/>
                </a:solidFill>
                <a:latin typeface="Times New Roman" panose="02020603050405020304" pitchFamily="18" charset="0"/>
                <a:ea typeface="Times New Roman" panose="02020603050405020304" pitchFamily="18" charset="0"/>
                <a:cs typeface="Traditional Arabic" panose="02020603050405020304" pitchFamily="18" charset="-78"/>
                <a:hlinkClick r:id="rId3"/>
              </a:rPr>
              <a:t>(https://www.lebarmy.gov.lb/fr/content/participation-priv%C3%A9e-dans-le-secteur-de-l%E2%80%99electricit%C3%A9-au-liban</a:t>
            </a:r>
            <a:endParaRPr lang="en-US" sz="1400" dirty="0"/>
          </a:p>
        </p:txBody>
      </p:sp>
    </p:spTree>
    <p:extLst>
      <p:ext uri="{BB962C8B-B14F-4D97-AF65-F5344CB8AC3E}">
        <p14:creationId xmlns:p14="http://schemas.microsoft.com/office/powerpoint/2010/main" val="4150390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2902" y="548842"/>
            <a:ext cx="11225894" cy="461665"/>
          </a:xfrm>
          <a:prstGeom prst="rect">
            <a:avLst/>
          </a:prstGeom>
        </p:spPr>
        <p:txBody>
          <a:bodyPr wrap="none">
            <a:spAutoFit/>
          </a:bodyPr>
          <a:lstStyle/>
          <a:p>
            <a:pPr marR="0" lvl="1">
              <a:spcBef>
                <a:spcPts val="1200"/>
              </a:spcBef>
              <a:spcAft>
                <a:spcPts val="800"/>
              </a:spcAft>
              <a:tabLst>
                <a:tab pos="360045" algn="l"/>
              </a:tabLst>
            </a:pPr>
            <a:r>
              <a:rPr lang="de-DE" sz="2400" b="1" dirty="0" smtClean="0">
                <a:latin typeface="Arial Black" panose="020B0A04020102020204" pitchFamily="34" charset="0"/>
              </a:rPr>
              <a:t>The capacity and costs of production of existing power plants.</a:t>
            </a:r>
            <a:endParaRPr lang="en-US" sz="2400" b="1" dirty="0">
              <a:effectLst/>
              <a:latin typeface="Arial Black" panose="020B0A04020102020204" pitchFamily="34" charset="0"/>
            </a:endParaRPr>
          </a:p>
        </p:txBody>
      </p:sp>
      <p:pic>
        <p:nvPicPr>
          <p:cNvPr id="5" name="Picture 4"/>
          <p:cNvPicPr/>
          <p:nvPr/>
        </p:nvPicPr>
        <p:blipFill rotWithShape="1">
          <a:blip r:embed="rId2"/>
          <a:srcRect t="1166" b="42593"/>
          <a:stretch/>
        </p:blipFill>
        <p:spPr bwMode="auto">
          <a:xfrm>
            <a:off x="0" y="1670304"/>
            <a:ext cx="5230368" cy="3572257"/>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2"/>
          <a:srcRect t="55742"/>
          <a:stretch/>
        </p:blipFill>
        <p:spPr bwMode="auto">
          <a:xfrm>
            <a:off x="5853090" y="1670304"/>
            <a:ext cx="6120765" cy="3320987"/>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6667500" y="5651088"/>
            <a:ext cx="6096000" cy="646331"/>
          </a:xfrm>
          <a:prstGeom prst="rect">
            <a:avLst/>
          </a:prstGeom>
        </p:spPr>
        <p:txBody>
          <a:bodyPr>
            <a:spAutoFit/>
          </a:bodyPr>
          <a:lstStyle/>
          <a:p>
            <a:r>
              <a:rPr lang="en-US" dirty="0"/>
              <a:t>energyandwater.gov.lb/</a:t>
            </a:r>
            <a:r>
              <a:rPr lang="en-US" dirty="0" err="1"/>
              <a:t>mediafiles</a:t>
            </a:r>
            <a:r>
              <a:rPr lang="en-US" dirty="0"/>
              <a:t>/articles/doc-100511-2019_05_22_04_02_43.pdf</a:t>
            </a:r>
          </a:p>
        </p:txBody>
      </p:sp>
    </p:spTree>
    <p:extLst>
      <p:ext uri="{BB962C8B-B14F-4D97-AF65-F5344CB8AC3E}">
        <p14:creationId xmlns:p14="http://schemas.microsoft.com/office/powerpoint/2010/main" val="3834573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496" y="585883"/>
            <a:ext cx="12862560" cy="707886"/>
          </a:xfrm>
          <a:prstGeom prst="rect">
            <a:avLst/>
          </a:prstGeom>
        </p:spPr>
        <p:txBody>
          <a:bodyPr wrap="square">
            <a:spAutoFit/>
          </a:bodyPr>
          <a:lstStyle/>
          <a:p>
            <a:pPr marR="0" lvl="1">
              <a:spcBef>
                <a:spcPts val="1200"/>
              </a:spcBef>
              <a:spcAft>
                <a:spcPts val="800"/>
              </a:spcAft>
              <a:tabLst>
                <a:tab pos="360045" algn="l"/>
              </a:tabLst>
            </a:pPr>
            <a:r>
              <a:rPr lang="en-US" sz="2000" b="1" dirty="0">
                <a:latin typeface="Arial Black" panose="020B0A04020102020204" pitchFamily="34" charset="0"/>
              </a:rPr>
              <a:t>Electricity production required in the short and long term with </a:t>
            </a:r>
            <a:r>
              <a:rPr lang="en-US" sz="2000" b="1" dirty="0" smtClean="0">
                <a:latin typeface="Arial Black" panose="020B0A04020102020204" pitchFamily="34" charset="0"/>
              </a:rPr>
              <a:t>the corresponding </a:t>
            </a:r>
            <a:r>
              <a:rPr lang="en-US" sz="2000" b="1" dirty="0">
                <a:latin typeface="Arial Black" panose="020B0A04020102020204" pitchFamily="34" charset="0"/>
              </a:rPr>
              <a:t>transport works</a:t>
            </a:r>
            <a:endParaRPr lang="en-US" sz="2000" b="1" dirty="0">
              <a:effectLst/>
              <a:latin typeface="Arial Black" panose="020B0A04020102020204" pitchFamily="34" charset="0"/>
            </a:endParaRPr>
          </a:p>
        </p:txBody>
      </p:sp>
      <p:pic>
        <p:nvPicPr>
          <p:cNvPr id="3" name="Picture 2"/>
          <p:cNvPicPr/>
          <p:nvPr/>
        </p:nvPicPr>
        <p:blipFill>
          <a:blip r:embed="rId2"/>
          <a:stretch>
            <a:fillRect/>
          </a:stretch>
        </p:blipFill>
        <p:spPr>
          <a:xfrm>
            <a:off x="2097024" y="1293769"/>
            <a:ext cx="6754559" cy="2748343"/>
          </a:xfrm>
          <a:prstGeom prst="rect">
            <a:avLst/>
          </a:prstGeom>
        </p:spPr>
      </p:pic>
      <p:pic>
        <p:nvPicPr>
          <p:cNvPr id="4" name="Picture 3"/>
          <p:cNvPicPr/>
          <p:nvPr/>
        </p:nvPicPr>
        <p:blipFill>
          <a:blip r:embed="rId3"/>
          <a:stretch>
            <a:fillRect/>
          </a:stretch>
        </p:blipFill>
        <p:spPr>
          <a:xfrm>
            <a:off x="2097024" y="4023356"/>
            <a:ext cx="6754559" cy="2834644"/>
          </a:xfrm>
          <a:prstGeom prst="rect">
            <a:avLst/>
          </a:prstGeom>
        </p:spPr>
      </p:pic>
      <p:sp>
        <p:nvSpPr>
          <p:cNvPr id="5" name="Rectangle 4"/>
          <p:cNvSpPr/>
          <p:nvPr/>
        </p:nvSpPr>
        <p:spPr>
          <a:xfrm>
            <a:off x="8915400" y="5772835"/>
            <a:ext cx="3276600" cy="923330"/>
          </a:xfrm>
          <a:prstGeom prst="rect">
            <a:avLst/>
          </a:prstGeom>
        </p:spPr>
        <p:txBody>
          <a:bodyPr wrap="square">
            <a:spAutoFit/>
          </a:bodyPr>
          <a:lstStyle/>
          <a:p>
            <a:r>
              <a:rPr lang="en-US" dirty="0"/>
              <a:t>energyandwater.gov.lb/</a:t>
            </a:r>
            <a:r>
              <a:rPr lang="en-US" dirty="0" err="1"/>
              <a:t>mediafiles</a:t>
            </a:r>
            <a:r>
              <a:rPr lang="en-US" dirty="0"/>
              <a:t>/articles/doc-100511-2019_05_22_04_02_43.pdf</a:t>
            </a:r>
          </a:p>
        </p:txBody>
      </p:sp>
    </p:spTree>
    <p:extLst>
      <p:ext uri="{BB962C8B-B14F-4D97-AF65-F5344CB8AC3E}">
        <p14:creationId xmlns:p14="http://schemas.microsoft.com/office/powerpoint/2010/main" val="743816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408" y="708398"/>
            <a:ext cx="3527632" cy="461665"/>
          </a:xfrm>
          <a:prstGeom prst="rect">
            <a:avLst/>
          </a:prstGeom>
        </p:spPr>
        <p:txBody>
          <a:bodyPr wrap="none">
            <a:spAutoFit/>
          </a:bodyPr>
          <a:lstStyle/>
          <a:p>
            <a:pPr marR="0" lvl="0">
              <a:spcBef>
                <a:spcPts val="0"/>
              </a:spcBef>
              <a:spcAft>
                <a:spcPts val="1200"/>
              </a:spcAft>
              <a:tabLst>
                <a:tab pos="360045" algn="l"/>
              </a:tabLst>
            </a:pPr>
            <a:r>
              <a:rPr lang="de-DE" sz="2400" b="1" kern="1600" dirty="0">
                <a:latin typeface="Arial Black" panose="020B0A04020102020204" pitchFamily="34" charset="0"/>
              </a:rPr>
              <a:t>MILESTONE OF EDL</a:t>
            </a:r>
            <a:endParaRPr lang="en-US" sz="2400" b="1" kern="1600" dirty="0">
              <a:latin typeface="Arial Black" panose="020B0A04020102020204" pitchFamily="34" charset="0"/>
            </a:endParaRPr>
          </a:p>
        </p:txBody>
      </p:sp>
      <p:pic>
        <p:nvPicPr>
          <p:cNvPr id="3" name="Picture 2"/>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4851" t="1394" r="4312" b="46849"/>
          <a:stretch/>
        </p:blipFill>
        <p:spPr>
          <a:xfrm>
            <a:off x="2667000" y="1379613"/>
            <a:ext cx="7740935" cy="5095415"/>
          </a:xfrm>
          <a:prstGeom prst="rect">
            <a:avLst/>
          </a:prstGeom>
        </p:spPr>
      </p:pic>
    </p:spTree>
    <p:extLst>
      <p:ext uri="{BB962C8B-B14F-4D97-AF65-F5344CB8AC3E}">
        <p14:creationId xmlns:p14="http://schemas.microsoft.com/office/powerpoint/2010/main" val="1630121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5173" t="55565" r="3604"/>
          <a:stretch/>
        </p:blipFill>
        <p:spPr>
          <a:xfrm>
            <a:off x="1276350" y="695522"/>
            <a:ext cx="9010650" cy="6162478"/>
          </a:xfrm>
          <a:prstGeom prst="rect">
            <a:avLst/>
          </a:prstGeom>
        </p:spPr>
      </p:pic>
      <p:sp>
        <p:nvSpPr>
          <p:cNvPr id="3" name="Rectangle 2"/>
          <p:cNvSpPr/>
          <p:nvPr/>
        </p:nvSpPr>
        <p:spPr>
          <a:xfrm>
            <a:off x="8143875" y="4915585"/>
            <a:ext cx="4019550" cy="646331"/>
          </a:xfrm>
          <a:prstGeom prst="rect">
            <a:avLst/>
          </a:prstGeom>
        </p:spPr>
        <p:txBody>
          <a:bodyPr wrap="square">
            <a:spAutoFit/>
          </a:bodyPr>
          <a:lstStyle/>
          <a:p>
            <a:r>
              <a:rPr lang="en-US" dirty="0"/>
              <a:t>energyandwater.gov.lb/</a:t>
            </a:r>
            <a:r>
              <a:rPr lang="en-US" dirty="0" err="1"/>
              <a:t>mediafiles</a:t>
            </a:r>
            <a:r>
              <a:rPr lang="en-US" dirty="0"/>
              <a:t>/articles/doc-100511-2019_05_22_04_02_43.pdf</a:t>
            </a:r>
          </a:p>
        </p:txBody>
      </p:sp>
    </p:spTree>
    <p:extLst>
      <p:ext uri="{BB962C8B-B14F-4D97-AF65-F5344CB8AC3E}">
        <p14:creationId xmlns:p14="http://schemas.microsoft.com/office/powerpoint/2010/main" val="2106932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rot="16200000">
            <a:off x="3307555" y="-826295"/>
            <a:ext cx="5946777" cy="8964613"/>
          </a:xfrm>
          <a:prstGeom prst="rect">
            <a:avLst/>
          </a:prstGeom>
        </p:spPr>
      </p:pic>
    </p:spTree>
    <p:extLst>
      <p:ext uri="{BB962C8B-B14F-4D97-AF65-F5344CB8AC3E}">
        <p14:creationId xmlns:p14="http://schemas.microsoft.com/office/powerpoint/2010/main" val="3224253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17609" y="773639"/>
            <a:ext cx="5753498" cy="769441"/>
          </a:xfrm>
          <a:prstGeom prst="rect">
            <a:avLst/>
          </a:prstGeom>
        </p:spPr>
        <p:txBody>
          <a:bodyPr wrap="none">
            <a:spAutoFit/>
          </a:bodyPr>
          <a:lstStyle/>
          <a:p>
            <a:pPr marR="0" lvl="0">
              <a:spcBef>
                <a:spcPts val="0"/>
              </a:spcBef>
              <a:spcAft>
                <a:spcPts val="1200"/>
              </a:spcAft>
              <a:tabLst>
                <a:tab pos="360045" algn="l"/>
              </a:tabLst>
            </a:pPr>
            <a:r>
              <a:rPr lang="ar-LB" sz="4400" b="1" kern="1600" dirty="0" smtClean="0">
                <a:latin typeface="Arial Black" panose="020B0A04020102020204" pitchFamily="34" charset="0"/>
              </a:rPr>
              <a:t>خط النفط من العراق الى طرابلس</a:t>
            </a:r>
            <a:endParaRPr lang="en-US" sz="4400" b="1" kern="1600" dirty="0">
              <a:latin typeface="Arial Black" panose="020B0A04020102020204" pitchFamily="34" charset="0"/>
            </a:endParaRPr>
          </a:p>
        </p:txBody>
      </p:sp>
      <p:sp>
        <p:nvSpPr>
          <p:cNvPr id="4" name="TextBox 3"/>
          <p:cNvSpPr txBox="1"/>
          <p:nvPr/>
        </p:nvSpPr>
        <p:spPr>
          <a:xfrm>
            <a:off x="228600" y="6305550"/>
            <a:ext cx="12096750" cy="600164"/>
          </a:xfrm>
          <a:prstGeom prst="rect">
            <a:avLst/>
          </a:prstGeom>
          <a:noFill/>
        </p:spPr>
        <p:txBody>
          <a:bodyPr wrap="square" rtlCol="0">
            <a:spAutoFit/>
          </a:bodyPr>
          <a:lstStyle/>
          <a:p>
            <a:r>
              <a:rPr lang="de-DE" sz="1100" u="sng">
                <a:hlinkClick r:id="rId2"/>
              </a:rPr>
              <a:t>https://www.aljazeera.net/news/ebusiness/2019/6/10/%D9%87%D9%84-%D8%AA%D8%AA%D9%85-%D8%A5%D8%B9%D8%A7%D8%AF%D8%A9-%D8%AA%D8%B4%D8%BA%D9%8A%D9%84-%D8%AE%D8%B7-%D8%A3%D9%86%D8%A7%D8%A8%D9%8A%D8%A8-%D8%A7%D9%84%D9%86%D9%81%D8%B7-%D8%A7%D9%84%D8%A3%D9%83%D8%AB%D8%B1-%D8%A3%D9%87%D9%85%D9%8A%D8%A9-%D8%A8%D8%A7%D9%84%D9%85%D9%86%D8%B7%D9%82%D8%A9</a:t>
            </a:r>
            <a:r>
              <a:rPr lang="de-DE" sz="1100"/>
              <a:t>)</a:t>
            </a:r>
            <a:endParaRPr lang="en-US" sz="1100" dirty="0"/>
          </a:p>
        </p:txBody>
      </p:sp>
      <p:pic>
        <p:nvPicPr>
          <p:cNvPr id="5" name="Picture 4"/>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7590472" y="2219295"/>
            <a:ext cx="4211955" cy="3286155"/>
          </a:xfrm>
          <a:prstGeom prst="rect">
            <a:avLst/>
          </a:prstGeom>
        </p:spPr>
      </p:pic>
      <p:sp>
        <p:nvSpPr>
          <p:cNvPr id="6" name="TextBox 5"/>
          <p:cNvSpPr txBox="1"/>
          <p:nvPr/>
        </p:nvSpPr>
        <p:spPr>
          <a:xfrm>
            <a:off x="9696450" y="5505450"/>
            <a:ext cx="2324100" cy="369332"/>
          </a:xfrm>
          <a:prstGeom prst="rect">
            <a:avLst/>
          </a:prstGeom>
          <a:noFill/>
        </p:spPr>
        <p:txBody>
          <a:bodyPr wrap="square" rtlCol="0">
            <a:spAutoFit/>
          </a:bodyPr>
          <a:lstStyle/>
          <a:p>
            <a:r>
              <a:rPr lang="en-US" dirty="0" err="1" smtClean="0"/>
              <a:t>wikipedia</a:t>
            </a:r>
            <a:endParaRPr lang="en-US" dirty="0"/>
          </a:p>
        </p:txBody>
      </p:sp>
      <p:pic>
        <p:nvPicPr>
          <p:cNvPr id="7" name="Picture 6" descr="حقل نفط في كركوك بالعراق (رويترز)"/>
          <p:cNvPicPr/>
          <p:nvPr/>
        </p:nvPicPr>
        <p:blipFill>
          <a:blip r:embed="rId5">
            <a:extLst>
              <a:ext uri="{28A0092B-C50C-407E-A947-70E740481C1C}">
                <a14:useLocalDpi xmlns:a14="http://schemas.microsoft.com/office/drawing/2010/main" val="0"/>
              </a:ext>
            </a:extLst>
          </a:blip>
          <a:srcRect/>
          <a:stretch>
            <a:fillRect/>
          </a:stretch>
        </p:blipFill>
        <p:spPr bwMode="auto">
          <a:xfrm>
            <a:off x="416718" y="2261175"/>
            <a:ext cx="6120765" cy="3461385"/>
          </a:xfrm>
          <a:prstGeom prst="rect">
            <a:avLst/>
          </a:prstGeom>
          <a:noFill/>
          <a:ln>
            <a:noFill/>
          </a:ln>
        </p:spPr>
      </p:pic>
    </p:spTree>
    <p:extLst>
      <p:ext uri="{BB962C8B-B14F-4D97-AF65-F5344CB8AC3E}">
        <p14:creationId xmlns:p14="http://schemas.microsoft.com/office/powerpoint/2010/main" val="3019210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160584"/>
            <a:ext cx="10896600" cy="4725909"/>
          </a:xfrm>
          <a:prstGeom prst="rect">
            <a:avLst/>
          </a:prstGeom>
        </p:spPr>
        <p:txBody>
          <a:bodyPr wrap="square">
            <a:spAutoFit/>
          </a:bodyPr>
          <a:lstStyle/>
          <a:p>
            <a:pPr algn="just" rtl="1">
              <a:lnSpc>
                <a:spcPct val="115000"/>
              </a:lnSpc>
            </a:pPr>
            <a:r>
              <a:rPr lang="ar-SA" sz="2800" dirty="0">
                <a:solidFill>
                  <a:srgbClr val="777777"/>
                </a:solidFill>
                <a:latin typeface="Times New Roman" panose="02020603050405020304" pitchFamily="18" charset="0"/>
                <a:ea typeface="Times New Roman" panose="02020603050405020304" pitchFamily="18" charset="0"/>
                <a:cs typeface="Arial" panose="020B0604020202020204" pitchFamily="34" charset="0"/>
              </a:rPr>
              <a:t>أنشئت البنية التحتية الأصلية خلال ثلاثينيات القرن الماضي، عندما نجح أنبوبان بحجم 12 بوصة في نقل النفط من كركوك إلى حيفا في فلسطين وإلى طرابلس في لبنان</a:t>
            </a:r>
            <a:r>
              <a:rPr lang="en-US" sz="2800" dirty="0">
                <a:solidFill>
                  <a:srgbClr val="777777"/>
                </a:solidFill>
                <a:latin typeface="Arial" panose="020B0604020202020204" pitchFamily="34"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lgn="r" rtl="1"/>
            <a:r>
              <a:rPr lang="ar-SA" sz="28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منشآت النفط في طرابلس تتألف من مصفاة ومصبّ يقع على بعد ثلاثة أميال شمال شرق عاصمة الشمال، ومساحته الإجمالية هي مليون م2</a:t>
            </a:r>
            <a:r>
              <a:rPr lang="ar-SA" sz="2800" dirty="0" smtClean="0">
                <a:solidFill>
                  <a:srgbClr val="000000"/>
                </a:solidFill>
                <a:latin typeface="Times New Roman" panose="02020603050405020304" pitchFamily="18" charset="0"/>
                <a:ea typeface="Times New Roman" panose="02020603050405020304" pitchFamily="18" charset="0"/>
                <a:cs typeface="Arial" panose="020B0604020202020204" pitchFamily="34" charset="0"/>
              </a:rPr>
              <a:t>.</a:t>
            </a:r>
            <a:endParaRPr lang="en-US" sz="2800" dirty="0" smtClean="0">
              <a:solidFill>
                <a:srgbClr val="000000"/>
              </a:solidFill>
              <a:latin typeface="Times New Roman" panose="02020603050405020304" pitchFamily="18" charset="0"/>
              <a:ea typeface="Times New Roman" panose="02020603050405020304" pitchFamily="18" charset="0"/>
              <a:cs typeface="Arial" panose="020B0604020202020204" pitchFamily="34" charset="0"/>
            </a:endParaRPr>
          </a:p>
          <a:p>
            <a:pPr algn="r" rtl="1"/>
            <a:endParaRPr lang="en-US" sz="2000" dirty="0">
              <a:latin typeface="Times New Roman" panose="02020603050405020304" pitchFamily="18" charset="0"/>
              <a:ea typeface="Times New Roman" panose="02020603050405020304" pitchFamily="18" charset="0"/>
            </a:endParaRPr>
          </a:p>
          <a:p>
            <a:pPr algn="r" rtl="1"/>
            <a:r>
              <a:rPr lang="ar-SA" sz="28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وفقًا للامتياز المصادق عليه في القانون الذي صدر بتاريخ 23/5/1931، قامت شركة نفط العراق ( </a:t>
            </a:r>
            <a:r>
              <a:rPr lang="en-US" sz="2800" dirty="0">
                <a:solidFill>
                  <a:srgbClr val="000000"/>
                </a:solidFill>
                <a:latin typeface="Arial" panose="020B0604020202020204" pitchFamily="34" charset="0"/>
                <a:ea typeface="Times New Roman" panose="02020603050405020304" pitchFamily="18" charset="0"/>
              </a:rPr>
              <a:t>IPC) </a:t>
            </a:r>
            <a:r>
              <a:rPr lang="ar-SA" sz="28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بنقل النفط الخام المنتج في كركوك - العراق وذلك من خلال خطوط أنابيب النفط الممتدة عبر سوريا إلى المصب في طرابلس لتصديره وتصفيته. وبعد تسع سنوات، جرى إنشاء المصفاة لتصفية النفط الخام المستورد عبر خطوط أنابيب من حقول كركوك بسعة 21000 برميل في اليوم. وتولت الحكومة اللبنانية إدارة هذه المنشآت في العام 1973.</a:t>
            </a:r>
            <a:endParaRPr lang="en-US" sz="2000" dirty="0">
              <a:latin typeface="Times New Roman" panose="02020603050405020304" pitchFamily="18" charset="0"/>
              <a:ea typeface="Times New Roman" panose="02020603050405020304" pitchFamily="18" charset="0"/>
            </a:endParaRPr>
          </a:p>
          <a:p>
            <a:pPr algn="just" rtl="1">
              <a:lnSpc>
                <a:spcPct val="115000"/>
              </a:lnSpc>
            </a:pPr>
            <a:r>
              <a:rPr lang="en-US" dirty="0">
                <a:solidFill>
                  <a:srgbClr val="777777"/>
                </a:solidFill>
                <a:latin typeface="Arial" panose="020B0604020202020204" pitchFamily="34" charset="0"/>
                <a:ea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52426580"/>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121</TotalTime>
  <Words>358</Words>
  <Application>Microsoft Office PowerPoint</Application>
  <PresentationFormat>Widescreen</PresentationFormat>
  <Paragraphs>36</Paragraphs>
  <Slides>12</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Arial</vt:lpstr>
      <vt:lpstr>Arial Black</vt:lpstr>
      <vt:lpstr>Calibri</vt:lpstr>
      <vt:lpstr>Gill Sans MT</vt:lpstr>
      <vt:lpstr>greta</vt:lpstr>
      <vt:lpstr>Majalla UI</vt:lpstr>
      <vt:lpstr>Microsoft Sans Serif</vt:lpstr>
      <vt:lpstr>Palatino Linotype</vt:lpstr>
      <vt:lpstr>Times New Roman</vt:lpstr>
      <vt:lpstr>Traditional Arabic</vt:lpstr>
      <vt:lpstr>Wingdings 2</vt:lpstr>
      <vt:lpstr>Dividend</vt:lpstr>
      <vt:lpstr>Inactives power plants in North Lebanon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Inactives power plants in North Lebanon</dc:title>
  <dc:creator>Mahmoud Kamaredine</dc:creator>
  <cp:lastModifiedBy>Mahmoud Kamaredine</cp:lastModifiedBy>
  <cp:revision>17</cp:revision>
  <dcterms:created xsi:type="dcterms:W3CDTF">2020-03-22T09:49:54Z</dcterms:created>
  <dcterms:modified xsi:type="dcterms:W3CDTF">2020-03-22T11:50:55Z</dcterms:modified>
</cp:coreProperties>
</file>