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8" autoAdjust="0"/>
    <p:restoredTop sz="94660"/>
  </p:normalViewPr>
  <p:slideViewPr>
    <p:cSldViewPr snapToGrid="0">
      <p:cViewPr varScale="1">
        <p:scale>
          <a:sx n="83" d="100"/>
          <a:sy n="83" d="100"/>
        </p:scale>
        <p:origin x="59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9AB2B5B1-0991-4A38-965A-CF67177A2C24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E0D7BB0-BFF6-4349-8E7A-E53CBB20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38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B5B1-0991-4A38-965A-CF67177A2C24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BB0-BFF6-4349-8E7A-E53CBB20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2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B5B1-0991-4A38-965A-CF67177A2C24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BB0-BFF6-4349-8E7A-E53CBB20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12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B5B1-0991-4A38-965A-CF67177A2C24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BB0-BFF6-4349-8E7A-E53CBB2085BC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7644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B5B1-0991-4A38-965A-CF67177A2C24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BB0-BFF6-4349-8E7A-E53CBB20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30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B5B1-0991-4A38-965A-CF67177A2C24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BB0-BFF6-4349-8E7A-E53CBB20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59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B5B1-0991-4A38-965A-CF67177A2C24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BB0-BFF6-4349-8E7A-E53CBB20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84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B5B1-0991-4A38-965A-CF67177A2C24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BB0-BFF6-4349-8E7A-E53CBB20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79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B5B1-0991-4A38-965A-CF67177A2C24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BB0-BFF6-4349-8E7A-E53CBB20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85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B5B1-0991-4A38-965A-CF67177A2C24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BB0-BFF6-4349-8E7A-E53CBB20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30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B5B1-0991-4A38-965A-CF67177A2C24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BB0-BFF6-4349-8E7A-E53CBB20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57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B5B1-0991-4A38-965A-CF67177A2C24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BB0-BFF6-4349-8E7A-E53CBB20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B5B1-0991-4A38-965A-CF67177A2C24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BB0-BFF6-4349-8E7A-E53CBB20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08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B5B1-0991-4A38-965A-CF67177A2C24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BB0-BFF6-4349-8E7A-E53CBB20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9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B5B1-0991-4A38-965A-CF67177A2C24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BB0-BFF6-4349-8E7A-E53CBB20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9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B5B1-0991-4A38-965A-CF67177A2C24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BB0-BFF6-4349-8E7A-E53CBB20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04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B5B1-0991-4A38-965A-CF67177A2C24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BB0-BFF6-4349-8E7A-E53CBB20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48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2B5B1-0991-4A38-965A-CF67177A2C24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D7BB0-BFF6-4349-8E7A-E53CBB20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38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hyperlink" Target="#_Toc34914769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hyperlink" Target="#_Toc34914774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o.org/beirut/countries/lebanon/WCMS_526989/lang--en/index.htm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usaid.maps.arcgis.com/apps/MapJournal/index.html?appid=3a99a7abc6f541f883363b858814a675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eas.europa.eu/delegations/lebanon/area/projects_en?page=2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52435" y="1529139"/>
            <a:ext cx="8497455" cy="23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/>
              <a:t>Activities of foreign institutions in (North Lebanon)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667000" cy="1034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17592" y="0"/>
            <a:ext cx="1274408" cy="10404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69673" y="4067217"/>
            <a:ext cx="842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3600" b="1" dirty="0" smtClean="0"/>
              <a:t>نشاطات الجمعيات الدولية في شمال لبنان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5951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" t="11486" r="-895" b="71646"/>
          <a:stretch/>
        </p:blipFill>
        <p:spPr>
          <a:xfrm>
            <a:off x="2183639" y="156029"/>
            <a:ext cx="5098904" cy="94456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/>
          <a:srcRect l="1" t="56648" r="-2408"/>
          <a:stretch/>
        </p:blipFill>
        <p:spPr>
          <a:xfrm>
            <a:off x="130629" y="1231220"/>
            <a:ext cx="6237514" cy="402658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6272211" y="1231220"/>
            <a:ext cx="5867400" cy="514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109" y="17463"/>
            <a:ext cx="1019175" cy="11049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52522" y="1480458"/>
            <a:ext cx="5710822" cy="442311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6349177" y="1480458"/>
            <a:ext cx="5690424" cy="4423112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499927" y="6380065"/>
            <a:ext cx="403629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937250" algn="r"/>
              </a:tabLst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(https://devtracker.dfid.gov.uk/countries/LB)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13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56681" y="1"/>
            <a:ext cx="7463519" cy="675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0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t="17161" r="1020"/>
          <a:stretch/>
        </p:blipFill>
        <p:spPr>
          <a:xfrm>
            <a:off x="1484416" y="0"/>
            <a:ext cx="8671956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74204" b="86280"/>
          <a:stretch/>
        </p:blipFill>
        <p:spPr>
          <a:xfrm>
            <a:off x="69035" y="51827"/>
            <a:ext cx="1415381" cy="839771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156372" y="6257836"/>
            <a:ext cx="2160357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937250" algn="r"/>
              </a:tabLst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(https://www.avsi.org/doc/539/bd6df3de038d4370960193c379f342e1/)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96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ctrTitle"/>
          </p:nvPr>
        </p:nvSpPr>
        <p:spPr>
          <a:xfrm>
            <a:off x="2964996" y="103415"/>
            <a:ext cx="476386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budget=$50.5 m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6" r="41311" b="7929"/>
          <a:stretch/>
        </p:blipFill>
        <p:spPr>
          <a:xfrm>
            <a:off x="1911124" y="0"/>
            <a:ext cx="1053872" cy="109212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5203372" y="638946"/>
            <a:ext cx="6259285" cy="61041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41177" y="5934670"/>
            <a:ext cx="3371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http://www.fao.org/home/search/en/?q=project%20in%20north%20lebanon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52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27916" y="0"/>
            <a:ext cx="6561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ILO: international  </a:t>
            </a:r>
            <a:r>
              <a:rPr lang="en-US" b="1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labour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organization </a:t>
            </a:r>
            <a:endParaRPr lang="en-US" b="1" dirty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900480" y="0"/>
            <a:ext cx="6008491" cy="67446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8800" y="6188364"/>
            <a:ext cx="3666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56095" y="5934670"/>
            <a:ext cx="3241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3"/>
              </a:rPr>
              <a:t>https://www.ilo.org/beirut/countries/lebanon/WCMS_526989/lang--en/index.htm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57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6934" y="1080510"/>
            <a:ext cx="8791575" cy="1655762"/>
          </a:xfrm>
        </p:spPr>
        <p:txBody>
          <a:bodyPr>
            <a:noAutofit/>
          </a:bodyPr>
          <a:lstStyle/>
          <a:p>
            <a:pPr algn="r" rtl="1"/>
            <a:r>
              <a:rPr lang="ar-LB" sz="1800" dirty="0" smtClean="0">
                <a:solidFill>
                  <a:schemeClr val="tx1"/>
                </a:solidFill>
              </a:rPr>
              <a:t>بعد الاطلاع على مختلف نشاطات الجمعيات الدولية الناشطة  في لبنان والتي اصبحت اكثر اهمية بعد الازمة السورية </a:t>
            </a:r>
            <a:r>
              <a:rPr lang="en-US" sz="1800" dirty="0" smtClean="0">
                <a:solidFill>
                  <a:schemeClr val="tx1"/>
                </a:solidFill>
              </a:rPr>
              <a:t>,</a:t>
            </a:r>
            <a:r>
              <a:rPr lang="ar-LB" sz="1800" dirty="0" smtClean="0">
                <a:solidFill>
                  <a:schemeClr val="tx1"/>
                </a:solidFill>
              </a:rPr>
              <a:t>تجدر </a:t>
            </a:r>
            <a:r>
              <a:rPr lang="ar-LB" sz="1800" dirty="0">
                <a:solidFill>
                  <a:schemeClr val="tx1"/>
                </a:solidFill>
              </a:rPr>
              <a:t>الاشارة </a:t>
            </a:r>
            <a:r>
              <a:rPr lang="ar-LB" sz="1800" dirty="0" smtClean="0">
                <a:solidFill>
                  <a:schemeClr val="tx1"/>
                </a:solidFill>
              </a:rPr>
              <a:t>أنها تركز على دعم المجتمعات المستضيفة واللاجئين التمركزين وغير المتمركزين ضمن المخيمات من جهة وعلى صعيد الوازارات (الداخلية والبلديات-الصحة-التربية-البيئة-الطاقة والمياه ) من جهة أخرى.</a:t>
            </a:r>
          </a:p>
          <a:p>
            <a:pPr algn="r" rtl="1"/>
            <a:r>
              <a:rPr lang="ar-LB" sz="1800" dirty="0" smtClean="0">
                <a:solidFill>
                  <a:schemeClr val="tx1"/>
                </a:solidFill>
              </a:rPr>
              <a:t>المحاور التي تهتم بها الجمعيات هي :</a:t>
            </a:r>
          </a:p>
          <a:p>
            <a:pPr algn="r" rtl="1"/>
            <a:r>
              <a:rPr lang="ar-LB" sz="1800" dirty="0" smtClean="0">
                <a:solidFill>
                  <a:schemeClr val="tx1"/>
                </a:solidFill>
              </a:rPr>
              <a:t>1-توفيربعض  الشبكات لتأمين مياه الشرب</a:t>
            </a:r>
            <a:r>
              <a:rPr lang="en-US" sz="1800" dirty="0" smtClean="0">
                <a:solidFill>
                  <a:schemeClr val="tx1"/>
                </a:solidFill>
              </a:rPr>
              <a:t> ,</a:t>
            </a:r>
            <a:r>
              <a:rPr lang="ar-LB" sz="1800" dirty="0" smtClean="0">
                <a:solidFill>
                  <a:schemeClr val="tx1"/>
                </a:solidFill>
              </a:rPr>
              <a:t> وبعض شبكات الانارة.  </a:t>
            </a:r>
          </a:p>
          <a:p>
            <a:pPr algn="r" rtl="1"/>
            <a:r>
              <a:rPr lang="ar-LB" sz="1800" dirty="0" smtClean="0">
                <a:solidFill>
                  <a:schemeClr val="tx1"/>
                </a:solidFill>
              </a:rPr>
              <a:t>2-النمو الاقتصادي :من خلال خلق فرص عمل لا سيما للموظفين والمستهدفين من المشاريع (الزراعة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,</a:t>
            </a:r>
            <a:r>
              <a:rPr lang="ar-LB" sz="1800" dirty="0" smtClean="0">
                <a:solidFill>
                  <a:schemeClr val="tx1"/>
                </a:solidFill>
              </a:rPr>
              <a:t>الاشغال اليدوية)</a:t>
            </a:r>
          </a:p>
          <a:p>
            <a:pPr algn="r" rtl="1"/>
            <a:r>
              <a:rPr lang="ar-LB" sz="1800" dirty="0" smtClean="0">
                <a:solidFill>
                  <a:schemeClr val="tx1"/>
                </a:solidFill>
              </a:rPr>
              <a:t>3-التعليم:التعليم الابتدائي والثانوي والجامعي </a:t>
            </a:r>
            <a:r>
              <a:rPr lang="en-US" sz="1800" dirty="0" smtClean="0">
                <a:solidFill>
                  <a:schemeClr val="tx1"/>
                </a:solidFill>
              </a:rPr>
              <a:t>,</a:t>
            </a:r>
            <a:r>
              <a:rPr lang="ar-LB" sz="1800" dirty="0" smtClean="0">
                <a:solidFill>
                  <a:schemeClr val="tx1"/>
                </a:solidFill>
              </a:rPr>
              <a:t>تدريبات لتحسين المهارات الحياتية (</a:t>
            </a:r>
            <a:r>
              <a:rPr lang="en-US" sz="1800" dirty="0" smtClean="0">
                <a:solidFill>
                  <a:schemeClr val="tx1"/>
                </a:solidFill>
              </a:rPr>
              <a:t>life </a:t>
            </a:r>
            <a:r>
              <a:rPr lang="en-US" sz="1800" dirty="0" err="1" smtClean="0">
                <a:solidFill>
                  <a:schemeClr val="tx1"/>
                </a:solidFill>
              </a:rPr>
              <a:t>skills,communication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skills,professional</a:t>
            </a:r>
            <a:r>
              <a:rPr lang="en-US" sz="1800" dirty="0" smtClean="0">
                <a:solidFill>
                  <a:schemeClr val="tx1"/>
                </a:solidFill>
              </a:rPr>
              <a:t> skills</a:t>
            </a:r>
            <a:r>
              <a:rPr lang="ar-LB" sz="1800" dirty="0" smtClean="0">
                <a:solidFill>
                  <a:schemeClr val="tx1"/>
                </a:solidFill>
              </a:rPr>
              <a:t>)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r" rtl="1"/>
            <a:r>
              <a:rPr lang="ar-LB" sz="1800" dirty="0" smtClean="0">
                <a:solidFill>
                  <a:schemeClr val="tx1"/>
                </a:solidFill>
              </a:rPr>
              <a:t>نستخلص انها مشاريع قصيرة المدى </a:t>
            </a:r>
            <a:r>
              <a:rPr lang="en-US" sz="1800" dirty="0" smtClean="0">
                <a:solidFill>
                  <a:schemeClr val="tx1"/>
                </a:solidFill>
              </a:rPr>
              <a:t>,</a:t>
            </a:r>
            <a:r>
              <a:rPr lang="ar-LB" sz="1800" dirty="0" smtClean="0">
                <a:solidFill>
                  <a:schemeClr val="tx1"/>
                </a:solidFill>
              </a:rPr>
              <a:t>ذو منفعة وقتية   اذ ما تم الاستمرار في تطويرها ومتابعة نتائجها على كافة الاصعدة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12721" y="4701659"/>
            <a:ext cx="3696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dirty="0"/>
              <a:t>خصوصا انها تركز على تمكين الموارد </a:t>
            </a:r>
            <a:r>
              <a:rPr lang="ar-LB" dirty="0" smtClean="0"/>
              <a:t>البشرية.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179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9709" y="508000"/>
            <a:ext cx="3362037" cy="5264871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 smtClean="0"/>
              <a:t>- USAID</a:t>
            </a:r>
            <a:br>
              <a:rPr lang="en-US" sz="4400" b="1" dirty="0" smtClean="0"/>
            </a:br>
            <a:r>
              <a:rPr lang="en-US" sz="4400" b="1" dirty="0" smtClean="0"/>
              <a:t>- EU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- </a:t>
            </a:r>
            <a:r>
              <a:rPr lang="en-US" sz="4400" b="1" dirty="0" err="1" smtClean="0"/>
              <a:t>unicef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>- UNDP</a:t>
            </a:r>
            <a:br>
              <a:rPr lang="en-US" sz="4400" b="1" dirty="0" smtClean="0"/>
            </a:br>
            <a:r>
              <a:rPr lang="en-US" sz="4400" b="1" dirty="0" smtClean="0"/>
              <a:t>- </a:t>
            </a:r>
            <a:r>
              <a:rPr lang="en-US" sz="4400" b="1" dirty="0" err="1" smtClean="0"/>
              <a:t>Ukaid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>- AVSI</a:t>
            </a:r>
            <a:br>
              <a:rPr lang="en-US" sz="4400" b="1" dirty="0" smtClean="0"/>
            </a:br>
            <a:r>
              <a:rPr lang="en-US" sz="4400" b="1" dirty="0" smtClean="0"/>
              <a:t>- </a:t>
            </a:r>
            <a:r>
              <a:rPr lang="en-US" sz="4400" b="1" dirty="0" err="1" smtClean="0"/>
              <a:t>Fao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>- ILO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08155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599" y="275124"/>
            <a:ext cx="1727704" cy="7392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32835" y="1122068"/>
            <a:ext cx="4058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Budget for Lebanon: $141m</a:t>
            </a:r>
            <a:r>
              <a:rPr lang="en-US" sz="2800" dirty="0" smtClean="0"/>
              <a:t>.</a:t>
            </a: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2391321" y="1645288"/>
            <a:ext cx="6436993" cy="51635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60873" y="6211669"/>
            <a:ext cx="294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hlinkClick r:id="rId4"/>
              </a:rPr>
              <a:t>http://usaid.maps.arcgis.com/apps/MapJournal/index.html?appid=3a99a7abc6f541f883363b858814a675</a:t>
            </a:r>
            <a:r>
              <a:rPr lang="en-US" sz="1200" dirty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8320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509" y="0"/>
            <a:ext cx="5152292" cy="682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0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229" y="388086"/>
            <a:ext cx="872603" cy="6517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36955" y="452356"/>
            <a:ext cx="31061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The European Union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45229" y="1872343"/>
            <a:ext cx="8610600" cy="415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3600" dirty="0" smtClean="0"/>
              <a:t>Promoting </a:t>
            </a:r>
            <a:r>
              <a:rPr lang="en-US" sz="3600" dirty="0"/>
              <a:t>growth and job creation; </a:t>
            </a:r>
            <a:endParaRPr lang="en-US" sz="3600" dirty="0" smtClean="0"/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3600" dirty="0" smtClean="0"/>
              <a:t>Fostering </a:t>
            </a:r>
            <a:r>
              <a:rPr lang="en-US" sz="3600" dirty="0"/>
              <a:t>local governance and socio-economic development; 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3) </a:t>
            </a:r>
            <a:r>
              <a:rPr lang="en-US" sz="3600" dirty="0" smtClean="0"/>
              <a:t>Promoting </a:t>
            </a:r>
            <a:r>
              <a:rPr lang="en-US" sz="3600" dirty="0"/>
              <a:t>rule of law, enhancing security and counter </a:t>
            </a:r>
            <a:r>
              <a:rPr lang="en-US" sz="3600" dirty="0" smtClean="0"/>
              <a:t>terrorism.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8765309" y="6326909"/>
            <a:ext cx="3325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(</a:t>
            </a:r>
            <a:r>
              <a:rPr lang="en-US" sz="1200" u="sng">
                <a:hlinkClick r:id="rId3"/>
              </a:rPr>
              <a:t>https://eeas.europa.eu/delegations/lebanon/area/projects_en?page=2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2266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t="21545" r="1857" b="1430"/>
          <a:stretch/>
        </p:blipFill>
        <p:spPr>
          <a:xfrm>
            <a:off x="2307772" y="0"/>
            <a:ext cx="7260771" cy="677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3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367" y="87768"/>
            <a:ext cx="1620450" cy="10345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2401" y="374232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-Since 2011  , US$6.7billion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621971" y="1817914"/>
            <a:ext cx="490945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rgbClr val="C00000"/>
                </a:solidFill>
              </a:rPr>
              <a:t>A:Every child survives and thrives: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1- </a:t>
            </a:r>
            <a:r>
              <a:rPr lang="en-US" sz="2000" dirty="0" smtClean="0"/>
              <a:t>financed 54 ministry positions and central levels to create electronic platform (information manger,nurses,programme staff)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2-revitalized the baby –friendly hospitals initiative in 12 public hospital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3-US$1.36 million for vaccine :UNRWA and UNHCR recruited 27 vaccinators (measles cases)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531429" y="1817914"/>
            <a:ext cx="413657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B:</a:t>
            </a:r>
            <a:r>
              <a:rPr lang="en-US" sz="2800" dirty="0" smtClean="0">
                <a:solidFill>
                  <a:srgbClr val="C00000"/>
                </a:solidFill>
              </a:rPr>
              <a:t>Every child learns: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1- heating more than 500 school in winter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2-cash assistance for transportation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8996219" y="5996226"/>
            <a:ext cx="30572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/>
              <a:t>(https://www.unicef.org/lebanon/search?force=0&amp;query=projects%20in%20north%20lebanon&amp;search_date_range_picker=&amp;created%5Bmin%5D=&amp;created%5Bmax%5D=&amp;f%5B0%5D=content_group%3A75fa7bb3-112e-4e4d-9f0d-00334f2e4998)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5108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3739" y="2408238"/>
            <a:ext cx="8791575" cy="23876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/>
              <a:t>C-every child is protected from violence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d-every child lives in safe and clean  area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 E- EVERY CHILD HAS AN EQUITBALE CHANCE TO LIFE</a:t>
            </a:r>
            <a:r>
              <a:rPr lang="en-US" sz="3200" dirty="0" smtClean="0">
                <a:solidFill>
                  <a:srgbClr val="C00000"/>
                </a:solidFill>
              </a:rPr>
              <a:t/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>
                <a:solidFill>
                  <a:srgbClr val="C00000"/>
                </a:solidFill>
              </a:rPr>
              <a:t/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/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>
                <a:solidFill>
                  <a:srgbClr val="C00000"/>
                </a:solidFill>
              </a:rPr>
              <a:t/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5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3367" y="1348695"/>
            <a:ext cx="8791575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319" y="96826"/>
            <a:ext cx="1525115" cy="58396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336740" y="1478726"/>
            <a:ext cx="5562600" cy="493131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4"/>
          <a:srcRect t="12549" r="-894" b="77477"/>
          <a:stretch/>
        </p:blipFill>
        <p:spPr>
          <a:xfrm>
            <a:off x="802359" y="883697"/>
            <a:ext cx="4279162" cy="5316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0560" y="807730"/>
            <a:ext cx="3099839" cy="6169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r="1557" b="16855"/>
          <a:stretch/>
        </p:blipFill>
        <p:spPr>
          <a:xfrm>
            <a:off x="6122877" y="1478727"/>
            <a:ext cx="6069123" cy="2503076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7"/>
          <a:stretch>
            <a:fillRect/>
          </a:stretch>
        </p:blipFill>
        <p:spPr>
          <a:xfrm>
            <a:off x="6147538" y="3944381"/>
            <a:ext cx="6019800" cy="2465655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85434" y="6448179"/>
            <a:ext cx="51706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(https://www.lb.undp.org/content/lebanon/en/home/search.html?q=project+in+north+Lebanon)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84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356</TotalTime>
  <Words>309</Words>
  <Application>Microsoft Office PowerPoint</Application>
  <PresentationFormat>Widescreen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Trebuchet MS</vt:lpstr>
      <vt:lpstr>Tw Cen MT</vt:lpstr>
      <vt:lpstr>Circuit</vt:lpstr>
      <vt:lpstr>Activities of foreign institutions in (North Lebanon).</vt:lpstr>
      <vt:lpstr>- USAID - EU  - unicef - UNDP - Ukaid - AVSI - Fao - ILO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C-every child is protected from violence   d-every child lives in safe and clean  area   E- EVERY CHILD HAS AN EQUITBALE CHANCE TO LIFE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budget=$50.5 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Activities of foreign institutions in (North Lebanon.</dc:title>
  <dc:creator>Mahmoud Kamaredine</dc:creator>
  <cp:lastModifiedBy>Mahmoud Kamaredine</cp:lastModifiedBy>
  <cp:revision>24</cp:revision>
  <dcterms:created xsi:type="dcterms:W3CDTF">2020-03-09T06:18:25Z</dcterms:created>
  <dcterms:modified xsi:type="dcterms:W3CDTF">2020-03-22T09:36:12Z</dcterms:modified>
</cp:coreProperties>
</file>