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3"/>
  </p:notesMasterIdLst>
  <p:sldIdLst>
    <p:sldId id="256" r:id="rId2"/>
    <p:sldId id="260" r:id="rId3"/>
    <p:sldId id="258" r:id="rId4"/>
    <p:sldId id="259" r:id="rId5"/>
    <p:sldId id="261" r:id="rId6"/>
    <p:sldId id="262" r:id="rId7"/>
    <p:sldId id="267" r:id="rId8"/>
    <p:sldId id="263" r:id="rId9"/>
    <p:sldId id="264" r:id="rId10"/>
    <p:sldId id="257"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2E64-4A3E-9DFC-5FDA5B0485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64-4A3E-9DFC-5FDA5B0485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64-4A3E-9DFC-5FDA5B0485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64-4A3E-9DFC-5FDA5B0485C2}"/>
              </c:ext>
            </c:extLst>
          </c:dPt>
          <c:dPt>
            <c:idx val="4"/>
            <c:bubble3D val="0"/>
            <c:spPr>
              <a:solidFill>
                <a:schemeClr val="tx2"/>
              </a:solidFill>
              <a:ln w="19050">
                <a:solidFill>
                  <a:schemeClr val="lt1"/>
                </a:solidFill>
              </a:ln>
              <a:effectLst/>
            </c:spPr>
            <c:extLst>
              <c:ext xmlns:c16="http://schemas.microsoft.com/office/drawing/2014/chart" uri="{C3380CC4-5D6E-409C-BE32-E72D297353CC}">
                <c16:uniqueId val="{00000009-2E64-4A3E-9DFC-5FDA5B0485C2}"/>
              </c:ext>
            </c:extLst>
          </c:dPt>
          <c:dLbls>
            <c:dLbl>
              <c:idx val="0"/>
              <c:layout>
                <c:manualLayout>
                  <c:x val="-8.0687738303494128E-2"/>
                  <c:y val="-0.1469702181902221"/>
                </c:manualLayout>
              </c:layout>
              <c:tx>
                <c:rich>
                  <a:bodyPr/>
                  <a:lstStyle/>
                  <a:p>
                    <a:r>
                      <a:rPr lang="en-US" dirty="0" smtClean="0"/>
                      <a:t>80%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E64-4A3E-9DFC-5FDA5B0485C2}"/>
                </c:ext>
              </c:extLst>
            </c:dLbl>
            <c:dLbl>
              <c:idx val="1"/>
              <c:layout>
                <c:manualLayout>
                  <c:x val="3.5392784962431485E-2"/>
                  <c:y val="3.385004928494606E-2"/>
                </c:manualLayout>
              </c:layout>
              <c:tx>
                <c:rich>
                  <a:bodyPr/>
                  <a:lstStyle/>
                  <a:p>
                    <a:r>
                      <a:rPr lang="en-US" dirty="0" smtClean="0"/>
                      <a:t>7%</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E64-4A3E-9DFC-5FDA5B0485C2}"/>
                </c:ext>
              </c:extLst>
            </c:dLbl>
            <c:dLbl>
              <c:idx val="2"/>
              <c:layout>
                <c:manualLayout>
                  <c:x val="3.0415338630959864E-2"/>
                  <c:y val="0.10177594672690538"/>
                </c:manualLayout>
              </c:layout>
              <c:tx>
                <c:rich>
                  <a:bodyPr/>
                  <a:lstStyle/>
                  <a:p>
                    <a:r>
                      <a:rPr lang="en-US" dirty="0" smtClean="0"/>
                      <a:t>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E64-4A3E-9DFC-5FDA5B0485C2}"/>
                </c:ext>
              </c:extLst>
            </c:dLbl>
            <c:dLbl>
              <c:idx val="3"/>
              <c:layout>
                <c:manualLayout>
                  <c:x val="1.035395386940099E-2"/>
                  <c:y val="3.1500631320136967E-2"/>
                </c:manualLayout>
              </c:layout>
              <c:tx>
                <c:rich>
                  <a:bodyPr/>
                  <a:lstStyle/>
                  <a:p>
                    <a:r>
                      <a:rPr lang="en-US" dirty="0" smtClean="0"/>
                      <a:t>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E64-4A3E-9DFC-5FDA5B0485C2}"/>
                </c:ext>
              </c:extLst>
            </c:dLbl>
            <c:dLbl>
              <c:idx val="4"/>
              <c:layout>
                <c:manualLayout>
                  <c:x val="3.4504551954509827E-2"/>
                  <c:y val="-1.0891418243680406E-2"/>
                </c:manualLayout>
              </c:layout>
              <c:tx>
                <c:rich>
                  <a:bodyPr/>
                  <a:lstStyle/>
                  <a:p>
                    <a:r>
                      <a:rPr lang="en-US" dirty="0" smtClean="0"/>
                      <a:t>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E64-4A3E-9DFC-5FDA5B0485C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Sheet1!$C$1:$G$1</c:f>
              <c:strCache>
                <c:ptCount val="5"/>
                <c:pt idx="0">
                  <c:v>بناء وتأهيل المزيد من الطرقات </c:v>
                </c:pt>
                <c:pt idx="1">
                  <c:v>شبكة الباصات</c:v>
                </c:pt>
                <c:pt idx="2">
                  <c:v>المطارات</c:v>
                </c:pt>
                <c:pt idx="3">
                  <c:v>المرافئ</c:v>
                </c:pt>
                <c:pt idx="4">
                  <c:v>سكك الحديد</c:v>
                </c:pt>
              </c:strCache>
            </c:strRef>
          </c:cat>
          <c:val>
            <c:numRef>
              <c:f>Sheet1!$C$2:$G$2</c:f>
              <c:numCache>
                <c:formatCode>General</c:formatCode>
                <c:ptCount val="5"/>
                <c:pt idx="0">
                  <c:v>80</c:v>
                </c:pt>
                <c:pt idx="1">
                  <c:v>7</c:v>
                </c:pt>
                <c:pt idx="2">
                  <c:v>8</c:v>
                </c:pt>
                <c:pt idx="3">
                  <c:v>4</c:v>
                </c:pt>
                <c:pt idx="4">
                  <c:v>1</c:v>
                </c:pt>
              </c:numCache>
            </c:numRef>
          </c:val>
          <c:extLst>
            <c:ext xmlns:c16="http://schemas.microsoft.com/office/drawing/2014/chart" uri="{C3380CC4-5D6E-409C-BE32-E72D297353CC}">
              <c16:uniqueId val="{0000000A-2E64-4A3E-9DFC-5FDA5B0485C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992A1-4C76-48DE-9213-ACB2F17FFAC5}" type="datetimeFigureOut">
              <a:rPr lang="en-US" smtClean="0"/>
              <a:t>19/03/2020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50988-8B00-4CFC-AE0F-28FE65203564}" type="slidenum">
              <a:rPr lang="en-US" smtClean="0"/>
              <a:t>‹#›</a:t>
            </a:fld>
            <a:endParaRPr lang="en-US"/>
          </a:p>
        </p:txBody>
      </p:sp>
    </p:spTree>
    <p:extLst>
      <p:ext uri="{BB962C8B-B14F-4D97-AF65-F5344CB8AC3E}">
        <p14:creationId xmlns:p14="http://schemas.microsoft.com/office/powerpoint/2010/main" val="287441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60A6CF-AE75-4815-AB1E-2C75F0C13B7B}" type="datetime1">
              <a:rPr lang="en-US" smtClean="0"/>
              <a:t>19/03/2020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268284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FA81C7E-356B-471D-A75A-4C859A9CC875}" type="datetime1">
              <a:rPr lang="en-US" smtClean="0"/>
              <a:t>19/03/2020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257235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43AE37-DE73-491F-A533-7205F7324230}" type="datetime1">
              <a:rPr lang="en-US" smtClean="0"/>
              <a:t>19/03/2020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1701484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4638B9-956B-47A6-B15D-D40623277D92}" type="datetime1">
              <a:rPr lang="en-US" smtClean="0"/>
              <a:t>19/03/2020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2005724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A547C2-B2A3-4A0B-AF88-74FDDF4F74BF}" type="datetime1">
              <a:rPr lang="en-US" smtClean="0"/>
              <a:t>19/03/2020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3551421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26F9B9-9A85-4D77-90E3-27E301CE8DAF}" type="datetime1">
              <a:rPr lang="en-US" smtClean="0"/>
              <a:t>19/03/2020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2450305484"/>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26F9B9-9A85-4D77-90E3-27E301CE8DAF}" type="datetime1">
              <a:rPr lang="en-US" smtClean="0"/>
              <a:t>19/03/2020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315737086"/>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FB4EAC-37CD-4ED4-BDC2-C203E9E94551}" type="datetime1">
              <a:rPr lang="en-US" smtClean="0"/>
              <a:t>19/03/2020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3929246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B9CAD5-5B8E-46E5-AD28-727655C106E0}" type="datetime1">
              <a:rPr lang="en-US" smtClean="0"/>
              <a:t>19/03/2020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391120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3A6D43-D0BE-47B9-985C-00EC507BBD39}" type="datetime1">
              <a:rPr lang="en-US" smtClean="0"/>
              <a:t>19/03/2020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332984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347732-CE3B-4F3A-8735-9AAB8F8867BA}" type="datetime1">
              <a:rPr lang="en-US" smtClean="0"/>
              <a:t>19/03/2020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893645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1901F2-2D3D-4A7B-9370-2D945BB1DC7F}" type="datetime1">
              <a:rPr lang="en-US" smtClean="0"/>
              <a:t>19/03/2020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62784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40CE89-AD0A-4075-9DA3-2E1840C661EE}" type="datetime1">
              <a:rPr lang="en-US" smtClean="0"/>
              <a:t>19/03/2020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3452544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92E7AF-F30E-4F06-89DD-8786FC8CA930}" type="datetime1">
              <a:rPr lang="en-US" smtClean="0"/>
              <a:t>19/03/2020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112087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C7603C-2C25-4C15-B761-99BBC5DB3D7A}" type="datetime1">
              <a:rPr lang="en-US" smtClean="0"/>
              <a:t>19/03/2020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4099797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12DED4A-E813-4B1B-95FB-3AB32318F81E}" type="datetime1">
              <a:rPr lang="en-US" smtClean="0"/>
              <a:t>19/03/2020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2989142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3A5D763-3CBF-4A95-BB46-00C73B71ABFE}" type="datetime1">
              <a:rPr lang="en-US" smtClean="0"/>
              <a:t>19/03/2020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4C983-6F44-4475-B73D-6F29E92A8BAF}" type="slidenum">
              <a:rPr lang="en-US" smtClean="0"/>
              <a:t>‹#›</a:t>
            </a:fld>
            <a:endParaRPr lang="en-US"/>
          </a:p>
        </p:txBody>
      </p:sp>
    </p:spTree>
    <p:extLst>
      <p:ext uri="{BB962C8B-B14F-4D97-AF65-F5344CB8AC3E}">
        <p14:creationId xmlns:p14="http://schemas.microsoft.com/office/powerpoint/2010/main" val="1813842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26F9B9-9A85-4D77-90E3-27E301CE8DAF}" type="datetime1">
              <a:rPr lang="en-US" smtClean="0"/>
              <a:t>19/03/2020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864C983-6F44-4475-B73D-6F29E92A8BAF}" type="slidenum">
              <a:rPr lang="en-US" smtClean="0"/>
              <a:t>‹#›</a:t>
            </a:fld>
            <a:endParaRPr lang="en-US"/>
          </a:p>
        </p:txBody>
      </p:sp>
    </p:spTree>
    <p:extLst>
      <p:ext uri="{BB962C8B-B14F-4D97-AF65-F5344CB8AC3E}">
        <p14:creationId xmlns:p14="http://schemas.microsoft.com/office/powerpoint/2010/main" val="224137872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hdr="0" ft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aliwaa.com.lb/%d8%a3%d8%ae%d8%a8%d8%a7%d8%b1-%d9%84%d8%a8%d9%86%d8%a7%d9%86/%d8%aa%d8%ad%d9%82%d9%8a%d9%82%d8%a7%d8%aa/%d8%ae%d8%b7-%d8%b3-%d9%83-%d9%83-%d8%ad%d8%af%d9%8a%d8%af-%d8%b7%d8%b1%d8%a7%d8%a8%d9%84%d8%b3-%d8%a7%d9%84%d8%b9%d8%a8%d9%88%d8%af%d9%8a%d8%a9-%d8%ad%d8%a7%d8%ac%d8%a9-%d9%85%d9%84%d8%ad-%d8%a9/" TargetMode="External"/><Relationship Id="rId2" Type="http://schemas.openxmlformats.org/officeDocument/2006/relationships/hyperlink" Target="https://aawsat.com/home/article/1769591/%D8%B3%D9%83%D9%83-%D8%A7%D9%84%D8%AD%D8%AF%D9%8A%D8%AF-%D8%A7%D9%84%D9%84%D8%A8%D9%86%D8%A7%D9%86%D9%8A%D8%A9-%D8%AA%D9%86%D8%AA%D8%B8%D8%B1-%D8%A5%D8%B9%D8%A7%D8%AF%D8%A9-%D8%AA%D9%81%D8%B9%D9%8A%D9%84%D9%87%D8%A7-%D9%88%D8%AA%D8%B9%D9%88%D9%8A%D9%84-%D8%B9%D9%84%D9%89-%D8%AE%D8%B7%D9%91%D8%A9-%D8%B5%D9%8A%D9%86%D9%8A%D8%A9-%C2%AB%D8%AC%D8%AF%D9%8A%D8%A9%C2%BB"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medcities.org/documents/22000/0/Al+Fayhaa+Strategy+Projects.pdf/85282700-e055-40e7-9777-31ffd5a1ca2a" TargetMode="External"/><Relationship Id="rId2" Type="http://schemas.openxmlformats.org/officeDocument/2006/relationships/hyperlink" Target="https://newspaper.annahar.com/article/261972-%D9%85%D9%8A%D8%B2%D8%A7%D9%86%D9%8A%D8%A9-%D9%85%D8%B5%D9%84%D8%AD%D8%A9-%D8%A7%D9%84%D8%B3%D9%83%D9%83-%D8%A7%D9%84%D8%AD%D8%AF%D9%8A%D8%AF-%D8%A3%D9%83%D8%AB%D8%B1-%D9%85%D9%86-12-%D9%85%D9%84%D9%8A%D8%A7%D8%B1%D8%A7-%D9%85%D8%AD%D8%B7%D8%A7%D8%AA%D9%87%D8%A7-%D8%AA%D8%AA%D8%AD%D9%88%D9%84-%D9%85%D9%83%D8%A8%D8%A7%D8%AA-%D9%84%D9%84%D9%86%D9%81%D8%A7%D9%8A%D8%A7%D8%AA-%D9%88%D9%85%D9%84%D8%A7%D9%87%D9%8A"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6544" y="2133599"/>
            <a:ext cx="8825658" cy="963027"/>
          </a:xfrm>
        </p:spPr>
        <p:txBody>
          <a:bodyPr>
            <a:normAutofit fontScale="90000"/>
          </a:bodyPr>
          <a:lstStyle/>
          <a:p>
            <a:pPr algn="ctr"/>
            <a:r>
              <a:rPr lang="ar-LB" dirty="0" smtClean="0"/>
              <a:t>سكة الحديد في لبنان</a:t>
            </a:r>
            <a:endParaRPr lang="en-US" dirty="0"/>
          </a:p>
        </p:txBody>
      </p:sp>
      <p:sp>
        <p:nvSpPr>
          <p:cNvPr id="3" name="Subtitle 2"/>
          <p:cNvSpPr>
            <a:spLocks noGrp="1"/>
          </p:cNvSpPr>
          <p:nvPr>
            <p:ph type="subTitle" idx="1"/>
          </p:nvPr>
        </p:nvSpPr>
        <p:spPr/>
        <p:txBody>
          <a:bodyPr/>
          <a:lstStyle/>
          <a:p>
            <a:pPr algn="r" rtl="1"/>
            <a:r>
              <a:rPr lang="ar-LB" dirty="0" smtClean="0"/>
              <a:t>تقدمة: سهام عيشة</a:t>
            </a:r>
            <a:endParaRPr lang="en-US" dirty="0"/>
          </a:p>
        </p:txBody>
      </p:sp>
      <p:sp>
        <p:nvSpPr>
          <p:cNvPr id="4" name="Date Placeholder 3"/>
          <p:cNvSpPr>
            <a:spLocks noGrp="1"/>
          </p:cNvSpPr>
          <p:nvPr>
            <p:ph type="dt" sz="half" idx="10"/>
          </p:nvPr>
        </p:nvSpPr>
        <p:spPr/>
        <p:txBody>
          <a:bodyPr/>
          <a:lstStyle/>
          <a:p>
            <a:fld id="{CED4215B-8257-412F-8EB3-02DA36A443D9}" type="datetime1">
              <a:rPr lang="en-US" smtClean="0"/>
              <a:t>19/03/2020</a:t>
            </a:fld>
            <a:endParaRPr lang="en-US" dirty="0"/>
          </a:p>
        </p:txBody>
      </p:sp>
      <p:sp>
        <p:nvSpPr>
          <p:cNvPr id="5" name="Slide Number Placeholder 4"/>
          <p:cNvSpPr>
            <a:spLocks noGrp="1"/>
          </p:cNvSpPr>
          <p:nvPr>
            <p:ph type="sldNum" sz="quarter" idx="12"/>
          </p:nvPr>
        </p:nvSpPr>
        <p:spPr/>
        <p:txBody>
          <a:bodyPr/>
          <a:lstStyle/>
          <a:p>
            <a:fld id="{0864C983-6F44-4475-B73D-6F29E92A8BAF}" type="slidenum">
              <a:rPr lang="en-US" smtClean="0"/>
              <a:t>1</a:t>
            </a:fld>
            <a:endParaRPr lang="en-US"/>
          </a:p>
        </p:txBody>
      </p:sp>
      <p:pic>
        <p:nvPicPr>
          <p:cNvPr id="6" name="Grafik 2" descr="AECENAR_Kopf_withWebsiteAdress.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54954" cy="1148080"/>
          </a:xfrm>
          <a:prstGeom prst="rect">
            <a:avLst/>
          </a:prstGeom>
          <a:noFill/>
          <a:ln>
            <a:noFill/>
          </a:ln>
        </p:spPr>
      </p:pic>
      <p:pic>
        <p:nvPicPr>
          <p:cNvPr id="7" name="Grafik 10" descr="Basmalla.jpg"/>
          <p:cNvPicPr>
            <a:picLocks noChangeAspect="1"/>
          </p:cNvPicPr>
          <p:nvPr/>
        </p:nvPicPr>
        <p:blipFill>
          <a:blip r:embed="rId3" cstate="print"/>
          <a:stretch>
            <a:fillRect/>
          </a:stretch>
        </p:blipFill>
        <p:spPr>
          <a:xfrm>
            <a:off x="6051186" y="199492"/>
            <a:ext cx="2168893" cy="374548"/>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9524752" y="0"/>
            <a:ext cx="2667248" cy="1635125"/>
          </a:xfrm>
          <a:prstGeom prst="rect">
            <a:avLst/>
          </a:prstGeom>
        </p:spPr>
      </p:pic>
    </p:spTree>
    <p:extLst>
      <p:ext uri="{BB962C8B-B14F-4D97-AF65-F5344CB8AC3E}">
        <p14:creationId xmlns:p14="http://schemas.microsoft.com/office/powerpoint/2010/main" val="302488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LB" dirty="0" smtClean="0">
                <a:latin typeface="Arial" panose="020B0604020202020204" pitchFamily="34" charset="0"/>
                <a:cs typeface="Arial" panose="020B0604020202020204" pitchFamily="34" charset="0"/>
              </a:rPr>
              <a:t>المراجع</a:t>
            </a:r>
            <a:endParaRPr lang="en-US"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A23D7681-3C26-4C49-A05F-9BA801CCA23D}" type="datetime1">
              <a:rPr lang="en-US" smtClean="0"/>
              <a:t>19/03/2020</a:t>
            </a:fld>
            <a:endParaRPr lang="en-US"/>
          </a:p>
        </p:txBody>
      </p:sp>
      <p:sp>
        <p:nvSpPr>
          <p:cNvPr id="4" name="Slide Number Placeholder 3"/>
          <p:cNvSpPr>
            <a:spLocks noGrp="1"/>
          </p:cNvSpPr>
          <p:nvPr>
            <p:ph type="sldNum" sz="quarter" idx="12"/>
          </p:nvPr>
        </p:nvSpPr>
        <p:spPr/>
        <p:txBody>
          <a:bodyPr/>
          <a:lstStyle/>
          <a:p>
            <a:fld id="{0864C983-6F44-4475-B73D-6F29E92A8BAF}" type="slidenum">
              <a:rPr lang="en-US" smtClean="0"/>
              <a:t>10</a:t>
            </a:fld>
            <a:endParaRPr lang="en-US"/>
          </a:p>
        </p:txBody>
      </p:sp>
      <p:sp>
        <p:nvSpPr>
          <p:cNvPr id="5" name="Rectangle 4"/>
          <p:cNvSpPr/>
          <p:nvPr/>
        </p:nvSpPr>
        <p:spPr>
          <a:xfrm>
            <a:off x="1168399" y="2175361"/>
            <a:ext cx="11890375" cy="4247317"/>
          </a:xfrm>
          <a:prstGeom prst="rect">
            <a:avLst/>
          </a:prstGeom>
        </p:spPr>
        <p:txBody>
          <a:bodyPr wrap="square">
            <a:spAutoFit/>
          </a:bodyPr>
          <a:lstStyle/>
          <a:p>
            <a:pPr marL="285750" indent="-285750">
              <a:buFont typeface="Arial" panose="020B0604020202020204" pitchFamily="34" charset="0"/>
              <a:buChar char="•"/>
            </a:pPr>
            <a:r>
              <a:rPr lang="en-US" dirty="0" smtClean="0">
                <a:hlinkClick r:id="rId2"/>
              </a:rPr>
              <a:t>https://aawsat.com/home/article/1769591/%D8%B3%D9%83%D9%83-%D8%A7%D9%84%D8%AD%D8%AF%D9%8A%D8%AF-%D8%A7%D9%84%D9%84%D8%A8%D9%86%D8%A7%D9%86%D9%8A%D8%A9-%D8%AA%D9%86%D8%AA%D8%B8%D8%B1-%D8%A5%D8%B9%D8%A7%D8%AF%D8%A9-%D8%AA%D9%81%D8%B9%D9%8A%D9%84%D9%87%D8%A7-%D9%88%D8%AA%D8%B9%D9%88%D9%8A%D9%84-%D8%B9%D9%84%D9%89-%D8%AE%D8%B7%D9%91%D8%A9-%D8%B5%D9%8A%D9%86%D9%8A%D8%A9-%C2%AB%D8%AC%D8%AF%D9%8A%D8%A9%C2%BB</a:t>
            </a:r>
            <a:endParaRPr lang="ar-LB" dirty="0" smtClean="0"/>
          </a:p>
          <a:p>
            <a:pPr marL="285750" indent="-285750">
              <a:buFont typeface="Arial" panose="020B0604020202020204" pitchFamily="34" charset="0"/>
              <a:buChar char="•"/>
            </a:pPr>
            <a:r>
              <a:rPr lang="en-US" dirty="0">
                <a:hlinkClick r:id="rId3"/>
              </a:rPr>
              <a:t>http://aliwaa.com.lb/%d8%a3%d8%ae%d8%a8%d8%a7%d8%b1-%d9%84%d8%a8%d9%86%d8%a7%d9%86/%d8%aa%d8%ad%d9%82%d9%8a%d9%82%d8%a7%d8%aa/%d8%ae%d8%b7-%d8%b3-%d9%83-%d9%83-%d8%ad%d8%af%d9%8a%d8%af-%d8%b7%d8%b1%d8%a7%d8%a8%d9%84%d8%b3-%d8%a7%d9%84%d8%b9%d8%a8%d9%88%d8%af%d9%8a%d8%a9-%d8%ad%d8%a7%d8%ac%d8%a9-%d9%85%d9%84%d8%ad-%d8%a9</a:t>
            </a:r>
            <a:r>
              <a:rPr lang="en-US" dirty="0" smtClean="0">
                <a:hlinkClick r:id="rId3"/>
              </a:rPr>
              <a:t>/</a:t>
            </a:r>
            <a:endParaRPr lang="ar-LB"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703947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F092E7AF-F30E-4F06-89DD-8786FC8CA930}" type="datetime1">
              <a:rPr lang="en-US" smtClean="0"/>
              <a:t>19/03/2020</a:t>
            </a:fld>
            <a:endParaRPr lang="en-US"/>
          </a:p>
        </p:txBody>
      </p:sp>
      <p:sp>
        <p:nvSpPr>
          <p:cNvPr id="4" name="Slide Number Placeholder 3"/>
          <p:cNvSpPr>
            <a:spLocks noGrp="1"/>
          </p:cNvSpPr>
          <p:nvPr>
            <p:ph type="sldNum" sz="quarter" idx="12"/>
          </p:nvPr>
        </p:nvSpPr>
        <p:spPr/>
        <p:txBody>
          <a:bodyPr/>
          <a:lstStyle/>
          <a:p>
            <a:fld id="{0864C983-6F44-4475-B73D-6F29E92A8BAF}" type="slidenum">
              <a:rPr lang="en-US" smtClean="0"/>
              <a:t>11</a:t>
            </a:fld>
            <a:endParaRPr lang="en-US"/>
          </a:p>
        </p:txBody>
      </p:sp>
      <p:sp>
        <p:nvSpPr>
          <p:cNvPr id="5" name="Rectangle 4"/>
          <p:cNvSpPr/>
          <p:nvPr/>
        </p:nvSpPr>
        <p:spPr>
          <a:xfrm>
            <a:off x="1484310" y="2630091"/>
            <a:ext cx="9926639" cy="3139321"/>
          </a:xfrm>
          <a:prstGeom prst="rect">
            <a:avLst/>
          </a:prstGeom>
        </p:spPr>
        <p:txBody>
          <a:bodyPr wrap="square">
            <a:spAutoFit/>
          </a:bodyPr>
          <a:lstStyle/>
          <a:p>
            <a:pPr marL="285750" indent="-285750">
              <a:buFont typeface="Arial" panose="020B0604020202020204" pitchFamily="34" charset="0"/>
              <a:buChar char="•"/>
            </a:pPr>
            <a:r>
              <a:rPr lang="en-US" dirty="0">
                <a:hlinkClick r:id="rId2"/>
              </a:rPr>
              <a:t>https://newspaper.annahar.com/article/261972-%D9%85%D9%8A%D8%B2%D8%A7%D9%86%D9%8A%D8%A9-%D9%85%D8%B5%D9%84%D8%AD%D8%A9-%D8%A7%D9%84%D8%B3%D9%83%D9%83-%D8%A7%D9%84%D8%AD%D8%AF%D9%8A%D8%AF-%D8%A3%D9%83%D8%AB%D8%B1-%D9%85%D9%86-12-%D9%85%D9%84%D9%8A%D8%A7%D8%B1%D8%A7-%D9%85%D8%AD%D8%B7%D8%A7%D8%AA%D9%87%D8%A7-%D8%AA%D8%AA%D8%AD%D9%88%D9%84-%D9%85%D9%83%D8%A8%D8%A7%D8%AA-%D9%84%D9%84%D9%86%D9%81%D8%A7%D9%8A%D8%A7%D8%AA-%</a:t>
            </a:r>
            <a:r>
              <a:rPr lang="en-US" dirty="0" smtClean="0">
                <a:hlinkClick r:id="rId2"/>
              </a:rPr>
              <a:t>D9%88%D9%85%D9%84%D8%A7%D9%87%D9%8A</a:t>
            </a:r>
            <a:endParaRPr lang="en-US" dirty="0" smtClean="0"/>
          </a:p>
          <a:p>
            <a:pPr marL="285750" indent="-285750">
              <a:buFont typeface="Arial" panose="020B0604020202020204" pitchFamily="34" charset="0"/>
              <a:buChar char="•"/>
            </a:pPr>
            <a:r>
              <a:rPr lang="en-US" dirty="0">
                <a:hlinkClick r:id="rId3"/>
              </a:rPr>
              <a:t>http://www.medcities.org/documents/22000/0/Al+Fayhaa+Strategy+Projects.pdf/85282700-e055-40e7-9777-31ffd5a1ca2a</a:t>
            </a:r>
            <a:endParaRPr lang="en-US" dirty="0"/>
          </a:p>
        </p:txBody>
      </p:sp>
    </p:spTree>
    <p:extLst>
      <p:ext uri="{BB962C8B-B14F-4D97-AF65-F5344CB8AC3E}">
        <p14:creationId xmlns:p14="http://schemas.microsoft.com/office/powerpoint/2010/main" val="395021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LB" dirty="0" smtClean="0">
                <a:latin typeface="Arial" panose="020B0604020202020204" pitchFamily="34" charset="0"/>
                <a:cs typeface="Arial" panose="020B0604020202020204" pitchFamily="34" charset="0"/>
              </a:rPr>
              <a:t>فهرس</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84311" y="2438399"/>
            <a:ext cx="10018713" cy="3124201"/>
          </a:xfrm>
        </p:spPr>
        <p:txBody>
          <a:bodyPr/>
          <a:lstStyle/>
          <a:p>
            <a:pPr algn="r" rtl="1"/>
            <a:r>
              <a:rPr lang="ar-LB" dirty="0">
                <a:latin typeface="Arial" panose="020B0604020202020204" pitchFamily="34" charset="0"/>
                <a:cs typeface="Arial" panose="020B0604020202020204" pitchFamily="34" charset="0"/>
              </a:rPr>
              <a:t>الأسباب الأساسية لتوقف </a:t>
            </a:r>
            <a:r>
              <a:rPr lang="ar-LB" dirty="0" smtClean="0">
                <a:latin typeface="Arial" panose="020B0604020202020204" pitchFamily="34" charset="0"/>
                <a:cs typeface="Arial" panose="020B0604020202020204" pitchFamily="34" charset="0"/>
              </a:rPr>
              <a:t>القطارات</a:t>
            </a:r>
          </a:p>
          <a:p>
            <a:pPr algn="r" rtl="1"/>
            <a:r>
              <a:rPr lang="ar-LB" dirty="0">
                <a:latin typeface="Arial" panose="020B0604020202020204" pitchFamily="34" charset="0"/>
                <a:cs typeface="Arial" panose="020B0604020202020204" pitchFamily="34" charset="0"/>
              </a:rPr>
              <a:t>ميزانية الدولة المخصصة لسكة </a:t>
            </a:r>
            <a:r>
              <a:rPr lang="ar-LB" dirty="0" smtClean="0">
                <a:latin typeface="Arial" panose="020B0604020202020204" pitchFamily="34" charset="0"/>
                <a:cs typeface="Arial" panose="020B0604020202020204" pitchFamily="34" charset="0"/>
              </a:rPr>
              <a:t>الحديد</a:t>
            </a:r>
          </a:p>
          <a:p>
            <a:pPr algn="r" rtl="1"/>
            <a:r>
              <a:rPr lang="ar-LB" dirty="0" smtClean="0">
                <a:latin typeface="Arial" panose="020B0604020202020204" pitchFamily="34" charset="0"/>
                <a:cs typeface="Arial" panose="020B0604020202020204" pitchFamily="34" charset="0"/>
              </a:rPr>
              <a:t>وضع سكة الحديد الحالي </a:t>
            </a:r>
          </a:p>
          <a:p>
            <a:pPr algn="r" rtl="1"/>
            <a:r>
              <a:rPr lang="ar-LB" dirty="0" smtClean="0">
                <a:latin typeface="Arial" panose="020B0604020202020204" pitchFamily="34" charset="0"/>
                <a:cs typeface="Arial" panose="020B0604020202020204" pitchFamily="34" charset="0"/>
              </a:rPr>
              <a:t>خريطة سكة الحديد </a:t>
            </a:r>
          </a:p>
          <a:p>
            <a:pPr algn="r" rtl="1"/>
            <a:r>
              <a:rPr lang="ar-LB" dirty="0" smtClean="0">
                <a:latin typeface="Arial" panose="020B0604020202020204" pitchFamily="34" charset="0"/>
                <a:cs typeface="Arial" panose="020B0604020202020204" pitchFamily="34" charset="0"/>
              </a:rPr>
              <a:t>التعديات على أجزاء سكة الحديد</a:t>
            </a:r>
          </a:p>
          <a:p>
            <a:pPr algn="r" rtl="1"/>
            <a:r>
              <a:rPr lang="ar-LB" dirty="0" smtClean="0">
                <a:latin typeface="Arial" panose="020B0604020202020204" pitchFamily="34" charset="0"/>
                <a:cs typeface="Arial" panose="020B0604020202020204" pitchFamily="34" charset="0"/>
              </a:rPr>
              <a:t>التكلفة الاجمالية لمشروع اعادة تشغيل المحطة </a:t>
            </a:r>
          </a:p>
          <a:p>
            <a:pPr algn="r" rtl="1"/>
            <a:endParaRPr lang="en-US" dirty="0"/>
          </a:p>
        </p:txBody>
      </p:sp>
      <p:sp>
        <p:nvSpPr>
          <p:cNvPr id="4" name="Date Placeholder 3"/>
          <p:cNvSpPr>
            <a:spLocks noGrp="1"/>
          </p:cNvSpPr>
          <p:nvPr>
            <p:ph type="dt" sz="half" idx="10"/>
          </p:nvPr>
        </p:nvSpPr>
        <p:spPr/>
        <p:txBody>
          <a:bodyPr/>
          <a:lstStyle/>
          <a:p>
            <a:fld id="{FB3A6D43-D0BE-47B9-985C-00EC507BBD39}" type="datetime1">
              <a:rPr lang="en-US" smtClean="0"/>
              <a:t>19/03/2020</a:t>
            </a:fld>
            <a:endParaRPr lang="en-US"/>
          </a:p>
        </p:txBody>
      </p:sp>
      <p:sp>
        <p:nvSpPr>
          <p:cNvPr id="5" name="Slide Number Placeholder 4"/>
          <p:cNvSpPr>
            <a:spLocks noGrp="1"/>
          </p:cNvSpPr>
          <p:nvPr>
            <p:ph type="sldNum" sz="quarter" idx="12"/>
          </p:nvPr>
        </p:nvSpPr>
        <p:spPr/>
        <p:txBody>
          <a:bodyPr/>
          <a:lstStyle/>
          <a:p>
            <a:fld id="{0864C983-6F44-4475-B73D-6F29E92A8BAF}" type="slidenum">
              <a:rPr lang="en-US" smtClean="0"/>
              <a:t>2</a:t>
            </a:fld>
            <a:endParaRPr lang="en-US"/>
          </a:p>
        </p:txBody>
      </p:sp>
    </p:spTree>
    <p:extLst>
      <p:ext uri="{BB962C8B-B14F-4D97-AF65-F5344CB8AC3E}">
        <p14:creationId xmlns:p14="http://schemas.microsoft.com/office/powerpoint/2010/main" val="134413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975" y="467495"/>
            <a:ext cx="6369048" cy="883785"/>
          </a:xfrm>
        </p:spPr>
        <p:txBody>
          <a:bodyPr>
            <a:normAutofit/>
          </a:bodyPr>
          <a:lstStyle/>
          <a:p>
            <a:pPr algn="r" rtl="1"/>
            <a:r>
              <a:rPr lang="ar-LB" dirty="0">
                <a:latin typeface="Arial" panose="020B0604020202020204" pitchFamily="34" charset="0"/>
                <a:cs typeface="Arial" panose="020B0604020202020204" pitchFamily="34" charset="0"/>
              </a:rPr>
              <a:t>الأسباب الأساسية لتوقف القطارات</a:t>
            </a:r>
          </a:p>
        </p:txBody>
      </p:sp>
      <p:sp>
        <p:nvSpPr>
          <p:cNvPr id="3" name="Content Placeholder 2"/>
          <p:cNvSpPr>
            <a:spLocks noGrp="1"/>
          </p:cNvSpPr>
          <p:nvPr>
            <p:ph idx="1"/>
          </p:nvPr>
        </p:nvSpPr>
        <p:spPr>
          <a:xfrm>
            <a:off x="1484310" y="1671319"/>
            <a:ext cx="10018713" cy="2585721"/>
          </a:xfrm>
        </p:spPr>
        <p:txBody>
          <a:bodyPr>
            <a:normAutofit/>
          </a:bodyPr>
          <a:lstStyle/>
          <a:p>
            <a:pPr marL="0" indent="0" algn="r" rtl="1">
              <a:buNone/>
            </a:pPr>
            <a:r>
              <a:rPr lang="ar-LB" dirty="0">
                <a:latin typeface="Arial" panose="020B0604020202020204" pitchFamily="34" charset="0"/>
                <a:cs typeface="Arial" panose="020B0604020202020204" pitchFamily="34" charset="0"/>
              </a:rPr>
              <a:t> الأسباب الأساسية لتوقف القطارات عن العمل </a:t>
            </a:r>
            <a:r>
              <a:rPr lang="ar-LB" dirty="0" smtClean="0">
                <a:latin typeface="Arial" panose="020B0604020202020204" pitchFamily="34" charset="0"/>
                <a:cs typeface="Arial" panose="020B0604020202020204" pitchFamily="34" charset="0"/>
              </a:rPr>
              <a:t>هي:</a:t>
            </a:r>
          </a:p>
          <a:p>
            <a:pPr lvl="1" algn="r" rtl="1"/>
            <a:r>
              <a:rPr lang="ar-LB" sz="2400" dirty="0">
                <a:latin typeface="Arial" panose="020B0604020202020204" pitchFamily="34" charset="0"/>
                <a:cs typeface="Arial" panose="020B0604020202020204" pitchFamily="34" charset="0"/>
              </a:rPr>
              <a:t>الاعتداءات العشوائية على سكك </a:t>
            </a:r>
            <a:r>
              <a:rPr lang="ar-LB" sz="2400" dirty="0" smtClean="0">
                <a:latin typeface="Arial" panose="020B0604020202020204" pitchFamily="34" charset="0"/>
                <a:cs typeface="Arial" panose="020B0604020202020204" pitchFamily="34" charset="0"/>
              </a:rPr>
              <a:t>الحديد</a:t>
            </a:r>
          </a:p>
          <a:p>
            <a:pPr lvl="1" algn="r" rtl="1"/>
            <a:r>
              <a:rPr lang="ar-LB" sz="2400" dirty="0" smtClean="0">
                <a:latin typeface="Arial" panose="020B0604020202020204" pitchFamily="34" charset="0"/>
                <a:cs typeface="Arial" panose="020B0604020202020204" pitchFamily="34" charset="0"/>
              </a:rPr>
              <a:t>وغياب </a:t>
            </a:r>
            <a:r>
              <a:rPr lang="ar-LB" sz="2400" dirty="0">
                <a:latin typeface="Arial" panose="020B0604020202020204" pitchFamily="34" charset="0"/>
                <a:cs typeface="Arial" panose="020B0604020202020204" pitchFamily="34" charset="0"/>
              </a:rPr>
              <a:t>التخطيط اللازم لإعادة إحياء هذا </a:t>
            </a:r>
            <a:r>
              <a:rPr lang="ar-LB" sz="2400" dirty="0" smtClean="0">
                <a:latin typeface="Arial" panose="020B0604020202020204" pitchFamily="34" charset="0"/>
                <a:cs typeface="Arial" panose="020B0604020202020204" pitchFamily="34" charset="0"/>
              </a:rPr>
              <a:t>القطاع</a:t>
            </a:r>
          </a:p>
          <a:p>
            <a:pPr marL="0" indent="0" algn="r" rtl="1">
              <a:buNone/>
            </a:pP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FB3A6D43-D0BE-47B9-985C-00EC507BBD39}" type="datetime1">
              <a:rPr lang="en-US" smtClean="0"/>
              <a:t>19/03/2020</a:t>
            </a:fld>
            <a:endParaRPr lang="en-US"/>
          </a:p>
        </p:txBody>
      </p:sp>
      <p:sp>
        <p:nvSpPr>
          <p:cNvPr id="5" name="Slide Number Placeholder 4"/>
          <p:cNvSpPr>
            <a:spLocks noGrp="1"/>
          </p:cNvSpPr>
          <p:nvPr>
            <p:ph type="sldNum" sz="quarter" idx="12"/>
          </p:nvPr>
        </p:nvSpPr>
        <p:spPr/>
        <p:txBody>
          <a:bodyPr/>
          <a:lstStyle/>
          <a:p>
            <a:fld id="{0864C983-6F44-4475-B73D-6F29E92A8BAF}" type="slidenum">
              <a:rPr lang="en-US" smtClean="0"/>
              <a:t>3</a:t>
            </a:fld>
            <a:endParaRPr lang="en-US"/>
          </a:p>
        </p:txBody>
      </p:sp>
    </p:spTree>
    <p:extLst>
      <p:ext uri="{BB962C8B-B14F-4D97-AF65-F5344CB8AC3E}">
        <p14:creationId xmlns:p14="http://schemas.microsoft.com/office/powerpoint/2010/main" val="306571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986" y="103526"/>
            <a:ext cx="10018713" cy="1093872"/>
          </a:xfrm>
        </p:spPr>
        <p:txBody>
          <a:bodyPr/>
          <a:lstStyle/>
          <a:p>
            <a:pPr algn="r" rtl="1"/>
            <a:r>
              <a:rPr lang="ar-LB" dirty="0">
                <a:latin typeface="Arial" panose="020B0604020202020204" pitchFamily="34" charset="0"/>
                <a:cs typeface="Arial" panose="020B0604020202020204" pitchFamily="34" charset="0"/>
              </a:rPr>
              <a:t>ميزانية الدولة المخصصة لسكة الحديد</a:t>
            </a:r>
          </a:p>
        </p:txBody>
      </p:sp>
      <p:sp>
        <p:nvSpPr>
          <p:cNvPr id="3" name="Date Placeholder 2"/>
          <p:cNvSpPr>
            <a:spLocks noGrp="1"/>
          </p:cNvSpPr>
          <p:nvPr>
            <p:ph type="dt" sz="half" idx="10"/>
          </p:nvPr>
        </p:nvSpPr>
        <p:spPr/>
        <p:txBody>
          <a:bodyPr/>
          <a:lstStyle/>
          <a:p>
            <a:fld id="{F092E7AF-F30E-4F06-89DD-8786FC8CA930}" type="datetime1">
              <a:rPr lang="en-US" smtClean="0"/>
              <a:t>19/03/2020</a:t>
            </a:fld>
            <a:endParaRPr lang="en-US"/>
          </a:p>
        </p:txBody>
      </p:sp>
      <p:sp>
        <p:nvSpPr>
          <p:cNvPr id="4" name="Slide Number Placeholder 3"/>
          <p:cNvSpPr>
            <a:spLocks noGrp="1"/>
          </p:cNvSpPr>
          <p:nvPr>
            <p:ph type="sldNum" sz="quarter" idx="12"/>
          </p:nvPr>
        </p:nvSpPr>
        <p:spPr/>
        <p:txBody>
          <a:bodyPr/>
          <a:lstStyle/>
          <a:p>
            <a:fld id="{0864C983-6F44-4475-B73D-6F29E92A8BAF}" type="slidenum">
              <a:rPr lang="en-US" smtClean="0"/>
              <a:t>4</a:t>
            </a:fld>
            <a:endParaRPr lang="en-US"/>
          </a:p>
        </p:txBody>
      </p:sp>
      <p:sp>
        <p:nvSpPr>
          <p:cNvPr id="5" name="Rectangle 4"/>
          <p:cNvSpPr/>
          <p:nvPr/>
        </p:nvSpPr>
        <p:spPr>
          <a:xfrm>
            <a:off x="1438275" y="1532958"/>
            <a:ext cx="9654268" cy="830997"/>
          </a:xfrm>
          <a:prstGeom prst="rect">
            <a:avLst/>
          </a:prstGeom>
        </p:spPr>
        <p:txBody>
          <a:bodyPr wrap="square">
            <a:spAutoFit/>
          </a:bodyPr>
          <a:lstStyle/>
          <a:p>
            <a:pPr algn="r" rtl="1"/>
            <a:r>
              <a:rPr lang="ar-LB" sz="2400" dirty="0">
                <a:solidFill>
                  <a:srgbClr val="000000"/>
                </a:solidFill>
                <a:latin typeface="Arial" panose="020B0604020202020204" pitchFamily="34" charset="0"/>
                <a:cs typeface="Arial" panose="020B0604020202020204" pitchFamily="34" charset="0"/>
              </a:rPr>
              <a:t>مجموع </a:t>
            </a:r>
            <a:r>
              <a:rPr lang="ar-LB" sz="2400" dirty="0" smtClean="0">
                <a:solidFill>
                  <a:srgbClr val="000000"/>
                </a:solidFill>
                <a:latin typeface="Arial" panose="020B0604020202020204" pitchFamily="34" charset="0"/>
                <a:cs typeface="Arial" panose="020B0604020202020204" pitchFamily="34" charset="0"/>
              </a:rPr>
              <a:t>الأموال: </a:t>
            </a:r>
            <a:r>
              <a:rPr lang="ar-LB" sz="2400" dirty="0">
                <a:solidFill>
                  <a:srgbClr val="000000"/>
                </a:solidFill>
                <a:latin typeface="Arial" panose="020B0604020202020204" pitchFamily="34" charset="0"/>
                <a:cs typeface="Arial" panose="020B0604020202020204" pitchFamily="34" charset="0"/>
              </a:rPr>
              <a:t>5 مليارات و864 مليون دولار، والتي خصصت </a:t>
            </a:r>
            <a:r>
              <a:rPr lang="ar-LB" sz="2400" dirty="0" smtClean="0">
                <a:solidFill>
                  <a:srgbClr val="000000"/>
                </a:solidFill>
                <a:latin typeface="Arial" panose="020B0604020202020204" pitchFamily="34" charset="0"/>
                <a:cs typeface="Arial" panose="020B0604020202020204" pitchFamily="34" charset="0"/>
              </a:rPr>
              <a:t>بمجملها لقطاع النقل توزعت بنسب متفاوتة على الشكل التالي:</a:t>
            </a:r>
            <a:endParaRPr lang="en-US" sz="2400" dirty="0">
              <a:latin typeface="Arial" panose="020B0604020202020204" pitchFamily="34" charset="0"/>
              <a:cs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770089237"/>
              </p:ext>
            </p:extLst>
          </p:nvPr>
        </p:nvGraphicFramePr>
        <p:xfrm>
          <a:off x="2430518" y="2362199"/>
          <a:ext cx="7302138" cy="414528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7962899" y="2962391"/>
            <a:ext cx="3800475" cy="2585323"/>
          </a:xfrm>
          <a:prstGeom prst="rect">
            <a:avLst/>
          </a:prstGeom>
        </p:spPr>
        <p:txBody>
          <a:bodyPr wrap="square">
            <a:spAutoFit/>
          </a:bodyPr>
          <a:lstStyle/>
          <a:p>
            <a:pPr marL="285750" indent="-285750" algn="r" rtl="1">
              <a:buFont typeface="Arial" panose="020B0604020202020204" pitchFamily="34" charset="0"/>
              <a:buChar char="•"/>
            </a:pPr>
            <a:r>
              <a:rPr lang="ar-LB" dirty="0" smtClean="0">
                <a:solidFill>
                  <a:srgbClr val="000000"/>
                </a:solidFill>
                <a:latin typeface="Arial" panose="020B0604020202020204" pitchFamily="34" charset="0"/>
                <a:cs typeface="Arial" panose="020B0604020202020204" pitchFamily="34" charset="0"/>
              </a:rPr>
              <a:t>1 % لبناء </a:t>
            </a:r>
            <a:r>
              <a:rPr lang="ar-LB" dirty="0">
                <a:solidFill>
                  <a:srgbClr val="000000"/>
                </a:solidFill>
                <a:latin typeface="Arial" panose="020B0604020202020204" pitchFamily="34" charset="0"/>
                <a:cs typeface="Arial" panose="020B0604020202020204" pitchFamily="34" charset="0"/>
              </a:rPr>
              <a:t>قطار يصل مرفأ طرابلس بالحدود الشمالية مع </a:t>
            </a:r>
            <a:r>
              <a:rPr lang="ar-LB" dirty="0" smtClean="0">
                <a:solidFill>
                  <a:srgbClr val="000000"/>
                </a:solidFill>
                <a:latin typeface="Arial" panose="020B0604020202020204" pitchFamily="34" charset="0"/>
                <a:cs typeface="Arial" panose="020B0604020202020204" pitchFamily="34" charset="0"/>
              </a:rPr>
              <a:t>سوريا و يبلغ </a:t>
            </a:r>
            <a:r>
              <a:rPr lang="ar-LB" dirty="0">
                <a:latin typeface="Arial" panose="020B0604020202020204" pitchFamily="34" charset="0"/>
                <a:cs typeface="Arial" panose="020B0604020202020204" pitchFamily="34" charset="0"/>
              </a:rPr>
              <a:t>طول هذا الخط الساحلي 30 </a:t>
            </a:r>
            <a:r>
              <a:rPr lang="ar-LB" dirty="0" smtClean="0">
                <a:latin typeface="Arial" panose="020B0604020202020204" pitchFamily="34" charset="0"/>
                <a:cs typeface="Arial" panose="020B0604020202020204" pitchFamily="34" charset="0"/>
              </a:rPr>
              <a:t>كلم</a:t>
            </a:r>
          </a:p>
          <a:p>
            <a:pPr marL="285750" indent="-285750" algn="r" rtl="1">
              <a:buFont typeface="Arial" panose="020B0604020202020204" pitchFamily="34" charset="0"/>
              <a:buChar char="•"/>
            </a:pPr>
            <a:r>
              <a:rPr lang="ar-LB" dirty="0">
                <a:latin typeface="Arial" panose="020B0604020202020204" pitchFamily="34" charset="0"/>
                <a:cs typeface="Arial" panose="020B0604020202020204" pitchFamily="34" charset="0"/>
              </a:rPr>
              <a:t>هذا المشروع جاهز بكل دراساته وتفاصيله الشاملة، كي يُنفّذ بشكل فعلي، وتم إطلاق المناقصات من أجل تنفيذ المرحلة الأولى من هذا المشروع، ولكن توقف العمل به، ولم تستكمل مرحلة التلزيم، بسبب عدم توافر الاعتمادات المالية اللازمة.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2831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LB" dirty="0">
                <a:latin typeface="Arial" panose="020B0604020202020204" pitchFamily="34" charset="0"/>
                <a:cs typeface="Arial" panose="020B0604020202020204" pitchFamily="34" charset="0"/>
              </a:rPr>
              <a:t>وضع سكة الحديد الحالي </a:t>
            </a:r>
          </a:p>
        </p:txBody>
      </p:sp>
      <p:sp>
        <p:nvSpPr>
          <p:cNvPr id="3" name="Content Placeholder 2"/>
          <p:cNvSpPr>
            <a:spLocks noGrp="1"/>
          </p:cNvSpPr>
          <p:nvPr>
            <p:ph idx="1"/>
          </p:nvPr>
        </p:nvSpPr>
        <p:spPr/>
        <p:txBody>
          <a:bodyPr/>
          <a:lstStyle/>
          <a:p>
            <a:pPr algn="r" rtl="1"/>
            <a:r>
              <a:rPr lang="ar-LB" dirty="0">
                <a:latin typeface="Arial" panose="020B0604020202020204" pitchFamily="34" charset="0"/>
                <a:cs typeface="Arial" panose="020B0604020202020204" pitchFamily="34" charset="0"/>
              </a:rPr>
              <a:t>هناك قطارات صالحة للسير في لبنان، وتعمل على المازوت كالعديد من القطارات في أوروبا، و هناك سكك حديد تم شراؤها عام 2003، وهي لا تزال في مرفأ طرابلس تنتظر الوقت المناسب لاستخدامها.</a:t>
            </a:r>
            <a:endParaRPr lang="en-US" dirty="0">
              <a:latin typeface="Arial" panose="020B0604020202020204" pitchFamily="34" charset="0"/>
              <a:cs typeface="Arial" panose="020B0604020202020204" pitchFamily="34" charset="0"/>
            </a:endParaRPr>
          </a:p>
          <a:p>
            <a:pPr algn="r" rtl="1"/>
            <a:r>
              <a:rPr lang="ar-LB" dirty="0">
                <a:latin typeface="Arial" panose="020B0604020202020204" pitchFamily="34" charset="0"/>
                <a:cs typeface="Arial" panose="020B0604020202020204" pitchFamily="34" charset="0"/>
              </a:rPr>
              <a:t>قسما كبيرا من السكك الحديد يؤجر مواقف للسيارات واستثمارات موقتة (مرائب للسيارات ومشاريع سياحية وتجارية</a:t>
            </a:r>
            <a:r>
              <a:rPr lang="ar-LB" dirty="0" smtClean="0">
                <a:latin typeface="Arial" panose="020B0604020202020204" pitchFamily="34" charset="0"/>
                <a:cs typeface="Arial" panose="020B0604020202020204" pitchFamily="34" charset="0"/>
              </a:rPr>
              <a:t>)</a:t>
            </a:r>
          </a:p>
          <a:p>
            <a:pPr algn="r" rtl="1"/>
            <a:r>
              <a:rPr lang="ar-LB" dirty="0">
                <a:latin typeface="Arial" panose="020B0604020202020204" pitchFamily="34" charset="0"/>
                <a:cs typeface="Arial" panose="020B0604020202020204" pitchFamily="34" charset="0"/>
              </a:rPr>
              <a:t>يتم بيع أكثر من 300 باص كخرضوات وبعض قطع السكك.</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FB3A6D43-D0BE-47B9-985C-00EC507BBD39}" type="datetime1">
              <a:rPr lang="en-US" smtClean="0"/>
              <a:t>19/03/2020</a:t>
            </a:fld>
            <a:endParaRPr lang="en-US"/>
          </a:p>
        </p:txBody>
      </p:sp>
      <p:sp>
        <p:nvSpPr>
          <p:cNvPr id="5" name="Slide Number Placeholder 4"/>
          <p:cNvSpPr>
            <a:spLocks noGrp="1"/>
          </p:cNvSpPr>
          <p:nvPr>
            <p:ph type="sldNum" sz="quarter" idx="12"/>
          </p:nvPr>
        </p:nvSpPr>
        <p:spPr/>
        <p:txBody>
          <a:bodyPr/>
          <a:lstStyle/>
          <a:p>
            <a:fld id="{0864C983-6F44-4475-B73D-6F29E92A8BAF}" type="slidenum">
              <a:rPr lang="en-US" smtClean="0"/>
              <a:t>5</a:t>
            </a:fld>
            <a:endParaRPr lang="en-US"/>
          </a:p>
        </p:txBody>
      </p:sp>
    </p:spTree>
    <p:extLst>
      <p:ext uri="{BB962C8B-B14F-4D97-AF65-F5344CB8AC3E}">
        <p14:creationId xmlns:p14="http://schemas.microsoft.com/office/powerpoint/2010/main" val="2645826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466" y="452624"/>
            <a:ext cx="6170221" cy="5326958"/>
          </a:xfrm>
          <a:prstGeom prst="rect">
            <a:avLst/>
          </a:prstGeom>
        </p:spPr>
      </p:pic>
      <p:sp>
        <p:nvSpPr>
          <p:cNvPr id="2" name="Title 1"/>
          <p:cNvSpPr>
            <a:spLocks noGrp="1"/>
          </p:cNvSpPr>
          <p:nvPr>
            <p:ph type="title"/>
          </p:nvPr>
        </p:nvSpPr>
        <p:spPr>
          <a:xfrm>
            <a:off x="1632357" y="91880"/>
            <a:ext cx="10018713" cy="674181"/>
          </a:xfrm>
        </p:spPr>
        <p:txBody>
          <a:bodyPr>
            <a:normAutofit fontScale="90000"/>
          </a:bodyPr>
          <a:lstStyle/>
          <a:p>
            <a:pPr algn="r" rtl="1"/>
            <a:r>
              <a:rPr lang="ar-LB" dirty="0" smtClean="0">
                <a:latin typeface="Arial" panose="020B0604020202020204" pitchFamily="34" charset="0"/>
                <a:cs typeface="Arial" panose="020B0604020202020204" pitchFamily="34" charset="0"/>
              </a:rPr>
              <a:t>خريطة سكة الحديد</a:t>
            </a:r>
            <a:endParaRPr lang="en-US" dirty="0"/>
          </a:p>
        </p:txBody>
      </p:sp>
      <p:sp>
        <p:nvSpPr>
          <p:cNvPr id="3" name="Date Placeholder 2"/>
          <p:cNvSpPr>
            <a:spLocks noGrp="1"/>
          </p:cNvSpPr>
          <p:nvPr>
            <p:ph type="dt" sz="half" idx="10"/>
          </p:nvPr>
        </p:nvSpPr>
        <p:spPr/>
        <p:txBody>
          <a:bodyPr/>
          <a:lstStyle/>
          <a:p>
            <a:fld id="{F092E7AF-F30E-4F06-89DD-8786FC8CA930}" type="datetime1">
              <a:rPr lang="en-US" smtClean="0"/>
              <a:t>19/03/2020</a:t>
            </a:fld>
            <a:endParaRPr lang="en-US"/>
          </a:p>
        </p:txBody>
      </p:sp>
      <p:sp>
        <p:nvSpPr>
          <p:cNvPr id="4" name="Slide Number Placeholder 3"/>
          <p:cNvSpPr>
            <a:spLocks noGrp="1"/>
          </p:cNvSpPr>
          <p:nvPr>
            <p:ph type="sldNum" sz="quarter" idx="12"/>
          </p:nvPr>
        </p:nvSpPr>
        <p:spPr/>
        <p:txBody>
          <a:bodyPr/>
          <a:lstStyle/>
          <a:p>
            <a:fld id="{0864C983-6F44-4475-B73D-6F29E92A8BAF}" type="slidenum">
              <a:rPr lang="en-US" smtClean="0"/>
              <a:t>6</a:t>
            </a:fld>
            <a:endParaRPr lang="en-US"/>
          </a:p>
        </p:txBody>
      </p:sp>
      <p:sp>
        <p:nvSpPr>
          <p:cNvPr id="6" name="Rectangle 5"/>
          <p:cNvSpPr/>
          <p:nvPr/>
        </p:nvSpPr>
        <p:spPr>
          <a:xfrm>
            <a:off x="7926794" y="766061"/>
            <a:ext cx="3724276" cy="1477328"/>
          </a:xfrm>
          <a:prstGeom prst="rect">
            <a:avLst/>
          </a:prstGeom>
        </p:spPr>
        <p:txBody>
          <a:bodyPr wrap="square">
            <a:spAutoFit/>
          </a:bodyPr>
          <a:lstStyle/>
          <a:p>
            <a:pPr algn="just" rtl="1"/>
            <a:r>
              <a:rPr lang="ar-LB" dirty="0">
                <a:solidFill>
                  <a:srgbClr val="000000"/>
                </a:solidFill>
                <a:latin typeface="Arial" panose="020B0604020202020204" pitchFamily="34" charset="0"/>
                <a:cs typeface="Arial" panose="020B0604020202020204" pitchFamily="34" charset="0"/>
              </a:rPr>
              <a:t>خط عريض يمتد من الناقورة الى طرابلس فالحدود اللبنانية السورية بطول 233 كلم تقريباً، خط جبلي ضيق بين بيروت ورياق والحدود السورية بطول 82 كلم تقريباً، خط عريض من رياق الى القصير بطول 91 كلم تقريباً.</a:t>
            </a:r>
            <a:endParaRPr lang="en-US" dirty="0">
              <a:latin typeface="Arial" panose="020B0604020202020204" pitchFamily="34" charset="0"/>
              <a:cs typeface="Arial" panose="020B0604020202020204" pitchFamily="34" charset="0"/>
            </a:endParaRPr>
          </a:p>
        </p:txBody>
      </p:sp>
      <p:grpSp>
        <p:nvGrpSpPr>
          <p:cNvPr id="11" name="Group 10"/>
          <p:cNvGrpSpPr/>
          <p:nvPr/>
        </p:nvGrpSpPr>
        <p:grpSpPr>
          <a:xfrm>
            <a:off x="1858199" y="2208285"/>
            <a:ext cx="4185402" cy="1640665"/>
            <a:chOff x="2649177" y="2579586"/>
            <a:chExt cx="4146096" cy="1564315"/>
          </a:xfrm>
        </p:grpSpPr>
        <p:sp>
          <p:nvSpPr>
            <p:cNvPr id="8" name="Rectangle 7"/>
            <p:cNvSpPr/>
            <p:nvPr/>
          </p:nvSpPr>
          <p:spPr>
            <a:xfrm>
              <a:off x="4258694" y="3791756"/>
              <a:ext cx="783176" cy="352145"/>
            </a:xfrm>
            <a:prstGeom prst="rect">
              <a:avLst/>
            </a:prstGeom>
          </p:spPr>
          <p:txBody>
            <a:bodyPr wrap="none">
              <a:spAutoFit/>
            </a:bodyPr>
            <a:lstStyle/>
            <a:p>
              <a:r>
                <a:rPr lang="ar-LB" b="1" dirty="0">
                  <a:solidFill>
                    <a:srgbClr val="FF0000"/>
                  </a:solidFill>
                  <a:latin typeface="Arial" panose="020B0604020202020204" pitchFamily="34" charset="0"/>
                  <a:cs typeface="Arial" panose="020B0604020202020204" pitchFamily="34" charset="0"/>
                </a:rPr>
                <a:t>82 كلم </a:t>
              </a:r>
              <a:endParaRPr lang="en-US" b="1" dirty="0">
                <a:solidFill>
                  <a:srgbClr val="FF0000"/>
                </a:solidFill>
              </a:endParaRPr>
            </a:p>
          </p:txBody>
        </p:sp>
        <p:sp>
          <p:nvSpPr>
            <p:cNvPr id="9" name="Rectangle 8"/>
            <p:cNvSpPr/>
            <p:nvPr/>
          </p:nvSpPr>
          <p:spPr>
            <a:xfrm>
              <a:off x="6012097" y="2579586"/>
              <a:ext cx="783176" cy="352145"/>
            </a:xfrm>
            <a:prstGeom prst="rect">
              <a:avLst/>
            </a:prstGeom>
          </p:spPr>
          <p:txBody>
            <a:bodyPr wrap="none">
              <a:spAutoFit/>
            </a:bodyPr>
            <a:lstStyle/>
            <a:p>
              <a:r>
                <a:rPr lang="ar-LB" b="1" dirty="0">
                  <a:solidFill>
                    <a:srgbClr val="FF0000"/>
                  </a:solidFill>
                  <a:latin typeface="Arial" panose="020B0604020202020204" pitchFamily="34" charset="0"/>
                  <a:cs typeface="Arial" panose="020B0604020202020204" pitchFamily="34" charset="0"/>
                </a:rPr>
                <a:t>91 كلم </a:t>
              </a:r>
              <a:endParaRPr lang="en-US" b="1" dirty="0">
                <a:solidFill>
                  <a:srgbClr val="FF0000"/>
                </a:solidFill>
              </a:endParaRPr>
            </a:p>
          </p:txBody>
        </p:sp>
        <p:sp>
          <p:nvSpPr>
            <p:cNvPr id="7" name="Rectangle 6"/>
            <p:cNvSpPr/>
            <p:nvPr/>
          </p:nvSpPr>
          <p:spPr>
            <a:xfrm>
              <a:off x="2649177" y="2931731"/>
              <a:ext cx="907036" cy="352145"/>
            </a:xfrm>
            <a:prstGeom prst="rect">
              <a:avLst/>
            </a:prstGeom>
          </p:spPr>
          <p:txBody>
            <a:bodyPr wrap="none">
              <a:spAutoFit/>
            </a:bodyPr>
            <a:lstStyle/>
            <a:p>
              <a:r>
                <a:rPr lang="ar-LB" b="1" dirty="0">
                  <a:solidFill>
                    <a:srgbClr val="FF0000"/>
                  </a:solidFill>
                  <a:latin typeface="Arial" panose="020B0604020202020204" pitchFamily="34" charset="0"/>
                  <a:cs typeface="Arial" panose="020B0604020202020204" pitchFamily="34" charset="0"/>
                </a:rPr>
                <a:t>233 كلم </a:t>
              </a:r>
              <a:endParaRPr lang="en-US" b="1" dirty="0">
                <a:solidFill>
                  <a:srgbClr val="FF0000"/>
                </a:solidFill>
              </a:endParaRPr>
            </a:p>
          </p:txBody>
        </p:sp>
      </p:grpSp>
      <p:pic>
        <p:nvPicPr>
          <p:cNvPr id="14" name="Picture 13"/>
          <p:cNvPicPr/>
          <p:nvPr/>
        </p:nvPicPr>
        <p:blipFill rotWithShape="1">
          <a:blip r:embed="rId3">
            <a:extLst>
              <a:ext uri="{28A0092B-C50C-407E-A947-70E740481C1C}">
                <a14:useLocalDpi xmlns:a14="http://schemas.microsoft.com/office/drawing/2010/main" val="0"/>
              </a:ext>
            </a:extLst>
          </a:blip>
          <a:srcRect l="10210" r="10540"/>
          <a:stretch/>
        </p:blipFill>
        <p:spPr>
          <a:xfrm>
            <a:off x="7085077" y="2376595"/>
            <a:ext cx="4784705" cy="2926925"/>
          </a:xfrm>
          <a:prstGeom prst="rect">
            <a:avLst/>
          </a:prstGeom>
        </p:spPr>
      </p:pic>
    </p:spTree>
    <p:extLst>
      <p:ext uri="{BB962C8B-B14F-4D97-AF65-F5344CB8AC3E}">
        <p14:creationId xmlns:p14="http://schemas.microsoft.com/office/powerpoint/2010/main" val="130437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3623" y="79693"/>
            <a:ext cx="6733816" cy="1752599"/>
          </a:xfrm>
        </p:spPr>
        <p:txBody>
          <a:bodyPr/>
          <a:lstStyle/>
          <a:p>
            <a:r>
              <a:rPr lang="ar-LB" dirty="0" smtClean="0">
                <a:latin typeface="Arial" panose="020B0604020202020204" pitchFamily="34" charset="0"/>
                <a:cs typeface="Arial" panose="020B0604020202020204" pitchFamily="34" charset="0"/>
              </a:rPr>
              <a:t>مشروع خط البترون-جبيل</a:t>
            </a:r>
            <a:endParaRPr lang="en-US"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F092E7AF-F30E-4F06-89DD-8786FC8CA930}" type="datetime1">
              <a:rPr lang="en-US" smtClean="0"/>
              <a:t>19/03/2020</a:t>
            </a:fld>
            <a:endParaRPr lang="en-US"/>
          </a:p>
        </p:txBody>
      </p:sp>
      <p:sp>
        <p:nvSpPr>
          <p:cNvPr id="4" name="Slide Number Placeholder 3"/>
          <p:cNvSpPr>
            <a:spLocks noGrp="1"/>
          </p:cNvSpPr>
          <p:nvPr>
            <p:ph type="sldNum" sz="quarter" idx="12"/>
          </p:nvPr>
        </p:nvSpPr>
        <p:spPr/>
        <p:txBody>
          <a:bodyPr/>
          <a:lstStyle/>
          <a:p>
            <a:fld id="{0864C983-6F44-4475-B73D-6F29E92A8BAF}" type="slidenum">
              <a:rPr lang="en-US" smtClean="0"/>
              <a:t>7</a:t>
            </a:fld>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33146" y="1366701"/>
            <a:ext cx="8198440" cy="469913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724812" y="3552880"/>
            <a:ext cx="2227044" cy="148355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2193" y="1517938"/>
            <a:ext cx="2020925" cy="1338474"/>
          </a:xfrm>
          <a:prstGeom prst="rect">
            <a:avLst/>
          </a:prstGeom>
        </p:spPr>
      </p:pic>
      <p:sp>
        <p:nvSpPr>
          <p:cNvPr id="8" name="TextBox 7"/>
          <p:cNvSpPr txBox="1"/>
          <p:nvPr/>
        </p:nvSpPr>
        <p:spPr>
          <a:xfrm>
            <a:off x="9187542" y="5090522"/>
            <a:ext cx="1854925" cy="369332"/>
          </a:xfrm>
          <a:prstGeom prst="rect">
            <a:avLst/>
          </a:prstGeom>
          <a:noFill/>
        </p:spPr>
        <p:txBody>
          <a:bodyPr wrap="square" rtlCol="0">
            <a:spAutoFit/>
          </a:bodyPr>
          <a:lstStyle/>
          <a:p>
            <a:r>
              <a:rPr lang="en-US" dirty="0" smtClean="0"/>
              <a:t>Steel bridge </a:t>
            </a:r>
            <a:endParaRPr lang="en-US" dirty="0"/>
          </a:p>
        </p:txBody>
      </p:sp>
      <p:sp>
        <p:nvSpPr>
          <p:cNvPr id="9" name="TextBox 8"/>
          <p:cNvSpPr txBox="1"/>
          <p:nvPr/>
        </p:nvSpPr>
        <p:spPr>
          <a:xfrm>
            <a:off x="9020731" y="2883456"/>
            <a:ext cx="1854925" cy="369332"/>
          </a:xfrm>
          <a:prstGeom prst="rect">
            <a:avLst/>
          </a:prstGeom>
          <a:noFill/>
        </p:spPr>
        <p:txBody>
          <a:bodyPr wrap="square" rtlCol="0">
            <a:spAutoFit/>
          </a:bodyPr>
          <a:lstStyle/>
          <a:p>
            <a:r>
              <a:rPr lang="en-US" dirty="0" smtClean="0"/>
              <a:t>Stone bridge</a:t>
            </a:r>
            <a:endParaRPr lang="en-US" dirty="0"/>
          </a:p>
        </p:txBody>
      </p:sp>
    </p:spTree>
    <p:extLst>
      <p:ext uri="{BB962C8B-B14F-4D97-AF65-F5344CB8AC3E}">
        <p14:creationId xmlns:p14="http://schemas.microsoft.com/office/powerpoint/2010/main" val="1420908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LB" dirty="0">
                <a:latin typeface="Arial" panose="020B0604020202020204" pitchFamily="34" charset="0"/>
                <a:cs typeface="Arial" panose="020B0604020202020204" pitchFamily="34" charset="0"/>
              </a:rPr>
              <a:t>التعديات على أجزاء سكة </a:t>
            </a:r>
            <a:r>
              <a:rPr lang="ar-LB" dirty="0" smtClean="0">
                <a:latin typeface="Arial" panose="020B0604020202020204" pitchFamily="34" charset="0"/>
                <a:cs typeface="Arial" panose="020B0604020202020204" pitchFamily="34" charset="0"/>
              </a:rPr>
              <a:t>الحديد</a:t>
            </a:r>
            <a:endParaRPr lang="en-US" dirty="0"/>
          </a:p>
        </p:txBody>
      </p:sp>
      <p:sp>
        <p:nvSpPr>
          <p:cNvPr id="3" name="Date Placeholder 2"/>
          <p:cNvSpPr>
            <a:spLocks noGrp="1"/>
          </p:cNvSpPr>
          <p:nvPr>
            <p:ph type="dt" sz="half" idx="10"/>
          </p:nvPr>
        </p:nvSpPr>
        <p:spPr/>
        <p:txBody>
          <a:bodyPr/>
          <a:lstStyle/>
          <a:p>
            <a:fld id="{F092E7AF-F30E-4F06-89DD-8786FC8CA930}" type="datetime1">
              <a:rPr lang="en-US" smtClean="0"/>
              <a:t>19/03/2020</a:t>
            </a:fld>
            <a:endParaRPr lang="en-US"/>
          </a:p>
        </p:txBody>
      </p:sp>
      <p:sp>
        <p:nvSpPr>
          <p:cNvPr id="4" name="Slide Number Placeholder 3"/>
          <p:cNvSpPr>
            <a:spLocks noGrp="1"/>
          </p:cNvSpPr>
          <p:nvPr>
            <p:ph type="sldNum" sz="quarter" idx="12"/>
          </p:nvPr>
        </p:nvSpPr>
        <p:spPr/>
        <p:txBody>
          <a:bodyPr/>
          <a:lstStyle/>
          <a:p>
            <a:fld id="{0864C983-6F44-4475-B73D-6F29E92A8BAF}" type="slidenum">
              <a:rPr lang="en-US" smtClean="0"/>
              <a:t>8</a:t>
            </a:fld>
            <a:endParaRPr lang="en-US"/>
          </a:p>
        </p:txBody>
      </p:sp>
      <p:sp>
        <p:nvSpPr>
          <p:cNvPr id="5" name="Rectangle 4"/>
          <p:cNvSpPr/>
          <p:nvPr/>
        </p:nvSpPr>
        <p:spPr>
          <a:xfrm>
            <a:off x="5407023" y="2186285"/>
            <a:ext cx="6096000" cy="1754326"/>
          </a:xfrm>
          <a:prstGeom prst="rect">
            <a:avLst/>
          </a:prstGeom>
        </p:spPr>
        <p:txBody>
          <a:bodyPr>
            <a:spAutoFit/>
          </a:bodyPr>
          <a:lstStyle/>
          <a:p>
            <a:pPr marL="285750" indent="-285750" algn="r" rtl="1">
              <a:buFont typeface="Arial" panose="020B0604020202020204" pitchFamily="34" charset="0"/>
              <a:buChar char="•"/>
            </a:pPr>
            <a:r>
              <a:rPr lang="ar-LB" dirty="0">
                <a:solidFill>
                  <a:srgbClr val="000000"/>
                </a:solidFill>
                <a:latin typeface="Arial" panose="020B0604020202020204" pitchFamily="34" charset="0"/>
                <a:cs typeface="Arial" panose="020B0604020202020204" pitchFamily="34" charset="0"/>
              </a:rPr>
              <a:t>محطة مار مخايل التاريخية تحولت ملهى ليلياً ومحطة عاريا مكباً للنفايات. أما المحطات </a:t>
            </a:r>
            <a:r>
              <a:rPr lang="ar-LB" dirty="0" smtClean="0">
                <a:solidFill>
                  <a:srgbClr val="000000"/>
                </a:solidFill>
                <a:latin typeface="Arial" panose="020B0604020202020204" pitchFamily="34" charset="0"/>
                <a:cs typeface="Arial" panose="020B0604020202020204" pitchFamily="34" charset="0"/>
              </a:rPr>
              <a:t>الأخرى، </a:t>
            </a:r>
            <a:r>
              <a:rPr lang="ar-LB" dirty="0">
                <a:solidFill>
                  <a:srgbClr val="000000"/>
                </a:solidFill>
                <a:latin typeface="Arial" panose="020B0604020202020204" pitchFamily="34" charset="0"/>
                <a:cs typeface="Arial" panose="020B0604020202020204" pitchFamily="34" charset="0"/>
              </a:rPr>
              <a:t>فيتم سرقة ما توافر من حديد فيها فيما تحول بعضها الآخر الى مراع </a:t>
            </a:r>
            <a:r>
              <a:rPr lang="ar-LB" dirty="0" smtClean="0">
                <a:solidFill>
                  <a:srgbClr val="000000"/>
                </a:solidFill>
                <a:latin typeface="Arial" panose="020B0604020202020204" pitchFamily="34" charset="0"/>
                <a:cs typeface="Arial" panose="020B0604020202020204" pitchFamily="34" charset="0"/>
              </a:rPr>
              <a:t>للمواشي</a:t>
            </a:r>
          </a:p>
          <a:p>
            <a:pPr marL="285750" indent="-285750" algn="r" rtl="1">
              <a:buFont typeface="Arial" panose="020B0604020202020204" pitchFamily="34" charset="0"/>
              <a:buChar char="•"/>
            </a:pPr>
            <a:r>
              <a:rPr lang="ar-LB" dirty="0"/>
              <a:t>لا تزال أراضي سكك الحديد مستباحة، فهناك أكثر من 2000 تعدّ عليها، منها 1500 قُدمت فيها دعاوى، و500 «غُضّ عنها الطرف»</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982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231" y="213231"/>
            <a:ext cx="10018713" cy="596668"/>
          </a:xfrm>
        </p:spPr>
        <p:txBody>
          <a:bodyPr>
            <a:normAutofit fontScale="90000"/>
          </a:bodyPr>
          <a:lstStyle/>
          <a:p>
            <a:pPr algn="r"/>
            <a:r>
              <a:rPr lang="ar-LB" dirty="0">
                <a:latin typeface="Arial" panose="020B0604020202020204" pitchFamily="34" charset="0"/>
                <a:cs typeface="Arial" panose="020B0604020202020204" pitchFamily="34" charset="0"/>
              </a:rPr>
              <a:t>التكلفة الاجمالية لمشروع اعادة تشغيل المحطة </a:t>
            </a:r>
            <a:endParaRPr lang="en-US" dirty="0"/>
          </a:p>
        </p:txBody>
      </p:sp>
      <p:sp>
        <p:nvSpPr>
          <p:cNvPr id="3" name="Date Placeholder 2"/>
          <p:cNvSpPr>
            <a:spLocks noGrp="1"/>
          </p:cNvSpPr>
          <p:nvPr>
            <p:ph type="dt" sz="half" idx="10"/>
          </p:nvPr>
        </p:nvSpPr>
        <p:spPr/>
        <p:txBody>
          <a:bodyPr/>
          <a:lstStyle/>
          <a:p>
            <a:fld id="{F092E7AF-F30E-4F06-89DD-8786FC8CA930}" type="datetime1">
              <a:rPr lang="en-US" smtClean="0"/>
              <a:t>19/03/2020</a:t>
            </a:fld>
            <a:endParaRPr lang="en-US"/>
          </a:p>
        </p:txBody>
      </p:sp>
      <p:sp>
        <p:nvSpPr>
          <p:cNvPr id="4" name="Slide Number Placeholder 3"/>
          <p:cNvSpPr>
            <a:spLocks noGrp="1"/>
          </p:cNvSpPr>
          <p:nvPr>
            <p:ph type="sldNum" sz="quarter" idx="12"/>
          </p:nvPr>
        </p:nvSpPr>
        <p:spPr/>
        <p:txBody>
          <a:bodyPr/>
          <a:lstStyle/>
          <a:p>
            <a:fld id="{0864C983-6F44-4475-B73D-6F29E92A8BAF}" type="slidenum">
              <a:rPr lang="en-US" smtClean="0"/>
              <a:t>9</a:t>
            </a:fld>
            <a:endParaRPr lang="en-US"/>
          </a:p>
        </p:txBody>
      </p:sp>
      <p:sp>
        <p:nvSpPr>
          <p:cNvPr id="5" name="Rectangle 4"/>
          <p:cNvSpPr/>
          <p:nvPr/>
        </p:nvSpPr>
        <p:spPr>
          <a:xfrm>
            <a:off x="1955480" y="671411"/>
            <a:ext cx="9669464" cy="923330"/>
          </a:xfrm>
          <a:prstGeom prst="rect">
            <a:avLst/>
          </a:prstGeom>
        </p:spPr>
        <p:txBody>
          <a:bodyPr wrap="square">
            <a:spAutoFit/>
          </a:bodyPr>
          <a:lstStyle/>
          <a:p>
            <a:pPr marL="285750" indent="-285750" algn="r" rtl="1">
              <a:buFont typeface="Arial" panose="020B0604020202020204" pitchFamily="34" charset="0"/>
              <a:buChar char="•"/>
            </a:pPr>
            <a:r>
              <a:rPr lang="ar-LB" dirty="0">
                <a:solidFill>
                  <a:srgbClr val="000000"/>
                </a:solidFill>
                <a:latin typeface="Arial" panose="020B0604020202020204" pitchFamily="34" charset="0"/>
                <a:cs typeface="Arial" panose="020B0604020202020204" pitchFamily="34" charset="0"/>
              </a:rPr>
              <a:t> إنجاز محطة طرابلس الرئيسية</a:t>
            </a:r>
            <a:r>
              <a:rPr lang="ar-LB" dirty="0" smtClean="0">
                <a:solidFill>
                  <a:srgbClr val="000000"/>
                </a:solidFill>
                <a:latin typeface="Arial" panose="020B0604020202020204" pitchFamily="34" charset="0"/>
                <a:cs typeface="Arial" panose="020B0604020202020204" pitchFamily="34" charset="0"/>
              </a:rPr>
              <a:t>، تحتاج </a:t>
            </a:r>
            <a:r>
              <a:rPr lang="ar-LB" dirty="0">
                <a:solidFill>
                  <a:srgbClr val="000000"/>
                </a:solidFill>
                <a:latin typeface="Arial" panose="020B0604020202020204" pitchFamily="34" charset="0"/>
                <a:cs typeface="Arial" panose="020B0604020202020204" pitchFamily="34" charset="0"/>
              </a:rPr>
              <a:t>إلى صيانة المحطات الفرعية والأرصفة ومعها الجسور الـ9 فوق </a:t>
            </a:r>
            <a:r>
              <a:rPr lang="ar-LB" dirty="0" smtClean="0">
                <a:solidFill>
                  <a:srgbClr val="000000"/>
                </a:solidFill>
                <a:latin typeface="Arial" panose="020B0604020202020204" pitchFamily="34" charset="0"/>
                <a:cs typeface="Arial" panose="020B0604020202020204" pitchFamily="34" charset="0"/>
              </a:rPr>
              <a:t>الأنهر.</a:t>
            </a:r>
          </a:p>
          <a:p>
            <a:pPr marL="285750" indent="-285750" algn="r" rtl="1">
              <a:buFont typeface="Arial" panose="020B0604020202020204" pitchFamily="34" charset="0"/>
              <a:buChar char="•"/>
            </a:pPr>
            <a:r>
              <a:rPr lang="ar-LB" dirty="0">
                <a:latin typeface="Arial" panose="020B0604020202020204" pitchFamily="34" charset="0"/>
                <a:cs typeface="Arial" panose="020B0604020202020204" pitchFamily="34" charset="0"/>
              </a:rPr>
              <a:t>تم رصد الإعتمادات المالية، المقدرة بـ 20 مليون دولار، من أصل 75 مليون دولار، المحدّدة لهذا المشروع بكل مراحله، والمقر من ضمن موازنة الدولة اللبنانية، وأن المرحلة الأولى تهدف إلى بناء 9 جسور فوق الأنهر، ما بين مدينة طرابلس وبلدة العبودية</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357051" y="1861333"/>
            <a:ext cx="5275161" cy="4509853"/>
          </a:xfrm>
          <a:prstGeom prst="rect">
            <a:avLst/>
          </a:prstGeom>
        </p:spPr>
      </p:pic>
      <p:pic>
        <p:nvPicPr>
          <p:cNvPr id="7" name="Picture 6"/>
          <p:cNvPicPr>
            <a:picLocks noChangeAspect="1"/>
          </p:cNvPicPr>
          <p:nvPr/>
        </p:nvPicPr>
        <p:blipFill>
          <a:blip r:embed="rId3"/>
          <a:stretch>
            <a:fillRect/>
          </a:stretch>
        </p:blipFill>
        <p:spPr>
          <a:xfrm>
            <a:off x="6253044" y="1735065"/>
            <a:ext cx="5371900" cy="4636121"/>
          </a:xfrm>
          <a:prstGeom prst="rect">
            <a:avLst/>
          </a:prstGeom>
        </p:spPr>
      </p:pic>
    </p:spTree>
    <p:extLst>
      <p:ext uri="{BB962C8B-B14F-4D97-AF65-F5344CB8AC3E}">
        <p14:creationId xmlns:p14="http://schemas.microsoft.com/office/powerpoint/2010/main" val="2103634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693</TotalTime>
  <Words>435</Words>
  <Application>Microsoft Office PowerPoint</Application>
  <PresentationFormat>Widescreen</PresentationFormat>
  <Paragraphs>67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Corbel</vt:lpstr>
      <vt:lpstr>Tahoma</vt:lpstr>
      <vt:lpstr>Parallax</vt:lpstr>
      <vt:lpstr>سكة الحديد في لبنان</vt:lpstr>
      <vt:lpstr>فهرس</vt:lpstr>
      <vt:lpstr>الأسباب الأساسية لتوقف القطارات</vt:lpstr>
      <vt:lpstr>ميزانية الدولة المخصصة لسكة الحديد</vt:lpstr>
      <vt:lpstr>وضع سكة الحديد الحالي </vt:lpstr>
      <vt:lpstr>خريطة سكة الحديد</vt:lpstr>
      <vt:lpstr>مشروع خط البترون-جبيل</vt:lpstr>
      <vt:lpstr>التعديات على أجزاء سكة الحديد</vt:lpstr>
      <vt:lpstr>التكلفة الاجمالية لمشروع اعادة تشغيل المحطة </vt:lpstr>
      <vt:lpstr>المراجع</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سكة الحديد في لبنان</dc:title>
  <dc:creator>siham aisha</dc:creator>
  <cp:lastModifiedBy>siham aisha</cp:lastModifiedBy>
  <cp:revision>39</cp:revision>
  <dcterms:created xsi:type="dcterms:W3CDTF">2020-03-16T11:27:58Z</dcterms:created>
  <dcterms:modified xsi:type="dcterms:W3CDTF">2020-03-19T10:54:43Z</dcterms:modified>
</cp:coreProperties>
</file>