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" d="100"/>
          <a:sy n="10" d="100"/>
        </p:scale>
        <p:origin x="-3378" y="-960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2480"/>
            <a:ext cx="18186876" cy="6487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1456"/>
            <a:ext cx="14977428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2336" y="1212101"/>
            <a:ext cx="4814173" cy="258252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16" y="1212101"/>
            <a:ext cx="14085914" cy="258252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2" y="19449529"/>
            <a:ext cx="18186876" cy="6011417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2" y="12828569"/>
            <a:ext cx="18186876" cy="662096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16" y="7062371"/>
            <a:ext cx="9450044" cy="1997500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6465" y="7062371"/>
            <a:ext cx="9450044" cy="1997500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9" y="6775108"/>
            <a:ext cx="9453759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9" y="9598650"/>
            <a:ext cx="9453759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9" y="6775108"/>
            <a:ext cx="9457473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9" y="9598650"/>
            <a:ext cx="9457473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20" y="1205086"/>
            <a:ext cx="7039244" cy="512862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70" y="1205092"/>
            <a:ext cx="11961142" cy="2583228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20" y="6333714"/>
            <a:ext cx="7039244" cy="2070365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87097"/>
            <a:ext cx="12837795" cy="250125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4437"/>
            <a:ext cx="12837795" cy="18160365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88353"/>
            <a:ext cx="12837795" cy="355219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7062371"/>
            <a:ext cx="19256693" cy="19975002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816" y="28053287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11" y="28053287"/>
            <a:ext cx="6775503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4033" y="28053287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4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295214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295214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295214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295214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2" y="0"/>
            <a:ext cx="6970712" cy="12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362" y="20792"/>
            <a:ext cx="5282372" cy="322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9" y="1204339"/>
            <a:ext cx="10439404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621963" y="1204339"/>
            <a:ext cx="5660935" cy="20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 Slab" charset="0"/>
                <a:cs typeface="Roboto Slab" charset="0"/>
              </a:rPr>
              <a:t>Wastewater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 Slab" charset="0"/>
                <a:cs typeface="Roboto Slab" charset="0"/>
              </a:rPr>
              <a:t>mangement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 Slab" charset="0"/>
                <a:cs typeface="Roboto Slab" charset="0"/>
              </a:rPr>
              <a:t> in North Lebanon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9" y="3244276"/>
            <a:ext cx="8001003" cy="335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11162" y="6660012"/>
            <a:ext cx="8077200" cy="11292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Roboto Slab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Roboto Slab" charset="-78"/>
              </a:rPr>
              <a:t>شبكة المجاري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Roboto Slab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Roboto Slab" charset="-78"/>
              </a:rPr>
              <a:t> الجانبية الرئيسية / شبكة المجاري الفرعية المجاري الفرعية المجاري المصبوبة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7789234"/>
            <a:ext cx="8458200" cy="49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2559" y="12771437"/>
            <a:ext cx="8458204" cy="609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Arial" pitchFamily="34" charset="0"/>
                <a:cs typeface="Roboto Slab" charset="-78"/>
              </a:rPr>
              <a:t>توزيع المياه العادمة في البحر الأبيض المتوسط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3406437"/>
            <a:ext cx="8458200" cy="953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1162" y="22937484"/>
            <a:ext cx="7924800" cy="697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Roboto Slab" charset="-78"/>
              </a:rPr>
              <a:t>إمدادات مياه الصرف الصحي بالمقارنة مع عدد السكان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1" y="23635283"/>
            <a:ext cx="8153401" cy="584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559" y="29477465"/>
            <a:ext cx="815340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800" dirty="0" smtClean="0"/>
              <a:t>Maryam </a:t>
            </a:r>
            <a:r>
              <a:rPr lang="en-US" sz="2800" dirty="0"/>
              <a:t>EL-REZ	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@AECENAR/2020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869362" y="3246437"/>
            <a:ext cx="1203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Roboto Slab" charset="-78"/>
              </a:rPr>
              <a:t>معدل إمدادات المياه ومياه الصرف الصحي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Roboto Slab" charset="-78"/>
              </a:rPr>
              <a:t> </a:t>
            </a:r>
            <a:r>
              <a:rPr kumimoji="0" lang="ar-LB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Roboto Slab" charset="-78"/>
              </a:rPr>
              <a:t>في لبنان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Roboto Slab" charset="-78"/>
              </a:rPr>
              <a:t>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Roboto Slab" charset="-78"/>
              </a:rPr>
              <a:t>بالمقارنة مع عدد السكان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3951694"/>
            <a:ext cx="7229658" cy="5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421" y="3932237"/>
            <a:ext cx="5190941" cy="556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869362" y="9485161"/>
            <a:ext cx="12039600" cy="7092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مستوى معالجة مياه الصرف الصحي على مستوى المتوسط الإقليمي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1" y="10180637"/>
            <a:ext cx="12420601" cy="609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869362" y="16276637"/>
            <a:ext cx="12039600" cy="695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عمليات الوحدة في محطة معالجة مياه الصرف الصحي النموذجية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16962437"/>
            <a:ext cx="12420599" cy="416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21293423"/>
            <a:ext cx="6168631" cy="412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392" y="21229637"/>
            <a:ext cx="6575014" cy="413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737" y="25344437"/>
            <a:ext cx="7283025" cy="46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8640761" y="25420636"/>
            <a:ext cx="5029201" cy="45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Naskh Medium" pitchFamily="50" charset="-78"/>
              <a:cs typeface="Adobe Naskh Medium" pitchFamily="50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  يعاني لبنان عامة وشمال لبنان خاصة من نقص في إمدادات مياه الصرف الصحي وذلك للأسباب التالية:</a:t>
            </a:r>
            <a:endParaRPr kumimoji="0" lang="ar-LB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Naskh Medium" pitchFamily="50" charset="-78"/>
              <a:cs typeface="Adobe Naskh Medium" pitchFamily="50" charset="-78"/>
            </a:endParaRPr>
          </a:p>
          <a:p>
            <a:pPr marL="0" marR="328613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  - عدم توفر الإمدادات على عدد من البيوت والأبنية</a:t>
            </a:r>
            <a:endParaRPr kumimoji="0" lang="ar-LB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Naskh Medium" pitchFamily="50" charset="-78"/>
              <a:cs typeface="Adobe Naskh Medium" pitchFamily="50" charset="-78"/>
            </a:endParaRPr>
          </a:p>
          <a:p>
            <a:pPr marL="0" marR="328613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  - قدم الإمدادت وعدم صيانتها بشكل كافي </a:t>
            </a:r>
            <a:endParaRPr kumimoji="0" lang="ar-LB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Naskh Medium" pitchFamily="50" charset="-78"/>
              <a:cs typeface="Adobe Naskh Medium" pitchFamily="50" charset="-78"/>
            </a:endParaRPr>
          </a:p>
          <a:p>
            <a:pPr marL="0" marR="1228725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  - عدم توسيع شبكة الصرف الصحي رغم الكثافة السكانية</a:t>
            </a:r>
            <a:r>
              <a:rPr lang="ar-LB" sz="1800" b="1" dirty="0">
                <a:solidFill>
                  <a:srgbClr val="000000"/>
                </a:solidFill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على مر السنين</a:t>
            </a:r>
          </a:p>
          <a:p>
            <a:pPr marL="0" marR="328613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Naskh Medium" pitchFamily="50" charset="-78"/>
              <a:cs typeface="Adobe Naskh Medium" pitchFamily="50" charset="-78"/>
            </a:endParaRPr>
          </a:p>
          <a:p>
            <a:pPr marL="0" marR="42863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  كما تظهر الحاجة في شمال لبنان إلى ضرورة معالجة مياه الصرف الصحي خاصة أن شمال لبنان يعد ثروة زراعية . وهنا تكمن ضرورة معالجة مياه الصرف الصحي في هذه المنطقة .</a:t>
            </a:r>
          </a:p>
          <a:p>
            <a:pPr marL="0" marR="42863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Naskh Medium" pitchFamily="50" charset="-78"/>
              <a:cs typeface="Adobe Naskh Medium" pitchFamily="50" charset="-78"/>
            </a:endParaRPr>
          </a:p>
          <a:p>
            <a:pPr marL="0" marR="42863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 إن معالجة مياه الصرف الصحي في شمال لبنان تعد خطوة مهمة وإيجابية للبيئة,</a:t>
            </a:r>
          </a:p>
          <a:p>
            <a:pPr marL="0" marR="471488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  - الحد من تلوث البيئة في هذه المنطقة ,</a:t>
            </a:r>
          </a:p>
          <a:p>
            <a:pPr marL="0" marR="471488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  -  زيادة الثروة المائية ,</a:t>
            </a:r>
          </a:p>
          <a:p>
            <a:pPr marL="0" marR="471488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Naskh Medium" pitchFamily="50" charset="-78"/>
                <a:cs typeface="Adobe Naskh Medium" pitchFamily="50" charset="-78"/>
              </a:rPr>
              <a:t>  -  زيادة إستثمار الأراضي المهملة للزراعة مما يخلق فرص لإدخال أصناف أنواع جديدة من الزراعات.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196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n0ak95</cp:lastModifiedBy>
  <cp:revision>10</cp:revision>
  <dcterms:created xsi:type="dcterms:W3CDTF">2006-08-16T00:00:00Z</dcterms:created>
  <dcterms:modified xsi:type="dcterms:W3CDTF">2020-03-17T17:33:01Z</dcterms:modified>
</cp:coreProperties>
</file>