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96325" cy="30267275"/>
  <p:notesSz cx="6858000" cy="9144000"/>
  <p:defaultTextStyle>
    <a:defPPr>
      <a:defRPr lang="en-US"/>
    </a:defPPr>
    <a:lvl1pPr marL="0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926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853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779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706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632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9558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9485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9411" algn="l" defTabSz="247985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95" autoAdjust="0"/>
  </p:normalViewPr>
  <p:slideViewPr>
    <p:cSldViewPr snapToGrid="0">
      <p:cViewPr>
        <p:scale>
          <a:sx n="35" d="100"/>
          <a:sy n="35" d="100"/>
        </p:scale>
        <p:origin x="1104" y="-3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8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07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9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5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365F-2D98-4B44-973A-EB334F239326}" type="datetimeFigureOut">
              <a:rPr lang="en-US" smtClean="0"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F674-5706-4239-9AE4-A78A4879E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8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9" Type="http://schemas.openxmlformats.org/officeDocument/2006/relationships/image" Target="../media/image23.png"/><Relationship Id="rId21" Type="http://schemas.openxmlformats.org/officeDocument/2006/relationships/image" Target="../media/image13.png"/><Relationship Id="rId34" Type="http://schemas.microsoft.com/office/2007/relationships/hdphoto" Target="../media/hdphoto13.wdp"/><Relationship Id="rId42" Type="http://schemas.microsoft.com/office/2007/relationships/hdphoto" Target="../media/hdphoto17.wdp"/><Relationship Id="rId47" Type="http://schemas.openxmlformats.org/officeDocument/2006/relationships/image" Target="../media/image27.png"/><Relationship Id="rId50" Type="http://schemas.microsoft.com/office/2007/relationships/hdphoto" Target="../media/hdphoto21.wdp"/><Relationship Id="rId55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20.png"/><Relationship Id="rId38" Type="http://schemas.microsoft.com/office/2007/relationships/hdphoto" Target="../media/hdphoto15.wdp"/><Relationship Id="rId46" Type="http://schemas.microsoft.com/office/2007/relationships/hdphoto" Target="../media/hdphoto19.wdp"/><Relationship Id="rId59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7.png"/><Relationship Id="rId41" Type="http://schemas.openxmlformats.org/officeDocument/2006/relationships/image" Target="../media/image24.png"/><Relationship Id="rId54" Type="http://schemas.microsoft.com/office/2007/relationships/hdphoto" Target="../media/hdphoto2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microsoft.com/office/2007/relationships/hdphoto" Target="../media/hdphoto9.wdp"/><Relationship Id="rId32" Type="http://schemas.openxmlformats.org/officeDocument/2006/relationships/image" Target="../media/image19.png"/><Relationship Id="rId37" Type="http://schemas.openxmlformats.org/officeDocument/2006/relationships/image" Target="../media/image22.png"/><Relationship Id="rId40" Type="http://schemas.microsoft.com/office/2007/relationships/hdphoto" Target="../media/hdphoto16.wdp"/><Relationship Id="rId45" Type="http://schemas.openxmlformats.org/officeDocument/2006/relationships/image" Target="../media/image26.png"/><Relationship Id="rId53" Type="http://schemas.openxmlformats.org/officeDocument/2006/relationships/image" Target="../media/image30.png"/><Relationship Id="rId58" Type="http://schemas.microsoft.com/office/2007/relationships/hdphoto" Target="../media/hdphoto24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28" Type="http://schemas.microsoft.com/office/2007/relationships/hdphoto" Target="../media/hdphoto11.wdp"/><Relationship Id="rId36" Type="http://schemas.microsoft.com/office/2007/relationships/hdphoto" Target="../media/hdphoto14.wdp"/><Relationship Id="rId49" Type="http://schemas.openxmlformats.org/officeDocument/2006/relationships/image" Target="../media/image28.png"/><Relationship Id="rId57" Type="http://schemas.openxmlformats.org/officeDocument/2006/relationships/image" Target="../media/image33.png"/><Relationship Id="rId10" Type="http://schemas.microsoft.com/office/2007/relationships/hdphoto" Target="../media/hdphoto2.wdp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microsoft.com/office/2007/relationships/hdphoto" Target="../media/hdphoto18.wdp"/><Relationship Id="rId52" Type="http://schemas.microsoft.com/office/2007/relationships/hdphoto" Target="../media/hdphoto2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6.png"/><Relationship Id="rId30" Type="http://schemas.microsoft.com/office/2007/relationships/hdphoto" Target="../media/hdphoto12.wdp"/><Relationship Id="rId35" Type="http://schemas.openxmlformats.org/officeDocument/2006/relationships/image" Target="../media/image21.png"/><Relationship Id="rId43" Type="http://schemas.openxmlformats.org/officeDocument/2006/relationships/image" Target="../media/image25.png"/><Relationship Id="rId48" Type="http://schemas.microsoft.com/office/2007/relationships/hdphoto" Target="../media/hdphoto20.wdp"/><Relationship Id="rId56" Type="http://schemas.openxmlformats.org/officeDocument/2006/relationships/image" Target="../media/image32.png"/><Relationship Id="rId8" Type="http://schemas.microsoft.com/office/2007/relationships/hdphoto" Target="../media/hdphoto1.wdp"/><Relationship Id="rId51" Type="http://schemas.openxmlformats.org/officeDocument/2006/relationships/image" Target="../media/image29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9929693" y="8734370"/>
            <a:ext cx="11278550" cy="5329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9888261" y="2010039"/>
            <a:ext cx="11411446" cy="66289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735" y="4073975"/>
            <a:ext cx="9680863" cy="3196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10" descr="Basma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8971" y="6230"/>
            <a:ext cx="5602157" cy="114463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665268" y="29823595"/>
            <a:ext cx="484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@AECENAR /2020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10486" y="29794469"/>
            <a:ext cx="484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Maryam Abdel-karim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0699" y="3160203"/>
            <a:ext cx="544019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Telecommunication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3099" y="-19947"/>
            <a:ext cx="4516223" cy="3180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AECENA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86" y="1221472"/>
            <a:ext cx="11773917" cy="186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22361" t="16923" r="15525" b="22329"/>
          <a:stretch/>
        </p:blipFill>
        <p:spPr>
          <a:xfrm>
            <a:off x="644471" y="4156878"/>
            <a:ext cx="3721659" cy="20995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35" y="6328428"/>
            <a:ext cx="997644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I-ME-WE (India-Middle East-Western Europe) submarine communication cable linking Tripoli, Lebanon with other countries.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4963616" y="4195922"/>
            <a:ext cx="4137636" cy="21460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616" y="7436223"/>
            <a:ext cx="2705430" cy="84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1.Landline</a:t>
            </a:r>
            <a:endParaRPr lang="en-US" sz="44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24" t="11105" r="7257" b="9279"/>
          <a:stretch/>
        </p:blipFill>
        <p:spPr>
          <a:xfrm>
            <a:off x="-13615" y="8336252"/>
            <a:ext cx="5087033" cy="279045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195" r="8228" b="3610"/>
          <a:stretch/>
        </p:blipFill>
        <p:spPr>
          <a:xfrm>
            <a:off x="4926111" y="7465965"/>
            <a:ext cx="4882534" cy="321756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24" r="3187" b="43096"/>
          <a:stretch/>
        </p:blipFill>
        <p:spPr bwMode="auto">
          <a:xfrm>
            <a:off x="38661" y="11142777"/>
            <a:ext cx="9261764" cy="33420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74715" y="14336962"/>
            <a:ext cx="3338979" cy="104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2.Internet</a:t>
            </a:r>
            <a:endParaRPr lang="en-US" dirty="0"/>
          </a:p>
        </p:txBody>
      </p:sp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3570"/>
          <a:stretch/>
        </p:blipFill>
        <p:spPr bwMode="auto">
          <a:xfrm>
            <a:off x="0" y="15439849"/>
            <a:ext cx="4134215" cy="2296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07" t="7137" r="3384" b="11007"/>
          <a:stretch/>
        </p:blipFill>
        <p:spPr bwMode="auto">
          <a:xfrm>
            <a:off x="3821332" y="15497678"/>
            <a:ext cx="3977005" cy="2146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635" t="8585" r="3337" b="6914"/>
          <a:stretch/>
        </p:blipFill>
        <p:spPr bwMode="auto">
          <a:xfrm>
            <a:off x="-13615" y="17748854"/>
            <a:ext cx="4429125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/>
          <p:cNvPicPr/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51" t="9216" r="11416" b="7580"/>
          <a:stretch/>
        </p:blipFill>
        <p:spPr bwMode="auto">
          <a:xfrm>
            <a:off x="4271940" y="17849622"/>
            <a:ext cx="4226365" cy="2561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04803" y="20798640"/>
            <a:ext cx="2305147" cy="1045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DSL</a:t>
            </a:r>
            <a:endParaRPr lang="en-US" dirty="0"/>
          </a:p>
        </p:txBody>
      </p:sp>
      <p:pic>
        <p:nvPicPr>
          <p:cNvPr id="23" name="Picture 22"/>
          <p:cNvPicPr/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03" t="7448" r="6288" b="4496"/>
          <a:stretch/>
        </p:blipFill>
        <p:spPr bwMode="auto">
          <a:xfrm>
            <a:off x="-41859" y="21751186"/>
            <a:ext cx="4140574" cy="2607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87" t="4444" r="10280" b="11171"/>
          <a:stretch/>
        </p:blipFill>
        <p:spPr bwMode="auto">
          <a:xfrm>
            <a:off x="5031" y="24365809"/>
            <a:ext cx="5154295" cy="2301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79" r="54352" b="7461"/>
          <a:stretch/>
        </p:blipFill>
        <p:spPr bwMode="auto">
          <a:xfrm>
            <a:off x="3995612" y="21743873"/>
            <a:ext cx="4156545" cy="2673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/>
          <p:cNvPicPr/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921" r="3276" b="5264"/>
          <a:stretch/>
        </p:blipFill>
        <p:spPr>
          <a:xfrm>
            <a:off x="4963615" y="24380123"/>
            <a:ext cx="4200446" cy="273891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931916" y="2208397"/>
            <a:ext cx="4623011" cy="765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4.Mobile cellular</a:t>
            </a:r>
            <a:endParaRPr lang="en-US" dirty="0"/>
          </a:p>
        </p:txBody>
      </p:sp>
      <p:pic>
        <p:nvPicPr>
          <p:cNvPr id="28" name="Picture 27"/>
          <p:cNvPicPr/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929" t="1928" r="3728"/>
          <a:stretch/>
        </p:blipFill>
        <p:spPr>
          <a:xfrm>
            <a:off x="10015034" y="3248877"/>
            <a:ext cx="3642309" cy="2912386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 rotWithShape="1">
          <a:blip r:embed="rId31"/>
          <a:srcRect l="51743" t="11658" r="1058" b="9339"/>
          <a:stretch/>
        </p:blipFill>
        <p:spPr>
          <a:xfrm>
            <a:off x="13846803" y="3196240"/>
            <a:ext cx="3686907" cy="3041570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 rotWithShape="1">
          <a:blip r:embed="rId32"/>
          <a:srcRect l="4022" t="10373" r="26366" b="1739"/>
          <a:stretch/>
        </p:blipFill>
        <p:spPr>
          <a:xfrm>
            <a:off x="17639071" y="3215984"/>
            <a:ext cx="3378200" cy="2836339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 rotWithShape="1"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309" t="10591" r="5362" b="16567"/>
          <a:stretch/>
        </p:blipFill>
        <p:spPr bwMode="auto">
          <a:xfrm>
            <a:off x="14087877" y="6148798"/>
            <a:ext cx="3253520" cy="2388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438" t="12316" r="4176" b="717"/>
          <a:stretch/>
        </p:blipFill>
        <p:spPr>
          <a:xfrm>
            <a:off x="17874393" y="6060741"/>
            <a:ext cx="3142878" cy="2317412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 rotWithShape="1"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45" t="16195" r="60351" b="14002"/>
          <a:stretch/>
        </p:blipFill>
        <p:spPr>
          <a:xfrm>
            <a:off x="10288464" y="6227222"/>
            <a:ext cx="2870623" cy="22740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929692" y="9526835"/>
            <a:ext cx="11763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Common sale centers (Telecom One Stop Shops) for Alpha, Touch and Ogero were set up to provide fixed and mobile telecommunications services. </a:t>
            </a:r>
            <a:endParaRPr lang="en-US" sz="2800" dirty="0"/>
          </a:p>
        </p:txBody>
      </p:sp>
      <p:pic>
        <p:nvPicPr>
          <p:cNvPr id="36" name="Picture 35"/>
          <p:cNvPicPr/>
          <p:nvPr/>
        </p:nvPicPr>
        <p:blipFill rotWithShape="1"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619"/>
          <a:stretch/>
        </p:blipFill>
        <p:spPr>
          <a:xfrm>
            <a:off x="12187580" y="10355523"/>
            <a:ext cx="6294284" cy="370831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2785900" y="8809005"/>
            <a:ext cx="6050807" cy="73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3600" b="1" dirty="0"/>
              <a:t>Telecom One Stop Shops (OSS</a:t>
            </a:r>
            <a:r>
              <a:rPr lang="en-US" sz="3600" b="1" dirty="0" smtClean="0"/>
              <a:t>)</a:t>
            </a:r>
            <a:endParaRPr lang="en-US" sz="3200" dirty="0"/>
          </a:p>
        </p:txBody>
      </p:sp>
      <p:sp>
        <p:nvSpPr>
          <p:cNvPr id="37" name="Rectangle 36"/>
          <p:cNvSpPr/>
          <p:nvPr/>
        </p:nvSpPr>
        <p:spPr>
          <a:xfrm>
            <a:off x="13659119" y="14327659"/>
            <a:ext cx="6809573" cy="1090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3200" b="1" dirty="0"/>
              <a:t>The fixed network: the transition from copper wire to fiber optics (FTTX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pic>
        <p:nvPicPr>
          <p:cNvPr id="41" name="Picture 40"/>
          <p:cNvPicPr/>
          <p:nvPr/>
        </p:nvPicPr>
        <p:blipFill rotWithShape="1"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48" b="50951"/>
          <a:stretch/>
        </p:blipFill>
        <p:spPr bwMode="auto">
          <a:xfrm>
            <a:off x="9357672" y="15972690"/>
            <a:ext cx="2777038" cy="1620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/>
          <p:nvPr/>
        </p:nvPicPr>
        <p:blipFill rotWithShape="1"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33" t="5894" r="6567" b="50038"/>
          <a:stretch/>
        </p:blipFill>
        <p:spPr bwMode="auto">
          <a:xfrm>
            <a:off x="12576739" y="16013279"/>
            <a:ext cx="2310063" cy="1599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/>
          <p:cNvPicPr/>
          <p:nvPr/>
        </p:nvPicPr>
        <p:blipFill rotWithShape="1">
          <a:blip r:embed="rId45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182" b="49616"/>
          <a:stretch/>
        </p:blipFill>
        <p:spPr>
          <a:xfrm>
            <a:off x="15593984" y="15957176"/>
            <a:ext cx="2435944" cy="1628864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 rotWithShape="1"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199" b="50027"/>
          <a:stretch/>
        </p:blipFill>
        <p:spPr bwMode="auto">
          <a:xfrm>
            <a:off x="18680920" y="15841943"/>
            <a:ext cx="2545162" cy="1711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/>
          <p:cNvPicPr/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6334" y="14539125"/>
            <a:ext cx="2743200" cy="142875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9357672" y="17788678"/>
            <a:ext cx="11850570" cy="879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3200" b="1" dirty="0"/>
              <a:t>The mobile network: the transition from the third generation (3g) to the fourth generation (4g advanced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49" name="Picture 48"/>
          <p:cNvPicPr/>
          <p:nvPr/>
        </p:nvPicPr>
        <p:blipFill rotWithShape="1">
          <a:blip r:embed="rId51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90" t="5447" r="24" b="46868"/>
          <a:stretch/>
        </p:blipFill>
        <p:spPr>
          <a:xfrm>
            <a:off x="9300425" y="18708377"/>
            <a:ext cx="5982532" cy="2137126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 rotWithShape="1"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02" r="2196" b="51830"/>
          <a:stretch/>
        </p:blipFill>
        <p:spPr>
          <a:xfrm>
            <a:off x="15229542" y="18898416"/>
            <a:ext cx="6070165" cy="1906552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55"/>
          <a:stretch>
            <a:fillRect/>
          </a:stretch>
        </p:blipFill>
        <p:spPr>
          <a:xfrm>
            <a:off x="9548491" y="20995007"/>
            <a:ext cx="5486400" cy="2505075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56"/>
          <a:stretch>
            <a:fillRect/>
          </a:stretch>
        </p:blipFill>
        <p:spPr>
          <a:xfrm>
            <a:off x="15229542" y="20995007"/>
            <a:ext cx="5486400" cy="2449830"/>
          </a:xfrm>
          <a:prstGeom prst="rect">
            <a:avLst/>
          </a:prstGeom>
        </p:spPr>
      </p:pic>
      <p:sp>
        <p:nvSpPr>
          <p:cNvPr id="40" name="Right Arrow 39"/>
          <p:cNvSpPr/>
          <p:nvPr/>
        </p:nvSpPr>
        <p:spPr>
          <a:xfrm>
            <a:off x="12291691" y="19851692"/>
            <a:ext cx="269277" cy="28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18167960" y="19965871"/>
            <a:ext cx="269277" cy="28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12157052" y="16761149"/>
            <a:ext cx="269277" cy="28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18230661" y="16677228"/>
            <a:ext cx="269277" cy="281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/>
          <p:nvPr/>
        </p:nvPicPr>
        <p:blipFill>
          <a:blip r:embed="rId57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496" y="23709521"/>
            <a:ext cx="7883565" cy="652698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8340" y="27163196"/>
            <a:ext cx="13263584" cy="2729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2800" dirty="0"/>
              <a:t>يعتبر قطاع الاتصالات بشكل عام جيدا في لبنان الا ان سرعة الانترنت غير جيدة بالنسبة للأسعار ويعود ذلك لأسباب عدة أهمها: </a:t>
            </a:r>
          </a:p>
          <a:p>
            <a:pPr algn="r" rtl="1"/>
            <a:r>
              <a:rPr lang="ar-LB" sz="2800" dirty="0"/>
              <a:t>-البنى التحتية القديمة (مصنوعة من نحاس).</a:t>
            </a:r>
          </a:p>
          <a:p>
            <a:pPr algn="r" rtl="1"/>
            <a:r>
              <a:rPr lang="ar-LB" sz="2800" dirty="0"/>
              <a:t>-عدم تامين كافة احتياجات الشركات الخاصة بسبب الفساد وذلك لاستحواذ شركة </a:t>
            </a:r>
            <a:r>
              <a:rPr lang="en-US" sz="2800" dirty="0"/>
              <a:t>Ogero </a:t>
            </a:r>
            <a:r>
              <a:rPr lang="ar-LB" sz="2800" dirty="0"/>
              <a:t>على النسبة الأكبر من السوق وعدم دعم القطاع الخاص (يقال انها توزع بطريقة غير قانونية لبعض الشركات خاصة).</a:t>
            </a:r>
          </a:p>
          <a:p>
            <a:pPr algn="r" rtl="1"/>
            <a:r>
              <a:rPr lang="ar-LB" sz="2800" dirty="0"/>
              <a:t>-الخطوط </a:t>
            </a:r>
            <a:r>
              <a:rPr lang="en-US" sz="2800" dirty="0"/>
              <a:t>fiber  </a:t>
            </a:r>
            <a:r>
              <a:rPr lang="ar-LB" sz="2800" dirty="0"/>
              <a:t>التي تم تركيبها لم توضع قيد العمل لأسباب مجهولة</a:t>
            </a:r>
            <a:r>
              <a:rPr lang="ar-LB" sz="2800" dirty="0" smtClean="0"/>
              <a:t>.</a:t>
            </a:r>
            <a:endParaRPr lang="ar-LB" sz="2800" dirty="0"/>
          </a:p>
        </p:txBody>
      </p:sp>
      <p:sp>
        <p:nvSpPr>
          <p:cNvPr id="61" name="Rectangle 60"/>
          <p:cNvSpPr/>
          <p:nvPr/>
        </p:nvSpPr>
        <p:spPr>
          <a:xfrm>
            <a:off x="38661" y="7342808"/>
            <a:ext cx="9769984" cy="6784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1735" y="14210298"/>
            <a:ext cx="9098280" cy="64357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9764" y="20700357"/>
            <a:ext cx="9028517" cy="6358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9233320" y="14173200"/>
            <a:ext cx="12163005" cy="9536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056755" y="13634615"/>
            <a:ext cx="2996287" cy="738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3200" dirty="0" smtClean="0"/>
              <a:t>Ongoing projects</a:t>
            </a:r>
            <a:endParaRPr lang="en-US" sz="3200" dirty="0"/>
          </a:p>
        </p:txBody>
      </p:sp>
      <p:pic>
        <p:nvPicPr>
          <p:cNvPr id="68" name="Picture 67" descr="Solutions - Planet Associates Inc"/>
          <p:cNvPicPr/>
          <p:nvPr/>
        </p:nvPicPr>
        <p:blipFill rotWithShape="1"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3"/>
          <a:stretch/>
        </p:blipFill>
        <p:spPr bwMode="auto">
          <a:xfrm>
            <a:off x="9120160" y="24380124"/>
            <a:ext cx="4580968" cy="264954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/>
          <p:cNvSpPr/>
          <p:nvPr/>
        </p:nvSpPr>
        <p:spPr>
          <a:xfrm>
            <a:off x="15943938" y="23289575"/>
            <a:ext cx="3026679" cy="575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System dynamics</a:t>
            </a:r>
            <a:endParaRPr lang="en-US" sz="3200" dirty="0"/>
          </a:p>
        </p:txBody>
      </p:sp>
      <p:sp>
        <p:nvSpPr>
          <p:cNvPr id="69" name="Rectangle 68"/>
          <p:cNvSpPr/>
          <p:nvPr/>
        </p:nvSpPr>
        <p:spPr>
          <a:xfrm>
            <a:off x="9888261" y="23790601"/>
            <a:ext cx="3026679" cy="575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Internet Plant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61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184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57</cp:revision>
  <dcterms:created xsi:type="dcterms:W3CDTF">2019-08-23T17:24:50Z</dcterms:created>
  <dcterms:modified xsi:type="dcterms:W3CDTF">2020-03-16T11:08:03Z</dcterms:modified>
</cp:coreProperties>
</file>