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031200" cy="30175200"/>
  <p:notesSz cx="6858000" cy="9144000"/>
  <p:defaultTextStyle>
    <a:defPPr>
      <a:defRPr lang="en-US"/>
    </a:defPPr>
    <a:lvl1pPr marL="0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228954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2457907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3686861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4915814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6144768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7373722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8602675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9831629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9" d="100"/>
          <a:sy n="19" d="100"/>
        </p:scale>
        <p:origin x="264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4938397"/>
            <a:ext cx="17876520" cy="10505440"/>
          </a:xfrm>
        </p:spPr>
        <p:txBody>
          <a:bodyPr anchor="b"/>
          <a:lstStyle>
            <a:lvl1pPr algn="ctr">
              <a:defRPr sz="1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15848967"/>
            <a:ext cx="15773400" cy="7285353"/>
          </a:xfrm>
        </p:spPr>
        <p:txBody>
          <a:bodyPr/>
          <a:lstStyle>
            <a:lvl1pPr marL="0" indent="0" algn="ctr">
              <a:buNone/>
              <a:defRPr sz="5520"/>
            </a:lvl1pPr>
            <a:lvl2pPr marL="1051560" indent="0" algn="ctr">
              <a:buNone/>
              <a:defRPr sz="4600"/>
            </a:lvl2pPr>
            <a:lvl3pPr marL="2103120" indent="0" algn="ctr">
              <a:buNone/>
              <a:defRPr sz="4140"/>
            </a:lvl3pPr>
            <a:lvl4pPr marL="3154680" indent="0" algn="ctr">
              <a:buNone/>
              <a:defRPr sz="3680"/>
            </a:lvl4pPr>
            <a:lvl5pPr marL="4206240" indent="0" algn="ctr">
              <a:buNone/>
              <a:defRPr sz="3680"/>
            </a:lvl5pPr>
            <a:lvl6pPr marL="5257800" indent="0" algn="ctr">
              <a:buNone/>
              <a:defRPr sz="3680"/>
            </a:lvl6pPr>
            <a:lvl7pPr marL="6309360" indent="0" algn="ctr">
              <a:buNone/>
              <a:defRPr sz="3680"/>
            </a:lvl7pPr>
            <a:lvl8pPr marL="7360920" indent="0" algn="ctr">
              <a:buNone/>
              <a:defRPr sz="3680"/>
            </a:lvl8pPr>
            <a:lvl9pPr marL="8412480" indent="0" algn="ctr">
              <a:buNone/>
              <a:defRPr sz="3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50453" y="1606550"/>
            <a:ext cx="4534853" cy="25572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896" y="1606550"/>
            <a:ext cx="13341668" cy="255720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42" y="7522854"/>
            <a:ext cx="18139410" cy="12552043"/>
          </a:xfrm>
        </p:spPr>
        <p:txBody>
          <a:bodyPr anchor="b"/>
          <a:lstStyle>
            <a:lvl1pPr>
              <a:defRPr sz="1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942" y="20193644"/>
            <a:ext cx="18139410" cy="6600823"/>
          </a:xfrm>
        </p:spPr>
        <p:txBody>
          <a:bodyPr/>
          <a:lstStyle>
            <a:lvl1pPr marL="0" indent="0">
              <a:buNone/>
              <a:defRPr sz="5520">
                <a:solidFill>
                  <a:schemeClr val="tx1"/>
                </a:solidFill>
              </a:defRPr>
            </a:lvl1pPr>
            <a:lvl2pPr marL="10515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103120" indent="0">
              <a:buNone/>
              <a:defRPr sz="4140">
                <a:solidFill>
                  <a:schemeClr val="tx1">
                    <a:tint val="75000"/>
                  </a:schemeClr>
                </a:solidFill>
              </a:defRPr>
            </a:lvl3pPr>
            <a:lvl4pPr marL="315468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4pPr>
            <a:lvl5pPr marL="420624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5pPr>
            <a:lvl6pPr marL="525780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6pPr>
            <a:lvl7pPr marL="630936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7pPr>
            <a:lvl8pPr marL="736092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8pPr>
            <a:lvl9pPr marL="841248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895" y="8032750"/>
            <a:ext cx="8938260" cy="19145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7045" y="8032750"/>
            <a:ext cx="8938260" cy="19145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4" y="1606557"/>
            <a:ext cx="18139410" cy="5832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637" y="7397117"/>
            <a:ext cx="8897182" cy="3625213"/>
          </a:xfrm>
        </p:spPr>
        <p:txBody>
          <a:bodyPr anchor="b"/>
          <a:lstStyle>
            <a:lvl1pPr marL="0" indent="0">
              <a:buNone/>
              <a:defRPr sz="5520" b="1"/>
            </a:lvl1pPr>
            <a:lvl2pPr marL="1051560" indent="0">
              <a:buNone/>
              <a:defRPr sz="4600" b="1"/>
            </a:lvl2pPr>
            <a:lvl3pPr marL="2103120" indent="0">
              <a:buNone/>
              <a:defRPr sz="4140" b="1"/>
            </a:lvl3pPr>
            <a:lvl4pPr marL="3154680" indent="0">
              <a:buNone/>
              <a:defRPr sz="3680" b="1"/>
            </a:lvl4pPr>
            <a:lvl5pPr marL="4206240" indent="0">
              <a:buNone/>
              <a:defRPr sz="3680" b="1"/>
            </a:lvl5pPr>
            <a:lvl6pPr marL="5257800" indent="0">
              <a:buNone/>
              <a:defRPr sz="3680" b="1"/>
            </a:lvl6pPr>
            <a:lvl7pPr marL="6309360" indent="0">
              <a:buNone/>
              <a:defRPr sz="3680" b="1"/>
            </a:lvl7pPr>
            <a:lvl8pPr marL="7360920" indent="0">
              <a:buNone/>
              <a:defRPr sz="3680" b="1"/>
            </a:lvl8pPr>
            <a:lvl9pPr marL="8412480" indent="0">
              <a:buNone/>
              <a:defRPr sz="3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8637" y="11022330"/>
            <a:ext cx="8897182" cy="16212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7046" y="7397117"/>
            <a:ext cx="8940999" cy="3625213"/>
          </a:xfrm>
        </p:spPr>
        <p:txBody>
          <a:bodyPr anchor="b"/>
          <a:lstStyle>
            <a:lvl1pPr marL="0" indent="0">
              <a:buNone/>
              <a:defRPr sz="5520" b="1"/>
            </a:lvl1pPr>
            <a:lvl2pPr marL="1051560" indent="0">
              <a:buNone/>
              <a:defRPr sz="4600" b="1"/>
            </a:lvl2pPr>
            <a:lvl3pPr marL="2103120" indent="0">
              <a:buNone/>
              <a:defRPr sz="4140" b="1"/>
            </a:lvl3pPr>
            <a:lvl4pPr marL="3154680" indent="0">
              <a:buNone/>
              <a:defRPr sz="3680" b="1"/>
            </a:lvl4pPr>
            <a:lvl5pPr marL="4206240" indent="0">
              <a:buNone/>
              <a:defRPr sz="3680" b="1"/>
            </a:lvl5pPr>
            <a:lvl6pPr marL="5257800" indent="0">
              <a:buNone/>
              <a:defRPr sz="3680" b="1"/>
            </a:lvl6pPr>
            <a:lvl7pPr marL="6309360" indent="0">
              <a:buNone/>
              <a:defRPr sz="3680" b="1"/>
            </a:lvl7pPr>
            <a:lvl8pPr marL="7360920" indent="0">
              <a:buNone/>
              <a:defRPr sz="3680" b="1"/>
            </a:lvl8pPr>
            <a:lvl9pPr marL="8412480" indent="0">
              <a:buNone/>
              <a:defRPr sz="3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7046" y="11022330"/>
            <a:ext cx="8940999" cy="16212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5" y="2011680"/>
            <a:ext cx="6783109" cy="7040880"/>
          </a:xfrm>
        </p:spPr>
        <p:txBody>
          <a:bodyPr anchor="b"/>
          <a:lstStyle>
            <a:lvl1pPr>
              <a:defRPr sz="7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999" y="4344677"/>
            <a:ext cx="10647045" cy="21443950"/>
          </a:xfrm>
        </p:spPr>
        <p:txBody>
          <a:bodyPr/>
          <a:lstStyle>
            <a:lvl1pPr>
              <a:defRPr sz="7360"/>
            </a:lvl1pPr>
            <a:lvl2pPr>
              <a:defRPr sz="6440"/>
            </a:lvl2pPr>
            <a:lvl3pPr>
              <a:defRPr sz="552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8635" y="9052560"/>
            <a:ext cx="6783109" cy="16770987"/>
          </a:xfrm>
        </p:spPr>
        <p:txBody>
          <a:bodyPr/>
          <a:lstStyle>
            <a:lvl1pPr marL="0" indent="0">
              <a:buNone/>
              <a:defRPr sz="3680"/>
            </a:lvl1pPr>
            <a:lvl2pPr marL="1051560" indent="0">
              <a:buNone/>
              <a:defRPr sz="3220"/>
            </a:lvl2pPr>
            <a:lvl3pPr marL="2103120" indent="0">
              <a:buNone/>
              <a:defRPr sz="2760"/>
            </a:lvl3pPr>
            <a:lvl4pPr marL="3154680" indent="0">
              <a:buNone/>
              <a:defRPr sz="2300"/>
            </a:lvl4pPr>
            <a:lvl5pPr marL="4206240" indent="0">
              <a:buNone/>
              <a:defRPr sz="2300"/>
            </a:lvl5pPr>
            <a:lvl6pPr marL="5257800" indent="0">
              <a:buNone/>
              <a:defRPr sz="2300"/>
            </a:lvl6pPr>
            <a:lvl7pPr marL="6309360" indent="0">
              <a:buNone/>
              <a:defRPr sz="2300"/>
            </a:lvl7pPr>
            <a:lvl8pPr marL="7360920" indent="0">
              <a:buNone/>
              <a:defRPr sz="2300"/>
            </a:lvl8pPr>
            <a:lvl9pPr marL="8412480" indent="0">
              <a:buNone/>
              <a:defRPr sz="2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5" y="2011680"/>
            <a:ext cx="6783109" cy="7040880"/>
          </a:xfrm>
        </p:spPr>
        <p:txBody>
          <a:bodyPr anchor="b"/>
          <a:lstStyle>
            <a:lvl1pPr>
              <a:defRPr sz="7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40999" y="4344677"/>
            <a:ext cx="10647045" cy="21443950"/>
          </a:xfrm>
        </p:spPr>
        <p:txBody>
          <a:bodyPr anchor="t"/>
          <a:lstStyle>
            <a:lvl1pPr marL="0" indent="0">
              <a:buNone/>
              <a:defRPr sz="7360"/>
            </a:lvl1pPr>
            <a:lvl2pPr marL="1051560" indent="0">
              <a:buNone/>
              <a:defRPr sz="6440"/>
            </a:lvl2pPr>
            <a:lvl3pPr marL="2103120" indent="0">
              <a:buNone/>
              <a:defRPr sz="5520"/>
            </a:lvl3pPr>
            <a:lvl4pPr marL="3154680" indent="0">
              <a:buNone/>
              <a:defRPr sz="4600"/>
            </a:lvl4pPr>
            <a:lvl5pPr marL="4206240" indent="0">
              <a:buNone/>
              <a:defRPr sz="4600"/>
            </a:lvl5pPr>
            <a:lvl6pPr marL="5257800" indent="0">
              <a:buNone/>
              <a:defRPr sz="4600"/>
            </a:lvl6pPr>
            <a:lvl7pPr marL="6309360" indent="0">
              <a:buNone/>
              <a:defRPr sz="4600"/>
            </a:lvl7pPr>
            <a:lvl8pPr marL="7360920" indent="0">
              <a:buNone/>
              <a:defRPr sz="4600"/>
            </a:lvl8pPr>
            <a:lvl9pPr marL="8412480" indent="0">
              <a:buNone/>
              <a:defRPr sz="4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8635" y="9052560"/>
            <a:ext cx="6783109" cy="16770987"/>
          </a:xfrm>
        </p:spPr>
        <p:txBody>
          <a:bodyPr/>
          <a:lstStyle>
            <a:lvl1pPr marL="0" indent="0">
              <a:buNone/>
              <a:defRPr sz="3680"/>
            </a:lvl1pPr>
            <a:lvl2pPr marL="1051560" indent="0">
              <a:buNone/>
              <a:defRPr sz="3220"/>
            </a:lvl2pPr>
            <a:lvl3pPr marL="2103120" indent="0">
              <a:buNone/>
              <a:defRPr sz="2760"/>
            </a:lvl3pPr>
            <a:lvl4pPr marL="3154680" indent="0">
              <a:buNone/>
              <a:defRPr sz="2300"/>
            </a:lvl4pPr>
            <a:lvl5pPr marL="4206240" indent="0">
              <a:buNone/>
              <a:defRPr sz="2300"/>
            </a:lvl5pPr>
            <a:lvl6pPr marL="5257800" indent="0">
              <a:buNone/>
              <a:defRPr sz="2300"/>
            </a:lvl6pPr>
            <a:lvl7pPr marL="6309360" indent="0">
              <a:buNone/>
              <a:defRPr sz="2300"/>
            </a:lvl7pPr>
            <a:lvl8pPr marL="7360920" indent="0">
              <a:buNone/>
              <a:defRPr sz="2300"/>
            </a:lvl8pPr>
            <a:lvl9pPr marL="8412480" indent="0">
              <a:buNone/>
              <a:defRPr sz="2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5895" y="1606557"/>
            <a:ext cx="18139410" cy="583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895" y="8032750"/>
            <a:ext cx="18139410" cy="1914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5895" y="27967947"/>
            <a:ext cx="473202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9F98-B06D-4988-A59A-E4B30D24336D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6585" y="27967947"/>
            <a:ext cx="709803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3285" y="27967947"/>
            <a:ext cx="473202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66EE-EF4A-4F88-8483-7A99763C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03120" rtl="0" eaLnBrk="1" latinLnBrk="0" hangingPunct="1">
        <a:lnSpc>
          <a:spcPct val="90000"/>
        </a:lnSpc>
        <a:spcBef>
          <a:spcPct val="0"/>
        </a:spcBef>
        <a:buNone/>
        <a:defRPr sz="10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5780" indent="-525780" algn="l" defTabSz="210312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6440" kern="1200">
          <a:solidFill>
            <a:schemeClr val="tx1"/>
          </a:solidFill>
          <a:latin typeface="+mn-lt"/>
          <a:ea typeface="+mn-ea"/>
          <a:cs typeface="+mn-cs"/>
        </a:defRPr>
      </a:lvl1pPr>
      <a:lvl2pPr marL="157734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62890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68046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4pPr>
      <a:lvl5pPr marL="473202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5pPr>
      <a:lvl6pPr marL="578358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6pPr>
      <a:lvl7pPr marL="683514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7pPr>
      <a:lvl8pPr marL="788670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8pPr>
      <a:lvl9pPr marL="893826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1pPr>
      <a:lvl2pPr marL="105156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2pPr>
      <a:lvl3pPr marL="210312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3pPr>
      <a:lvl4pPr marL="315468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4pPr>
      <a:lvl5pPr marL="420624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5pPr>
      <a:lvl6pPr marL="525780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6pPr>
      <a:lvl7pPr marL="630936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7pPr>
      <a:lvl8pPr marL="736092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8pPr>
      <a:lvl9pPr marL="841248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7127" y="914290"/>
            <a:ext cx="536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800" b="1" dirty="0" smtClean="0"/>
              <a:t>بسم الله الرحمن الرحيم </a:t>
            </a:r>
            <a:endParaRPr lang="en-US" sz="4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227127" cy="1736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7903" y="124691"/>
            <a:ext cx="4233297" cy="2823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16750" y="2869310"/>
            <a:ext cx="505779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tabLst>
                <a:tab pos="1260475" algn="l"/>
              </a:tabLst>
            </a:pPr>
            <a:r>
              <a:rPr lang="ar-LB" sz="4400" b="1" kern="1400" dirty="0" smtClean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واقع التنظيم المدني في شمال لبنان</a:t>
            </a:r>
            <a:endParaRPr lang="en-US" sz="2800" b="1" kern="14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688" y="2640551"/>
            <a:ext cx="5802995" cy="1186733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75840" y="4816372"/>
            <a:ext cx="901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 fontAlgn="base"/>
            <a:r>
              <a:rPr lang="en-US" sz="4400" b="1" dirty="0" smtClean="0"/>
              <a:t>-1- </a:t>
            </a:r>
            <a:r>
              <a:rPr lang="ar-SA" sz="4400" b="1" dirty="0" smtClean="0"/>
              <a:t>تعريف </a:t>
            </a:r>
            <a:r>
              <a:rPr lang="ar-SA" sz="4400" b="1" dirty="0"/>
              <a:t>التنظيم المدني والمخطط التوجيهي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838090" y="5610135"/>
            <a:ext cx="9662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B" sz="4000" dirty="0" smtClean="0"/>
              <a:t>هو </a:t>
            </a:r>
            <a:r>
              <a:rPr lang="ar-SA" sz="4000" dirty="0" smtClean="0"/>
              <a:t>علمًا </a:t>
            </a:r>
            <a:r>
              <a:rPr lang="ar-SA" sz="4000" dirty="0"/>
              <a:t>قائمًا بحد ذاته يمكن التعريف عنه بأنه </a:t>
            </a:r>
            <a:r>
              <a:rPr lang="ar-SA" sz="4000" dirty="0">
                <a:solidFill>
                  <a:srgbClr val="FF0000"/>
                </a:solidFill>
              </a:rPr>
              <a:t>تنظيم</a:t>
            </a:r>
            <a:r>
              <a:rPr lang="ar-SA" sz="4000" dirty="0"/>
              <a:t> يتبعه في الوقت </a:t>
            </a:r>
            <a:r>
              <a:rPr lang="ar-SA" sz="4000" dirty="0">
                <a:solidFill>
                  <a:srgbClr val="FF0000"/>
                </a:solidFill>
              </a:rPr>
              <a:t>عينه توزيع الأنشطة والقطاعات المختلفة</a:t>
            </a:r>
            <a:r>
              <a:rPr lang="ar-SA" sz="4000" dirty="0"/>
              <a:t> مثل القطاع الأقتصادي، والأجتماعي، والعمراني، والسياسي التي تعمل جميعها في إطار متصل بتنسيقٍ كامل في ما بينها على قاعدة التبادل بين </a:t>
            </a:r>
            <a:r>
              <a:rPr lang="ar-SA" sz="4000" dirty="0" smtClean="0"/>
              <a:t>الاختصاصات</a:t>
            </a:r>
            <a:r>
              <a:rPr lang="en-US" sz="4000" dirty="0" err="1" smtClean="0"/>
              <a:t>Interdisciplinaire</a:t>
            </a:r>
            <a:r>
              <a:rPr lang="en-US" sz="4000" dirty="0" smtClean="0"/>
              <a:t>)</a:t>
            </a:r>
            <a:r>
              <a:rPr lang="ar-LB" sz="4000" dirty="0" smtClean="0"/>
              <a:t>)</a:t>
            </a:r>
            <a:r>
              <a:rPr lang="ar-SA" sz="4000" dirty="0" smtClean="0"/>
              <a:t>، </a:t>
            </a:r>
            <a:r>
              <a:rPr lang="ar-SA" sz="4000" dirty="0"/>
              <a:t>بحيث تأتي الشروط ملائمة ولا </a:t>
            </a:r>
            <a:r>
              <a:rPr lang="ar-SA" sz="4000" dirty="0">
                <a:solidFill>
                  <a:srgbClr val="FF0000"/>
                </a:solidFill>
              </a:rPr>
              <a:t>يطغى قطاع على الآخر</a:t>
            </a:r>
            <a:r>
              <a:rPr lang="ar-SA" sz="4000" dirty="0"/>
              <a:t> لتحقق هذه القطاعات في النهاية إدأ ً إنسانيا ً ووظيفيا ً(</a:t>
            </a:r>
            <a:r>
              <a:rPr lang="en-US" sz="4000" dirty="0" err="1"/>
              <a:t>Fonctionnel</a:t>
            </a:r>
            <a:r>
              <a:rPr lang="en-US" sz="4000" dirty="0"/>
              <a:t>) </a:t>
            </a:r>
            <a:r>
              <a:rPr lang="ar-LB" sz="4000" dirty="0" smtClean="0"/>
              <a:t>)</a:t>
            </a:r>
            <a:r>
              <a:rPr lang="ar-SA" sz="4000" dirty="0" smtClean="0"/>
              <a:t>سليما </a:t>
            </a:r>
            <a:r>
              <a:rPr lang="ar-SA" sz="4000" dirty="0"/>
              <a:t>ًوفاعلا ً.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0639923" y="4746897"/>
            <a:ext cx="10186492" cy="64878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9366" y="11579362"/>
            <a:ext cx="11659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LB" sz="3600" b="1" dirty="0" smtClean="0"/>
              <a:t>-</a:t>
            </a:r>
            <a:r>
              <a:rPr lang="ar-LB" sz="4000" b="1" dirty="0" smtClean="0"/>
              <a:t>2-</a:t>
            </a:r>
            <a:r>
              <a:rPr lang="ar-EG" sz="4000" b="1" dirty="0" smtClean="0"/>
              <a:t>جدول زمني-تنظيم المناطق لاول مرة واستثنائاتها </a:t>
            </a:r>
            <a:endParaRPr lang="ar-LB" sz="4000" b="1" dirty="0" smtClean="0"/>
          </a:p>
          <a:p>
            <a:pPr algn="just" rtl="1"/>
            <a:r>
              <a:rPr lang="ar-EG" sz="4000" b="1" dirty="0" smtClean="0"/>
              <a:t>والقرارات الصادرة للمناطق غير المنظمة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10639922" y="11563226"/>
            <a:ext cx="10238778" cy="73851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635" y="12902801"/>
            <a:ext cx="7579065" cy="364037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78834" y="15813259"/>
            <a:ext cx="1946001" cy="389651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60" y="12788899"/>
            <a:ext cx="2474875" cy="24808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767681" y="19157985"/>
            <a:ext cx="5940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 fontAlgn="base">
              <a:spcBef>
                <a:spcPts val="0"/>
              </a:spcBef>
              <a:spcAft>
                <a:spcPts val="1200"/>
              </a:spcAft>
            </a:pPr>
            <a:r>
              <a:rPr lang="ar-LB" sz="4000" b="1" u="none" strike="noStrike" kern="1600" dirty="0" smtClean="0">
                <a:effectLst/>
                <a:latin typeface="Microsoft Sans Serif" panose="020B0604020202020204" pitchFamily="34" charset="0"/>
              </a:rPr>
              <a:t>-3-</a:t>
            </a:r>
            <a:r>
              <a:rPr lang="ar-SA" sz="4000" b="1" u="none" strike="noStrike" kern="1600" dirty="0" smtClean="0">
                <a:effectLst/>
                <a:latin typeface="Microsoft Sans Serif" panose="020B0604020202020204" pitchFamily="34" charset="0"/>
              </a:rPr>
              <a:t>خريطة التنظيم المدني</a:t>
            </a:r>
            <a:endParaRPr lang="ar-LB" sz="4000" b="1" u="none" strike="noStrike" kern="1600" dirty="0" smtClean="0">
              <a:effectLst/>
              <a:latin typeface="Microsoft Sans Serif" panose="020B0604020202020204" pitchFamily="34" charset="0"/>
            </a:endParaRPr>
          </a:p>
          <a:p>
            <a:pPr marR="0" lvl="0" algn="r" rtl="1" fontAlgn="base">
              <a:spcBef>
                <a:spcPts val="0"/>
              </a:spcBef>
              <a:spcAft>
                <a:spcPts val="1200"/>
              </a:spcAft>
            </a:pPr>
            <a:r>
              <a:rPr lang="ar-SA" sz="4000" b="1" u="none" strike="noStrike" kern="1600" dirty="0" smtClean="0">
                <a:effectLst/>
                <a:latin typeface="Microsoft Sans Serif" panose="020B0604020202020204" pitchFamily="34" charset="0"/>
              </a:rPr>
              <a:t> في شمال لبنان </a:t>
            </a:r>
            <a:endParaRPr lang="en-US" sz="4000" b="1" u="none" strike="noStrike" kern="1600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14914" y="19127617"/>
            <a:ext cx="4981631" cy="60230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16277251" y="20501686"/>
            <a:ext cx="4504176" cy="24730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0899" y="23291729"/>
            <a:ext cx="4701870" cy="170539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82688" y="19218264"/>
            <a:ext cx="7032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 fontAlgn="base">
              <a:spcBef>
                <a:spcPts val="0"/>
              </a:spcBef>
              <a:spcAft>
                <a:spcPts val="1200"/>
              </a:spcAft>
            </a:pPr>
            <a:r>
              <a:rPr lang="ar-LB" sz="4000" b="1" u="none" strike="noStrike" kern="1600" dirty="0" smtClean="0">
                <a:effectLst/>
                <a:latin typeface="Microsoft Sans Serif" panose="020B0604020202020204" pitchFamily="34" charset="0"/>
              </a:rPr>
              <a:t>-4-الهيكلية العمرانية في</a:t>
            </a:r>
          </a:p>
          <a:p>
            <a:pPr marR="0" lvl="0" algn="r" rtl="1" fontAlgn="base">
              <a:spcBef>
                <a:spcPts val="0"/>
              </a:spcBef>
              <a:spcAft>
                <a:spcPts val="1200"/>
              </a:spcAft>
            </a:pPr>
            <a:r>
              <a:rPr lang="ar-LB" sz="4000" b="1" u="none" strike="noStrike" kern="1600" dirty="0" smtClean="0">
                <a:effectLst/>
                <a:latin typeface="Microsoft Sans Serif" panose="020B0604020202020204" pitchFamily="34" charset="0"/>
              </a:rPr>
              <a:t> الشمال وعكار</a:t>
            </a:r>
            <a:endParaRPr lang="en-US" sz="4000" b="1" u="none" strike="noStrike" kern="1600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40285" y="19119985"/>
            <a:ext cx="5076824" cy="60230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0946771" y="20635313"/>
            <a:ext cx="4388161" cy="434851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39287" y="4816029"/>
            <a:ext cx="6295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 fontAlgn="base">
              <a:spcBef>
                <a:spcPts val="0"/>
              </a:spcBef>
              <a:spcAft>
                <a:spcPts val="1200"/>
              </a:spcAft>
            </a:pPr>
            <a:r>
              <a:rPr lang="ar-LB" sz="5400" b="0" u="none" strike="noStrike" kern="1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ar-LB" sz="4000" b="1" u="none" strike="noStrike" kern="1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5-كيف تعدّ التصاميم وأنظمة التنظيم</a:t>
            </a:r>
            <a:endParaRPr lang="en-US" sz="4000" b="1" u="none" strike="noStrike" kern="1600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7712" y="4722549"/>
            <a:ext cx="10159078" cy="65121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/>
          <p:nvPr/>
        </p:nvPicPr>
        <p:blipFill>
          <a:blip r:embed="rId10"/>
          <a:stretch>
            <a:fillRect/>
          </a:stretch>
        </p:blipFill>
        <p:spPr>
          <a:xfrm>
            <a:off x="431839" y="5678893"/>
            <a:ext cx="9180345" cy="54517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4983" y="13616019"/>
            <a:ext cx="5487120" cy="563151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87268" y="11834806"/>
            <a:ext cx="919514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5400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ar-LB" sz="4000" b="1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lang="en-US" sz="4400" b="1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ar-LB" sz="4400" b="1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المبادئ الرئيسية للتنظيم المدني</a:t>
            </a:r>
            <a:r>
              <a:rPr lang="en-US" sz="4400" b="1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LB" sz="4400" b="1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و اشراك كافة المناطق في</a:t>
            </a:r>
          </a:p>
          <a:p>
            <a:pPr algn="r" rtl="1"/>
            <a:r>
              <a:rPr lang="ar-LB" sz="4400" b="1" dirty="0" smtClean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الاقتصاد الوطني  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207711" y="11579363"/>
            <a:ext cx="10159079" cy="185056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52" y="13616019"/>
            <a:ext cx="3224635" cy="2527302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14"/>
          <a:stretch>
            <a:fillRect/>
          </a:stretch>
        </p:blipFill>
        <p:spPr>
          <a:xfrm>
            <a:off x="4484983" y="19094418"/>
            <a:ext cx="5514123" cy="4965346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 rotWithShape="1">
          <a:blip r:embed="rId15"/>
          <a:srcRect l="-1" r="-5" b="27972"/>
          <a:stretch/>
        </p:blipFill>
        <p:spPr bwMode="auto">
          <a:xfrm>
            <a:off x="4631475" y="24084398"/>
            <a:ext cx="5567178" cy="5634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>
          <a:blip r:embed="rId16"/>
          <a:stretch>
            <a:fillRect/>
          </a:stretch>
        </p:blipFill>
        <p:spPr>
          <a:xfrm>
            <a:off x="306156" y="16008583"/>
            <a:ext cx="4114774" cy="506777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4454228" y="13501985"/>
            <a:ext cx="3752" cy="14387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919" y="26162496"/>
            <a:ext cx="3118323" cy="4012704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165372" y="25419299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 fontAlgn="base">
              <a:spcBef>
                <a:spcPts val="0"/>
              </a:spcBef>
              <a:spcAft>
                <a:spcPts val="1200"/>
              </a:spcAft>
            </a:pPr>
            <a:r>
              <a:rPr lang="ar-LB" sz="4000" b="1" u="none" strike="noStrike" kern="1600" dirty="0" smtClean="0">
                <a:effectLst/>
                <a:latin typeface="Microsoft Sans Serif" panose="020B0604020202020204" pitchFamily="34" charset="0"/>
              </a:rPr>
              <a:t>-7-إصلاح التنظيم المدني </a:t>
            </a:r>
            <a:endParaRPr lang="en-US" sz="4000" b="1" u="none" strike="noStrike" kern="1600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540285" y="25314128"/>
            <a:ext cx="10241142" cy="47708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567" y="25449564"/>
            <a:ext cx="2669113" cy="4635921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9"/>
          <a:stretch>
            <a:fillRect/>
          </a:stretch>
        </p:blipFill>
        <p:spPr>
          <a:xfrm>
            <a:off x="10729021" y="16683301"/>
            <a:ext cx="5074119" cy="22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3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145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Palatino Linotype</vt:lpstr>
      <vt:lpstr>Times New Roman</vt:lpstr>
      <vt:lpstr>Traditional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Kamaredine</dc:creator>
  <cp:lastModifiedBy>Mahmoud Kamaredine</cp:lastModifiedBy>
  <cp:revision>14</cp:revision>
  <dcterms:created xsi:type="dcterms:W3CDTF">2020-03-12T12:45:31Z</dcterms:created>
  <dcterms:modified xsi:type="dcterms:W3CDTF">2020-03-12T14:13:47Z</dcterms:modified>
</cp:coreProperties>
</file>