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A95"/>
    <a:srgbClr val="71CBA5"/>
    <a:srgbClr val="FEA787"/>
    <a:srgbClr val="4FBF95"/>
    <a:srgbClr val="9BC369"/>
    <a:srgbClr val="AED361"/>
    <a:srgbClr val="00A261"/>
    <a:srgbClr val="D6E03D"/>
    <a:srgbClr val="88BE3E"/>
    <a:srgbClr val="7A9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9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810CC-0848-468C-BA40-28A6A0388D4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205B978-A3D3-4BB1-B1FE-904630FFF687}">
      <dgm:prSet phldrT="[Text]"/>
      <dgm:spPr>
        <a:solidFill>
          <a:srgbClr val="DBF0DD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ar-LB" dirty="0" smtClean="0"/>
            <a:t>الطمر الصحي</a:t>
          </a:r>
          <a:endParaRPr lang="en-US" dirty="0"/>
        </a:p>
      </dgm:t>
    </dgm:pt>
    <dgm:pt modelId="{009F8B23-27CE-4B52-93D7-41D67E9E2344}" type="parTrans" cxnId="{2D9648EC-EBF7-4C44-9610-5BAB5CA7BAA3}">
      <dgm:prSet/>
      <dgm:spPr/>
      <dgm:t>
        <a:bodyPr/>
        <a:lstStyle/>
        <a:p>
          <a:endParaRPr lang="en-US"/>
        </a:p>
      </dgm:t>
    </dgm:pt>
    <dgm:pt modelId="{830D0082-4E60-4856-839A-0D1AC2B667FA}" type="sibTrans" cxnId="{2D9648EC-EBF7-4C44-9610-5BAB5CA7BAA3}">
      <dgm:prSet/>
      <dgm:spPr/>
      <dgm:t>
        <a:bodyPr/>
        <a:lstStyle/>
        <a:p>
          <a:endParaRPr lang="en-US"/>
        </a:p>
      </dgm:t>
    </dgm:pt>
    <dgm:pt modelId="{6D5F1728-6B19-4F02-A9F2-8FFBE3EB94E4}">
      <dgm:prSet phldrT="[Text]"/>
      <dgm:spPr>
        <a:solidFill>
          <a:srgbClr val="CDE8CD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ar-LB" smtClean="0"/>
            <a:t>استرداد الطاقة </a:t>
          </a:r>
          <a:endParaRPr lang="en-US" dirty="0"/>
        </a:p>
      </dgm:t>
    </dgm:pt>
    <dgm:pt modelId="{511B130F-0905-4686-816F-FB48FBAD526E}" type="parTrans" cxnId="{B6C13F63-80CF-4640-9432-258289B23077}">
      <dgm:prSet/>
      <dgm:spPr/>
      <dgm:t>
        <a:bodyPr/>
        <a:lstStyle/>
        <a:p>
          <a:endParaRPr lang="en-US"/>
        </a:p>
      </dgm:t>
    </dgm:pt>
    <dgm:pt modelId="{1BD7E729-07D1-4C3D-806C-A4F62FEC9C99}" type="sibTrans" cxnId="{B6C13F63-80CF-4640-9432-258289B23077}">
      <dgm:prSet/>
      <dgm:spPr/>
      <dgm:t>
        <a:bodyPr/>
        <a:lstStyle/>
        <a:p>
          <a:endParaRPr lang="en-US"/>
        </a:p>
      </dgm:t>
    </dgm:pt>
    <dgm:pt modelId="{750DC698-A288-40C0-80FA-8B7CC7A9039E}">
      <dgm:prSet phldrT="[Text]"/>
      <dgm:spPr>
        <a:solidFill>
          <a:srgbClr val="BED297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ar-LB" dirty="0" smtClean="0"/>
            <a:t>التخفيف</a:t>
          </a:r>
          <a:endParaRPr lang="en-US" dirty="0"/>
        </a:p>
      </dgm:t>
    </dgm:pt>
    <dgm:pt modelId="{55772DA1-8731-4E4D-A945-378736206570}" type="parTrans" cxnId="{54A1DE9D-1915-4D3A-B7B0-8C91A9A2E2A5}">
      <dgm:prSet/>
      <dgm:spPr/>
      <dgm:t>
        <a:bodyPr/>
        <a:lstStyle/>
        <a:p>
          <a:endParaRPr lang="en-US"/>
        </a:p>
      </dgm:t>
    </dgm:pt>
    <dgm:pt modelId="{BC750999-DAAD-4FD6-B558-857C5F8A5E7E}" type="sibTrans" cxnId="{54A1DE9D-1915-4D3A-B7B0-8C91A9A2E2A5}">
      <dgm:prSet/>
      <dgm:spPr/>
      <dgm:t>
        <a:bodyPr/>
        <a:lstStyle/>
        <a:p>
          <a:endParaRPr lang="en-US"/>
        </a:p>
      </dgm:t>
    </dgm:pt>
    <dgm:pt modelId="{17BB717E-E940-444C-9420-AF6F1234C1F1}">
      <dgm:prSet phldrT="[Text]"/>
      <dgm:spPr>
        <a:solidFill>
          <a:srgbClr val="9EB589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ar-LB" dirty="0" smtClean="0"/>
            <a:t>اعادة الاستعمال</a:t>
          </a:r>
          <a:endParaRPr lang="en-US" dirty="0"/>
        </a:p>
      </dgm:t>
    </dgm:pt>
    <dgm:pt modelId="{479591EE-1ACA-437A-AFFC-A326A36B9AEB}" type="sibTrans" cxnId="{B5818012-19C5-487E-A207-BC45F0DF93CB}">
      <dgm:prSet/>
      <dgm:spPr/>
      <dgm:t>
        <a:bodyPr/>
        <a:lstStyle/>
        <a:p>
          <a:endParaRPr lang="en-US"/>
        </a:p>
      </dgm:t>
    </dgm:pt>
    <dgm:pt modelId="{DEDEF2F3-38BA-4F72-B9A1-F27FBD0B415B}" type="parTrans" cxnId="{B5818012-19C5-487E-A207-BC45F0DF93CB}">
      <dgm:prSet/>
      <dgm:spPr/>
      <dgm:t>
        <a:bodyPr/>
        <a:lstStyle/>
        <a:p>
          <a:endParaRPr lang="en-US"/>
        </a:p>
      </dgm:t>
    </dgm:pt>
    <dgm:pt modelId="{E52770FF-D4FD-4056-BB88-55DC016DB0D6}">
      <dgm:prSet phldrT="[Text]"/>
      <dgm:spPr>
        <a:solidFill>
          <a:srgbClr val="BBD5C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ar-LB" dirty="0" smtClean="0"/>
            <a:t>التسبيخ واعادة التدوير</a:t>
          </a:r>
          <a:endParaRPr lang="en-US" dirty="0"/>
        </a:p>
      </dgm:t>
    </dgm:pt>
    <dgm:pt modelId="{63121004-D411-45FF-AFC4-09F2D672344C}" type="sibTrans" cxnId="{EE16FFD0-CDCF-463C-BB83-90277AE746B1}">
      <dgm:prSet/>
      <dgm:spPr/>
      <dgm:t>
        <a:bodyPr/>
        <a:lstStyle/>
        <a:p>
          <a:endParaRPr lang="en-US"/>
        </a:p>
      </dgm:t>
    </dgm:pt>
    <dgm:pt modelId="{206F80E5-2B95-4B2B-B7FB-192AA253BD3B}" type="parTrans" cxnId="{EE16FFD0-CDCF-463C-BB83-90277AE746B1}">
      <dgm:prSet/>
      <dgm:spPr/>
      <dgm:t>
        <a:bodyPr/>
        <a:lstStyle/>
        <a:p>
          <a:endParaRPr lang="en-US"/>
        </a:p>
      </dgm:t>
    </dgm:pt>
    <dgm:pt modelId="{E78669BD-DD3D-495A-8A6F-B485771D937F}" type="pres">
      <dgm:prSet presAssocID="{9F0810CC-0848-468C-BA40-28A6A0388D4D}" presName="CompostProcess" presStyleCnt="0">
        <dgm:presLayoutVars>
          <dgm:dir/>
          <dgm:resizeHandles val="exact"/>
        </dgm:presLayoutVars>
      </dgm:prSet>
      <dgm:spPr/>
    </dgm:pt>
    <dgm:pt modelId="{32D2206D-B4CE-4721-A43B-35EEF7517550}" type="pres">
      <dgm:prSet presAssocID="{9F0810CC-0848-468C-BA40-28A6A0388D4D}" presName="arrow" presStyleLbl="bgShp" presStyleIdx="0" presStyleCnt="1" custScaleX="117647"/>
      <dgm:spPr>
        <a:solidFill>
          <a:srgbClr val="FEA787"/>
        </a:solidFill>
        <a:scene3d>
          <a:camera prst="orthographicFront"/>
          <a:lightRig rig="threePt" dir="t"/>
        </a:scene3d>
        <a:sp3d>
          <a:bevelT w="101600" prst="riblet"/>
        </a:sp3d>
      </dgm:spPr>
    </dgm:pt>
    <dgm:pt modelId="{FD0E119F-DF56-40DC-A655-03F893660F7B}" type="pres">
      <dgm:prSet presAssocID="{9F0810CC-0848-468C-BA40-28A6A0388D4D}" presName="linearProcess" presStyleCnt="0"/>
      <dgm:spPr/>
    </dgm:pt>
    <dgm:pt modelId="{4B426325-061F-47E1-94F3-FE443695D752}" type="pres">
      <dgm:prSet presAssocID="{1205B978-A3D3-4BB1-B1FE-904630FFF687}" presName="textNode" presStyleLbl="node1" presStyleIdx="0" presStyleCnt="5">
        <dgm:presLayoutVars>
          <dgm:bulletEnabled val="1"/>
        </dgm:presLayoutVars>
      </dgm:prSet>
      <dgm:spPr/>
    </dgm:pt>
    <dgm:pt modelId="{3A7CAEE0-C19C-415E-9E8F-DD138EAB2952}" type="pres">
      <dgm:prSet presAssocID="{830D0082-4E60-4856-839A-0D1AC2B667FA}" presName="sibTrans" presStyleCnt="0"/>
      <dgm:spPr/>
    </dgm:pt>
    <dgm:pt modelId="{9780E11E-3D6C-47D1-8392-54499924D5F1}" type="pres">
      <dgm:prSet presAssocID="{6D5F1728-6B19-4F02-A9F2-8FFBE3EB94E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261CD-278A-4A89-86B0-781347B91FBB}" type="pres">
      <dgm:prSet presAssocID="{1BD7E729-07D1-4C3D-806C-A4F62FEC9C99}" presName="sibTrans" presStyleCnt="0"/>
      <dgm:spPr/>
    </dgm:pt>
    <dgm:pt modelId="{6E948975-8327-49B9-887D-14DABBBA746B}" type="pres">
      <dgm:prSet presAssocID="{E52770FF-D4FD-4056-BB88-55DC016DB0D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1FC28-40F6-4FB1-9A45-EA1C2F88D486}" type="pres">
      <dgm:prSet presAssocID="{63121004-D411-45FF-AFC4-09F2D672344C}" presName="sibTrans" presStyleCnt="0"/>
      <dgm:spPr/>
    </dgm:pt>
    <dgm:pt modelId="{54E724B5-FE5C-41E5-90D7-235CB3223A12}" type="pres">
      <dgm:prSet presAssocID="{17BB717E-E940-444C-9420-AF6F1234C1F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39DF0-4C56-4581-8F28-86CF7DA24C7E}" type="pres">
      <dgm:prSet presAssocID="{479591EE-1ACA-437A-AFFC-A326A36B9AEB}" presName="sibTrans" presStyleCnt="0"/>
      <dgm:spPr/>
    </dgm:pt>
    <dgm:pt modelId="{C5178B39-DBD4-471E-9E88-2FA98BB25597}" type="pres">
      <dgm:prSet presAssocID="{750DC698-A288-40C0-80FA-8B7CC7A9039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63E418-6B11-4637-8701-E8A2A60F55F7}" type="presOf" srcId="{17BB717E-E940-444C-9420-AF6F1234C1F1}" destId="{54E724B5-FE5C-41E5-90D7-235CB3223A12}" srcOrd="0" destOrd="0" presId="urn:microsoft.com/office/officeart/2005/8/layout/hProcess9"/>
    <dgm:cxn modelId="{2D9648EC-EBF7-4C44-9610-5BAB5CA7BAA3}" srcId="{9F0810CC-0848-468C-BA40-28A6A0388D4D}" destId="{1205B978-A3D3-4BB1-B1FE-904630FFF687}" srcOrd="0" destOrd="0" parTransId="{009F8B23-27CE-4B52-93D7-41D67E9E2344}" sibTransId="{830D0082-4E60-4856-839A-0D1AC2B667FA}"/>
    <dgm:cxn modelId="{EE16FFD0-CDCF-463C-BB83-90277AE746B1}" srcId="{9F0810CC-0848-468C-BA40-28A6A0388D4D}" destId="{E52770FF-D4FD-4056-BB88-55DC016DB0D6}" srcOrd="2" destOrd="0" parTransId="{206F80E5-2B95-4B2B-B7FB-192AA253BD3B}" sibTransId="{63121004-D411-45FF-AFC4-09F2D672344C}"/>
    <dgm:cxn modelId="{54A1DE9D-1915-4D3A-B7B0-8C91A9A2E2A5}" srcId="{9F0810CC-0848-468C-BA40-28A6A0388D4D}" destId="{750DC698-A288-40C0-80FA-8B7CC7A9039E}" srcOrd="4" destOrd="0" parTransId="{55772DA1-8731-4E4D-A945-378736206570}" sibTransId="{BC750999-DAAD-4FD6-B558-857C5F8A5E7E}"/>
    <dgm:cxn modelId="{B5818012-19C5-487E-A207-BC45F0DF93CB}" srcId="{9F0810CC-0848-468C-BA40-28A6A0388D4D}" destId="{17BB717E-E940-444C-9420-AF6F1234C1F1}" srcOrd="3" destOrd="0" parTransId="{DEDEF2F3-38BA-4F72-B9A1-F27FBD0B415B}" sibTransId="{479591EE-1ACA-437A-AFFC-A326A36B9AEB}"/>
    <dgm:cxn modelId="{F8FBFBA9-A470-4F15-98F6-64CA794DBD8F}" type="presOf" srcId="{E52770FF-D4FD-4056-BB88-55DC016DB0D6}" destId="{6E948975-8327-49B9-887D-14DABBBA746B}" srcOrd="0" destOrd="0" presId="urn:microsoft.com/office/officeart/2005/8/layout/hProcess9"/>
    <dgm:cxn modelId="{BB2D2006-1084-483B-8D4E-CAAF10917A3E}" type="presOf" srcId="{9F0810CC-0848-468C-BA40-28A6A0388D4D}" destId="{E78669BD-DD3D-495A-8A6F-B485771D937F}" srcOrd="0" destOrd="0" presId="urn:microsoft.com/office/officeart/2005/8/layout/hProcess9"/>
    <dgm:cxn modelId="{E9058D6F-0265-4B8A-B575-236681BF7AC7}" type="presOf" srcId="{750DC698-A288-40C0-80FA-8B7CC7A9039E}" destId="{C5178B39-DBD4-471E-9E88-2FA98BB25597}" srcOrd="0" destOrd="0" presId="urn:microsoft.com/office/officeart/2005/8/layout/hProcess9"/>
    <dgm:cxn modelId="{B6C13F63-80CF-4640-9432-258289B23077}" srcId="{9F0810CC-0848-468C-BA40-28A6A0388D4D}" destId="{6D5F1728-6B19-4F02-A9F2-8FFBE3EB94E4}" srcOrd="1" destOrd="0" parTransId="{511B130F-0905-4686-816F-FB48FBAD526E}" sibTransId="{1BD7E729-07D1-4C3D-806C-A4F62FEC9C99}"/>
    <dgm:cxn modelId="{6BB673FC-926B-41B7-9AE9-862EEB7E1A9A}" type="presOf" srcId="{6D5F1728-6B19-4F02-A9F2-8FFBE3EB94E4}" destId="{9780E11E-3D6C-47D1-8392-54499924D5F1}" srcOrd="0" destOrd="0" presId="urn:microsoft.com/office/officeart/2005/8/layout/hProcess9"/>
    <dgm:cxn modelId="{3E2B1BC8-3785-4784-A7BE-F94E7C2055B1}" type="presOf" srcId="{1205B978-A3D3-4BB1-B1FE-904630FFF687}" destId="{4B426325-061F-47E1-94F3-FE443695D752}" srcOrd="0" destOrd="0" presId="urn:microsoft.com/office/officeart/2005/8/layout/hProcess9"/>
    <dgm:cxn modelId="{672695A2-BFF8-4A49-BDD5-DC4705F5898F}" type="presParOf" srcId="{E78669BD-DD3D-495A-8A6F-B485771D937F}" destId="{32D2206D-B4CE-4721-A43B-35EEF7517550}" srcOrd="0" destOrd="0" presId="urn:microsoft.com/office/officeart/2005/8/layout/hProcess9"/>
    <dgm:cxn modelId="{F5AE0A65-D48D-4D54-9C0A-626E1D6F5020}" type="presParOf" srcId="{E78669BD-DD3D-495A-8A6F-B485771D937F}" destId="{FD0E119F-DF56-40DC-A655-03F893660F7B}" srcOrd="1" destOrd="0" presId="urn:microsoft.com/office/officeart/2005/8/layout/hProcess9"/>
    <dgm:cxn modelId="{EA24C756-AFBE-45B7-95A3-EBB4020D8124}" type="presParOf" srcId="{FD0E119F-DF56-40DC-A655-03F893660F7B}" destId="{4B426325-061F-47E1-94F3-FE443695D752}" srcOrd="0" destOrd="0" presId="urn:microsoft.com/office/officeart/2005/8/layout/hProcess9"/>
    <dgm:cxn modelId="{B4BF0243-7EB9-4A74-96D6-961A88AE2457}" type="presParOf" srcId="{FD0E119F-DF56-40DC-A655-03F893660F7B}" destId="{3A7CAEE0-C19C-415E-9E8F-DD138EAB2952}" srcOrd="1" destOrd="0" presId="urn:microsoft.com/office/officeart/2005/8/layout/hProcess9"/>
    <dgm:cxn modelId="{DC1342CD-3B22-44D2-900D-C75BC7FC3D26}" type="presParOf" srcId="{FD0E119F-DF56-40DC-A655-03F893660F7B}" destId="{9780E11E-3D6C-47D1-8392-54499924D5F1}" srcOrd="2" destOrd="0" presId="urn:microsoft.com/office/officeart/2005/8/layout/hProcess9"/>
    <dgm:cxn modelId="{E694397B-BA7D-44DB-8D43-200059551357}" type="presParOf" srcId="{FD0E119F-DF56-40DC-A655-03F893660F7B}" destId="{F4F261CD-278A-4A89-86B0-781347B91FBB}" srcOrd="3" destOrd="0" presId="urn:microsoft.com/office/officeart/2005/8/layout/hProcess9"/>
    <dgm:cxn modelId="{5E854B47-8C49-496D-8607-6D27B993C6C2}" type="presParOf" srcId="{FD0E119F-DF56-40DC-A655-03F893660F7B}" destId="{6E948975-8327-49B9-887D-14DABBBA746B}" srcOrd="4" destOrd="0" presId="urn:microsoft.com/office/officeart/2005/8/layout/hProcess9"/>
    <dgm:cxn modelId="{C50E0E48-7CEC-4E68-BA06-D8E583D84571}" type="presParOf" srcId="{FD0E119F-DF56-40DC-A655-03F893660F7B}" destId="{0C81FC28-40F6-4FB1-9A45-EA1C2F88D486}" srcOrd="5" destOrd="0" presId="urn:microsoft.com/office/officeart/2005/8/layout/hProcess9"/>
    <dgm:cxn modelId="{667FA727-8A36-40DB-9F71-9C3F2ADE21A4}" type="presParOf" srcId="{FD0E119F-DF56-40DC-A655-03F893660F7B}" destId="{54E724B5-FE5C-41E5-90D7-235CB3223A12}" srcOrd="6" destOrd="0" presId="urn:microsoft.com/office/officeart/2005/8/layout/hProcess9"/>
    <dgm:cxn modelId="{B2FCA835-6495-45E6-8469-F936BB4DB16D}" type="presParOf" srcId="{FD0E119F-DF56-40DC-A655-03F893660F7B}" destId="{98439DF0-4C56-4581-8F28-86CF7DA24C7E}" srcOrd="7" destOrd="0" presId="urn:microsoft.com/office/officeart/2005/8/layout/hProcess9"/>
    <dgm:cxn modelId="{430A56A4-22ED-419F-B90A-E5C434E01B91}" type="presParOf" srcId="{FD0E119F-DF56-40DC-A655-03F893660F7B}" destId="{C5178B39-DBD4-471E-9E88-2FA98BB2559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2206D-B4CE-4721-A43B-35EEF7517550}">
      <dsp:nvSpPr>
        <dsp:cNvPr id="0" name=""/>
        <dsp:cNvSpPr/>
      </dsp:nvSpPr>
      <dsp:spPr>
        <a:xfrm>
          <a:off x="1" y="0"/>
          <a:ext cx="5672764" cy="2313001"/>
        </a:xfrm>
        <a:prstGeom prst="rightArrow">
          <a:avLst/>
        </a:prstGeom>
        <a:solidFill>
          <a:srgbClr val="FEA787"/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26325-061F-47E1-94F3-FE443695D752}">
      <dsp:nvSpPr>
        <dsp:cNvPr id="0" name=""/>
        <dsp:cNvSpPr/>
      </dsp:nvSpPr>
      <dsp:spPr>
        <a:xfrm>
          <a:off x="1432" y="693900"/>
          <a:ext cx="1078748" cy="925200"/>
        </a:xfrm>
        <a:prstGeom prst="roundRect">
          <a:avLst/>
        </a:prstGeom>
        <a:solidFill>
          <a:srgbClr val="DBF0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LB" sz="1700" kern="1200" dirty="0" smtClean="0"/>
            <a:t>الطمر الصحي</a:t>
          </a:r>
          <a:endParaRPr lang="en-US" sz="1700" kern="1200" dirty="0"/>
        </a:p>
      </dsp:txBody>
      <dsp:txXfrm>
        <a:off x="46597" y="739065"/>
        <a:ext cx="988418" cy="834870"/>
      </dsp:txXfrm>
    </dsp:sp>
    <dsp:sp modelId="{9780E11E-3D6C-47D1-8392-54499924D5F1}">
      <dsp:nvSpPr>
        <dsp:cNvPr id="0" name=""/>
        <dsp:cNvSpPr/>
      </dsp:nvSpPr>
      <dsp:spPr>
        <a:xfrm>
          <a:off x="1149220" y="693900"/>
          <a:ext cx="1078748" cy="925200"/>
        </a:xfrm>
        <a:prstGeom prst="roundRect">
          <a:avLst/>
        </a:prstGeom>
        <a:solidFill>
          <a:srgbClr val="CDE8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LB" sz="1700" kern="1200" smtClean="0"/>
            <a:t>استرداد الطاقة </a:t>
          </a:r>
          <a:endParaRPr lang="en-US" sz="1700" kern="1200" dirty="0"/>
        </a:p>
      </dsp:txBody>
      <dsp:txXfrm>
        <a:off x="1194385" y="739065"/>
        <a:ext cx="988418" cy="834870"/>
      </dsp:txXfrm>
    </dsp:sp>
    <dsp:sp modelId="{6E948975-8327-49B9-887D-14DABBBA746B}">
      <dsp:nvSpPr>
        <dsp:cNvPr id="0" name=""/>
        <dsp:cNvSpPr/>
      </dsp:nvSpPr>
      <dsp:spPr>
        <a:xfrm>
          <a:off x="2297009" y="693900"/>
          <a:ext cx="1078748" cy="925200"/>
        </a:xfrm>
        <a:prstGeom prst="roundRect">
          <a:avLst/>
        </a:prstGeom>
        <a:solidFill>
          <a:srgbClr val="BBD5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LB" sz="1700" kern="1200" dirty="0" smtClean="0"/>
            <a:t>التسبيخ واعادة التدوير</a:t>
          </a:r>
          <a:endParaRPr lang="en-US" sz="1700" kern="1200" dirty="0"/>
        </a:p>
      </dsp:txBody>
      <dsp:txXfrm>
        <a:off x="2342174" y="739065"/>
        <a:ext cx="988418" cy="834870"/>
      </dsp:txXfrm>
    </dsp:sp>
    <dsp:sp modelId="{54E724B5-FE5C-41E5-90D7-235CB3223A12}">
      <dsp:nvSpPr>
        <dsp:cNvPr id="0" name=""/>
        <dsp:cNvSpPr/>
      </dsp:nvSpPr>
      <dsp:spPr>
        <a:xfrm>
          <a:off x="3444797" y="693900"/>
          <a:ext cx="1078748" cy="925200"/>
        </a:xfrm>
        <a:prstGeom prst="roundRect">
          <a:avLst/>
        </a:prstGeom>
        <a:solidFill>
          <a:srgbClr val="9EB5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LB" sz="1700" kern="1200" dirty="0" smtClean="0"/>
            <a:t>اعادة الاستعمال</a:t>
          </a:r>
          <a:endParaRPr lang="en-US" sz="1700" kern="1200" dirty="0"/>
        </a:p>
      </dsp:txBody>
      <dsp:txXfrm>
        <a:off x="3489962" y="739065"/>
        <a:ext cx="988418" cy="834870"/>
      </dsp:txXfrm>
    </dsp:sp>
    <dsp:sp modelId="{C5178B39-DBD4-471E-9E88-2FA98BB25597}">
      <dsp:nvSpPr>
        <dsp:cNvPr id="0" name=""/>
        <dsp:cNvSpPr/>
      </dsp:nvSpPr>
      <dsp:spPr>
        <a:xfrm>
          <a:off x="4592585" y="693900"/>
          <a:ext cx="1078748" cy="925200"/>
        </a:xfrm>
        <a:prstGeom prst="roundRect">
          <a:avLst/>
        </a:prstGeom>
        <a:solidFill>
          <a:srgbClr val="BED2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LB" sz="1700" kern="1200" dirty="0" smtClean="0"/>
            <a:t>التخفيف</a:t>
          </a:r>
          <a:endParaRPr lang="en-US" sz="1700" kern="1200" dirty="0"/>
        </a:p>
      </dsp:txBody>
      <dsp:txXfrm>
        <a:off x="4637750" y="739065"/>
        <a:ext cx="988418" cy="834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7D9F-8507-4962-9195-D38B996032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BDD4-7F1D-4E6F-A8B8-4804B780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2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7D9F-8507-4962-9195-D38B996032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BDD4-7F1D-4E6F-A8B8-4804B780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7D9F-8507-4962-9195-D38B996032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BDD4-7F1D-4E6F-A8B8-4804B780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4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7D9F-8507-4962-9195-D38B996032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BDD4-7F1D-4E6F-A8B8-4804B780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1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7D9F-8507-4962-9195-D38B996032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BDD4-7F1D-4E6F-A8B8-4804B780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4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7D9F-8507-4962-9195-D38B996032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BDD4-7F1D-4E6F-A8B8-4804B780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5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7D9F-8507-4962-9195-D38B996032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BDD4-7F1D-4E6F-A8B8-4804B780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4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7D9F-8507-4962-9195-D38B996032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BDD4-7F1D-4E6F-A8B8-4804B780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2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7D9F-8507-4962-9195-D38B996032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BDD4-7F1D-4E6F-A8B8-4804B780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0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7D9F-8507-4962-9195-D38B996032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BDD4-7F1D-4E6F-A8B8-4804B780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8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7D9F-8507-4962-9195-D38B996032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BDD4-7F1D-4E6F-A8B8-4804B780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3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E7D9F-8507-4962-9195-D38B9960324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9BDD4-7F1D-4E6F-A8B8-4804B780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21" Type="http://schemas.openxmlformats.org/officeDocument/2006/relationships/image" Target="../media/image2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diagramQuickStyle" Target="../diagrams/quickStyle1.xml"/><Relationship Id="rId2" Type="http://schemas.openxmlformats.org/officeDocument/2006/relationships/image" Target="../media/image14.png"/><Relationship Id="rId16" Type="http://schemas.openxmlformats.org/officeDocument/2006/relationships/diagramLayout" Target="../diagrams/layout1.xml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24" Type="http://schemas.openxmlformats.org/officeDocument/2006/relationships/image" Target="../media/image30.png"/><Relationship Id="rId5" Type="http://schemas.openxmlformats.org/officeDocument/2006/relationships/image" Target="../media/image17.png"/><Relationship Id="rId15" Type="http://schemas.openxmlformats.org/officeDocument/2006/relationships/diagramData" Target="../diagrams/data1.xml"/><Relationship Id="rId23" Type="http://schemas.openxmlformats.org/officeDocument/2006/relationships/image" Target="../media/image29.png"/><Relationship Id="rId10" Type="http://schemas.openxmlformats.org/officeDocument/2006/relationships/image" Target="../media/image21.png"/><Relationship Id="rId19" Type="http://schemas.microsoft.com/office/2007/relationships/diagramDrawing" Target="../diagrams/drawing1.xml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00549" cy="685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Bradley Hand ITC" panose="03070402050302030203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0549" y="0"/>
            <a:ext cx="6100549" cy="6858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DD0730-46D6-4957-A0A1-1A342BB051A0}"/>
              </a:ext>
            </a:extLst>
          </p:cNvPr>
          <p:cNvGrpSpPr/>
          <p:nvPr/>
        </p:nvGrpSpPr>
        <p:grpSpPr>
          <a:xfrm rot="16200000">
            <a:off x="3956892" y="3266957"/>
            <a:ext cx="6258946" cy="729570"/>
            <a:chOff x="352930" y="4568975"/>
            <a:chExt cx="8636741" cy="755624"/>
          </a:xfrm>
        </p:grpSpPr>
        <p:sp>
          <p:nvSpPr>
            <p:cNvPr id="14" name="Freeform: Shape 7">
              <a:extLst>
                <a:ext uri="{FF2B5EF4-FFF2-40B4-BE49-F238E27FC236}">
                  <a16:creationId xmlns:a16="http://schemas.microsoft.com/office/drawing/2014/main" id="{FD52A9AA-8A2B-4796-A01C-9F39B673BC82}"/>
                </a:ext>
              </a:extLst>
            </p:cNvPr>
            <p:cNvSpPr/>
            <p:nvPr/>
          </p:nvSpPr>
          <p:spPr>
            <a:xfrm>
              <a:off x="352930" y="4568975"/>
              <a:ext cx="1877552" cy="751020"/>
            </a:xfrm>
            <a:custGeom>
              <a:avLst/>
              <a:gdLst>
                <a:gd name="connsiteX0" fmla="*/ 0 w 1877552"/>
                <a:gd name="connsiteY0" fmla="*/ 0 h 751020"/>
                <a:gd name="connsiteX1" fmla="*/ 1502042 w 1877552"/>
                <a:gd name="connsiteY1" fmla="*/ 0 h 751020"/>
                <a:gd name="connsiteX2" fmla="*/ 1877552 w 1877552"/>
                <a:gd name="connsiteY2" fmla="*/ 375510 h 751020"/>
                <a:gd name="connsiteX3" fmla="*/ 1502042 w 1877552"/>
                <a:gd name="connsiteY3" fmla="*/ 751020 h 751020"/>
                <a:gd name="connsiteX4" fmla="*/ 0 w 1877552"/>
                <a:gd name="connsiteY4" fmla="*/ 751020 h 751020"/>
                <a:gd name="connsiteX5" fmla="*/ 375510 w 1877552"/>
                <a:gd name="connsiteY5" fmla="*/ 375510 h 751020"/>
                <a:gd name="connsiteX6" fmla="*/ 0 w 1877552"/>
                <a:gd name="connsiteY6" fmla="*/ 0 h 75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7552" h="751020">
                  <a:moveTo>
                    <a:pt x="0" y="0"/>
                  </a:moveTo>
                  <a:lnTo>
                    <a:pt x="1502042" y="0"/>
                  </a:lnTo>
                  <a:lnTo>
                    <a:pt x="1877552" y="375510"/>
                  </a:lnTo>
                  <a:lnTo>
                    <a:pt x="1502042" y="751020"/>
                  </a:lnTo>
                  <a:lnTo>
                    <a:pt x="0" y="751020"/>
                  </a:lnTo>
                  <a:lnTo>
                    <a:pt x="375510" y="375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E03D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3519" tIns="22670" rIns="398180" bIns="226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LB" sz="1200" b="1" kern="1200" dirty="0">
                  <a:solidFill>
                    <a:schemeClr val="bg1"/>
                  </a:solidFill>
                  <a:cs typeface="+mj-cs"/>
                </a:rPr>
                <a:t>الطمر الصحي</a:t>
              </a:r>
              <a:endParaRPr lang="en-US" sz="1200" b="1" kern="1200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15" name="Freeform: Shape 8">
              <a:extLst>
                <a:ext uri="{FF2B5EF4-FFF2-40B4-BE49-F238E27FC236}">
                  <a16:creationId xmlns:a16="http://schemas.microsoft.com/office/drawing/2014/main" id="{1F636CAD-25DE-4E21-8F71-32B79914196A}"/>
                </a:ext>
              </a:extLst>
            </p:cNvPr>
            <p:cNvSpPr/>
            <p:nvPr/>
          </p:nvSpPr>
          <p:spPr>
            <a:xfrm>
              <a:off x="2020326" y="4573579"/>
              <a:ext cx="1877552" cy="751020"/>
            </a:xfrm>
            <a:custGeom>
              <a:avLst/>
              <a:gdLst>
                <a:gd name="connsiteX0" fmla="*/ 0 w 1877552"/>
                <a:gd name="connsiteY0" fmla="*/ 0 h 751020"/>
                <a:gd name="connsiteX1" fmla="*/ 1502042 w 1877552"/>
                <a:gd name="connsiteY1" fmla="*/ 0 h 751020"/>
                <a:gd name="connsiteX2" fmla="*/ 1877552 w 1877552"/>
                <a:gd name="connsiteY2" fmla="*/ 375510 h 751020"/>
                <a:gd name="connsiteX3" fmla="*/ 1502042 w 1877552"/>
                <a:gd name="connsiteY3" fmla="*/ 751020 h 751020"/>
                <a:gd name="connsiteX4" fmla="*/ 0 w 1877552"/>
                <a:gd name="connsiteY4" fmla="*/ 751020 h 751020"/>
                <a:gd name="connsiteX5" fmla="*/ 375510 w 1877552"/>
                <a:gd name="connsiteY5" fmla="*/ 375510 h 751020"/>
                <a:gd name="connsiteX6" fmla="*/ 0 w 1877552"/>
                <a:gd name="connsiteY6" fmla="*/ 0 h 75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7552" h="751020">
                  <a:moveTo>
                    <a:pt x="0" y="0"/>
                  </a:moveTo>
                  <a:lnTo>
                    <a:pt x="1502042" y="0"/>
                  </a:lnTo>
                  <a:lnTo>
                    <a:pt x="1877552" y="375510"/>
                  </a:lnTo>
                  <a:lnTo>
                    <a:pt x="1502042" y="751020"/>
                  </a:lnTo>
                  <a:lnTo>
                    <a:pt x="0" y="751020"/>
                  </a:lnTo>
                  <a:lnTo>
                    <a:pt x="375510" y="375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142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3519" tIns="22670" rIns="398180" bIns="226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LB" sz="1200" b="1" kern="1200" dirty="0">
                  <a:solidFill>
                    <a:schemeClr val="bg1"/>
                  </a:solidFill>
                  <a:cs typeface="+mj-cs"/>
                </a:rPr>
                <a:t>استرداد الطاقة</a:t>
              </a:r>
              <a:endParaRPr lang="en-US" sz="1200" b="1" kern="1200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7AE37F20-BD08-432A-B0EE-B4E511CB267C}"/>
                </a:ext>
              </a:extLst>
            </p:cNvPr>
            <p:cNvSpPr/>
            <p:nvPr/>
          </p:nvSpPr>
          <p:spPr>
            <a:xfrm>
              <a:off x="3710123" y="4573579"/>
              <a:ext cx="1877552" cy="751020"/>
            </a:xfrm>
            <a:custGeom>
              <a:avLst/>
              <a:gdLst>
                <a:gd name="connsiteX0" fmla="*/ 0 w 1877552"/>
                <a:gd name="connsiteY0" fmla="*/ 0 h 751020"/>
                <a:gd name="connsiteX1" fmla="*/ 1502042 w 1877552"/>
                <a:gd name="connsiteY1" fmla="*/ 0 h 751020"/>
                <a:gd name="connsiteX2" fmla="*/ 1877552 w 1877552"/>
                <a:gd name="connsiteY2" fmla="*/ 375510 h 751020"/>
                <a:gd name="connsiteX3" fmla="*/ 1502042 w 1877552"/>
                <a:gd name="connsiteY3" fmla="*/ 751020 h 751020"/>
                <a:gd name="connsiteX4" fmla="*/ 0 w 1877552"/>
                <a:gd name="connsiteY4" fmla="*/ 751020 h 751020"/>
                <a:gd name="connsiteX5" fmla="*/ 375510 w 1877552"/>
                <a:gd name="connsiteY5" fmla="*/ 375510 h 751020"/>
                <a:gd name="connsiteX6" fmla="*/ 0 w 1877552"/>
                <a:gd name="connsiteY6" fmla="*/ 0 h 75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7552" h="751020">
                  <a:moveTo>
                    <a:pt x="0" y="0"/>
                  </a:moveTo>
                  <a:lnTo>
                    <a:pt x="1502042" y="0"/>
                  </a:lnTo>
                  <a:lnTo>
                    <a:pt x="1877552" y="375510"/>
                  </a:lnTo>
                  <a:lnTo>
                    <a:pt x="1502042" y="751020"/>
                  </a:lnTo>
                  <a:lnTo>
                    <a:pt x="0" y="751020"/>
                  </a:lnTo>
                  <a:lnTo>
                    <a:pt x="375510" y="375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B377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3519" tIns="22670" rIns="398180" bIns="226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LB" sz="1200" b="1" kern="1200" dirty="0" smtClean="0">
                  <a:solidFill>
                    <a:schemeClr val="bg1"/>
                  </a:solidFill>
                  <a:cs typeface="+mj-cs"/>
                </a:rPr>
                <a:t>التسبيخ 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LB" sz="1200" b="1" dirty="0" smtClean="0">
                  <a:solidFill>
                    <a:schemeClr val="bg1"/>
                  </a:solidFill>
                  <a:cs typeface="+mj-cs"/>
                </a:rPr>
                <a:t>واعادة التدوير</a:t>
              </a:r>
              <a:endParaRPr lang="en-US" sz="1200" b="1" kern="1200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9DE62832-6B8E-48A6-ACE0-1E4E2D5C81EC}"/>
                </a:ext>
              </a:extLst>
            </p:cNvPr>
            <p:cNvSpPr/>
            <p:nvPr/>
          </p:nvSpPr>
          <p:spPr>
            <a:xfrm>
              <a:off x="5399920" y="4573579"/>
              <a:ext cx="1877552" cy="751020"/>
            </a:xfrm>
            <a:custGeom>
              <a:avLst/>
              <a:gdLst>
                <a:gd name="connsiteX0" fmla="*/ 0 w 1877552"/>
                <a:gd name="connsiteY0" fmla="*/ 0 h 751020"/>
                <a:gd name="connsiteX1" fmla="*/ 1502042 w 1877552"/>
                <a:gd name="connsiteY1" fmla="*/ 0 h 751020"/>
                <a:gd name="connsiteX2" fmla="*/ 1877552 w 1877552"/>
                <a:gd name="connsiteY2" fmla="*/ 375510 h 751020"/>
                <a:gd name="connsiteX3" fmla="*/ 1502042 w 1877552"/>
                <a:gd name="connsiteY3" fmla="*/ 751020 h 751020"/>
                <a:gd name="connsiteX4" fmla="*/ 0 w 1877552"/>
                <a:gd name="connsiteY4" fmla="*/ 751020 h 751020"/>
                <a:gd name="connsiteX5" fmla="*/ 375510 w 1877552"/>
                <a:gd name="connsiteY5" fmla="*/ 375510 h 751020"/>
                <a:gd name="connsiteX6" fmla="*/ 0 w 1877552"/>
                <a:gd name="connsiteY6" fmla="*/ 0 h 75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7552" h="751020">
                  <a:moveTo>
                    <a:pt x="0" y="0"/>
                  </a:moveTo>
                  <a:lnTo>
                    <a:pt x="1502042" y="0"/>
                  </a:lnTo>
                  <a:lnTo>
                    <a:pt x="1877552" y="375510"/>
                  </a:lnTo>
                  <a:lnTo>
                    <a:pt x="1502042" y="751020"/>
                  </a:lnTo>
                  <a:lnTo>
                    <a:pt x="0" y="751020"/>
                  </a:lnTo>
                  <a:lnTo>
                    <a:pt x="375510" y="375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261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3519" tIns="22670" rIns="398180" bIns="226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LB" sz="1200" b="1" dirty="0" smtClean="0">
                  <a:solidFill>
                    <a:schemeClr val="bg1"/>
                  </a:solidFill>
                </a:rPr>
                <a:t>إعادة         </a:t>
              </a:r>
              <a:r>
                <a:rPr lang="ar-LB" sz="1200" b="1" dirty="0">
                  <a:solidFill>
                    <a:schemeClr val="bg1"/>
                  </a:solidFill>
                </a:rPr>
                <a:t>الاستعمال</a:t>
              </a:r>
              <a:endParaRPr lang="en-US" sz="1200" b="1" dirty="0">
                <a:solidFill>
                  <a:schemeClr val="bg1"/>
                </a:solidFill>
              </a:endParaRP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b="1" kern="1200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18" name="Freeform: Shape 13">
              <a:extLst>
                <a:ext uri="{FF2B5EF4-FFF2-40B4-BE49-F238E27FC236}">
                  <a16:creationId xmlns:a16="http://schemas.microsoft.com/office/drawing/2014/main" id="{17C67096-5DC1-4578-B457-5F685E7E2745}"/>
                </a:ext>
              </a:extLst>
            </p:cNvPr>
            <p:cNvSpPr/>
            <p:nvPr/>
          </p:nvSpPr>
          <p:spPr>
            <a:xfrm>
              <a:off x="7112119" y="4568975"/>
              <a:ext cx="1877552" cy="751020"/>
            </a:xfrm>
            <a:custGeom>
              <a:avLst/>
              <a:gdLst>
                <a:gd name="connsiteX0" fmla="*/ 0 w 1877552"/>
                <a:gd name="connsiteY0" fmla="*/ 0 h 751020"/>
                <a:gd name="connsiteX1" fmla="*/ 1502042 w 1877552"/>
                <a:gd name="connsiteY1" fmla="*/ 0 h 751020"/>
                <a:gd name="connsiteX2" fmla="*/ 1877552 w 1877552"/>
                <a:gd name="connsiteY2" fmla="*/ 375510 h 751020"/>
                <a:gd name="connsiteX3" fmla="*/ 1502042 w 1877552"/>
                <a:gd name="connsiteY3" fmla="*/ 751020 h 751020"/>
                <a:gd name="connsiteX4" fmla="*/ 0 w 1877552"/>
                <a:gd name="connsiteY4" fmla="*/ 751020 h 751020"/>
                <a:gd name="connsiteX5" fmla="*/ 375510 w 1877552"/>
                <a:gd name="connsiteY5" fmla="*/ 375510 h 751020"/>
                <a:gd name="connsiteX6" fmla="*/ 0 w 1877552"/>
                <a:gd name="connsiteY6" fmla="*/ 0 h 75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7552" h="751020">
                  <a:moveTo>
                    <a:pt x="0" y="0"/>
                  </a:moveTo>
                  <a:lnTo>
                    <a:pt x="1502042" y="0"/>
                  </a:lnTo>
                  <a:lnTo>
                    <a:pt x="1877552" y="375510"/>
                  </a:lnTo>
                  <a:lnTo>
                    <a:pt x="1502042" y="751020"/>
                  </a:lnTo>
                  <a:lnTo>
                    <a:pt x="0" y="751020"/>
                  </a:lnTo>
                  <a:lnTo>
                    <a:pt x="375510" y="375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9A6D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3519" tIns="22670" rIns="398180" bIns="226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LB" sz="1200" b="1" kern="1200" dirty="0">
                  <a:solidFill>
                    <a:schemeClr val="bg1"/>
                  </a:solidFill>
                  <a:cs typeface="+mj-cs"/>
                </a:rPr>
                <a:t>  </a:t>
              </a:r>
              <a:r>
                <a:rPr lang="ar-LB" sz="1200" b="1" kern="1200" dirty="0" smtClean="0">
                  <a:solidFill>
                    <a:schemeClr val="bg1"/>
                  </a:solidFill>
                  <a:cs typeface="+mj-cs"/>
                </a:rPr>
                <a:t>التخفيف</a:t>
              </a:r>
              <a:endParaRPr lang="en-US" sz="1200" b="1" kern="1200" dirty="0">
                <a:solidFill>
                  <a:schemeClr val="bg1"/>
                </a:solidFill>
                <a:cs typeface="+mj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383" y="3657600"/>
            <a:ext cx="3643375" cy="3103615"/>
          </a:xfrm>
          <a:prstGeom prst="rect">
            <a:avLst/>
          </a:prstGeom>
        </p:spPr>
      </p:pic>
      <p:sp>
        <p:nvSpPr>
          <p:cNvPr id="24" name="AutoShape 2" descr="https://o.remove.bg/downloads/83f873bc-996c-4b6a-b27b-e6a11b14c74d/d287eb41-f7f6-4bcb-8e22-822aeced3bd0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08" y="464176"/>
            <a:ext cx="1883319" cy="906783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745263" y="2866770"/>
            <a:ext cx="3920801" cy="4109672"/>
            <a:chOff x="1868240" y="2484138"/>
            <a:chExt cx="3866004" cy="338769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/>
            <a:srcRect t="55438"/>
            <a:stretch/>
          </p:blipFill>
          <p:spPr>
            <a:xfrm>
              <a:off x="1868240" y="4149079"/>
              <a:ext cx="3866004" cy="1722749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2906628" y="2484138"/>
              <a:ext cx="1500739" cy="1716104"/>
              <a:chOff x="2906628" y="2484138"/>
              <a:chExt cx="1500739" cy="1716104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48934">
                <a:off x="3297670" y="3795012"/>
                <a:ext cx="405230" cy="40523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66209">
                <a:off x="3897181" y="3622526"/>
                <a:ext cx="395293" cy="395293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22017">
                <a:off x="3363841" y="3174622"/>
                <a:ext cx="557891" cy="557891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64267">
                <a:off x="2906628" y="2963111"/>
                <a:ext cx="449410" cy="44941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9965">
                <a:off x="3906027" y="2976691"/>
                <a:ext cx="501340" cy="50134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82596">
                <a:off x="3389063" y="2484138"/>
                <a:ext cx="446705" cy="446705"/>
              </a:xfrm>
              <a:prstGeom prst="rect">
                <a:avLst/>
              </a:prstGeom>
            </p:spPr>
          </p:pic>
        </p:grp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0632" y="2442127"/>
            <a:ext cx="3987948" cy="45472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9990">
            <a:off x="4913960" y="2744249"/>
            <a:ext cx="785690" cy="7856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27280" y="1295278"/>
            <a:ext cx="4293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2200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 </a:t>
            </a:r>
            <a:r>
              <a:rPr lang="en-US" sz="2200" b="1" dirty="0" smtClean="0">
                <a:solidFill>
                  <a:srgbClr val="4FBF95"/>
                </a:solidFill>
                <a:latin typeface="Bradley Hand ITC" panose="03070402050302030203" pitchFamily="66" charset="0"/>
              </a:rPr>
              <a:t>Household Solid Waste Treatment</a:t>
            </a:r>
          </a:p>
          <a:p>
            <a:pPr algn="ctr"/>
            <a:r>
              <a:rPr lang="ar-LB" sz="2200" dirty="0" smtClean="0">
                <a:solidFill>
                  <a:srgbClr val="4FBF95"/>
                </a:solidFill>
                <a:latin typeface="Bradley Hand ITC" panose="03070402050302030203" pitchFamily="66" charset="0"/>
              </a:rPr>
              <a:t>معالجة النفايات المنزلية الصلبة</a:t>
            </a:r>
            <a:endParaRPr lang="en-US" sz="2200" dirty="0">
              <a:solidFill>
                <a:srgbClr val="4FBF95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0991" y="2158689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EA787"/>
                </a:solidFill>
                <a:latin typeface="Bradley Hand ITC" panose="03070402050302030203" pitchFamily="66" charset="0"/>
              </a:rPr>
              <a:t>Organic Waste</a:t>
            </a:r>
          </a:p>
          <a:p>
            <a:r>
              <a:rPr lang="ar-LB" sz="1600" b="1" dirty="0" smtClean="0">
                <a:solidFill>
                  <a:srgbClr val="FEA787"/>
                </a:solidFill>
                <a:latin typeface="Bradley Hand ITC" panose="03070402050302030203" pitchFamily="66" charset="0"/>
              </a:rPr>
              <a:t>النفايات العضوية</a:t>
            </a:r>
            <a:endParaRPr lang="en-US" sz="1600" dirty="0">
              <a:solidFill>
                <a:srgbClr val="FEA787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1098" y="2177473"/>
            <a:ext cx="1680143" cy="529308"/>
          </a:xfrm>
          <a:prstGeom prst="rect">
            <a:avLst/>
          </a:prstGeom>
          <a:noFill/>
          <a:ln w="19050">
            <a:solidFill>
              <a:srgbClr val="00A2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031049" y="2128195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EA787"/>
                </a:solidFill>
                <a:latin typeface="Bradley Hand ITC" panose="03070402050302030203" pitchFamily="66" charset="0"/>
              </a:rPr>
              <a:t>Other’s</a:t>
            </a:r>
          </a:p>
          <a:p>
            <a:pPr algn="ctr"/>
            <a:r>
              <a:rPr lang="ar-LB" sz="1600" b="1" dirty="0" smtClean="0">
                <a:solidFill>
                  <a:srgbClr val="FEA787"/>
                </a:solidFill>
                <a:latin typeface="Bradley Hand ITC" panose="03070402050302030203" pitchFamily="66" charset="0"/>
              </a:rPr>
              <a:t>باقي انواع النفايات</a:t>
            </a:r>
            <a:endParaRPr lang="en-US" sz="1600" b="1" dirty="0" smtClean="0">
              <a:solidFill>
                <a:srgbClr val="FEA787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71416" y="2156660"/>
            <a:ext cx="1680143" cy="529308"/>
          </a:xfrm>
          <a:prstGeom prst="rect">
            <a:avLst/>
          </a:prstGeom>
          <a:noFill/>
          <a:ln w="19050">
            <a:solidFill>
              <a:srgbClr val="00A2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813800">
            <a:off x="1797103" y="2296800"/>
            <a:ext cx="1323825" cy="127087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786200" flipH="1">
            <a:off x="3027644" y="2302179"/>
            <a:ext cx="1323825" cy="1270872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-2" y="-1"/>
            <a:ext cx="12201100" cy="767223"/>
          </a:xfrm>
          <a:custGeom>
            <a:avLst/>
            <a:gdLst>
              <a:gd name="connsiteX0" fmla="*/ 0 w 12192000"/>
              <a:gd name="connsiteY0" fmla="*/ 0 h 464176"/>
              <a:gd name="connsiteX1" fmla="*/ 12192000 w 12192000"/>
              <a:gd name="connsiteY1" fmla="*/ 0 h 464176"/>
              <a:gd name="connsiteX2" fmla="*/ 12192000 w 12192000"/>
              <a:gd name="connsiteY2" fmla="*/ 464176 h 464176"/>
              <a:gd name="connsiteX3" fmla="*/ 0 w 12192000"/>
              <a:gd name="connsiteY3" fmla="*/ 464176 h 464176"/>
              <a:gd name="connsiteX4" fmla="*/ 0 w 12192000"/>
              <a:gd name="connsiteY4" fmla="*/ 0 h 464176"/>
              <a:gd name="connsiteX0" fmla="*/ 32657 w 12224657"/>
              <a:gd name="connsiteY0" fmla="*/ 0 h 480504"/>
              <a:gd name="connsiteX1" fmla="*/ 12224657 w 12224657"/>
              <a:gd name="connsiteY1" fmla="*/ 0 h 480504"/>
              <a:gd name="connsiteX2" fmla="*/ 12224657 w 12224657"/>
              <a:gd name="connsiteY2" fmla="*/ 464176 h 480504"/>
              <a:gd name="connsiteX3" fmla="*/ 0 w 12224657"/>
              <a:gd name="connsiteY3" fmla="*/ 480504 h 480504"/>
              <a:gd name="connsiteX4" fmla="*/ 32657 w 12224657"/>
              <a:gd name="connsiteY4" fmla="*/ 0 h 480504"/>
              <a:gd name="connsiteX0" fmla="*/ 32657 w 12224657"/>
              <a:gd name="connsiteY0" fmla="*/ 0 h 480504"/>
              <a:gd name="connsiteX1" fmla="*/ 12224657 w 12224657"/>
              <a:gd name="connsiteY1" fmla="*/ 0 h 480504"/>
              <a:gd name="connsiteX2" fmla="*/ 12224657 w 12224657"/>
              <a:gd name="connsiteY2" fmla="*/ 464176 h 480504"/>
              <a:gd name="connsiteX3" fmla="*/ 0 w 12224657"/>
              <a:gd name="connsiteY3" fmla="*/ 480504 h 480504"/>
              <a:gd name="connsiteX4" fmla="*/ 32657 w 12224657"/>
              <a:gd name="connsiteY4" fmla="*/ 0 h 480504"/>
              <a:gd name="connsiteX0" fmla="*/ 48974 w 12240974"/>
              <a:gd name="connsiteY0" fmla="*/ 0 h 464205"/>
              <a:gd name="connsiteX1" fmla="*/ 12240974 w 12240974"/>
              <a:gd name="connsiteY1" fmla="*/ 0 h 464205"/>
              <a:gd name="connsiteX2" fmla="*/ 12240974 w 12240974"/>
              <a:gd name="connsiteY2" fmla="*/ 464176 h 464205"/>
              <a:gd name="connsiteX3" fmla="*/ 0 w 12240974"/>
              <a:gd name="connsiteY3" fmla="*/ 371830 h 464205"/>
              <a:gd name="connsiteX4" fmla="*/ 48974 w 12240974"/>
              <a:gd name="connsiteY4" fmla="*/ 0 h 464205"/>
              <a:gd name="connsiteX0" fmla="*/ 25 w 12192025"/>
              <a:gd name="connsiteY0" fmla="*/ 0 h 464204"/>
              <a:gd name="connsiteX1" fmla="*/ 12192025 w 12192025"/>
              <a:gd name="connsiteY1" fmla="*/ 0 h 464204"/>
              <a:gd name="connsiteX2" fmla="*/ 12192025 w 12192025"/>
              <a:gd name="connsiteY2" fmla="*/ 464176 h 464204"/>
              <a:gd name="connsiteX3" fmla="*/ 0 w 12192025"/>
              <a:gd name="connsiteY3" fmla="*/ 352071 h 464204"/>
              <a:gd name="connsiteX4" fmla="*/ 25 w 12192025"/>
              <a:gd name="connsiteY4" fmla="*/ 0 h 46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25" h="464204">
                <a:moveTo>
                  <a:pt x="25" y="0"/>
                </a:moveTo>
                <a:lnTo>
                  <a:pt x="12192025" y="0"/>
                </a:lnTo>
                <a:lnTo>
                  <a:pt x="12192025" y="464176"/>
                </a:lnTo>
                <a:cubicBezTo>
                  <a:pt x="8117139" y="469619"/>
                  <a:pt x="6099629" y="-306515"/>
                  <a:pt x="0" y="352071"/>
                </a:cubicBezTo>
                <a:cubicBezTo>
                  <a:pt x="8" y="234714"/>
                  <a:pt x="17" y="117357"/>
                  <a:pt x="25" y="0"/>
                </a:cubicBezTo>
                <a:close/>
              </a:path>
            </a:pathLst>
          </a:custGeom>
          <a:solidFill>
            <a:srgbClr val="FE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4"/>
          <p:cNvSpPr/>
          <p:nvPr/>
        </p:nvSpPr>
        <p:spPr>
          <a:xfrm>
            <a:off x="0" y="20717"/>
            <a:ext cx="12192000" cy="383612"/>
          </a:xfrm>
          <a:custGeom>
            <a:avLst/>
            <a:gdLst>
              <a:gd name="connsiteX0" fmla="*/ 0 w 12192000"/>
              <a:gd name="connsiteY0" fmla="*/ 0 h 464176"/>
              <a:gd name="connsiteX1" fmla="*/ 12192000 w 12192000"/>
              <a:gd name="connsiteY1" fmla="*/ 0 h 464176"/>
              <a:gd name="connsiteX2" fmla="*/ 12192000 w 12192000"/>
              <a:gd name="connsiteY2" fmla="*/ 464176 h 464176"/>
              <a:gd name="connsiteX3" fmla="*/ 0 w 12192000"/>
              <a:gd name="connsiteY3" fmla="*/ 464176 h 464176"/>
              <a:gd name="connsiteX4" fmla="*/ 0 w 12192000"/>
              <a:gd name="connsiteY4" fmla="*/ 0 h 464176"/>
              <a:gd name="connsiteX0" fmla="*/ 32657 w 12224657"/>
              <a:gd name="connsiteY0" fmla="*/ 0 h 480504"/>
              <a:gd name="connsiteX1" fmla="*/ 12224657 w 12224657"/>
              <a:gd name="connsiteY1" fmla="*/ 0 h 480504"/>
              <a:gd name="connsiteX2" fmla="*/ 12224657 w 12224657"/>
              <a:gd name="connsiteY2" fmla="*/ 464176 h 480504"/>
              <a:gd name="connsiteX3" fmla="*/ 0 w 12224657"/>
              <a:gd name="connsiteY3" fmla="*/ 480504 h 480504"/>
              <a:gd name="connsiteX4" fmla="*/ 32657 w 12224657"/>
              <a:gd name="connsiteY4" fmla="*/ 0 h 480504"/>
              <a:gd name="connsiteX0" fmla="*/ 32657 w 12224657"/>
              <a:gd name="connsiteY0" fmla="*/ 0 h 480504"/>
              <a:gd name="connsiteX1" fmla="*/ 12224657 w 12224657"/>
              <a:gd name="connsiteY1" fmla="*/ 0 h 480504"/>
              <a:gd name="connsiteX2" fmla="*/ 12224657 w 12224657"/>
              <a:gd name="connsiteY2" fmla="*/ 464176 h 480504"/>
              <a:gd name="connsiteX3" fmla="*/ 0 w 12224657"/>
              <a:gd name="connsiteY3" fmla="*/ 480504 h 480504"/>
              <a:gd name="connsiteX4" fmla="*/ 32657 w 12224657"/>
              <a:gd name="connsiteY4" fmla="*/ 0 h 480504"/>
              <a:gd name="connsiteX0" fmla="*/ 48974 w 12240974"/>
              <a:gd name="connsiteY0" fmla="*/ 0 h 464205"/>
              <a:gd name="connsiteX1" fmla="*/ 12240974 w 12240974"/>
              <a:gd name="connsiteY1" fmla="*/ 0 h 464205"/>
              <a:gd name="connsiteX2" fmla="*/ 12240974 w 12240974"/>
              <a:gd name="connsiteY2" fmla="*/ 464176 h 464205"/>
              <a:gd name="connsiteX3" fmla="*/ 0 w 12240974"/>
              <a:gd name="connsiteY3" fmla="*/ 371830 h 464205"/>
              <a:gd name="connsiteX4" fmla="*/ 48974 w 12240974"/>
              <a:gd name="connsiteY4" fmla="*/ 0 h 464205"/>
              <a:gd name="connsiteX0" fmla="*/ 25 w 12192025"/>
              <a:gd name="connsiteY0" fmla="*/ 0 h 464204"/>
              <a:gd name="connsiteX1" fmla="*/ 12192025 w 12192025"/>
              <a:gd name="connsiteY1" fmla="*/ 0 h 464204"/>
              <a:gd name="connsiteX2" fmla="*/ 12192025 w 12192025"/>
              <a:gd name="connsiteY2" fmla="*/ 464176 h 464204"/>
              <a:gd name="connsiteX3" fmla="*/ 0 w 12192025"/>
              <a:gd name="connsiteY3" fmla="*/ 352071 h 464204"/>
              <a:gd name="connsiteX4" fmla="*/ 25 w 12192025"/>
              <a:gd name="connsiteY4" fmla="*/ 0 h 46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25" h="464204">
                <a:moveTo>
                  <a:pt x="25" y="0"/>
                </a:moveTo>
                <a:lnTo>
                  <a:pt x="12192025" y="0"/>
                </a:lnTo>
                <a:lnTo>
                  <a:pt x="12192025" y="464176"/>
                </a:lnTo>
                <a:cubicBezTo>
                  <a:pt x="8117139" y="469619"/>
                  <a:pt x="6099629" y="-306515"/>
                  <a:pt x="0" y="352071"/>
                </a:cubicBezTo>
                <a:cubicBezTo>
                  <a:pt x="8" y="234714"/>
                  <a:pt x="17" y="117357"/>
                  <a:pt x="25" y="0"/>
                </a:cubicBezTo>
                <a:close/>
              </a:path>
            </a:pathLst>
          </a:custGeom>
          <a:solidFill>
            <a:srgbClr val="71C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4"/>
          <p:cNvSpPr/>
          <p:nvPr/>
        </p:nvSpPr>
        <p:spPr>
          <a:xfrm>
            <a:off x="1" y="-14748"/>
            <a:ext cx="12192000" cy="272874"/>
          </a:xfrm>
          <a:custGeom>
            <a:avLst/>
            <a:gdLst>
              <a:gd name="connsiteX0" fmla="*/ 0 w 12192000"/>
              <a:gd name="connsiteY0" fmla="*/ 0 h 464176"/>
              <a:gd name="connsiteX1" fmla="*/ 12192000 w 12192000"/>
              <a:gd name="connsiteY1" fmla="*/ 0 h 464176"/>
              <a:gd name="connsiteX2" fmla="*/ 12192000 w 12192000"/>
              <a:gd name="connsiteY2" fmla="*/ 464176 h 464176"/>
              <a:gd name="connsiteX3" fmla="*/ 0 w 12192000"/>
              <a:gd name="connsiteY3" fmla="*/ 464176 h 464176"/>
              <a:gd name="connsiteX4" fmla="*/ 0 w 12192000"/>
              <a:gd name="connsiteY4" fmla="*/ 0 h 464176"/>
              <a:gd name="connsiteX0" fmla="*/ 32657 w 12224657"/>
              <a:gd name="connsiteY0" fmla="*/ 0 h 480504"/>
              <a:gd name="connsiteX1" fmla="*/ 12224657 w 12224657"/>
              <a:gd name="connsiteY1" fmla="*/ 0 h 480504"/>
              <a:gd name="connsiteX2" fmla="*/ 12224657 w 12224657"/>
              <a:gd name="connsiteY2" fmla="*/ 464176 h 480504"/>
              <a:gd name="connsiteX3" fmla="*/ 0 w 12224657"/>
              <a:gd name="connsiteY3" fmla="*/ 480504 h 480504"/>
              <a:gd name="connsiteX4" fmla="*/ 32657 w 12224657"/>
              <a:gd name="connsiteY4" fmla="*/ 0 h 480504"/>
              <a:gd name="connsiteX0" fmla="*/ 32657 w 12224657"/>
              <a:gd name="connsiteY0" fmla="*/ 0 h 480504"/>
              <a:gd name="connsiteX1" fmla="*/ 12224657 w 12224657"/>
              <a:gd name="connsiteY1" fmla="*/ 0 h 480504"/>
              <a:gd name="connsiteX2" fmla="*/ 12224657 w 12224657"/>
              <a:gd name="connsiteY2" fmla="*/ 464176 h 480504"/>
              <a:gd name="connsiteX3" fmla="*/ 0 w 12224657"/>
              <a:gd name="connsiteY3" fmla="*/ 480504 h 480504"/>
              <a:gd name="connsiteX4" fmla="*/ 32657 w 12224657"/>
              <a:gd name="connsiteY4" fmla="*/ 0 h 480504"/>
              <a:gd name="connsiteX0" fmla="*/ 48974 w 12240974"/>
              <a:gd name="connsiteY0" fmla="*/ 0 h 464205"/>
              <a:gd name="connsiteX1" fmla="*/ 12240974 w 12240974"/>
              <a:gd name="connsiteY1" fmla="*/ 0 h 464205"/>
              <a:gd name="connsiteX2" fmla="*/ 12240974 w 12240974"/>
              <a:gd name="connsiteY2" fmla="*/ 464176 h 464205"/>
              <a:gd name="connsiteX3" fmla="*/ 0 w 12240974"/>
              <a:gd name="connsiteY3" fmla="*/ 371830 h 464205"/>
              <a:gd name="connsiteX4" fmla="*/ 48974 w 12240974"/>
              <a:gd name="connsiteY4" fmla="*/ 0 h 464205"/>
              <a:gd name="connsiteX0" fmla="*/ 25 w 12192025"/>
              <a:gd name="connsiteY0" fmla="*/ 0 h 464204"/>
              <a:gd name="connsiteX1" fmla="*/ 12192025 w 12192025"/>
              <a:gd name="connsiteY1" fmla="*/ 0 h 464204"/>
              <a:gd name="connsiteX2" fmla="*/ 12192025 w 12192025"/>
              <a:gd name="connsiteY2" fmla="*/ 464176 h 464204"/>
              <a:gd name="connsiteX3" fmla="*/ 0 w 12192025"/>
              <a:gd name="connsiteY3" fmla="*/ 352071 h 464204"/>
              <a:gd name="connsiteX4" fmla="*/ 25 w 12192025"/>
              <a:gd name="connsiteY4" fmla="*/ 0 h 46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25" h="464204">
                <a:moveTo>
                  <a:pt x="25" y="0"/>
                </a:moveTo>
                <a:lnTo>
                  <a:pt x="12192025" y="0"/>
                </a:lnTo>
                <a:lnTo>
                  <a:pt x="12192025" y="464176"/>
                </a:lnTo>
                <a:cubicBezTo>
                  <a:pt x="8117139" y="469619"/>
                  <a:pt x="6099629" y="-306515"/>
                  <a:pt x="0" y="352071"/>
                </a:cubicBezTo>
                <a:cubicBezTo>
                  <a:pt x="8" y="234714"/>
                  <a:pt x="17" y="117357"/>
                  <a:pt x="25" y="0"/>
                </a:cubicBezTo>
                <a:close/>
              </a:path>
            </a:pathLst>
          </a:custGeom>
          <a:solidFill>
            <a:srgbClr val="4FB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8201185" y="464176"/>
            <a:ext cx="3119806" cy="3120211"/>
            <a:chOff x="8961786" y="464176"/>
            <a:chExt cx="3119806" cy="3120211"/>
          </a:xfrm>
        </p:grpSpPr>
        <p:sp>
          <p:nvSpPr>
            <p:cNvPr id="60" name="Oval 59"/>
            <p:cNvSpPr/>
            <p:nvPr/>
          </p:nvSpPr>
          <p:spPr>
            <a:xfrm>
              <a:off x="8961786" y="464176"/>
              <a:ext cx="3119806" cy="3120211"/>
            </a:xfrm>
            <a:prstGeom prst="ellipse">
              <a:avLst/>
            </a:prstGeom>
            <a:solidFill>
              <a:srgbClr val="FEB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9112215" y="615506"/>
              <a:ext cx="2798431" cy="28175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EDB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132425" y="640907"/>
              <a:ext cx="2901239" cy="2901239"/>
            </a:xfrm>
            <a:prstGeom prst="rect">
              <a:avLst/>
            </a:prstGeom>
          </p:spPr>
        </p:pic>
      </p:grpSp>
      <p:sp>
        <p:nvSpPr>
          <p:cNvPr id="63" name="Oval 62"/>
          <p:cNvSpPr/>
          <p:nvPr/>
        </p:nvSpPr>
        <p:spPr>
          <a:xfrm>
            <a:off x="73590" y="278352"/>
            <a:ext cx="965963" cy="988500"/>
          </a:xfrm>
          <a:prstGeom prst="ellipse">
            <a:avLst/>
          </a:prstGeom>
          <a:solidFill>
            <a:srgbClr val="FEA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08651" y="323450"/>
            <a:ext cx="895839" cy="9048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5740" y="420533"/>
            <a:ext cx="714251" cy="733426"/>
          </a:xfrm>
          <a:prstGeom prst="rect">
            <a:avLst/>
          </a:prstGeom>
        </p:spPr>
      </p:pic>
      <p:sp>
        <p:nvSpPr>
          <p:cNvPr id="67" name="Rectangle 54"/>
          <p:cNvSpPr/>
          <p:nvPr/>
        </p:nvSpPr>
        <p:spPr>
          <a:xfrm flipV="1">
            <a:off x="9098" y="6582754"/>
            <a:ext cx="12192000" cy="275245"/>
          </a:xfrm>
          <a:custGeom>
            <a:avLst/>
            <a:gdLst>
              <a:gd name="connsiteX0" fmla="*/ 0 w 12192000"/>
              <a:gd name="connsiteY0" fmla="*/ 0 h 464176"/>
              <a:gd name="connsiteX1" fmla="*/ 12192000 w 12192000"/>
              <a:gd name="connsiteY1" fmla="*/ 0 h 464176"/>
              <a:gd name="connsiteX2" fmla="*/ 12192000 w 12192000"/>
              <a:gd name="connsiteY2" fmla="*/ 464176 h 464176"/>
              <a:gd name="connsiteX3" fmla="*/ 0 w 12192000"/>
              <a:gd name="connsiteY3" fmla="*/ 464176 h 464176"/>
              <a:gd name="connsiteX4" fmla="*/ 0 w 12192000"/>
              <a:gd name="connsiteY4" fmla="*/ 0 h 464176"/>
              <a:gd name="connsiteX0" fmla="*/ 32657 w 12224657"/>
              <a:gd name="connsiteY0" fmla="*/ 0 h 480504"/>
              <a:gd name="connsiteX1" fmla="*/ 12224657 w 12224657"/>
              <a:gd name="connsiteY1" fmla="*/ 0 h 480504"/>
              <a:gd name="connsiteX2" fmla="*/ 12224657 w 12224657"/>
              <a:gd name="connsiteY2" fmla="*/ 464176 h 480504"/>
              <a:gd name="connsiteX3" fmla="*/ 0 w 12224657"/>
              <a:gd name="connsiteY3" fmla="*/ 480504 h 480504"/>
              <a:gd name="connsiteX4" fmla="*/ 32657 w 12224657"/>
              <a:gd name="connsiteY4" fmla="*/ 0 h 480504"/>
              <a:gd name="connsiteX0" fmla="*/ 32657 w 12224657"/>
              <a:gd name="connsiteY0" fmla="*/ 0 h 480504"/>
              <a:gd name="connsiteX1" fmla="*/ 12224657 w 12224657"/>
              <a:gd name="connsiteY1" fmla="*/ 0 h 480504"/>
              <a:gd name="connsiteX2" fmla="*/ 12224657 w 12224657"/>
              <a:gd name="connsiteY2" fmla="*/ 464176 h 480504"/>
              <a:gd name="connsiteX3" fmla="*/ 0 w 12224657"/>
              <a:gd name="connsiteY3" fmla="*/ 480504 h 480504"/>
              <a:gd name="connsiteX4" fmla="*/ 32657 w 12224657"/>
              <a:gd name="connsiteY4" fmla="*/ 0 h 480504"/>
              <a:gd name="connsiteX0" fmla="*/ 48974 w 12240974"/>
              <a:gd name="connsiteY0" fmla="*/ 0 h 464205"/>
              <a:gd name="connsiteX1" fmla="*/ 12240974 w 12240974"/>
              <a:gd name="connsiteY1" fmla="*/ 0 h 464205"/>
              <a:gd name="connsiteX2" fmla="*/ 12240974 w 12240974"/>
              <a:gd name="connsiteY2" fmla="*/ 464176 h 464205"/>
              <a:gd name="connsiteX3" fmla="*/ 0 w 12240974"/>
              <a:gd name="connsiteY3" fmla="*/ 371830 h 464205"/>
              <a:gd name="connsiteX4" fmla="*/ 48974 w 12240974"/>
              <a:gd name="connsiteY4" fmla="*/ 0 h 464205"/>
              <a:gd name="connsiteX0" fmla="*/ 25 w 12192025"/>
              <a:gd name="connsiteY0" fmla="*/ 0 h 464204"/>
              <a:gd name="connsiteX1" fmla="*/ 12192025 w 12192025"/>
              <a:gd name="connsiteY1" fmla="*/ 0 h 464204"/>
              <a:gd name="connsiteX2" fmla="*/ 12192025 w 12192025"/>
              <a:gd name="connsiteY2" fmla="*/ 464176 h 464204"/>
              <a:gd name="connsiteX3" fmla="*/ 0 w 12192025"/>
              <a:gd name="connsiteY3" fmla="*/ 352071 h 464204"/>
              <a:gd name="connsiteX4" fmla="*/ 25 w 12192025"/>
              <a:gd name="connsiteY4" fmla="*/ 0 h 46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25" h="464204">
                <a:moveTo>
                  <a:pt x="25" y="0"/>
                </a:moveTo>
                <a:lnTo>
                  <a:pt x="12192025" y="0"/>
                </a:lnTo>
                <a:lnTo>
                  <a:pt x="12192025" y="464176"/>
                </a:lnTo>
                <a:cubicBezTo>
                  <a:pt x="8117139" y="469619"/>
                  <a:pt x="6099629" y="-306515"/>
                  <a:pt x="0" y="352071"/>
                </a:cubicBezTo>
                <a:cubicBezTo>
                  <a:pt x="8" y="234714"/>
                  <a:pt x="17" y="117357"/>
                  <a:pt x="25" y="0"/>
                </a:cubicBezTo>
                <a:close/>
              </a:path>
            </a:pathLst>
          </a:custGeom>
          <a:solidFill>
            <a:srgbClr val="4FB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54"/>
          <p:cNvSpPr/>
          <p:nvPr/>
        </p:nvSpPr>
        <p:spPr>
          <a:xfrm flipV="1">
            <a:off x="-2" y="6601928"/>
            <a:ext cx="12192002" cy="202326"/>
          </a:xfrm>
          <a:custGeom>
            <a:avLst/>
            <a:gdLst>
              <a:gd name="connsiteX0" fmla="*/ 0 w 12192000"/>
              <a:gd name="connsiteY0" fmla="*/ 0 h 464176"/>
              <a:gd name="connsiteX1" fmla="*/ 12192000 w 12192000"/>
              <a:gd name="connsiteY1" fmla="*/ 0 h 464176"/>
              <a:gd name="connsiteX2" fmla="*/ 12192000 w 12192000"/>
              <a:gd name="connsiteY2" fmla="*/ 464176 h 464176"/>
              <a:gd name="connsiteX3" fmla="*/ 0 w 12192000"/>
              <a:gd name="connsiteY3" fmla="*/ 464176 h 464176"/>
              <a:gd name="connsiteX4" fmla="*/ 0 w 12192000"/>
              <a:gd name="connsiteY4" fmla="*/ 0 h 464176"/>
              <a:gd name="connsiteX0" fmla="*/ 32657 w 12224657"/>
              <a:gd name="connsiteY0" fmla="*/ 0 h 480504"/>
              <a:gd name="connsiteX1" fmla="*/ 12224657 w 12224657"/>
              <a:gd name="connsiteY1" fmla="*/ 0 h 480504"/>
              <a:gd name="connsiteX2" fmla="*/ 12224657 w 12224657"/>
              <a:gd name="connsiteY2" fmla="*/ 464176 h 480504"/>
              <a:gd name="connsiteX3" fmla="*/ 0 w 12224657"/>
              <a:gd name="connsiteY3" fmla="*/ 480504 h 480504"/>
              <a:gd name="connsiteX4" fmla="*/ 32657 w 12224657"/>
              <a:gd name="connsiteY4" fmla="*/ 0 h 480504"/>
              <a:gd name="connsiteX0" fmla="*/ 32657 w 12224657"/>
              <a:gd name="connsiteY0" fmla="*/ 0 h 480504"/>
              <a:gd name="connsiteX1" fmla="*/ 12224657 w 12224657"/>
              <a:gd name="connsiteY1" fmla="*/ 0 h 480504"/>
              <a:gd name="connsiteX2" fmla="*/ 12224657 w 12224657"/>
              <a:gd name="connsiteY2" fmla="*/ 464176 h 480504"/>
              <a:gd name="connsiteX3" fmla="*/ 0 w 12224657"/>
              <a:gd name="connsiteY3" fmla="*/ 480504 h 480504"/>
              <a:gd name="connsiteX4" fmla="*/ 32657 w 12224657"/>
              <a:gd name="connsiteY4" fmla="*/ 0 h 480504"/>
              <a:gd name="connsiteX0" fmla="*/ 48974 w 12240974"/>
              <a:gd name="connsiteY0" fmla="*/ 0 h 464205"/>
              <a:gd name="connsiteX1" fmla="*/ 12240974 w 12240974"/>
              <a:gd name="connsiteY1" fmla="*/ 0 h 464205"/>
              <a:gd name="connsiteX2" fmla="*/ 12240974 w 12240974"/>
              <a:gd name="connsiteY2" fmla="*/ 464176 h 464205"/>
              <a:gd name="connsiteX3" fmla="*/ 0 w 12240974"/>
              <a:gd name="connsiteY3" fmla="*/ 371830 h 464205"/>
              <a:gd name="connsiteX4" fmla="*/ 48974 w 12240974"/>
              <a:gd name="connsiteY4" fmla="*/ 0 h 464205"/>
              <a:gd name="connsiteX0" fmla="*/ 25 w 12192025"/>
              <a:gd name="connsiteY0" fmla="*/ 0 h 464204"/>
              <a:gd name="connsiteX1" fmla="*/ 12192025 w 12192025"/>
              <a:gd name="connsiteY1" fmla="*/ 0 h 464204"/>
              <a:gd name="connsiteX2" fmla="*/ 12192025 w 12192025"/>
              <a:gd name="connsiteY2" fmla="*/ 464176 h 464204"/>
              <a:gd name="connsiteX3" fmla="*/ 0 w 12192025"/>
              <a:gd name="connsiteY3" fmla="*/ 352071 h 464204"/>
              <a:gd name="connsiteX4" fmla="*/ 25 w 12192025"/>
              <a:gd name="connsiteY4" fmla="*/ 0 h 46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25" h="464204">
                <a:moveTo>
                  <a:pt x="25" y="0"/>
                </a:moveTo>
                <a:lnTo>
                  <a:pt x="12192025" y="0"/>
                </a:lnTo>
                <a:lnTo>
                  <a:pt x="12192025" y="464176"/>
                </a:lnTo>
                <a:cubicBezTo>
                  <a:pt x="8117139" y="469619"/>
                  <a:pt x="6099629" y="-306515"/>
                  <a:pt x="0" y="352071"/>
                </a:cubicBezTo>
                <a:cubicBezTo>
                  <a:pt x="8" y="234714"/>
                  <a:pt x="17" y="117357"/>
                  <a:pt x="25" y="0"/>
                </a:cubicBezTo>
                <a:close/>
              </a:path>
            </a:pathLst>
          </a:custGeom>
          <a:solidFill>
            <a:srgbClr val="71C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100549" cy="3429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Bradley Hand ITC" panose="03070402050302030203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098" y="3429000"/>
            <a:ext cx="6100549" cy="3429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Bradley Hand ITC" panose="03070402050302030203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9647" y="0"/>
            <a:ext cx="6100549" cy="3429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dirty="0" smtClean="0">
              <a:solidFill>
                <a:srgbClr val="1A353C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9647" y="3429000"/>
            <a:ext cx="6100549" cy="3429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Bradley Hand ITC" panose="03070402050302030203" pitchFamily="66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55" y="3568226"/>
            <a:ext cx="5325037" cy="328977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0884057" y="1920973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LB" sz="1200" b="1" dirty="0" smtClean="0">
                <a:solidFill>
                  <a:srgbClr val="FEA787"/>
                </a:solidFill>
              </a:rPr>
              <a:t>النفايات العضوية</a:t>
            </a:r>
            <a:endParaRPr lang="ar-LB" sz="1200" b="1" dirty="0">
              <a:solidFill>
                <a:srgbClr val="FEA787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 smtClean="0">
                <a:solidFill>
                  <a:srgbClr val="19464D"/>
                </a:solidFill>
              </a:rPr>
              <a:t>فضلات </a:t>
            </a:r>
            <a:r>
              <a:rPr lang="ar-LB" sz="1200" b="1" dirty="0">
                <a:solidFill>
                  <a:srgbClr val="19464D"/>
                </a:solidFill>
              </a:rPr>
              <a:t>الطعام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الفاكهة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اللحوم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العظام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الخضار</a:t>
            </a:r>
            <a:endParaRPr lang="en-US" sz="1200" b="1" dirty="0">
              <a:solidFill>
                <a:srgbClr val="19464D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55545" y="951593"/>
            <a:ext cx="256352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LB" sz="1400" b="1" dirty="0" smtClean="0">
                <a:solidFill>
                  <a:srgbClr val="FEA787"/>
                </a:solidFill>
              </a:rPr>
              <a:t>                          باقي انواع النفايات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 smtClean="0">
                <a:solidFill>
                  <a:srgbClr val="19464D"/>
                </a:solidFill>
              </a:rPr>
              <a:t>بلاستيك</a:t>
            </a:r>
            <a:endParaRPr lang="ar-LB" sz="1200" b="1" dirty="0">
              <a:solidFill>
                <a:srgbClr val="19464D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زجاج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ورق،دفاتر وكتب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كرتون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غلاف التشيبس او الشوكولا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معلبات الطعام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تنك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النفابات الالكترونية :</a:t>
            </a:r>
            <a:r>
              <a:rPr lang="en-US" sz="1200" b="1" dirty="0">
                <a:solidFill>
                  <a:srgbClr val="19464D"/>
                </a:solidFill>
              </a:rPr>
              <a:t>CD,USB..</a:t>
            </a:r>
            <a:endParaRPr lang="ar-LB" sz="1200" b="1" dirty="0">
              <a:solidFill>
                <a:srgbClr val="19464D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الالعاب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الومنيوم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علب الادوية الفارغة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البطاريات </a:t>
            </a:r>
            <a:endParaRPr lang="ar-LB" sz="1200" b="1" dirty="0" smtClean="0">
              <a:solidFill>
                <a:srgbClr val="19464D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3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98143" y="1989407"/>
            <a:ext cx="1348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المحارم المتسخة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المحارم المعطرة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محارم الحمام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الحفاضات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الادوية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b="1" dirty="0">
                <a:solidFill>
                  <a:srgbClr val="19464D"/>
                </a:solidFill>
              </a:rPr>
              <a:t>الفوط الصحية</a:t>
            </a:r>
            <a:endParaRPr lang="en-US" sz="1200" b="1" dirty="0">
              <a:solidFill>
                <a:srgbClr val="19464D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16390" y="-203626"/>
            <a:ext cx="23423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r-LB" sz="2200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r>
              <a:rPr lang="ar-LB" sz="1600" b="1" dirty="0" smtClean="0">
                <a:solidFill>
                  <a:srgbClr val="1A353C"/>
                </a:solidFill>
                <a:latin typeface="Bradley Hand ITC" panose="03070402050302030203" pitchFamily="66" charset="0"/>
                <a:cs typeface="+mj-cs"/>
              </a:rPr>
              <a:t>الية فرز النفايات المنزلية الصلبة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727" y="1632647"/>
            <a:ext cx="1607162" cy="160716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712792" y="321041"/>
            <a:ext cx="631762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r-LB" sz="2200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pPr algn="r" rtl="1"/>
            <a:r>
              <a:rPr lang="ar-LB" sz="1600" dirty="0" smtClean="0">
                <a:solidFill>
                  <a:srgbClr val="1A353C"/>
                </a:solidFill>
                <a:latin typeface="Bradley Hand ITC" panose="03070402050302030203" pitchFamily="66" charset="0"/>
              </a:rPr>
              <a:t>النفايات اليومية وتتوزع على حاويتين</a:t>
            </a:r>
          </a:p>
          <a:p>
            <a:pPr algn="r" rtl="1"/>
            <a:r>
              <a:rPr lang="ar-LB" sz="1600" dirty="0" smtClean="0">
                <a:solidFill>
                  <a:srgbClr val="1A353C"/>
                </a:solidFill>
                <a:latin typeface="Bradley Hand ITC" panose="03070402050302030203" pitchFamily="66" charset="0"/>
              </a:rPr>
              <a:t>1- </a:t>
            </a:r>
            <a:r>
              <a:rPr lang="ar-LB" sz="1600" b="1" dirty="0" smtClean="0">
                <a:solidFill>
                  <a:srgbClr val="FEA787"/>
                </a:solidFill>
                <a:latin typeface="Bradley Hand ITC" panose="03070402050302030203" pitchFamily="66" charset="0"/>
              </a:rPr>
              <a:t>النفايات العضوية</a:t>
            </a:r>
            <a:r>
              <a:rPr lang="ar-LB" sz="1600" dirty="0" smtClean="0">
                <a:solidFill>
                  <a:srgbClr val="1A353C"/>
                </a:solidFill>
                <a:latin typeface="Bradley Hand ITC" panose="03070402050302030203" pitchFamily="66" charset="0"/>
              </a:rPr>
              <a:t>: تحوي الاطعمة التي يتم تحويلها الى سماد او الى غاز حيوي.</a:t>
            </a:r>
          </a:p>
          <a:p>
            <a:endParaRPr lang="ar-LB" sz="1600" b="1" dirty="0" smtClean="0">
              <a:solidFill>
                <a:srgbClr val="1A353C"/>
              </a:solidFill>
              <a:latin typeface="Bradley Hand ITC" panose="03070402050302030203" pitchFamily="66" charset="0"/>
              <a:cs typeface="+mj-cs"/>
            </a:endParaRPr>
          </a:p>
        </p:txBody>
      </p:sp>
      <p:sp>
        <p:nvSpPr>
          <p:cNvPr id="62" name="Left Arrow 61"/>
          <p:cNvSpPr/>
          <p:nvPr/>
        </p:nvSpPr>
        <p:spPr>
          <a:xfrm rot="1546905">
            <a:off x="9268043" y="2010613"/>
            <a:ext cx="304800" cy="167124"/>
          </a:xfrm>
          <a:prstGeom prst="leftArrow">
            <a:avLst/>
          </a:prstGeom>
          <a:solidFill>
            <a:srgbClr val="FBC0AA"/>
          </a:solidFill>
          <a:ln w="9525" cap="flat" cmpd="sng" algn="ctr">
            <a:solidFill>
              <a:srgbClr val="FEA78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Arrow 62"/>
          <p:cNvSpPr/>
          <p:nvPr/>
        </p:nvSpPr>
        <p:spPr>
          <a:xfrm rot="19814531">
            <a:off x="9268043" y="2654195"/>
            <a:ext cx="304800" cy="167124"/>
          </a:xfrm>
          <a:prstGeom prst="leftArrow">
            <a:avLst/>
          </a:prstGeom>
          <a:solidFill>
            <a:srgbClr val="FBC0AA"/>
          </a:solidFill>
          <a:ln w="9525" cap="flat" cmpd="sng" algn="ctr">
            <a:solidFill>
              <a:srgbClr val="FEA78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432" y="1294075"/>
            <a:ext cx="1745975" cy="1081249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7489432" y="1319997"/>
            <a:ext cx="512777" cy="2245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/>
          <a:srcRect t="32496"/>
          <a:stretch/>
        </p:blipFill>
        <p:spPr>
          <a:xfrm>
            <a:off x="7567730" y="2427843"/>
            <a:ext cx="1352311" cy="916197"/>
          </a:xfrm>
          <a:prstGeom prst="rect">
            <a:avLst/>
          </a:prstGeom>
        </p:spPr>
      </p:pic>
      <p:sp>
        <p:nvSpPr>
          <p:cNvPr id="69" name="Left Arrow 68"/>
          <p:cNvSpPr/>
          <p:nvPr/>
        </p:nvSpPr>
        <p:spPr>
          <a:xfrm>
            <a:off x="7125028" y="1837411"/>
            <a:ext cx="304800" cy="167124"/>
          </a:xfrm>
          <a:prstGeom prst="leftArrow">
            <a:avLst/>
          </a:prstGeom>
          <a:solidFill>
            <a:srgbClr val="FBC0AA"/>
          </a:solidFill>
          <a:ln w="9525" cap="flat" cmpd="sng" algn="ctr">
            <a:solidFill>
              <a:srgbClr val="FEA78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Arrow 69"/>
          <p:cNvSpPr/>
          <p:nvPr/>
        </p:nvSpPr>
        <p:spPr>
          <a:xfrm>
            <a:off x="7125868" y="2816870"/>
            <a:ext cx="304800" cy="167124"/>
          </a:xfrm>
          <a:prstGeom prst="leftArrow">
            <a:avLst/>
          </a:prstGeom>
          <a:solidFill>
            <a:srgbClr val="FBC0AA"/>
          </a:solidFill>
          <a:ln w="9525" cap="flat" cmpd="sng" algn="ctr">
            <a:solidFill>
              <a:srgbClr val="FEA78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210634" y="1578155"/>
            <a:ext cx="819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ar-LB" sz="1200" b="1" dirty="0" smtClean="0">
              <a:solidFill>
                <a:srgbClr val="FEA787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US" sz="1200" b="1" dirty="0" smtClean="0">
                <a:solidFill>
                  <a:srgbClr val="FEA787"/>
                </a:solidFill>
                <a:latin typeface="Bradley Hand ITC" panose="03070402050302030203" pitchFamily="66" charset="0"/>
              </a:rPr>
              <a:t>Biogas</a:t>
            </a:r>
            <a:endParaRPr lang="ar-LB" sz="1200" b="1" dirty="0" smtClean="0">
              <a:solidFill>
                <a:srgbClr val="FEA787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ar-LB" sz="1200" b="1" dirty="0" smtClean="0">
                <a:solidFill>
                  <a:srgbClr val="FEA787"/>
                </a:solidFill>
                <a:latin typeface="Bradley Hand ITC" panose="03070402050302030203" pitchFamily="66" charset="0"/>
              </a:rPr>
              <a:t>الغاز الحيوي</a:t>
            </a:r>
            <a:endParaRPr lang="en-US" sz="1200" b="1" dirty="0" smtClean="0">
              <a:solidFill>
                <a:srgbClr val="FEA787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195488" y="1724627"/>
            <a:ext cx="887582" cy="499859"/>
          </a:xfrm>
          <a:prstGeom prst="rect">
            <a:avLst/>
          </a:prstGeom>
          <a:noFill/>
          <a:ln w="19050">
            <a:solidFill>
              <a:srgbClr val="00A2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195488" y="2626440"/>
            <a:ext cx="887582" cy="499859"/>
          </a:xfrm>
          <a:prstGeom prst="rect">
            <a:avLst/>
          </a:prstGeom>
          <a:noFill/>
          <a:ln w="19050">
            <a:solidFill>
              <a:srgbClr val="00A2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6276840" y="2645536"/>
            <a:ext cx="7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EA787"/>
                </a:solidFill>
                <a:latin typeface="Bradley Hand ITC" panose="03070402050302030203" pitchFamily="66" charset="0"/>
              </a:rPr>
              <a:t>Compost</a:t>
            </a:r>
            <a:endParaRPr lang="ar-LB" sz="1200" b="1" dirty="0" smtClean="0">
              <a:solidFill>
                <a:srgbClr val="FEA787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ar-LB" sz="1200" b="1" dirty="0" smtClean="0">
                <a:solidFill>
                  <a:srgbClr val="FEA787"/>
                </a:solidFill>
                <a:latin typeface="Bradley Hand ITC" panose="03070402050302030203" pitchFamily="66" charset="0"/>
              </a:rPr>
              <a:t>السماد</a:t>
            </a:r>
            <a:endParaRPr lang="en-US" sz="1200" b="1" dirty="0" smtClean="0">
              <a:solidFill>
                <a:srgbClr val="FEA787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-1233198" y="-65031"/>
            <a:ext cx="722499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r-LB" sz="2200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  <a:p>
            <a:pPr algn="r" rtl="1"/>
            <a:r>
              <a:rPr lang="ar-LB" sz="1600" dirty="0" smtClean="0">
                <a:solidFill>
                  <a:srgbClr val="1A353C"/>
                </a:solidFill>
                <a:latin typeface="Bradley Hand ITC" panose="03070402050302030203" pitchFamily="66" charset="0"/>
              </a:rPr>
              <a:t>2- </a:t>
            </a:r>
            <a:r>
              <a:rPr lang="ar-LB" sz="1600" b="1" dirty="0" smtClean="0">
                <a:solidFill>
                  <a:srgbClr val="FEA787"/>
                </a:solidFill>
                <a:latin typeface="Bradley Hand ITC" panose="03070402050302030203" pitchFamily="66" charset="0"/>
              </a:rPr>
              <a:t>النفايات القابلة للتدوير </a:t>
            </a:r>
            <a:r>
              <a:rPr lang="ar-LB" sz="1600" dirty="0" smtClean="0">
                <a:solidFill>
                  <a:srgbClr val="1A353C"/>
                </a:solidFill>
                <a:latin typeface="Bradley Hand ITC" panose="03070402050302030203" pitchFamily="66" charset="0"/>
              </a:rPr>
              <a:t>وتشمل الزجاح، البلاستيك والكرتون.</a:t>
            </a:r>
          </a:p>
          <a:p>
            <a:pPr algn="r" rtl="1"/>
            <a:r>
              <a:rPr lang="ar-LB" sz="1600" b="1" dirty="0" smtClean="0">
                <a:solidFill>
                  <a:srgbClr val="FEA787"/>
                </a:solidFill>
                <a:latin typeface="Bradley Hand ITC" panose="03070402050302030203" pitchFamily="66" charset="0"/>
              </a:rPr>
              <a:t>والمرفوضات: </a:t>
            </a:r>
            <a:r>
              <a:rPr lang="ar-LB" sz="1600" dirty="0" smtClean="0">
                <a:solidFill>
                  <a:srgbClr val="1A353C"/>
                </a:solidFill>
                <a:latin typeface="Bradley Hand ITC" panose="03070402050302030203" pitchFamily="66" charset="0"/>
              </a:rPr>
              <a:t>وتضم نفايات المرحاض والسجائر ويتم معالجتها عبر عملية الاسترداد </a:t>
            </a:r>
          </a:p>
          <a:p>
            <a:pPr algn="r" rtl="1"/>
            <a:r>
              <a:rPr lang="ar-LB" sz="1600" dirty="0" smtClean="0">
                <a:solidFill>
                  <a:srgbClr val="1A353C"/>
                </a:solidFill>
                <a:latin typeface="Bradley Hand ITC" panose="03070402050302030203" pitchFamily="66" charset="0"/>
              </a:rPr>
              <a:t>الحراري.</a:t>
            </a:r>
            <a:endParaRPr lang="en-US" sz="1600" dirty="0" smtClean="0">
              <a:solidFill>
                <a:srgbClr val="1A353C"/>
              </a:solidFill>
              <a:latin typeface="Bradley Hand ITC" panose="03070402050302030203" pitchFamily="66" charset="0"/>
            </a:endParaRPr>
          </a:p>
          <a:p>
            <a:pPr algn="r" rtl="1"/>
            <a:endParaRPr lang="ar-LB" sz="1600" b="1" dirty="0" smtClean="0">
              <a:solidFill>
                <a:srgbClr val="1A353C"/>
              </a:solidFill>
              <a:latin typeface="Bradley Hand ITC" panose="03070402050302030203" pitchFamily="66" charset="0"/>
              <a:cs typeface="+mj-cs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648967" y="1816025"/>
            <a:ext cx="1743266" cy="1423784"/>
            <a:chOff x="1868240" y="2484138"/>
            <a:chExt cx="3866004" cy="3387690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6"/>
            <a:srcRect t="55438"/>
            <a:stretch/>
          </p:blipFill>
          <p:spPr>
            <a:xfrm>
              <a:off x="1868240" y="4149079"/>
              <a:ext cx="3866004" cy="1722749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2906628" y="2484138"/>
              <a:ext cx="1500739" cy="1716104"/>
              <a:chOff x="2906628" y="2484138"/>
              <a:chExt cx="1500739" cy="1716104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48934">
                <a:off x="3297670" y="3795012"/>
                <a:ext cx="405230" cy="40523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66209">
                <a:off x="3897181" y="3622526"/>
                <a:ext cx="395293" cy="39529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22017">
                <a:off x="3363841" y="3174622"/>
                <a:ext cx="557891" cy="557891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64267">
                <a:off x="2906628" y="2963111"/>
                <a:ext cx="449410" cy="449410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9965">
                <a:off x="3906027" y="2976691"/>
                <a:ext cx="501340" cy="501340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82596">
                <a:off x="3389063" y="2484138"/>
                <a:ext cx="446705" cy="446705"/>
              </a:xfrm>
              <a:prstGeom prst="rect">
                <a:avLst/>
              </a:prstGeom>
            </p:spPr>
          </p:pic>
        </p:grpSp>
      </p:grp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13"/>
          <a:srcRect t="15824" b="16761"/>
          <a:stretch/>
        </p:blipFill>
        <p:spPr>
          <a:xfrm>
            <a:off x="174537" y="802725"/>
            <a:ext cx="1597042" cy="759657"/>
          </a:xfrm>
          <a:prstGeom prst="rect">
            <a:avLst/>
          </a:prstGeom>
        </p:spPr>
      </p:pic>
      <p:sp>
        <p:nvSpPr>
          <p:cNvPr id="87" name="Left Arrow 86"/>
          <p:cNvSpPr/>
          <p:nvPr/>
        </p:nvSpPr>
        <p:spPr>
          <a:xfrm rot="1546905">
            <a:off x="1839184" y="1709224"/>
            <a:ext cx="304800" cy="167124"/>
          </a:xfrm>
          <a:prstGeom prst="leftArrow">
            <a:avLst/>
          </a:prstGeom>
          <a:solidFill>
            <a:srgbClr val="FBC0AA"/>
          </a:solidFill>
          <a:ln w="9525" cap="flat" cmpd="sng" algn="ctr">
            <a:solidFill>
              <a:srgbClr val="FEA78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eft Arrow 87"/>
          <p:cNvSpPr/>
          <p:nvPr/>
        </p:nvSpPr>
        <p:spPr>
          <a:xfrm rot="19814531">
            <a:off x="1780704" y="2327161"/>
            <a:ext cx="304800" cy="167124"/>
          </a:xfrm>
          <a:prstGeom prst="leftArrow">
            <a:avLst/>
          </a:prstGeom>
          <a:solidFill>
            <a:srgbClr val="FBC0AA"/>
          </a:solidFill>
          <a:ln w="9525" cap="flat" cmpd="sng" algn="ctr">
            <a:solidFill>
              <a:srgbClr val="FEA78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41254" y="2003477"/>
            <a:ext cx="1728695" cy="1095149"/>
            <a:chOff x="9505968" y="3471160"/>
            <a:chExt cx="2354987" cy="1596927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505968" y="3471160"/>
              <a:ext cx="2354987" cy="1596927"/>
            </a:xfrm>
            <a:prstGeom prst="rect">
              <a:avLst/>
            </a:prstGeom>
          </p:spPr>
        </p:pic>
        <p:sp>
          <p:nvSpPr>
            <p:cNvPr id="91" name="Rectangle 90"/>
            <p:cNvSpPr/>
            <p:nvPr/>
          </p:nvSpPr>
          <p:spPr>
            <a:xfrm rot="18332490">
              <a:off x="9751552" y="4031661"/>
              <a:ext cx="389968" cy="80429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408150" y="1584306"/>
            <a:ext cx="1001372" cy="405101"/>
          </a:xfrm>
          <a:prstGeom prst="rect">
            <a:avLst/>
          </a:prstGeom>
          <a:noFill/>
          <a:ln w="19050">
            <a:solidFill>
              <a:srgbClr val="00A2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461131" y="1568406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EA787"/>
                </a:solidFill>
                <a:latin typeface="Bradley Hand ITC" panose="03070402050302030203" pitchFamily="66" charset="0"/>
              </a:rPr>
              <a:t>Incineration</a:t>
            </a:r>
          </a:p>
          <a:p>
            <a:pPr algn="ctr"/>
            <a:r>
              <a:rPr lang="ar-LB" sz="1200" b="1" dirty="0" smtClean="0">
                <a:solidFill>
                  <a:srgbClr val="FEA787"/>
                </a:solidFill>
                <a:latin typeface="Bradley Hand ITC" panose="03070402050302030203" pitchFamily="66" charset="0"/>
              </a:rPr>
              <a:t>الحرق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40739" y="2942344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EA787"/>
                </a:solidFill>
                <a:latin typeface="Bradley Hand ITC" panose="03070402050302030203" pitchFamily="66" charset="0"/>
              </a:rPr>
              <a:t>Recycling</a:t>
            </a:r>
          </a:p>
          <a:p>
            <a:pPr algn="ctr"/>
            <a:r>
              <a:rPr lang="ar-LB" sz="1200" b="1" dirty="0" smtClean="0">
                <a:solidFill>
                  <a:srgbClr val="FEA787"/>
                </a:solidFill>
                <a:latin typeface="Bradley Hand ITC" panose="03070402050302030203" pitchFamily="66" charset="0"/>
              </a:rPr>
              <a:t>اعادة التدوير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70462" y="2956522"/>
            <a:ext cx="951357" cy="397927"/>
          </a:xfrm>
          <a:prstGeom prst="rect">
            <a:avLst/>
          </a:prstGeom>
          <a:noFill/>
          <a:ln w="19050">
            <a:solidFill>
              <a:srgbClr val="00A2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3" name="Diagram 102"/>
          <p:cNvGraphicFramePr/>
          <p:nvPr>
            <p:extLst>
              <p:ext uri="{D42A27DB-BD31-4B8C-83A1-F6EECF244321}">
                <p14:modId xmlns:p14="http://schemas.microsoft.com/office/powerpoint/2010/main" val="631314431"/>
              </p:ext>
            </p:extLst>
          </p:nvPr>
        </p:nvGraphicFramePr>
        <p:xfrm>
          <a:off x="6351160" y="3470030"/>
          <a:ext cx="5672767" cy="231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05" name="Left Arrow 104"/>
          <p:cNvSpPr/>
          <p:nvPr/>
        </p:nvSpPr>
        <p:spPr>
          <a:xfrm rot="16200000">
            <a:off x="10178363" y="5206492"/>
            <a:ext cx="304800" cy="167124"/>
          </a:xfrm>
          <a:prstGeom prst="leftArrow">
            <a:avLst/>
          </a:prstGeom>
          <a:solidFill>
            <a:srgbClr val="FBC0AA"/>
          </a:solidFill>
          <a:ln w="9525" cap="flat" cmpd="sng" algn="ctr">
            <a:solidFill>
              <a:srgbClr val="FEA78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eft Arrow 106"/>
          <p:cNvSpPr/>
          <p:nvPr/>
        </p:nvSpPr>
        <p:spPr>
          <a:xfrm rot="16200000">
            <a:off x="6735363" y="5206491"/>
            <a:ext cx="304800" cy="167124"/>
          </a:xfrm>
          <a:prstGeom prst="leftArrow">
            <a:avLst/>
          </a:prstGeom>
          <a:solidFill>
            <a:srgbClr val="FBC0AA"/>
          </a:solidFill>
          <a:ln w="9525" cap="flat" cmpd="sng" algn="ctr">
            <a:solidFill>
              <a:srgbClr val="FEA78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Left Arrow 107"/>
          <p:cNvSpPr/>
          <p:nvPr/>
        </p:nvSpPr>
        <p:spPr>
          <a:xfrm rot="16200000">
            <a:off x="7916393" y="5206491"/>
            <a:ext cx="304800" cy="167124"/>
          </a:xfrm>
          <a:prstGeom prst="leftArrow">
            <a:avLst/>
          </a:prstGeom>
          <a:solidFill>
            <a:srgbClr val="FBC0AA"/>
          </a:solidFill>
          <a:ln w="9525" cap="flat" cmpd="sng" algn="ctr">
            <a:solidFill>
              <a:srgbClr val="FEA78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Left Arrow 108"/>
          <p:cNvSpPr/>
          <p:nvPr/>
        </p:nvSpPr>
        <p:spPr>
          <a:xfrm rot="16200000">
            <a:off x="9035143" y="5206491"/>
            <a:ext cx="304800" cy="167124"/>
          </a:xfrm>
          <a:prstGeom prst="leftArrow">
            <a:avLst/>
          </a:prstGeom>
          <a:solidFill>
            <a:srgbClr val="FBC0AA"/>
          </a:solidFill>
          <a:ln w="9525" cap="flat" cmpd="sng" algn="ctr">
            <a:solidFill>
              <a:srgbClr val="FEA78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Left Arrow 109"/>
          <p:cNvSpPr/>
          <p:nvPr/>
        </p:nvSpPr>
        <p:spPr>
          <a:xfrm rot="16200000">
            <a:off x="11359393" y="5206492"/>
            <a:ext cx="304800" cy="167124"/>
          </a:xfrm>
          <a:prstGeom prst="leftArrow">
            <a:avLst/>
          </a:prstGeom>
          <a:solidFill>
            <a:srgbClr val="FBC0AA"/>
          </a:solidFill>
          <a:ln w="9525" cap="flat" cmpd="sng" algn="ctr">
            <a:solidFill>
              <a:srgbClr val="FEA78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14607" y="5493196"/>
            <a:ext cx="1194372" cy="89764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99492" y="5480320"/>
            <a:ext cx="1173632" cy="491902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22"/>
          <a:srcRect l="12405" t="30787" r="21582" b="7190"/>
          <a:stretch/>
        </p:blipFill>
        <p:spPr>
          <a:xfrm>
            <a:off x="8565988" y="5427490"/>
            <a:ext cx="1187866" cy="1116041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67479" y="5480320"/>
            <a:ext cx="1176841" cy="65655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69018" y="5480320"/>
            <a:ext cx="1168800" cy="811947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6400060" y="6349319"/>
            <a:ext cx="832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ar-LB" sz="1200" b="1" dirty="0" smtClean="0">
              <a:solidFill>
                <a:srgbClr val="FEA787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US" sz="1200" b="1" dirty="0" smtClean="0">
                <a:solidFill>
                  <a:srgbClr val="9BC369"/>
                </a:solidFill>
                <a:latin typeface="Bradley Hand ITC" panose="03070402050302030203" pitchFamily="66" charset="0"/>
              </a:rPr>
              <a:t>Residuals</a:t>
            </a:r>
            <a:endParaRPr lang="ar-LB" sz="1200" b="1" dirty="0" smtClean="0">
              <a:solidFill>
                <a:srgbClr val="9BC36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357644" y="6342424"/>
            <a:ext cx="1162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ar-LB" sz="1200" b="1" dirty="0" smtClean="0">
              <a:solidFill>
                <a:srgbClr val="FEA787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US" sz="1200" b="1" dirty="0" smtClean="0">
                <a:solidFill>
                  <a:srgbClr val="9BC369"/>
                </a:solidFill>
                <a:latin typeface="Bradley Hand ITC" panose="03070402050302030203" pitchFamily="66" charset="0"/>
              </a:rPr>
              <a:t>Recover energy</a:t>
            </a:r>
            <a:endParaRPr lang="ar-LB" sz="1200" b="1" dirty="0" smtClean="0">
              <a:solidFill>
                <a:srgbClr val="9BC36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763620" y="639552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ar-LB" sz="1200" b="1" dirty="0" smtClean="0">
              <a:solidFill>
                <a:srgbClr val="FEA787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US" sz="1200" b="1" dirty="0" smtClean="0">
                <a:solidFill>
                  <a:srgbClr val="9BC369"/>
                </a:solidFill>
                <a:latin typeface="Bradley Hand ITC" panose="03070402050302030203" pitchFamily="66" charset="0"/>
              </a:rPr>
              <a:t>Compost </a:t>
            </a:r>
            <a:endParaRPr lang="ar-LB" sz="1200" b="1" dirty="0" smtClean="0">
              <a:solidFill>
                <a:srgbClr val="9BC36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0003217" y="6581001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9BC369"/>
                </a:solidFill>
                <a:latin typeface="Bradley Hand ITC" panose="03070402050302030203" pitchFamily="66" charset="0"/>
              </a:rPr>
              <a:t>Reuse</a:t>
            </a:r>
            <a:endParaRPr lang="ar-LB" sz="1200" b="1" dirty="0" smtClean="0">
              <a:solidFill>
                <a:srgbClr val="9BC36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1133241" y="6580036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9BC369"/>
                </a:solidFill>
                <a:latin typeface="Bradley Hand ITC" panose="03070402050302030203" pitchFamily="66" charset="0"/>
              </a:rPr>
              <a:t>Reduce</a:t>
            </a:r>
            <a:endParaRPr lang="ar-LB" sz="1200" b="1" dirty="0" smtClean="0">
              <a:solidFill>
                <a:srgbClr val="9BC36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21" name="Rectangle 54"/>
          <p:cNvSpPr/>
          <p:nvPr/>
        </p:nvSpPr>
        <p:spPr>
          <a:xfrm flipV="1">
            <a:off x="-18195" y="3315487"/>
            <a:ext cx="12228391" cy="261189"/>
          </a:xfrm>
          <a:custGeom>
            <a:avLst/>
            <a:gdLst>
              <a:gd name="connsiteX0" fmla="*/ 0 w 12192000"/>
              <a:gd name="connsiteY0" fmla="*/ 0 h 464176"/>
              <a:gd name="connsiteX1" fmla="*/ 12192000 w 12192000"/>
              <a:gd name="connsiteY1" fmla="*/ 0 h 464176"/>
              <a:gd name="connsiteX2" fmla="*/ 12192000 w 12192000"/>
              <a:gd name="connsiteY2" fmla="*/ 464176 h 464176"/>
              <a:gd name="connsiteX3" fmla="*/ 0 w 12192000"/>
              <a:gd name="connsiteY3" fmla="*/ 464176 h 464176"/>
              <a:gd name="connsiteX4" fmla="*/ 0 w 12192000"/>
              <a:gd name="connsiteY4" fmla="*/ 0 h 464176"/>
              <a:gd name="connsiteX0" fmla="*/ 32657 w 12224657"/>
              <a:gd name="connsiteY0" fmla="*/ 0 h 480504"/>
              <a:gd name="connsiteX1" fmla="*/ 12224657 w 12224657"/>
              <a:gd name="connsiteY1" fmla="*/ 0 h 480504"/>
              <a:gd name="connsiteX2" fmla="*/ 12224657 w 12224657"/>
              <a:gd name="connsiteY2" fmla="*/ 464176 h 480504"/>
              <a:gd name="connsiteX3" fmla="*/ 0 w 12224657"/>
              <a:gd name="connsiteY3" fmla="*/ 480504 h 480504"/>
              <a:gd name="connsiteX4" fmla="*/ 32657 w 12224657"/>
              <a:gd name="connsiteY4" fmla="*/ 0 h 480504"/>
              <a:gd name="connsiteX0" fmla="*/ 32657 w 12224657"/>
              <a:gd name="connsiteY0" fmla="*/ 0 h 480504"/>
              <a:gd name="connsiteX1" fmla="*/ 12224657 w 12224657"/>
              <a:gd name="connsiteY1" fmla="*/ 0 h 480504"/>
              <a:gd name="connsiteX2" fmla="*/ 12224657 w 12224657"/>
              <a:gd name="connsiteY2" fmla="*/ 464176 h 480504"/>
              <a:gd name="connsiteX3" fmla="*/ 0 w 12224657"/>
              <a:gd name="connsiteY3" fmla="*/ 480504 h 480504"/>
              <a:gd name="connsiteX4" fmla="*/ 32657 w 12224657"/>
              <a:gd name="connsiteY4" fmla="*/ 0 h 480504"/>
              <a:gd name="connsiteX0" fmla="*/ 48974 w 12240974"/>
              <a:gd name="connsiteY0" fmla="*/ 0 h 464205"/>
              <a:gd name="connsiteX1" fmla="*/ 12240974 w 12240974"/>
              <a:gd name="connsiteY1" fmla="*/ 0 h 464205"/>
              <a:gd name="connsiteX2" fmla="*/ 12240974 w 12240974"/>
              <a:gd name="connsiteY2" fmla="*/ 464176 h 464205"/>
              <a:gd name="connsiteX3" fmla="*/ 0 w 12240974"/>
              <a:gd name="connsiteY3" fmla="*/ 371830 h 464205"/>
              <a:gd name="connsiteX4" fmla="*/ 48974 w 12240974"/>
              <a:gd name="connsiteY4" fmla="*/ 0 h 464205"/>
              <a:gd name="connsiteX0" fmla="*/ 25 w 12192025"/>
              <a:gd name="connsiteY0" fmla="*/ 0 h 464204"/>
              <a:gd name="connsiteX1" fmla="*/ 12192025 w 12192025"/>
              <a:gd name="connsiteY1" fmla="*/ 0 h 464204"/>
              <a:gd name="connsiteX2" fmla="*/ 12192025 w 12192025"/>
              <a:gd name="connsiteY2" fmla="*/ 464176 h 464204"/>
              <a:gd name="connsiteX3" fmla="*/ 0 w 12192025"/>
              <a:gd name="connsiteY3" fmla="*/ 352071 h 464204"/>
              <a:gd name="connsiteX4" fmla="*/ 25 w 12192025"/>
              <a:gd name="connsiteY4" fmla="*/ 0 h 464204"/>
              <a:gd name="connsiteX0" fmla="*/ 25 w 12211061"/>
              <a:gd name="connsiteY0" fmla="*/ 0 h 464204"/>
              <a:gd name="connsiteX1" fmla="*/ 12211061 w 12211061"/>
              <a:gd name="connsiteY1" fmla="*/ 171223 h 464204"/>
              <a:gd name="connsiteX2" fmla="*/ 12192025 w 12211061"/>
              <a:gd name="connsiteY2" fmla="*/ 464176 h 464204"/>
              <a:gd name="connsiteX3" fmla="*/ 0 w 12211061"/>
              <a:gd name="connsiteY3" fmla="*/ 352071 h 464204"/>
              <a:gd name="connsiteX4" fmla="*/ 25 w 12211061"/>
              <a:gd name="connsiteY4" fmla="*/ 0 h 464204"/>
              <a:gd name="connsiteX0" fmla="*/ 25 w 12211061"/>
              <a:gd name="connsiteY0" fmla="*/ 0 h 464204"/>
              <a:gd name="connsiteX1" fmla="*/ 12211061 w 12211061"/>
              <a:gd name="connsiteY1" fmla="*/ 171223 h 464204"/>
              <a:gd name="connsiteX2" fmla="*/ 12192025 w 12211061"/>
              <a:gd name="connsiteY2" fmla="*/ 464176 h 464204"/>
              <a:gd name="connsiteX3" fmla="*/ 0 w 12211061"/>
              <a:gd name="connsiteY3" fmla="*/ 352071 h 464204"/>
              <a:gd name="connsiteX4" fmla="*/ 25 w 12211061"/>
              <a:gd name="connsiteY4" fmla="*/ 0 h 46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061" h="464204">
                <a:moveTo>
                  <a:pt x="25" y="0"/>
                </a:moveTo>
                <a:lnTo>
                  <a:pt x="12211061" y="171223"/>
                </a:lnTo>
                <a:lnTo>
                  <a:pt x="12192025" y="464176"/>
                </a:lnTo>
                <a:cubicBezTo>
                  <a:pt x="8117139" y="469619"/>
                  <a:pt x="6099629" y="-306515"/>
                  <a:pt x="0" y="352071"/>
                </a:cubicBezTo>
                <a:cubicBezTo>
                  <a:pt x="8" y="234714"/>
                  <a:pt x="17" y="117357"/>
                  <a:pt x="25" y="0"/>
                </a:cubicBezTo>
                <a:close/>
              </a:path>
            </a:pathLst>
          </a:custGeom>
          <a:solidFill>
            <a:srgbClr val="FEBA9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148</Words>
  <Application>Microsoft Office PowerPoint</Application>
  <PresentationFormat>Widescreen</PresentationFormat>
  <Paragraphs>68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Bradley Hand ITC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</cp:revision>
  <dcterms:created xsi:type="dcterms:W3CDTF">2022-09-27T07:27:06Z</dcterms:created>
  <dcterms:modified xsi:type="dcterms:W3CDTF">2022-09-28T10:52:02Z</dcterms:modified>
</cp:coreProperties>
</file>