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58" r:id="rId3"/>
    <p:sldId id="259" r:id="rId4"/>
    <p:sldId id="260" r:id="rId5"/>
    <p:sldId id="261" r:id="rId6"/>
    <p:sldId id="263" r:id="rId7"/>
    <p:sldId id="264" r:id="rId8"/>
    <p:sldId id="265" r:id="rId9"/>
    <p:sldId id="262"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6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L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70F61A8-0595-4D89-A384-D3B4AB8EFCA8}" type="datetimeFigureOut">
              <a:rPr lang="ar-LB" smtClean="0"/>
              <a:t>14/12/1442</a:t>
            </a:fld>
            <a:endParaRPr lang="ar-L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L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L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08DB35A-83D4-4EE6-85E7-C11AA0D6AE33}" type="slidenum">
              <a:rPr lang="ar-LB" smtClean="0"/>
              <a:t>‹#›</a:t>
            </a:fld>
            <a:endParaRPr lang="ar-LB"/>
          </a:p>
        </p:txBody>
      </p:sp>
    </p:spTree>
    <p:extLst>
      <p:ext uri="{BB962C8B-B14F-4D97-AF65-F5344CB8AC3E}">
        <p14:creationId xmlns:p14="http://schemas.microsoft.com/office/powerpoint/2010/main" val="34884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938F25-ECB3-4A7A-9DD8-0D073BCFEC5D}" type="datetime8">
              <a:rPr lang="ar-LB" smtClean="0"/>
              <a:t>23 تموز، 21</a:t>
            </a:fld>
            <a:endParaRPr lang="ar-LB"/>
          </a:p>
        </p:txBody>
      </p:sp>
      <p:sp>
        <p:nvSpPr>
          <p:cNvPr id="5" name="Footer Placeholder 4"/>
          <p:cNvSpPr>
            <a:spLocks noGrp="1"/>
          </p:cNvSpPr>
          <p:nvPr>
            <p:ph type="ftr" sz="quarter" idx="11"/>
          </p:nvPr>
        </p:nvSpPr>
        <p:spPr/>
        <p:txBody>
          <a:bodyPr/>
          <a:lstStyle/>
          <a:p>
            <a:endParaRPr lang="ar-LB"/>
          </a:p>
        </p:txBody>
      </p:sp>
      <p:sp>
        <p:nvSpPr>
          <p:cNvPr id="6" name="Slide Number Placeholder 5"/>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214678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FDAD42-E357-404D-9A03-B48677EC99E2}"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222237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57DE0C-3FD1-4219-9A3D-24F5D22F3766}"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79949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AF3138-B228-40A7-8C0E-9643A3DC4DCE}"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38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221055-06DC-4E32-9886-39A5E2DD11AE}"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303666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2AA2C30-BBC8-4ACB-A40D-02873F2C79B7}" type="datetime8">
              <a:rPr lang="ar-LB" smtClean="0"/>
              <a:t>23 تموز، 21</a:t>
            </a:fld>
            <a:endParaRPr lang="ar-LB"/>
          </a:p>
        </p:txBody>
      </p:sp>
      <p:sp>
        <p:nvSpPr>
          <p:cNvPr id="4" name="Footer Placeholder 3"/>
          <p:cNvSpPr>
            <a:spLocks noGrp="1"/>
          </p:cNvSpPr>
          <p:nvPr>
            <p:ph type="ftr" sz="quarter" idx="11"/>
          </p:nvPr>
        </p:nvSpPr>
        <p:spPr/>
        <p:txBody>
          <a:bodyPr/>
          <a:lstStyle/>
          <a:p>
            <a:endParaRPr lang="ar-LB"/>
          </a:p>
        </p:txBody>
      </p:sp>
      <p:sp>
        <p:nvSpPr>
          <p:cNvPr id="5" name="Slide Number Placeholder 4"/>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45780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810C066-5606-42C7-BDB9-748C003E0D7E}" type="datetime8">
              <a:rPr lang="ar-LB" smtClean="0"/>
              <a:t>23 تموز، 21</a:t>
            </a:fld>
            <a:endParaRPr lang="ar-LB"/>
          </a:p>
        </p:txBody>
      </p:sp>
      <p:sp>
        <p:nvSpPr>
          <p:cNvPr id="4" name="Footer Placeholder 3"/>
          <p:cNvSpPr>
            <a:spLocks noGrp="1"/>
          </p:cNvSpPr>
          <p:nvPr>
            <p:ph type="ftr" sz="quarter" idx="11"/>
          </p:nvPr>
        </p:nvSpPr>
        <p:spPr/>
        <p:txBody>
          <a:bodyPr/>
          <a:lstStyle/>
          <a:p>
            <a:endParaRPr lang="ar-LB"/>
          </a:p>
        </p:txBody>
      </p:sp>
      <p:sp>
        <p:nvSpPr>
          <p:cNvPr id="5" name="Slide Number Placeholder 4"/>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317821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A2387-9136-4AE0-A23C-3AD8C7C98923}" type="datetime8">
              <a:rPr lang="ar-LB" smtClean="0"/>
              <a:t>23 تموز، 21</a:t>
            </a:fld>
            <a:endParaRPr lang="ar-LB"/>
          </a:p>
        </p:txBody>
      </p:sp>
      <p:sp>
        <p:nvSpPr>
          <p:cNvPr id="5" name="Footer Placeholder 4"/>
          <p:cNvSpPr>
            <a:spLocks noGrp="1"/>
          </p:cNvSpPr>
          <p:nvPr>
            <p:ph type="ftr" sz="quarter" idx="11"/>
          </p:nvPr>
        </p:nvSpPr>
        <p:spPr/>
        <p:txBody>
          <a:bodyPr/>
          <a:lstStyle/>
          <a:p>
            <a:endParaRPr lang="ar-LB"/>
          </a:p>
        </p:txBody>
      </p:sp>
      <p:sp>
        <p:nvSpPr>
          <p:cNvPr id="6" name="Slide Number Placeholder 5"/>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2246960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FDB34-FB40-459C-B8F7-2868BF5E7241}" type="datetime8">
              <a:rPr lang="ar-LB" smtClean="0"/>
              <a:t>23 تموز، 21</a:t>
            </a:fld>
            <a:endParaRPr lang="ar-LB"/>
          </a:p>
        </p:txBody>
      </p:sp>
      <p:sp>
        <p:nvSpPr>
          <p:cNvPr id="5" name="Footer Placeholder 4"/>
          <p:cNvSpPr>
            <a:spLocks noGrp="1"/>
          </p:cNvSpPr>
          <p:nvPr>
            <p:ph type="ftr" sz="quarter" idx="11"/>
          </p:nvPr>
        </p:nvSpPr>
        <p:spPr/>
        <p:txBody>
          <a:bodyPr/>
          <a:lstStyle/>
          <a:p>
            <a:endParaRPr lang="ar-LB"/>
          </a:p>
        </p:txBody>
      </p:sp>
      <p:sp>
        <p:nvSpPr>
          <p:cNvPr id="6" name="Slide Number Placeholder 5"/>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165855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8BB33-47FF-4E6F-ADB1-7D7206F5CAD9}" type="datetime8">
              <a:rPr lang="ar-LB" smtClean="0"/>
              <a:t>23 تموز، 21</a:t>
            </a:fld>
            <a:endParaRPr lang="ar-LB"/>
          </a:p>
        </p:txBody>
      </p:sp>
      <p:sp>
        <p:nvSpPr>
          <p:cNvPr id="5" name="Footer Placeholder 4"/>
          <p:cNvSpPr>
            <a:spLocks noGrp="1"/>
          </p:cNvSpPr>
          <p:nvPr>
            <p:ph type="ftr" sz="quarter" idx="11"/>
          </p:nvPr>
        </p:nvSpPr>
        <p:spPr/>
        <p:txBody>
          <a:bodyPr/>
          <a:lstStyle/>
          <a:p>
            <a:endParaRPr lang="ar-LB"/>
          </a:p>
        </p:txBody>
      </p:sp>
      <p:sp>
        <p:nvSpPr>
          <p:cNvPr id="6" name="Slide Number Placeholder 5"/>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77640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97127-E703-4DEF-9C12-7515464A64FF}" type="datetime8">
              <a:rPr lang="ar-LB" smtClean="0"/>
              <a:t>23 تموز، 21</a:t>
            </a:fld>
            <a:endParaRPr lang="ar-LB"/>
          </a:p>
        </p:txBody>
      </p:sp>
      <p:sp>
        <p:nvSpPr>
          <p:cNvPr id="5" name="Footer Placeholder 4"/>
          <p:cNvSpPr>
            <a:spLocks noGrp="1"/>
          </p:cNvSpPr>
          <p:nvPr>
            <p:ph type="ftr" sz="quarter" idx="11"/>
          </p:nvPr>
        </p:nvSpPr>
        <p:spPr/>
        <p:txBody>
          <a:bodyPr/>
          <a:lstStyle/>
          <a:p>
            <a:endParaRPr lang="ar-LB"/>
          </a:p>
        </p:txBody>
      </p:sp>
      <p:sp>
        <p:nvSpPr>
          <p:cNvPr id="6" name="Slide Number Placeholder 5"/>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28009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F4EC65-B933-4218-9A48-78BA188674F8}"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386259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20C298-B612-4CA9-A267-5B3D3DA4261E}" type="datetime8">
              <a:rPr lang="ar-LB" smtClean="0"/>
              <a:t>23 تموز، 21</a:t>
            </a:fld>
            <a:endParaRPr lang="ar-LB"/>
          </a:p>
        </p:txBody>
      </p:sp>
      <p:sp>
        <p:nvSpPr>
          <p:cNvPr id="8" name="Footer Placeholder 7"/>
          <p:cNvSpPr>
            <a:spLocks noGrp="1"/>
          </p:cNvSpPr>
          <p:nvPr>
            <p:ph type="ftr" sz="quarter" idx="11"/>
          </p:nvPr>
        </p:nvSpPr>
        <p:spPr/>
        <p:txBody>
          <a:bodyPr/>
          <a:lstStyle/>
          <a:p>
            <a:endParaRPr lang="ar-LB"/>
          </a:p>
        </p:txBody>
      </p:sp>
      <p:sp>
        <p:nvSpPr>
          <p:cNvPr id="9" name="Slide Number Placeholder 8"/>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140700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A822AA-8F95-4C30-9FC4-61FFE4CA5E3C}" type="datetime8">
              <a:rPr lang="ar-LB" smtClean="0"/>
              <a:t>23 تموز، 21</a:t>
            </a:fld>
            <a:endParaRPr lang="ar-LB"/>
          </a:p>
        </p:txBody>
      </p:sp>
      <p:sp>
        <p:nvSpPr>
          <p:cNvPr id="4" name="Footer Placeholder 3"/>
          <p:cNvSpPr>
            <a:spLocks noGrp="1"/>
          </p:cNvSpPr>
          <p:nvPr>
            <p:ph type="ftr" sz="quarter" idx="11"/>
          </p:nvPr>
        </p:nvSpPr>
        <p:spPr/>
        <p:txBody>
          <a:bodyPr/>
          <a:lstStyle/>
          <a:p>
            <a:endParaRPr lang="ar-LB"/>
          </a:p>
        </p:txBody>
      </p:sp>
      <p:sp>
        <p:nvSpPr>
          <p:cNvPr id="5" name="Slide Number Placeholder 4"/>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227647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C9EA-6458-4970-A8B7-46235B1ADA90}" type="datetime8">
              <a:rPr lang="ar-LB" smtClean="0"/>
              <a:t>23 تموز، 21</a:t>
            </a:fld>
            <a:endParaRPr lang="ar-LB"/>
          </a:p>
        </p:txBody>
      </p:sp>
      <p:sp>
        <p:nvSpPr>
          <p:cNvPr id="3" name="Footer Placeholder 2"/>
          <p:cNvSpPr>
            <a:spLocks noGrp="1"/>
          </p:cNvSpPr>
          <p:nvPr>
            <p:ph type="ftr" sz="quarter" idx="11"/>
          </p:nvPr>
        </p:nvSpPr>
        <p:spPr/>
        <p:txBody>
          <a:bodyPr/>
          <a:lstStyle/>
          <a:p>
            <a:endParaRPr lang="ar-LB"/>
          </a:p>
        </p:txBody>
      </p:sp>
      <p:sp>
        <p:nvSpPr>
          <p:cNvPr id="4" name="Slide Number Placeholder 3"/>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10178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F5962D-FDEF-4FFC-934A-B1E3CFB3B304}"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328831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7D67E0-D5D3-4456-9563-4C1C8A899893}" type="datetime8">
              <a:rPr lang="ar-LB" smtClean="0"/>
              <a:t>23 تموز، 21</a:t>
            </a:fld>
            <a:endParaRPr lang="ar-LB"/>
          </a:p>
        </p:txBody>
      </p:sp>
      <p:sp>
        <p:nvSpPr>
          <p:cNvPr id="6" name="Footer Placeholder 5"/>
          <p:cNvSpPr>
            <a:spLocks noGrp="1"/>
          </p:cNvSpPr>
          <p:nvPr>
            <p:ph type="ftr" sz="quarter" idx="11"/>
          </p:nvPr>
        </p:nvSpPr>
        <p:spPr/>
        <p:txBody>
          <a:bodyPr/>
          <a:lstStyle/>
          <a:p>
            <a:endParaRPr lang="ar-LB"/>
          </a:p>
        </p:txBody>
      </p:sp>
      <p:sp>
        <p:nvSpPr>
          <p:cNvPr id="7" name="Slide Number Placeholder 6"/>
          <p:cNvSpPr>
            <a:spLocks noGrp="1"/>
          </p:cNvSpPr>
          <p:nvPr>
            <p:ph type="sldNum" sz="quarter" idx="12"/>
          </p:nvPr>
        </p:nvSpPr>
        <p:spPr/>
        <p:txBody>
          <a:bodyPr/>
          <a:lstStyle/>
          <a:p>
            <a:fld id="{779826FF-2083-419A-918A-F3C9693100F2}" type="slidenum">
              <a:rPr lang="ar-LB" smtClean="0"/>
              <a:t>‹#›</a:t>
            </a:fld>
            <a:endParaRPr lang="ar-LB"/>
          </a:p>
        </p:txBody>
      </p:sp>
    </p:spTree>
    <p:extLst>
      <p:ext uri="{BB962C8B-B14F-4D97-AF65-F5344CB8AC3E}">
        <p14:creationId xmlns:p14="http://schemas.microsoft.com/office/powerpoint/2010/main" val="311047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EA830B3-0174-433E-BCF2-6B43EDDD5FEE}" type="datetime8">
              <a:rPr lang="ar-LB" smtClean="0"/>
              <a:t>23 تموز، 21</a:t>
            </a:fld>
            <a:endParaRPr lang="ar-L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ar-L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9826FF-2083-419A-918A-F3C9693100F2}" type="slidenum">
              <a:rPr lang="ar-LB" smtClean="0"/>
              <a:t>‹#›</a:t>
            </a:fld>
            <a:endParaRPr lang="ar-LB"/>
          </a:p>
        </p:txBody>
      </p:sp>
    </p:spTree>
    <p:extLst>
      <p:ext uri="{BB962C8B-B14F-4D97-AF65-F5344CB8AC3E}">
        <p14:creationId xmlns:p14="http://schemas.microsoft.com/office/powerpoint/2010/main" val="321079779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ftr="0" dt="0"/>
  <p:txStyles>
    <p:title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2435050"/>
            <a:ext cx="10062754" cy="3261768"/>
          </a:xfrm>
        </p:spPr>
        <p:txBody>
          <a:bodyPr>
            <a:normAutofit fontScale="90000"/>
          </a:bodyPr>
          <a:lstStyle/>
          <a:p>
            <a:r>
              <a:rPr lang="en-US" dirty="0" smtClean="0"/>
              <a:t>Modeling the Fusion Reaction in an Inertial Electrostatic Confinement Reactor with the Particle-in-Cell Method</a:t>
            </a:r>
            <a:endParaRPr lang="ar-LB" dirty="0"/>
          </a:p>
        </p:txBody>
      </p:sp>
      <p:sp>
        <p:nvSpPr>
          <p:cNvPr id="3" name="Subtitle 2"/>
          <p:cNvSpPr>
            <a:spLocks noGrp="1"/>
          </p:cNvSpPr>
          <p:nvPr>
            <p:ph type="subTitle" idx="1"/>
          </p:nvPr>
        </p:nvSpPr>
        <p:spPr>
          <a:xfrm>
            <a:off x="1617617" y="6070917"/>
            <a:ext cx="9144000" cy="447448"/>
          </a:xfrm>
        </p:spPr>
        <p:txBody>
          <a:bodyPr/>
          <a:lstStyle/>
          <a:p>
            <a:r>
              <a:rPr lang="en-US" dirty="0" smtClean="0"/>
              <a:t>Presented by: Maryam Abdel-</a:t>
            </a:r>
            <a:r>
              <a:rPr lang="en-US" dirty="0"/>
              <a:t>K</a:t>
            </a:r>
            <a:r>
              <a:rPr lang="en-US" dirty="0" smtClean="0"/>
              <a:t>arim</a:t>
            </a:r>
          </a:p>
        </p:txBody>
      </p:sp>
      <p:pic>
        <p:nvPicPr>
          <p:cNvPr id="4" name="Picture 2" descr="AECENA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691"/>
            <a:ext cx="9679577" cy="121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descr="Basmalla.jpg"/>
          <p:cNvPicPr>
            <a:picLocks noChangeAspect="1"/>
          </p:cNvPicPr>
          <p:nvPr/>
        </p:nvPicPr>
        <p:blipFill>
          <a:blip r:embed="rId3" cstate="print"/>
          <a:stretch>
            <a:fillRect/>
          </a:stretch>
        </p:blipFill>
        <p:spPr>
          <a:xfrm>
            <a:off x="4450692" y="125270"/>
            <a:ext cx="3477850" cy="600593"/>
          </a:xfrm>
          <a:prstGeom prst="rect">
            <a:avLst/>
          </a:prstGeom>
        </p:spPr>
      </p:pic>
      <p:sp>
        <p:nvSpPr>
          <p:cNvPr id="6" name="Slide Number Placeholder 5"/>
          <p:cNvSpPr>
            <a:spLocks noGrp="1"/>
          </p:cNvSpPr>
          <p:nvPr>
            <p:ph type="sldNum" sz="quarter" idx="12"/>
          </p:nvPr>
        </p:nvSpPr>
        <p:spPr/>
        <p:txBody>
          <a:bodyPr/>
          <a:lstStyle/>
          <a:p>
            <a:fld id="{779826FF-2083-419A-918A-F3C9693100F2}" type="slidenum">
              <a:rPr lang="ar-LB" smtClean="0"/>
              <a:t>1</a:t>
            </a:fld>
            <a:endParaRPr lang="ar-LB"/>
          </a:p>
        </p:txBody>
      </p:sp>
    </p:spTree>
    <p:extLst>
      <p:ext uri="{BB962C8B-B14F-4D97-AF65-F5344CB8AC3E}">
        <p14:creationId xmlns:p14="http://schemas.microsoft.com/office/powerpoint/2010/main" val="226770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15" y="243840"/>
            <a:ext cx="10353762" cy="970450"/>
          </a:xfrm>
        </p:spPr>
        <p:txBody>
          <a:bodyPr/>
          <a:lstStyle/>
          <a:p>
            <a:r>
              <a:rPr lang="en-US" dirty="0" smtClean="0"/>
              <a:t>Results</a:t>
            </a:r>
            <a:endParaRPr lang="en-US" dirty="0"/>
          </a:p>
        </p:txBody>
      </p:sp>
      <p:pic>
        <p:nvPicPr>
          <p:cNvPr id="5" name="Content Placeholder 4"/>
          <p:cNvPicPr>
            <a:picLocks noGrp="1" noChangeAspect="1"/>
          </p:cNvPicPr>
          <p:nvPr>
            <p:ph idx="1"/>
          </p:nvPr>
        </p:nvPicPr>
        <p:blipFill>
          <a:blip r:embed="rId2"/>
          <a:stretch>
            <a:fillRect/>
          </a:stretch>
        </p:blipFill>
        <p:spPr>
          <a:xfrm>
            <a:off x="1904505" y="1476020"/>
            <a:ext cx="8424591" cy="4772380"/>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10</a:t>
            </a:fld>
            <a:endParaRPr lang="ar-LB"/>
          </a:p>
        </p:txBody>
      </p:sp>
    </p:spTree>
    <p:extLst>
      <p:ext uri="{BB962C8B-B14F-4D97-AF65-F5344CB8AC3E}">
        <p14:creationId xmlns:p14="http://schemas.microsoft.com/office/powerpoint/2010/main" val="294148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11233" y="297985"/>
            <a:ext cx="5131720" cy="4483015"/>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11</a:t>
            </a:fld>
            <a:endParaRPr lang="ar-LB"/>
          </a:p>
        </p:txBody>
      </p:sp>
      <p:pic>
        <p:nvPicPr>
          <p:cNvPr id="6" name="Picture 5"/>
          <p:cNvPicPr>
            <a:picLocks noChangeAspect="1"/>
          </p:cNvPicPr>
          <p:nvPr/>
        </p:nvPicPr>
        <p:blipFill>
          <a:blip r:embed="rId3"/>
          <a:stretch>
            <a:fillRect/>
          </a:stretch>
        </p:blipFill>
        <p:spPr>
          <a:xfrm>
            <a:off x="5951763" y="297985"/>
            <a:ext cx="5903787" cy="4483015"/>
          </a:xfrm>
          <a:prstGeom prst="rect">
            <a:avLst/>
          </a:prstGeom>
        </p:spPr>
      </p:pic>
      <p:pic>
        <p:nvPicPr>
          <p:cNvPr id="7" name="Picture 6"/>
          <p:cNvPicPr>
            <a:picLocks noChangeAspect="1"/>
          </p:cNvPicPr>
          <p:nvPr/>
        </p:nvPicPr>
        <p:blipFill>
          <a:blip r:embed="rId4"/>
          <a:stretch>
            <a:fillRect/>
          </a:stretch>
        </p:blipFill>
        <p:spPr>
          <a:xfrm>
            <a:off x="3413350" y="4867275"/>
            <a:ext cx="5076825" cy="1381125"/>
          </a:xfrm>
          <a:prstGeom prst="rect">
            <a:avLst/>
          </a:prstGeom>
        </p:spPr>
      </p:pic>
    </p:spTree>
    <p:extLst>
      <p:ext uri="{BB962C8B-B14F-4D97-AF65-F5344CB8AC3E}">
        <p14:creationId xmlns:p14="http://schemas.microsoft.com/office/powerpoint/2010/main" val="416269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0"/>
            <a:ext cx="10353762" cy="970450"/>
          </a:xfrm>
        </p:spPr>
        <p:txBody>
          <a:bodyPr/>
          <a:lstStyle/>
          <a:p>
            <a:r>
              <a:rPr lang="en-US" dirty="0" smtClean="0"/>
              <a:t>Code</a:t>
            </a:r>
            <a:endParaRPr lang="en-US" dirty="0"/>
          </a:p>
        </p:txBody>
      </p:sp>
      <p:pic>
        <p:nvPicPr>
          <p:cNvPr id="5" name="Content Placeholder 4"/>
          <p:cNvPicPr>
            <a:picLocks noGrp="1" noChangeAspect="1"/>
          </p:cNvPicPr>
          <p:nvPr>
            <p:ph idx="1"/>
          </p:nvPr>
        </p:nvPicPr>
        <p:blipFill>
          <a:blip r:embed="rId2"/>
          <a:stretch>
            <a:fillRect/>
          </a:stretch>
        </p:blipFill>
        <p:spPr>
          <a:xfrm>
            <a:off x="2933387" y="804500"/>
            <a:ext cx="7072762" cy="5853321"/>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12</a:t>
            </a:fld>
            <a:endParaRPr lang="ar-LB"/>
          </a:p>
        </p:txBody>
      </p:sp>
      <p:sp>
        <p:nvSpPr>
          <p:cNvPr id="6" name="Title 1"/>
          <p:cNvSpPr txBox="1">
            <a:spLocks/>
          </p:cNvSpPr>
          <p:nvPr/>
        </p:nvSpPr>
        <p:spPr>
          <a:xfrm>
            <a:off x="341185" y="1188442"/>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Constants and Dimensions</a:t>
            </a:r>
            <a:endParaRPr lang="en-US" sz="2000" dirty="0"/>
          </a:p>
        </p:txBody>
      </p:sp>
    </p:spTree>
    <p:extLst>
      <p:ext uri="{BB962C8B-B14F-4D97-AF65-F5344CB8AC3E}">
        <p14:creationId xmlns:p14="http://schemas.microsoft.com/office/powerpoint/2010/main" val="120984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4931" y="145756"/>
            <a:ext cx="7522188" cy="1029901"/>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13</a:t>
            </a:fld>
            <a:endParaRPr lang="ar-LB"/>
          </a:p>
        </p:txBody>
      </p:sp>
      <p:pic>
        <p:nvPicPr>
          <p:cNvPr id="6" name="Picture 5"/>
          <p:cNvPicPr>
            <a:picLocks noChangeAspect="1"/>
          </p:cNvPicPr>
          <p:nvPr/>
        </p:nvPicPr>
        <p:blipFill rotWithShape="1">
          <a:blip r:embed="rId3"/>
          <a:srcRect b="3486"/>
          <a:stretch/>
        </p:blipFill>
        <p:spPr>
          <a:xfrm>
            <a:off x="104931" y="1175657"/>
            <a:ext cx="7522188" cy="5564777"/>
          </a:xfrm>
          <a:prstGeom prst="rect">
            <a:avLst/>
          </a:prstGeom>
        </p:spPr>
      </p:pic>
      <p:pic>
        <p:nvPicPr>
          <p:cNvPr id="7" name="Picture 6"/>
          <p:cNvPicPr>
            <a:picLocks noChangeAspect="1"/>
          </p:cNvPicPr>
          <p:nvPr/>
        </p:nvPicPr>
        <p:blipFill>
          <a:blip r:embed="rId4"/>
          <a:stretch>
            <a:fillRect/>
          </a:stretch>
        </p:blipFill>
        <p:spPr>
          <a:xfrm>
            <a:off x="7745865" y="2488066"/>
            <a:ext cx="4253181" cy="2710951"/>
          </a:xfrm>
          <a:prstGeom prst="rect">
            <a:avLst/>
          </a:prstGeom>
        </p:spPr>
      </p:pic>
    </p:spTree>
    <p:extLst>
      <p:ext uri="{BB962C8B-B14F-4D97-AF65-F5344CB8AC3E}">
        <p14:creationId xmlns:p14="http://schemas.microsoft.com/office/powerpoint/2010/main" val="202314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9826FF-2083-419A-918A-F3C9693100F2}" type="slidenum">
              <a:rPr lang="ar-LB" smtClean="0"/>
              <a:t>14</a:t>
            </a:fld>
            <a:endParaRPr lang="ar-LB"/>
          </a:p>
        </p:txBody>
      </p:sp>
      <p:sp>
        <p:nvSpPr>
          <p:cNvPr id="6" name="Title 1"/>
          <p:cNvSpPr txBox="1">
            <a:spLocks/>
          </p:cNvSpPr>
          <p:nvPr/>
        </p:nvSpPr>
        <p:spPr>
          <a:xfrm>
            <a:off x="341185" y="1188442"/>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Grid Representation</a:t>
            </a:r>
            <a:endParaRPr lang="en-US" sz="2000" dirty="0"/>
          </a:p>
        </p:txBody>
      </p:sp>
      <p:pic>
        <p:nvPicPr>
          <p:cNvPr id="8" name="Content Placeholder 7"/>
          <p:cNvPicPr>
            <a:picLocks noGrp="1" noChangeAspect="1"/>
          </p:cNvPicPr>
          <p:nvPr>
            <p:ph idx="1"/>
          </p:nvPr>
        </p:nvPicPr>
        <p:blipFill>
          <a:blip r:embed="rId2"/>
          <a:stretch>
            <a:fillRect/>
          </a:stretch>
        </p:blipFill>
        <p:spPr>
          <a:xfrm>
            <a:off x="3074532" y="235527"/>
            <a:ext cx="6291537" cy="1858391"/>
          </a:xfrm>
          <a:prstGeom prst="rect">
            <a:avLst/>
          </a:prstGeom>
        </p:spPr>
      </p:pic>
      <p:pic>
        <p:nvPicPr>
          <p:cNvPr id="9" name="Picture 8"/>
          <p:cNvPicPr>
            <a:picLocks noChangeAspect="1"/>
          </p:cNvPicPr>
          <p:nvPr/>
        </p:nvPicPr>
        <p:blipFill rotWithShape="1">
          <a:blip r:embed="rId3"/>
          <a:srcRect r="460"/>
          <a:stretch/>
        </p:blipFill>
        <p:spPr>
          <a:xfrm>
            <a:off x="3074533" y="2093918"/>
            <a:ext cx="6296496" cy="4542013"/>
          </a:xfrm>
          <a:prstGeom prst="rect">
            <a:avLst/>
          </a:prstGeom>
        </p:spPr>
      </p:pic>
    </p:spTree>
    <p:extLst>
      <p:ext uri="{BB962C8B-B14F-4D97-AF65-F5344CB8AC3E}">
        <p14:creationId xmlns:p14="http://schemas.microsoft.com/office/powerpoint/2010/main" val="428572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9826FF-2083-419A-918A-F3C9693100F2}" type="slidenum">
              <a:rPr lang="ar-LB" smtClean="0"/>
              <a:t>15</a:t>
            </a:fld>
            <a:endParaRPr lang="ar-LB"/>
          </a:p>
        </p:txBody>
      </p:sp>
      <p:pic>
        <p:nvPicPr>
          <p:cNvPr id="7" name="Content Placeholder 6"/>
          <p:cNvPicPr>
            <a:picLocks noGrp="1" noChangeAspect="1"/>
          </p:cNvPicPr>
          <p:nvPr>
            <p:ph idx="1"/>
          </p:nvPr>
        </p:nvPicPr>
        <p:blipFill>
          <a:blip r:embed="rId2"/>
          <a:stretch>
            <a:fillRect/>
          </a:stretch>
        </p:blipFill>
        <p:spPr>
          <a:xfrm>
            <a:off x="430058" y="526460"/>
            <a:ext cx="7413579" cy="5348105"/>
          </a:xfrm>
          <a:prstGeom prst="rect">
            <a:avLst/>
          </a:prstGeom>
        </p:spPr>
      </p:pic>
      <p:pic>
        <p:nvPicPr>
          <p:cNvPr id="8" name="Picture 7"/>
          <p:cNvPicPr>
            <a:picLocks noChangeAspect="1"/>
          </p:cNvPicPr>
          <p:nvPr/>
        </p:nvPicPr>
        <p:blipFill>
          <a:blip r:embed="rId3"/>
          <a:stretch>
            <a:fillRect/>
          </a:stretch>
        </p:blipFill>
        <p:spPr>
          <a:xfrm>
            <a:off x="430058" y="5574120"/>
            <a:ext cx="7413579" cy="600891"/>
          </a:xfrm>
          <a:prstGeom prst="rect">
            <a:avLst/>
          </a:prstGeom>
        </p:spPr>
      </p:pic>
      <p:pic>
        <p:nvPicPr>
          <p:cNvPr id="9" name="Picture 8"/>
          <p:cNvPicPr>
            <a:picLocks noChangeAspect="1"/>
          </p:cNvPicPr>
          <p:nvPr/>
        </p:nvPicPr>
        <p:blipFill rotWithShape="1">
          <a:blip r:embed="rId4"/>
          <a:srcRect r="37477"/>
          <a:stretch/>
        </p:blipFill>
        <p:spPr>
          <a:xfrm>
            <a:off x="7259546" y="2280783"/>
            <a:ext cx="4662781" cy="2043022"/>
          </a:xfrm>
          <a:prstGeom prst="rect">
            <a:avLst/>
          </a:prstGeom>
        </p:spPr>
      </p:pic>
    </p:spTree>
    <p:extLst>
      <p:ext uri="{BB962C8B-B14F-4D97-AF65-F5344CB8AC3E}">
        <p14:creationId xmlns:p14="http://schemas.microsoft.com/office/powerpoint/2010/main" val="103567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90850" y="1423468"/>
            <a:ext cx="8476706" cy="3817964"/>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16</a:t>
            </a:fld>
            <a:endParaRPr lang="ar-LB"/>
          </a:p>
        </p:txBody>
      </p:sp>
      <p:sp>
        <p:nvSpPr>
          <p:cNvPr id="6" name="Title 1"/>
          <p:cNvSpPr txBox="1">
            <a:spLocks/>
          </p:cNvSpPr>
          <p:nvPr/>
        </p:nvSpPr>
        <p:spPr>
          <a:xfrm>
            <a:off x="198648" y="2269455"/>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Prepare to insert Particles</a:t>
            </a:r>
            <a:endParaRPr lang="en-US" sz="2000" dirty="0"/>
          </a:p>
        </p:txBody>
      </p:sp>
    </p:spTree>
    <p:extLst>
      <p:ext uri="{BB962C8B-B14F-4D97-AF65-F5344CB8AC3E}">
        <p14:creationId xmlns:p14="http://schemas.microsoft.com/office/powerpoint/2010/main" val="65582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47635" y="134864"/>
            <a:ext cx="7466376" cy="4922278"/>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17</a:t>
            </a:fld>
            <a:endParaRPr lang="ar-LB"/>
          </a:p>
        </p:txBody>
      </p:sp>
      <p:pic>
        <p:nvPicPr>
          <p:cNvPr id="6" name="Picture 5"/>
          <p:cNvPicPr>
            <a:picLocks noChangeAspect="1"/>
          </p:cNvPicPr>
          <p:nvPr/>
        </p:nvPicPr>
        <p:blipFill>
          <a:blip r:embed="rId3"/>
          <a:stretch>
            <a:fillRect/>
          </a:stretch>
        </p:blipFill>
        <p:spPr>
          <a:xfrm>
            <a:off x="3047635" y="4874261"/>
            <a:ext cx="7466376" cy="1825635"/>
          </a:xfrm>
          <a:prstGeom prst="rect">
            <a:avLst/>
          </a:prstGeom>
        </p:spPr>
      </p:pic>
      <p:sp>
        <p:nvSpPr>
          <p:cNvPr id="7" name="Title 1"/>
          <p:cNvSpPr txBox="1">
            <a:spLocks/>
          </p:cNvSpPr>
          <p:nvPr/>
        </p:nvSpPr>
        <p:spPr>
          <a:xfrm>
            <a:off x="198648" y="2269455"/>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Potential solver function</a:t>
            </a:r>
            <a:endParaRPr lang="en-US" sz="2000" dirty="0"/>
          </a:p>
        </p:txBody>
      </p:sp>
    </p:spTree>
    <p:extLst>
      <p:ext uri="{BB962C8B-B14F-4D97-AF65-F5344CB8AC3E}">
        <p14:creationId xmlns:p14="http://schemas.microsoft.com/office/powerpoint/2010/main" val="428249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90850" y="1117814"/>
            <a:ext cx="8292074" cy="3939381"/>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18</a:t>
            </a:fld>
            <a:endParaRPr lang="ar-LB"/>
          </a:p>
        </p:txBody>
      </p:sp>
      <p:sp>
        <p:nvSpPr>
          <p:cNvPr id="6" name="Title 1"/>
          <p:cNvSpPr txBox="1">
            <a:spLocks/>
          </p:cNvSpPr>
          <p:nvPr/>
        </p:nvSpPr>
        <p:spPr>
          <a:xfrm>
            <a:off x="198648" y="2269455"/>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Ion Source function</a:t>
            </a:r>
            <a:endParaRPr lang="en-US" sz="2000" dirty="0"/>
          </a:p>
        </p:txBody>
      </p:sp>
    </p:spTree>
    <p:extLst>
      <p:ext uri="{BB962C8B-B14F-4D97-AF65-F5344CB8AC3E}">
        <p14:creationId xmlns:p14="http://schemas.microsoft.com/office/powerpoint/2010/main" val="97852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60753" y="214199"/>
            <a:ext cx="7976916" cy="5106242"/>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19</a:t>
            </a:fld>
            <a:endParaRPr lang="ar-LB"/>
          </a:p>
        </p:txBody>
      </p:sp>
      <p:pic>
        <p:nvPicPr>
          <p:cNvPr id="7" name="Picture 6"/>
          <p:cNvPicPr>
            <a:picLocks noChangeAspect="1"/>
          </p:cNvPicPr>
          <p:nvPr/>
        </p:nvPicPr>
        <p:blipFill rotWithShape="1">
          <a:blip r:embed="rId3"/>
          <a:srcRect b="16235"/>
          <a:stretch/>
        </p:blipFill>
        <p:spPr>
          <a:xfrm>
            <a:off x="2760753" y="5008834"/>
            <a:ext cx="7976916" cy="1770789"/>
          </a:xfrm>
          <a:prstGeom prst="rect">
            <a:avLst/>
          </a:prstGeom>
        </p:spPr>
      </p:pic>
      <p:sp>
        <p:nvSpPr>
          <p:cNvPr id="8" name="Title 1"/>
          <p:cNvSpPr txBox="1">
            <a:spLocks/>
          </p:cNvSpPr>
          <p:nvPr/>
        </p:nvSpPr>
        <p:spPr>
          <a:xfrm>
            <a:off x="198648" y="2269455"/>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Fusion Cross Section </a:t>
            </a:r>
            <a:endParaRPr lang="en-US" sz="2000" dirty="0"/>
          </a:p>
        </p:txBody>
      </p:sp>
    </p:spTree>
    <p:extLst>
      <p:ext uri="{BB962C8B-B14F-4D97-AF65-F5344CB8AC3E}">
        <p14:creationId xmlns:p14="http://schemas.microsoft.com/office/powerpoint/2010/main" val="383784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52846"/>
            <a:ext cx="9092354" cy="788126"/>
          </a:xfrm>
        </p:spPr>
        <p:txBody>
          <a:bodyPr>
            <a:normAutofit fontScale="90000"/>
          </a:bodyPr>
          <a:lstStyle/>
          <a:p>
            <a:r>
              <a:rPr lang="en-US" dirty="0" smtClean="0"/>
              <a:t>Inertial</a:t>
            </a:r>
            <a:r>
              <a:rPr lang="fr-FR" dirty="0" smtClean="0"/>
              <a:t> </a:t>
            </a:r>
            <a:r>
              <a:rPr lang="en-US" dirty="0" smtClean="0"/>
              <a:t>Electrostatic</a:t>
            </a:r>
            <a:r>
              <a:rPr lang="fr-FR" dirty="0" smtClean="0"/>
              <a:t> </a:t>
            </a:r>
            <a:r>
              <a:rPr lang="fr-FR" dirty="0"/>
              <a:t>Confinement Fusion</a:t>
            </a:r>
            <a:endParaRPr lang="ar-LB" dirty="0"/>
          </a:p>
        </p:txBody>
      </p:sp>
      <p:sp>
        <p:nvSpPr>
          <p:cNvPr id="3" name="Content Placeholder 2"/>
          <p:cNvSpPr>
            <a:spLocks noGrp="1"/>
          </p:cNvSpPr>
          <p:nvPr>
            <p:ph idx="1"/>
          </p:nvPr>
        </p:nvSpPr>
        <p:spPr>
          <a:xfrm>
            <a:off x="273715" y="1479343"/>
            <a:ext cx="6741039" cy="5047174"/>
          </a:xfrm>
        </p:spPr>
        <p:txBody>
          <a:bodyPr>
            <a:normAutofit lnSpcReduction="10000"/>
          </a:bodyPr>
          <a:lstStyle/>
          <a:p>
            <a:pPr algn="l" rtl="0"/>
            <a:r>
              <a:rPr lang="en-US" dirty="0" smtClean="0"/>
              <a:t>IECF does </a:t>
            </a:r>
            <a:r>
              <a:rPr lang="en-US" dirty="0"/>
              <a:t>not rely on any magnetic field, </a:t>
            </a:r>
            <a:r>
              <a:rPr lang="en-US" dirty="0" smtClean="0"/>
              <a:t>uses </a:t>
            </a:r>
            <a:r>
              <a:rPr lang="en-US" dirty="0"/>
              <a:t>an electric field to perform the plasma confinement</a:t>
            </a:r>
            <a:r>
              <a:rPr lang="en-US" dirty="0" smtClean="0"/>
              <a:t>.</a:t>
            </a:r>
          </a:p>
          <a:p>
            <a:pPr algn="l" rtl="0"/>
            <a:r>
              <a:rPr lang="en-US" dirty="0" smtClean="0"/>
              <a:t>Two </a:t>
            </a:r>
            <a:r>
              <a:rPr lang="en-US" dirty="0"/>
              <a:t>spherical metal meshes </a:t>
            </a:r>
            <a:r>
              <a:rPr lang="en-US" dirty="0" smtClean="0"/>
              <a:t>concentrically.</a:t>
            </a:r>
          </a:p>
          <a:p>
            <a:pPr algn="l" rtl="0"/>
            <a:r>
              <a:rPr lang="en-US" dirty="0" smtClean="0"/>
              <a:t>Large </a:t>
            </a:r>
            <a:r>
              <a:rPr lang="en-US" dirty="0"/>
              <a:t>voltage across them, typically 10 to 100 kV in </a:t>
            </a:r>
            <a:r>
              <a:rPr lang="en-US" dirty="0" smtClean="0"/>
              <a:t>vacuum.</a:t>
            </a:r>
          </a:p>
          <a:p>
            <a:pPr algn="l" rtl="0"/>
            <a:r>
              <a:rPr lang="en-US" dirty="0"/>
              <a:t>Fusion </a:t>
            </a:r>
            <a:r>
              <a:rPr lang="en-US" dirty="0" smtClean="0"/>
              <a:t>fuel is deuterium.</a:t>
            </a:r>
          </a:p>
          <a:p>
            <a:pPr algn="l" rtl="0"/>
            <a:r>
              <a:rPr lang="en-US" dirty="0" smtClean="0"/>
              <a:t>The </a:t>
            </a:r>
            <a:r>
              <a:rPr lang="en-US" dirty="0"/>
              <a:t>large voltage ionizes a portion of the </a:t>
            </a:r>
            <a:r>
              <a:rPr lang="en-US" dirty="0" smtClean="0"/>
              <a:t>gas.</a:t>
            </a:r>
          </a:p>
          <a:p>
            <a:pPr algn="l" rtl="0"/>
            <a:r>
              <a:rPr lang="en-US" dirty="0" smtClean="0"/>
              <a:t>Positively </a:t>
            </a:r>
            <a:r>
              <a:rPr lang="en-US" dirty="0"/>
              <a:t>charged ions are accelerated by the electric field toward the center of the device, where most will pass straight through the cathode at the center and out the other </a:t>
            </a:r>
            <a:r>
              <a:rPr lang="en-US" dirty="0" smtClean="0"/>
              <a:t>side. The </a:t>
            </a:r>
            <a:r>
              <a:rPr lang="en-US" dirty="0"/>
              <a:t>electric field slows the ions and eventually turns them back towards the center, setting up a </a:t>
            </a:r>
            <a:r>
              <a:rPr lang="en-US" dirty="0" smtClean="0"/>
              <a:t>recirculation.</a:t>
            </a:r>
          </a:p>
          <a:p>
            <a:pPr algn="l" rtl="0"/>
            <a:r>
              <a:rPr lang="en-US" dirty="0"/>
              <a:t>The ion density in the center increases, and eventually fusion </a:t>
            </a:r>
            <a:r>
              <a:rPr lang="en-US" dirty="0" smtClean="0"/>
              <a:t>occurs.</a:t>
            </a:r>
            <a:endParaRPr lang="en-US" dirty="0"/>
          </a:p>
        </p:txBody>
      </p:sp>
      <p:sp>
        <p:nvSpPr>
          <p:cNvPr id="4" name="Slide Number Placeholder 3"/>
          <p:cNvSpPr>
            <a:spLocks noGrp="1"/>
          </p:cNvSpPr>
          <p:nvPr>
            <p:ph type="sldNum" sz="quarter" idx="12"/>
          </p:nvPr>
        </p:nvSpPr>
        <p:spPr/>
        <p:txBody>
          <a:bodyPr/>
          <a:lstStyle/>
          <a:p>
            <a:fld id="{779826FF-2083-419A-918A-F3C9693100F2}" type="slidenum">
              <a:rPr lang="ar-LB" smtClean="0"/>
              <a:t>2</a:t>
            </a:fld>
            <a:endParaRPr lang="ar-LB"/>
          </a:p>
        </p:txBody>
      </p:sp>
      <p:pic>
        <p:nvPicPr>
          <p:cNvPr id="5" name="Picture 4"/>
          <p:cNvPicPr>
            <a:picLocks noChangeAspect="1"/>
          </p:cNvPicPr>
          <p:nvPr/>
        </p:nvPicPr>
        <p:blipFill>
          <a:blip r:embed="rId2"/>
          <a:stretch>
            <a:fillRect/>
          </a:stretch>
        </p:blipFill>
        <p:spPr>
          <a:xfrm>
            <a:off x="7263654" y="1637326"/>
            <a:ext cx="4401478" cy="4245949"/>
          </a:xfrm>
          <a:prstGeom prst="rect">
            <a:avLst/>
          </a:prstGeom>
        </p:spPr>
      </p:pic>
    </p:spTree>
    <p:extLst>
      <p:ext uri="{BB962C8B-B14F-4D97-AF65-F5344CB8AC3E}">
        <p14:creationId xmlns:p14="http://schemas.microsoft.com/office/powerpoint/2010/main" val="69505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14496" y="164420"/>
            <a:ext cx="7390955" cy="6336707"/>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20</a:t>
            </a:fld>
            <a:endParaRPr lang="ar-LB"/>
          </a:p>
        </p:txBody>
      </p:sp>
      <p:sp>
        <p:nvSpPr>
          <p:cNvPr id="6" name="Title 1"/>
          <p:cNvSpPr txBox="1">
            <a:spLocks/>
          </p:cNvSpPr>
          <p:nvPr/>
        </p:nvSpPr>
        <p:spPr>
          <a:xfrm>
            <a:off x="198648" y="2269455"/>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Initializing</a:t>
            </a:r>
            <a:endParaRPr lang="en-US" sz="2000" dirty="0"/>
          </a:p>
        </p:txBody>
      </p:sp>
    </p:spTree>
    <p:extLst>
      <p:ext uri="{BB962C8B-B14F-4D97-AF65-F5344CB8AC3E}">
        <p14:creationId xmlns:p14="http://schemas.microsoft.com/office/powerpoint/2010/main" val="428264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63339" y="34806"/>
            <a:ext cx="7360376" cy="1566037"/>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21</a:t>
            </a:fld>
            <a:endParaRPr lang="ar-LB"/>
          </a:p>
        </p:txBody>
      </p:sp>
      <p:pic>
        <p:nvPicPr>
          <p:cNvPr id="6" name="Picture 5"/>
          <p:cNvPicPr>
            <a:picLocks noChangeAspect="1"/>
          </p:cNvPicPr>
          <p:nvPr/>
        </p:nvPicPr>
        <p:blipFill rotWithShape="1">
          <a:blip r:embed="rId3"/>
          <a:srcRect t="8062"/>
          <a:stretch/>
        </p:blipFill>
        <p:spPr>
          <a:xfrm>
            <a:off x="2763339" y="1390803"/>
            <a:ext cx="7360376" cy="1481825"/>
          </a:xfrm>
          <a:prstGeom prst="rect">
            <a:avLst/>
          </a:prstGeom>
        </p:spPr>
      </p:pic>
      <p:pic>
        <p:nvPicPr>
          <p:cNvPr id="7" name="Picture 6"/>
          <p:cNvPicPr>
            <a:picLocks noChangeAspect="1"/>
          </p:cNvPicPr>
          <p:nvPr/>
        </p:nvPicPr>
        <p:blipFill rotWithShape="1">
          <a:blip r:embed="rId4"/>
          <a:srcRect b="7459"/>
          <a:stretch/>
        </p:blipFill>
        <p:spPr>
          <a:xfrm>
            <a:off x="2763339" y="2678480"/>
            <a:ext cx="7360376" cy="3890577"/>
          </a:xfrm>
          <a:prstGeom prst="rect">
            <a:avLst/>
          </a:prstGeom>
        </p:spPr>
      </p:pic>
      <p:sp>
        <p:nvSpPr>
          <p:cNvPr id="8" name="Title 1"/>
          <p:cNvSpPr txBox="1">
            <a:spLocks/>
          </p:cNvSpPr>
          <p:nvPr/>
        </p:nvSpPr>
        <p:spPr>
          <a:xfrm>
            <a:off x="0" y="317359"/>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Loop over time steps</a:t>
            </a:r>
            <a:endParaRPr lang="en-US" sz="2000" dirty="0"/>
          </a:p>
        </p:txBody>
      </p:sp>
      <p:pic>
        <p:nvPicPr>
          <p:cNvPr id="9" name="Picture 8"/>
          <p:cNvPicPr>
            <a:picLocks noChangeAspect="1"/>
          </p:cNvPicPr>
          <p:nvPr/>
        </p:nvPicPr>
        <p:blipFill>
          <a:blip r:embed="rId5"/>
          <a:stretch>
            <a:fillRect/>
          </a:stretch>
        </p:blipFill>
        <p:spPr>
          <a:xfrm>
            <a:off x="6443527" y="5284787"/>
            <a:ext cx="5543550" cy="1562100"/>
          </a:xfrm>
          <a:prstGeom prst="rect">
            <a:avLst/>
          </a:prstGeom>
        </p:spPr>
      </p:pic>
      <p:sp>
        <p:nvSpPr>
          <p:cNvPr id="10" name="Title 1"/>
          <p:cNvSpPr txBox="1">
            <a:spLocks/>
          </p:cNvSpPr>
          <p:nvPr/>
        </p:nvSpPr>
        <p:spPr>
          <a:xfrm>
            <a:off x="0" y="4214743"/>
            <a:ext cx="2592202"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Calculate Charge Density</a:t>
            </a:r>
            <a:endParaRPr lang="en-US" sz="2000" dirty="0"/>
          </a:p>
        </p:txBody>
      </p:sp>
    </p:spTree>
    <p:extLst>
      <p:ext uri="{BB962C8B-B14F-4D97-AF65-F5344CB8AC3E}">
        <p14:creationId xmlns:p14="http://schemas.microsoft.com/office/powerpoint/2010/main" val="175465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15922" y="936600"/>
            <a:ext cx="9335661" cy="3731193"/>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22</a:t>
            </a:fld>
            <a:endParaRPr lang="ar-LB"/>
          </a:p>
        </p:txBody>
      </p:sp>
      <p:pic>
        <p:nvPicPr>
          <p:cNvPr id="6" name="Picture 5"/>
          <p:cNvPicPr>
            <a:picLocks noChangeAspect="1"/>
          </p:cNvPicPr>
          <p:nvPr/>
        </p:nvPicPr>
        <p:blipFill>
          <a:blip r:embed="rId3"/>
          <a:stretch>
            <a:fillRect/>
          </a:stretch>
        </p:blipFill>
        <p:spPr>
          <a:xfrm>
            <a:off x="2215922" y="4361409"/>
            <a:ext cx="9335662" cy="1257328"/>
          </a:xfrm>
          <a:prstGeom prst="rect">
            <a:avLst/>
          </a:prstGeom>
        </p:spPr>
      </p:pic>
      <p:sp>
        <p:nvSpPr>
          <p:cNvPr id="7" name="Title 1"/>
          <p:cNvSpPr txBox="1">
            <a:spLocks/>
          </p:cNvSpPr>
          <p:nvPr/>
        </p:nvSpPr>
        <p:spPr>
          <a:xfrm>
            <a:off x="143691" y="936600"/>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Calculate Potential </a:t>
            </a:r>
            <a:endParaRPr lang="en-US" sz="2000" dirty="0"/>
          </a:p>
        </p:txBody>
      </p:sp>
      <p:sp>
        <p:nvSpPr>
          <p:cNvPr id="8" name="Title 1"/>
          <p:cNvSpPr txBox="1">
            <a:spLocks/>
          </p:cNvSpPr>
          <p:nvPr/>
        </p:nvSpPr>
        <p:spPr>
          <a:xfrm>
            <a:off x="0" y="3543359"/>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Calculate Electric Field</a:t>
            </a:r>
            <a:endParaRPr lang="en-US" sz="2000" dirty="0"/>
          </a:p>
        </p:txBody>
      </p:sp>
    </p:spTree>
    <p:extLst>
      <p:ext uri="{BB962C8B-B14F-4D97-AF65-F5344CB8AC3E}">
        <p14:creationId xmlns:p14="http://schemas.microsoft.com/office/powerpoint/2010/main" val="346080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34577" y="418307"/>
            <a:ext cx="8932979" cy="6003658"/>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23</a:t>
            </a:fld>
            <a:endParaRPr lang="ar-LB"/>
          </a:p>
        </p:txBody>
      </p:sp>
      <p:sp>
        <p:nvSpPr>
          <p:cNvPr id="6" name="Title 1"/>
          <p:cNvSpPr txBox="1">
            <a:spLocks/>
          </p:cNvSpPr>
          <p:nvPr/>
        </p:nvSpPr>
        <p:spPr>
          <a:xfrm>
            <a:off x="118656" y="3125348"/>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Generate new Particles</a:t>
            </a:r>
            <a:endParaRPr lang="en-US" sz="2000" dirty="0"/>
          </a:p>
        </p:txBody>
      </p:sp>
    </p:spTree>
    <p:extLst>
      <p:ext uri="{BB962C8B-B14F-4D97-AF65-F5344CB8AC3E}">
        <p14:creationId xmlns:p14="http://schemas.microsoft.com/office/powerpoint/2010/main" val="78804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89265" y="420892"/>
            <a:ext cx="9262362" cy="5827508"/>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24</a:t>
            </a:fld>
            <a:endParaRPr lang="ar-LB"/>
          </a:p>
        </p:txBody>
      </p:sp>
      <p:sp>
        <p:nvSpPr>
          <p:cNvPr id="6" name="Title 1"/>
          <p:cNvSpPr txBox="1">
            <a:spLocks/>
          </p:cNvSpPr>
          <p:nvPr/>
        </p:nvSpPr>
        <p:spPr>
          <a:xfrm>
            <a:off x="118656" y="3125348"/>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Moving Particles</a:t>
            </a:r>
            <a:endParaRPr lang="en-US" sz="2000" dirty="0"/>
          </a:p>
        </p:txBody>
      </p:sp>
    </p:spTree>
    <p:extLst>
      <p:ext uri="{BB962C8B-B14F-4D97-AF65-F5344CB8AC3E}">
        <p14:creationId xmlns:p14="http://schemas.microsoft.com/office/powerpoint/2010/main" val="126971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44235" y="0"/>
            <a:ext cx="7997285" cy="6657570"/>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25</a:t>
            </a:fld>
            <a:endParaRPr lang="ar-LB"/>
          </a:p>
        </p:txBody>
      </p:sp>
      <p:pic>
        <p:nvPicPr>
          <p:cNvPr id="6" name="Picture 5"/>
          <p:cNvPicPr>
            <a:picLocks noChangeAspect="1"/>
          </p:cNvPicPr>
          <p:nvPr/>
        </p:nvPicPr>
        <p:blipFill rotWithShape="1">
          <a:blip r:embed="rId3"/>
          <a:srcRect r="43706"/>
          <a:stretch/>
        </p:blipFill>
        <p:spPr>
          <a:xfrm>
            <a:off x="7137761" y="860992"/>
            <a:ext cx="4827815" cy="3107273"/>
          </a:xfrm>
          <a:prstGeom prst="rect">
            <a:avLst/>
          </a:prstGeom>
        </p:spPr>
      </p:pic>
    </p:spTree>
    <p:extLst>
      <p:ext uri="{BB962C8B-B14F-4D97-AF65-F5344CB8AC3E}">
        <p14:creationId xmlns:p14="http://schemas.microsoft.com/office/powerpoint/2010/main" val="321762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68732" y="1168107"/>
            <a:ext cx="7467372" cy="2186508"/>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26</a:t>
            </a:fld>
            <a:endParaRPr lang="ar-LB"/>
          </a:p>
        </p:txBody>
      </p:sp>
      <p:pic>
        <p:nvPicPr>
          <p:cNvPr id="6" name="Picture 5"/>
          <p:cNvPicPr>
            <a:picLocks noChangeAspect="1"/>
          </p:cNvPicPr>
          <p:nvPr/>
        </p:nvPicPr>
        <p:blipFill rotWithShape="1">
          <a:blip r:embed="rId3"/>
          <a:srcRect t="7172"/>
          <a:stretch/>
        </p:blipFill>
        <p:spPr>
          <a:xfrm>
            <a:off x="2368732" y="3354615"/>
            <a:ext cx="7467372" cy="2426719"/>
          </a:xfrm>
          <a:prstGeom prst="rect">
            <a:avLst/>
          </a:prstGeom>
        </p:spPr>
      </p:pic>
      <p:sp>
        <p:nvSpPr>
          <p:cNvPr id="9" name="Title 1"/>
          <p:cNvSpPr txBox="1">
            <a:spLocks/>
          </p:cNvSpPr>
          <p:nvPr/>
        </p:nvSpPr>
        <p:spPr>
          <a:xfrm>
            <a:off x="118656" y="3125348"/>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dirty="0" smtClean="0"/>
              <a:t>Boundaries</a:t>
            </a:r>
            <a:endParaRPr lang="en-US" sz="2000" dirty="0"/>
          </a:p>
        </p:txBody>
      </p:sp>
    </p:spTree>
    <p:extLst>
      <p:ext uri="{BB962C8B-B14F-4D97-AF65-F5344CB8AC3E}">
        <p14:creationId xmlns:p14="http://schemas.microsoft.com/office/powerpoint/2010/main" val="428337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9826FF-2083-419A-918A-F3C9693100F2}" type="slidenum">
              <a:rPr lang="ar-LB" smtClean="0"/>
              <a:t>27</a:t>
            </a:fld>
            <a:endParaRPr lang="ar-LB"/>
          </a:p>
        </p:txBody>
      </p:sp>
      <p:pic>
        <p:nvPicPr>
          <p:cNvPr id="6" name="Picture 5"/>
          <p:cNvPicPr>
            <a:picLocks noChangeAspect="1"/>
          </p:cNvPicPr>
          <p:nvPr/>
        </p:nvPicPr>
        <p:blipFill>
          <a:blip r:embed="rId2"/>
          <a:stretch>
            <a:fillRect/>
          </a:stretch>
        </p:blipFill>
        <p:spPr>
          <a:xfrm>
            <a:off x="717641" y="111911"/>
            <a:ext cx="7165506" cy="3423247"/>
          </a:xfrm>
          <a:prstGeom prst="rect">
            <a:avLst/>
          </a:prstGeom>
        </p:spPr>
      </p:pic>
      <p:pic>
        <p:nvPicPr>
          <p:cNvPr id="5" name="Content Placeholder 4"/>
          <p:cNvPicPr>
            <a:picLocks noGrp="1" noChangeAspect="1"/>
          </p:cNvPicPr>
          <p:nvPr>
            <p:ph idx="1"/>
          </p:nvPr>
        </p:nvPicPr>
        <p:blipFill>
          <a:blip r:embed="rId3"/>
          <a:stretch>
            <a:fillRect/>
          </a:stretch>
        </p:blipFill>
        <p:spPr>
          <a:xfrm>
            <a:off x="717641" y="3352279"/>
            <a:ext cx="7165506" cy="3179150"/>
          </a:xfrm>
          <a:prstGeom prst="rect">
            <a:avLst/>
          </a:prstGeom>
        </p:spPr>
      </p:pic>
      <p:pic>
        <p:nvPicPr>
          <p:cNvPr id="7" name="Picture 6"/>
          <p:cNvPicPr>
            <a:picLocks noChangeAspect="1"/>
          </p:cNvPicPr>
          <p:nvPr/>
        </p:nvPicPr>
        <p:blipFill>
          <a:blip r:embed="rId4"/>
          <a:stretch>
            <a:fillRect/>
          </a:stretch>
        </p:blipFill>
        <p:spPr>
          <a:xfrm>
            <a:off x="6774315" y="1530532"/>
            <a:ext cx="5305425" cy="1524000"/>
          </a:xfrm>
          <a:prstGeom prst="rect">
            <a:avLst/>
          </a:prstGeom>
        </p:spPr>
      </p:pic>
      <p:pic>
        <p:nvPicPr>
          <p:cNvPr id="8" name="Picture 7"/>
          <p:cNvPicPr>
            <a:picLocks noChangeAspect="1"/>
          </p:cNvPicPr>
          <p:nvPr/>
        </p:nvPicPr>
        <p:blipFill rotWithShape="1">
          <a:blip r:embed="rId5"/>
          <a:srcRect l="3824" t="8160"/>
          <a:stretch/>
        </p:blipFill>
        <p:spPr>
          <a:xfrm>
            <a:off x="6921536" y="2909695"/>
            <a:ext cx="5010981" cy="1250926"/>
          </a:xfrm>
          <a:prstGeom prst="rect">
            <a:avLst/>
          </a:prstGeom>
        </p:spPr>
      </p:pic>
    </p:spTree>
    <p:extLst>
      <p:ext uri="{BB962C8B-B14F-4D97-AF65-F5344CB8AC3E}">
        <p14:creationId xmlns:p14="http://schemas.microsoft.com/office/powerpoint/2010/main" val="212610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4717" y="1462476"/>
            <a:ext cx="6584098" cy="4050050"/>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28</a:t>
            </a:fld>
            <a:endParaRPr lang="ar-LB"/>
          </a:p>
        </p:txBody>
      </p:sp>
      <p:pic>
        <p:nvPicPr>
          <p:cNvPr id="6" name="Picture 5"/>
          <p:cNvPicPr>
            <a:picLocks noChangeAspect="1"/>
          </p:cNvPicPr>
          <p:nvPr/>
        </p:nvPicPr>
        <p:blipFill>
          <a:blip r:embed="rId3"/>
          <a:stretch>
            <a:fillRect/>
          </a:stretch>
        </p:blipFill>
        <p:spPr>
          <a:xfrm>
            <a:off x="6600825" y="1882538"/>
            <a:ext cx="5591175" cy="3209925"/>
          </a:xfrm>
          <a:prstGeom prst="rect">
            <a:avLst/>
          </a:prstGeom>
        </p:spPr>
      </p:pic>
      <p:sp>
        <p:nvSpPr>
          <p:cNvPr id="7" name="Title 1"/>
          <p:cNvSpPr txBox="1">
            <a:spLocks/>
          </p:cNvSpPr>
          <p:nvPr/>
        </p:nvSpPr>
        <p:spPr>
          <a:xfrm>
            <a:off x="4651467" y="445432"/>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400" dirty="0" smtClean="0"/>
              <a:t>Grids</a:t>
            </a:r>
            <a:endParaRPr lang="en-US" sz="2400" dirty="0"/>
          </a:p>
        </p:txBody>
      </p:sp>
    </p:spTree>
    <p:extLst>
      <p:ext uri="{BB962C8B-B14F-4D97-AF65-F5344CB8AC3E}">
        <p14:creationId xmlns:p14="http://schemas.microsoft.com/office/powerpoint/2010/main" val="3849068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9826FF-2083-419A-918A-F3C9693100F2}" type="slidenum">
              <a:rPr lang="ar-LB" smtClean="0"/>
              <a:t>29</a:t>
            </a:fld>
            <a:endParaRPr lang="ar-LB"/>
          </a:p>
        </p:txBody>
      </p:sp>
      <p:pic>
        <p:nvPicPr>
          <p:cNvPr id="7" name="Content Placeholder 6"/>
          <p:cNvPicPr>
            <a:picLocks noGrp="1" noChangeAspect="1"/>
          </p:cNvPicPr>
          <p:nvPr>
            <p:ph idx="1"/>
          </p:nvPr>
        </p:nvPicPr>
        <p:blipFill>
          <a:blip r:embed="rId2"/>
          <a:stretch>
            <a:fillRect/>
          </a:stretch>
        </p:blipFill>
        <p:spPr>
          <a:xfrm>
            <a:off x="2474051" y="859627"/>
            <a:ext cx="8224429" cy="5023648"/>
          </a:xfrm>
          <a:prstGeom prst="rect">
            <a:avLst/>
          </a:prstGeom>
        </p:spPr>
      </p:pic>
      <p:sp>
        <p:nvSpPr>
          <p:cNvPr id="8" name="Title 1"/>
          <p:cNvSpPr txBox="1">
            <a:spLocks/>
          </p:cNvSpPr>
          <p:nvPr/>
        </p:nvSpPr>
        <p:spPr>
          <a:xfrm>
            <a:off x="258130" y="2705307"/>
            <a:ext cx="2215921" cy="8180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400" dirty="0" smtClean="0"/>
              <a:t>Check fusion</a:t>
            </a:r>
            <a:endParaRPr lang="en-US" sz="2400" dirty="0"/>
          </a:p>
        </p:txBody>
      </p:sp>
    </p:spTree>
    <p:extLst>
      <p:ext uri="{BB962C8B-B14F-4D97-AF65-F5344CB8AC3E}">
        <p14:creationId xmlns:p14="http://schemas.microsoft.com/office/powerpoint/2010/main" val="14978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732449"/>
            <a:ext cx="6413863" cy="4058751"/>
          </a:xfrm>
        </p:spPr>
        <p:txBody>
          <a:bodyPr/>
          <a:lstStyle/>
          <a:p>
            <a:pPr algn="l" rtl="0"/>
            <a:r>
              <a:rPr lang="en-US" dirty="0" smtClean="0"/>
              <a:t>It </a:t>
            </a:r>
            <a:r>
              <a:rPr lang="en-US" dirty="0"/>
              <a:t>does not require nearly as large a machine as the tokamak: typical IEC devices comfortably sit on </a:t>
            </a:r>
            <a:r>
              <a:rPr lang="en-US" dirty="0" smtClean="0"/>
              <a:t>tabletops.</a:t>
            </a:r>
          </a:p>
          <a:p>
            <a:pPr algn="l" rtl="0"/>
            <a:r>
              <a:rPr lang="en-US" dirty="0"/>
              <a:t>In this work, a hypothetical IEC device is proposed that could demonstrate fusion occurring, and a working computational model of the device’s performance is created</a:t>
            </a:r>
            <a:r>
              <a:rPr lang="en-US" dirty="0" smtClean="0"/>
              <a:t>.</a:t>
            </a:r>
          </a:p>
          <a:p>
            <a:pPr algn="l" rtl="0"/>
            <a:r>
              <a:rPr lang="en-US" dirty="0"/>
              <a:t>A photo of an IEC device in operation at the University of Wisconsin-Madison [3]. The cathode grid glows orange from heat, while the anode (foreground) does not. </a:t>
            </a:r>
          </a:p>
        </p:txBody>
      </p:sp>
      <p:sp>
        <p:nvSpPr>
          <p:cNvPr id="4" name="Slide Number Placeholder 3"/>
          <p:cNvSpPr>
            <a:spLocks noGrp="1"/>
          </p:cNvSpPr>
          <p:nvPr>
            <p:ph type="sldNum" sz="quarter" idx="12"/>
          </p:nvPr>
        </p:nvSpPr>
        <p:spPr/>
        <p:txBody>
          <a:bodyPr/>
          <a:lstStyle/>
          <a:p>
            <a:fld id="{779826FF-2083-419A-918A-F3C9693100F2}" type="slidenum">
              <a:rPr lang="ar-LB" smtClean="0"/>
              <a:t>3</a:t>
            </a:fld>
            <a:endParaRPr lang="ar-LB"/>
          </a:p>
        </p:txBody>
      </p:sp>
      <p:pic>
        <p:nvPicPr>
          <p:cNvPr id="5" name="Picture 4"/>
          <p:cNvPicPr>
            <a:picLocks noChangeAspect="1"/>
          </p:cNvPicPr>
          <p:nvPr/>
        </p:nvPicPr>
        <p:blipFill>
          <a:blip r:embed="rId2"/>
          <a:stretch>
            <a:fillRect/>
          </a:stretch>
        </p:blipFill>
        <p:spPr>
          <a:xfrm>
            <a:off x="780098" y="1175929"/>
            <a:ext cx="4411600" cy="4127591"/>
          </a:xfrm>
          <a:prstGeom prst="rect">
            <a:avLst/>
          </a:prstGeom>
        </p:spPr>
      </p:pic>
      <p:sp>
        <p:nvSpPr>
          <p:cNvPr id="6" name="Rectangle 5"/>
          <p:cNvSpPr/>
          <p:nvPr/>
        </p:nvSpPr>
        <p:spPr>
          <a:xfrm>
            <a:off x="780098" y="5406221"/>
            <a:ext cx="4345577" cy="954107"/>
          </a:xfrm>
          <a:prstGeom prst="rect">
            <a:avLst/>
          </a:prstGeom>
        </p:spPr>
        <p:txBody>
          <a:bodyPr wrap="square">
            <a:spAutoFit/>
          </a:bodyPr>
          <a:lstStyle/>
          <a:p>
            <a:pPr marL="36900" lvl="0" algn="just">
              <a:spcBef>
                <a:spcPct val="20000"/>
              </a:spcBef>
              <a:spcAft>
                <a:spcPts val="600"/>
              </a:spcAft>
              <a:buClr>
                <a:srgbClr val="DADADA"/>
              </a:buClr>
              <a:buSzPct val="70000"/>
            </a:pPr>
            <a:r>
              <a:rPr lang="en-US"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A photo of an IEC device in operation at the University of Wisconsin-Madison [3]. The cathode grid glows orange from heat, while the anode (foreground) does not. </a:t>
            </a:r>
          </a:p>
        </p:txBody>
      </p:sp>
    </p:spTree>
    <p:extLst>
      <p:ext uri="{BB962C8B-B14F-4D97-AF65-F5344CB8AC3E}">
        <p14:creationId xmlns:p14="http://schemas.microsoft.com/office/powerpoint/2010/main" val="305619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67802" y="492075"/>
            <a:ext cx="8655912" cy="5756325"/>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30</a:t>
            </a:fld>
            <a:endParaRPr lang="ar-LB"/>
          </a:p>
        </p:txBody>
      </p:sp>
    </p:spTree>
    <p:extLst>
      <p:ext uri="{BB962C8B-B14F-4D97-AF65-F5344CB8AC3E}">
        <p14:creationId xmlns:p14="http://schemas.microsoft.com/office/powerpoint/2010/main" val="193880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717853" y="1810827"/>
            <a:ext cx="10353762" cy="1337322"/>
          </a:xfrm>
        </p:spPr>
        <p:txBody>
          <a:bodyPr/>
          <a:lstStyle/>
          <a:p>
            <a:pPr algn="l" rtl="0"/>
            <a:r>
              <a:rPr lang="en-US" dirty="0"/>
              <a:t>Modeling the Fusion Reaction in an Inertial Electrostatic Confinement Reactor with the Particle-in-Cell Method by Jacob van de </a:t>
            </a:r>
            <a:r>
              <a:rPr lang="en-US" dirty="0" smtClean="0"/>
              <a:t>Lindt. (Presented </a:t>
            </a:r>
            <a:r>
              <a:rPr lang="en-US" dirty="0"/>
              <a:t>May 29, 2020 Commencement June </a:t>
            </a:r>
            <a:r>
              <a:rPr lang="en-US" dirty="0" smtClean="0"/>
              <a:t>2021)</a:t>
            </a:r>
            <a:endParaRPr lang="en-US" dirty="0"/>
          </a:p>
        </p:txBody>
      </p:sp>
      <p:sp>
        <p:nvSpPr>
          <p:cNvPr id="4" name="Slide Number Placeholder 3"/>
          <p:cNvSpPr>
            <a:spLocks noGrp="1"/>
          </p:cNvSpPr>
          <p:nvPr>
            <p:ph type="sldNum" sz="quarter" idx="12"/>
          </p:nvPr>
        </p:nvSpPr>
        <p:spPr/>
        <p:txBody>
          <a:bodyPr/>
          <a:lstStyle/>
          <a:p>
            <a:fld id="{779826FF-2083-419A-918A-F3C9693100F2}" type="slidenum">
              <a:rPr lang="ar-LB" smtClean="0"/>
              <a:t>31</a:t>
            </a:fld>
            <a:endParaRPr lang="ar-LB"/>
          </a:p>
        </p:txBody>
      </p:sp>
    </p:spTree>
    <p:extLst>
      <p:ext uri="{BB962C8B-B14F-4D97-AF65-F5344CB8AC3E}">
        <p14:creationId xmlns:p14="http://schemas.microsoft.com/office/powerpoint/2010/main" val="29444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35279"/>
            <a:ext cx="10353762" cy="970450"/>
          </a:xfrm>
        </p:spPr>
        <p:txBody>
          <a:bodyPr>
            <a:normAutofit fontScale="90000"/>
          </a:bodyPr>
          <a:lstStyle/>
          <a:p>
            <a:r>
              <a:rPr lang="en-US" dirty="0"/>
              <a:t>Application of Inertial Electrostatic Confinement </a:t>
            </a:r>
            <a:endParaRPr lang="ar-LB" dirty="0"/>
          </a:p>
        </p:txBody>
      </p:sp>
      <p:sp>
        <p:nvSpPr>
          <p:cNvPr id="3" name="Content Placeholder 2"/>
          <p:cNvSpPr>
            <a:spLocks noGrp="1"/>
          </p:cNvSpPr>
          <p:nvPr>
            <p:ph idx="1"/>
          </p:nvPr>
        </p:nvSpPr>
        <p:spPr>
          <a:xfrm>
            <a:off x="333340" y="1580050"/>
            <a:ext cx="10934216" cy="4942671"/>
          </a:xfrm>
        </p:spPr>
        <p:txBody>
          <a:bodyPr>
            <a:normAutofit/>
          </a:bodyPr>
          <a:lstStyle/>
          <a:p>
            <a:pPr algn="l" rtl="0"/>
            <a:r>
              <a:rPr lang="en-US" dirty="0"/>
              <a:t>IEC fusion is not yet seen as a viable source for fusion electric power </a:t>
            </a:r>
            <a:r>
              <a:rPr lang="en-US" dirty="0" smtClean="0"/>
              <a:t>reactors.</a:t>
            </a:r>
          </a:p>
          <a:p>
            <a:pPr algn="l" rtl="0"/>
            <a:r>
              <a:rPr lang="en-US" dirty="0" smtClean="0"/>
              <a:t>Application 1: </a:t>
            </a:r>
          </a:p>
          <a:p>
            <a:pPr lvl="1" algn="l" rtl="0"/>
            <a:r>
              <a:rPr lang="fr-FR" dirty="0" smtClean="0"/>
              <a:t>Neutron </a:t>
            </a:r>
            <a:r>
              <a:rPr lang="fr-FR" dirty="0"/>
              <a:t>activation </a:t>
            </a:r>
            <a:r>
              <a:rPr lang="en-US" dirty="0" smtClean="0"/>
              <a:t>analysis </a:t>
            </a:r>
          </a:p>
          <a:p>
            <a:pPr lvl="1" algn="l" rtl="0"/>
            <a:r>
              <a:rPr lang="en-US" dirty="0" smtClean="0"/>
              <a:t>Materials </a:t>
            </a:r>
            <a:r>
              <a:rPr lang="en-US" dirty="0"/>
              <a:t>are characterized to determine what elements make up the material </a:t>
            </a:r>
            <a:r>
              <a:rPr lang="en-US" dirty="0" smtClean="0"/>
              <a:t>sample.</a:t>
            </a:r>
          </a:p>
          <a:p>
            <a:pPr lvl="1" algn="l" rtl="0"/>
            <a:r>
              <a:rPr lang="en-US" dirty="0" smtClean="0"/>
              <a:t>Accomplished </a:t>
            </a:r>
            <a:r>
              <a:rPr lang="en-US" dirty="0"/>
              <a:t>by bombarding a material sample with neutrons and observing the type of radiation that is emitted from the </a:t>
            </a:r>
            <a:r>
              <a:rPr lang="en-US" dirty="0" smtClean="0"/>
              <a:t>material.</a:t>
            </a:r>
          </a:p>
          <a:p>
            <a:pPr lvl="1" algn="l" rtl="0"/>
            <a:r>
              <a:rPr lang="en-US" dirty="0"/>
              <a:t>An IEC device can produce a large amount of neutron radiation on demand and can be shut off simply by cutting </a:t>
            </a:r>
            <a:r>
              <a:rPr lang="en-US" dirty="0" smtClean="0"/>
              <a:t>power</a:t>
            </a:r>
          </a:p>
          <a:p>
            <a:pPr algn="l" rtl="0"/>
            <a:r>
              <a:rPr lang="en-US" dirty="0" smtClean="0"/>
              <a:t>Application 2: </a:t>
            </a:r>
          </a:p>
          <a:p>
            <a:pPr lvl="1" algn="l" rtl="0"/>
            <a:r>
              <a:rPr lang="en-US" dirty="0" smtClean="0"/>
              <a:t>Space propulsion concept.</a:t>
            </a:r>
          </a:p>
          <a:p>
            <a:pPr lvl="1" algn="l" rtl="0"/>
            <a:r>
              <a:rPr lang="en-US" dirty="0" smtClean="0"/>
              <a:t>Argon </a:t>
            </a:r>
            <a:r>
              <a:rPr lang="en-US" dirty="0"/>
              <a:t>fuel is injected into an IEC device and guided out the back of the device to form plasma </a:t>
            </a:r>
            <a:r>
              <a:rPr lang="en-US" dirty="0" smtClean="0"/>
              <a:t>thrust.</a:t>
            </a:r>
          </a:p>
          <a:p>
            <a:pPr lvl="1" algn="l" rtl="0"/>
            <a:r>
              <a:rPr lang="en-US" dirty="0" smtClean="0"/>
              <a:t>Have </a:t>
            </a:r>
            <a:r>
              <a:rPr lang="en-US" dirty="0"/>
              <a:t>a higher specific impulse than other well-established plasma thrusters such as the Hall thruster </a:t>
            </a:r>
            <a:endParaRPr lang="en-US" dirty="0" smtClean="0"/>
          </a:p>
        </p:txBody>
      </p:sp>
      <p:sp>
        <p:nvSpPr>
          <p:cNvPr id="4" name="Slide Number Placeholder 3"/>
          <p:cNvSpPr>
            <a:spLocks noGrp="1"/>
          </p:cNvSpPr>
          <p:nvPr>
            <p:ph type="sldNum" sz="quarter" idx="12"/>
          </p:nvPr>
        </p:nvSpPr>
        <p:spPr/>
        <p:txBody>
          <a:bodyPr/>
          <a:lstStyle/>
          <a:p>
            <a:fld id="{779826FF-2083-419A-918A-F3C9693100F2}" type="slidenum">
              <a:rPr lang="ar-LB" smtClean="0"/>
              <a:t>4</a:t>
            </a:fld>
            <a:endParaRPr lang="ar-LB"/>
          </a:p>
        </p:txBody>
      </p:sp>
    </p:spTree>
    <p:extLst>
      <p:ext uri="{BB962C8B-B14F-4D97-AF65-F5344CB8AC3E}">
        <p14:creationId xmlns:p14="http://schemas.microsoft.com/office/powerpoint/2010/main" val="408848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48291"/>
            <a:ext cx="10353762" cy="970450"/>
          </a:xfrm>
        </p:spPr>
        <p:txBody>
          <a:bodyPr/>
          <a:lstStyle/>
          <a:p>
            <a:r>
              <a:rPr lang="fr-FR" dirty="0"/>
              <a:t>Construction </a:t>
            </a:r>
            <a:r>
              <a:rPr lang="en-US" dirty="0" smtClean="0"/>
              <a:t>Considerations</a:t>
            </a:r>
            <a:endParaRPr lang="en-US" dirty="0"/>
          </a:p>
        </p:txBody>
      </p:sp>
      <p:sp>
        <p:nvSpPr>
          <p:cNvPr id="3" name="Content Placeholder 2"/>
          <p:cNvSpPr>
            <a:spLocks noGrp="1"/>
          </p:cNvSpPr>
          <p:nvPr>
            <p:ph idx="1"/>
          </p:nvPr>
        </p:nvSpPr>
        <p:spPr>
          <a:xfrm>
            <a:off x="222069" y="1358297"/>
            <a:ext cx="7171508" cy="4707540"/>
          </a:xfrm>
        </p:spPr>
        <p:txBody>
          <a:bodyPr>
            <a:normAutofit lnSpcReduction="10000"/>
          </a:bodyPr>
          <a:lstStyle/>
          <a:p>
            <a:pPr algn="l" rtl="0"/>
            <a:r>
              <a:rPr lang="en-US" dirty="0"/>
              <a:t>L</a:t>
            </a:r>
            <a:r>
              <a:rPr lang="en-US" dirty="0" smtClean="0"/>
              <a:t>arge </a:t>
            </a:r>
            <a:r>
              <a:rPr lang="en-US" dirty="0"/>
              <a:t>gaps in </a:t>
            </a:r>
            <a:r>
              <a:rPr lang="en-US" dirty="0" smtClean="0"/>
              <a:t>the </a:t>
            </a:r>
            <a:r>
              <a:rPr lang="en-US" dirty="0"/>
              <a:t>spherical surface are formed between a relatively small amount of wire to prevent ion collisions with the wires</a:t>
            </a:r>
            <a:r>
              <a:rPr lang="en-US" dirty="0" smtClean="0"/>
              <a:t>.</a:t>
            </a:r>
          </a:p>
          <a:p>
            <a:pPr algn="l" rtl="0"/>
            <a:r>
              <a:rPr lang="en-US" dirty="0" smtClean="0"/>
              <a:t>A </a:t>
            </a:r>
            <a:r>
              <a:rPr lang="en-US" dirty="0"/>
              <a:t>high voltage stalk, which is a cylindrical tube with wire running up the </a:t>
            </a:r>
            <a:r>
              <a:rPr lang="en-US" dirty="0" smtClean="0"/>
              <a:t>center. </a:t>
            </a:r>
            <a:r>
              <a:rPr lang="en-US" dirty="0"/>
              <a:t>The stalk is typically made from ceramic to withstand the high temperature of the plasma and the ion bombardment the stalk will endure</a:t>
            </a:r>
            <a:r>
              <a:rPr lang="en-US" dirty="0" smtClean="0"/>
              <a:t>.</a:t>
            </a:r>
          </a:p>
          <a:p>
            <a:pPr algn="l" rtl="0"/>
            <a:r>
              <a:rPr lang="en-US" dirty="0"/>
              <a:t>The vacuum chamber proposed for this study is made from aluminum and thus will interact with the electric field created by the grids</a:t>
            </a:r>
            <a:r>
              <a:rPr lang="en-US" dirty="0" smtClean="0"/>
              <a:t>.</a:t>
            </a:r>
          </a:p>
          <a:p>
            <a:pPr algn="l" rtl="0"/>
            <a:r>
              <a:rPr lang="en-US" dirty="0"/>
              <a:t>A</a:t>
            </a:r>
            <a:r>
              <a:rPr lang="en-US" dirty="0" smtClean="0"/>
              <a:t> </a:t>
            </a:r>
            <a:r>
              <a:rPr lang="en-US" dirty="0"/>
              <a:t>higher grid voltage is required to achieve a higher ion kinetic energy. Thus, increasing the grid voltage increases the fusion cross section and results in a higher D-D fusion reaction yield.</a:t>
            </a:r>
          </a:p>
        </p:txBody>
      </p:sp>
      <p:sp>
        <p:nvSpPr>
          <p:cNvPr id="4" name="Slide Number Placeholder 3"/>
          <p:cNvSpPr>
            <a:spLocks noGrp="1"/>
          </p:cNvSpPr>
          <p:nvPr>
            <p:ph type="sldNum" sz="quarter" idx="12"/>
          </p:nvPr>
        </p:nvSpPr>
        <p:spPr/>
        <p:txBody>
          <a:bodyPr/>
          <a:lstStyle/>
          <a:p>
            <a:fld id="{779826FF-2083-419A-918A-F3C9693100F2}" type="slidenum">
              <a:rPr lang="ar-LB" smtClean="0"/>
              <a:t>5</a:t>
            </a:fld>
            <a:endParaRPr lang="ar-LB"/>
          </a:p>
        </p:txBody>
      </p:sp>
      <p:pic>
        <p:nvPicPr>
          <p:cNvPr id="5" name="Picture 4"/>
          <p:cNvPicPr>
            <a:picLocks noChangeAspect="1"/>
          </p:cNvPicPr>
          <p:nvPr/>
        </p:nvPicPr>
        <p:blipFill>
          <a:blip r:embed="rId2"/>
          <a:stretch>
            <a:fillRect/>
          </a:stretch>
        </p:blipFill>
        <p:spPr>
          <a:xfrm>
            <a:off x="7818118" y="1732449"/>
            <a:ext cx="3742509" cy="3893860"/>
          </a:xfrm>
          <a:prstGeom prst="rect">
            <a:avLst/>
          </a:prstGeom>
        </p:spPr>
      </p:pic>
    </p:spTree>
    <p:extLst>
      <p:ext uri="{BB962C8B-B14F-4D97-AF65-F5344CB8AC3E}">
        <p14:creationId xmlns:p14="http://schemas.microsoft.com/office/powerpoint/2010/main" val="27711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73892"/>
            <a:ext cx="10353762" cy="970450"/>
          </a:xfrm>
        </p:spPr>
        <p:txBody>
          <a:bodyPr/>
          <a:lstStyle/>
          <a:p>
            <a:r>
              <a:rPr lang="fr-FR" dirty="0"/>
              <a:t>System </a:t>
            </a:r>
            <a:r>
              <a:rPr lang="en-US" dirty="0" smtClean="0"/>
              <a:t>Overview</a:t>
            </a:r>
            <a:endParaRPr lang="en-US" dirty="0"/>
          </a:p>
        </p:txBody>
      </p:sp>
      <p:sp>
        <p:nvSpPr>
          <p:cNvPr id="3" name="Content Placeholder 2"/>
          <p:cNvSpPr>
            <a:spLocks noGrp="1"/>
          </p:cNvSpPr>
          <p:nvPr>
            <p:ph idx="1"/>
          </p:nvPr>
        </p:nvSpPr>
        <p:spPr>
          <a:xfrm>
            <a:off x="315198" y="4683593"/>
            <a:ext cx="5023051" cy="1382244"/>
          </a:xfrm>
        </p:spPr>
        <p:txBody>
          <a:bodyPr>
            <a:normAutofit/>
          </a:bodyPr>
          <a:lstStyle/>
          <a:p>
            <a:pPr marL="36900" indent="0" algn="l" rtl="0">
              <a:buNone/>
            </a:pPr>
            <a:r>
              <a:rPr lang="en-US" sz="1400" dirty="0" smtClean="0"/>
              <a:t> </a:t>
            </a:r>
            <a:r>
              <a:rPr lang="en-US" sz="1400" dirty="0"/>
              <a:t>a. Section cut view of vacuum chamber and IEC grid assembly with high voltage ceramic stalk support structure. Figure </a:t>
            </a:r>
          </a:p>
          <a:p>
            <a:pPr marL="36900" indent="0" algn="l" rtl="0">
              <a:buNone/>
            </a:pPr>
            <a:r>
              <a:rPr lang="en-US" sz="1400" dirty="0" smtClean="0"/>
              <a:t> </a:t>
            </a:r>
            <a:r>
              <a:rPr lang="en-US" sz="1400" dirty="0"/>
              <a:t>b. Assembled vacuum chamber, IEC grid, and surrounding support structure.</a:t>
            </a:r>
            <a:endParaRPr lang="ar-LB" sz="1400" dirty="0"/>
          </a:p>
        </p:txBody>
      </p:sp>
      <p:sp>
        <p:nvSpPr>
          <p:cNvPr id="4" name="Slide Number Placeholder 3"/>
          <p:cNvSpPr>
            <a:spLocks noGrp="1"/>
          </p:cNvSpPr>
          <p:nvPr>
            <p:ph type="sldNum" sz="quarter" idx="12"/>
          </p:nvPr>
        </p:nvSpPr>
        <p:spPr/>
        <p:txBody>
          <a:bodyPr/>
          <a:lstStyle/>
          <a:p>
            <a:fld id="{779826FF-2083-419A-918A-F3C9693100F2}" type="slidenum">
              <a:rPr lang="ar-LB" smtClean="0"/>
              <a:t>6</a:t>
            </a:fld>
            <a:endParaRPr lang="ar-LB"/>
          </a:p>
        </p:txBody>
      </p:sp>
      <p:pic>
        <p:nvPicPr>
          <p:cNvPr id="5" name="Picture 4"/>
          <p:cNvPicPr>
            <a:picLocks noChangeAspect="1"/>
          </p:cNvPicPr>
          <p:nvPr/>
        </p:nvPicPr>
        <p:blipFill rotWithShape="1">
          <a:blip r:embed="rId2"/>
          <a:srcRect l="-1" r="64732" b="12390"/>
          <a:stretch/>
        </p:blipFill>
        <p:spPr>
          <a:xfrm>
            <a:off x="315199" y="1774202"/>
            <a:ext cx="2181136" cy="2580053"/>
          </a:xfrm>
          <a:prstGeom prst="rect">
            <a:avLst/>
          </a:prstGeom>
        </p:spPr>
      </p:pic>
      <p:pic>
        <p:nvPicPr>
          <p:cNvPr id="6" name="Picture 5"/>
          <p:cNvPicPr>
            <a:picLocks noChangeAspect="1"/>
          </p:cNvPicPr>
          <p:nvPr/>
        </p:nvPicPr>
        <p:blipFill rotWithShape="1">
          <a:blip r:embed="rId2"/>
          <a:srcRect l="52552"/>
          <a:stretch/>
        </p:blipFill>
        <p:spPr>
          <a:xfrm>
            <a:off x="2807615" y="1774202"/>
            <a:ext cx="2511526" cy="2520591"/>
          </a:xfrm>
          <a:prstGeom prst="rect">
            <a:avLst/>
          </a:prstGeom>
        </p:spPr>
      </p:pic>
      <p:sp>
        <p:nvSpPr>
          <p:cNvPr id="10" name="Content Placeholder 2"/>
          <p:cNvSpPr txBox="1">
            <a:spLocks/>
          </p:cNvSpPr>
          <p:nvPr/>
        </p:nvSpPr>
        <p:spPr>
          <a:xfrm>
            <a:off x="5649529" y="1858900"/>
            <a:ext cx="6342174" cy="420693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l" rtl="0"/>
            <a:r>
              <a:rPr lang="en-US" sz="1600" dirty="0" smtClean="0"/>
              <a:t>Model </a:t>
            </a:r>
            <a:r>
              <a:rPr lang="en-US" sz="1600" dirty="0"/>
              <a:t>consists of a cylindrical aluminum vacuum chamber, three ceramic stalks used to support the anode and cathode wire grids, the anode and cathode wire spheres, and electrical and vacuum systems</a:t>
            </a:r>
            <a:r>
              <a:rPr lang="en-US" sz="1600" dirty="0" smtClean="0"/>
              <a:t>.</a:t>
            </a:r>
          </a:p>
          <a:p>
            <a:pPr algn="l" rtl="0"/>
            <a:r>
              <a:rPr lang="en-US" sz="1600" dirty="0"/>
              <a:t>The wall voltage is stepped up to 20 kV DC and is applied to the cathode grid (the smaller of the two wire spheres). The anode (the larger sphere) is </a:t>
            </a:r>
            <a:r>
              <a:rPr lang="en-US" sz="1600" dirty="0" smtClean="0"/>
              <a:t>grounded.</a:t>
            </a:r>
          </a:p>
          <a:p>
            <a:pPr algn="l" rtl="0"/>
            <a:r>
              <a:rPr lang="en-US" sz="1600" dirty="0"/>
              <a:t>The vacuum chamber should be brought down to a steady state pressure of roughly 7 Pa</a:t>
            </a:r>
            <a:r>
              <a:rPr lang="en-US" sz="1600" dirty="0" smtClean="0"/>
              <a:t>.</a:t>
            </a:r>
          </a:p>
          <a:p>
            <a:pPr algn="l" rtl="0"/>
            <a:r>
              <a:rPr lang="en-US" sz="1600" dirty="0"/>
              <a:t>The measurement of 2.45 MeV fusion neutrons should be carried out by a scintillation neutron detector surrounded by a Bonner sphere neutron moderator</a:t>
            </a:r>
          </a:p>
        </p:txBody>
      </p:sp>
    </p:spTree>
    <p:extLst>
      <p:ext uri="{BB962C8B-B14F-4D97-AF65-F5344CB8AC3E}">
        <p14:creationId xmlns:p14="http://schemas.microsoft.com/office/powerpoint/2010/main" val="306445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5011" y="770802"/>
            <a:ext cx="6482818" cy="5662338"/>
          </a:xfrm>
        </p:spPr>
        <p:txBody>
          <a:bodyPr>
            <a:normAutofit fontScale="92500" lnSpcReduction="10000"/>
          </a:bodyPr>
          <a:lstStyle/>
          <a:p>
            <a:pPr algn="l" rtl="0"/>
            <a:r>
              <a:rPr lang="en-US" dirty="0"/>
              <a:t>High voltage is supplied by the wall outlet and will be stepped up and converted to DC at a maximum </a:t>
            </a:r>
            <a:r>
              <a:rPr lang="en-US" dirty="0" smtClean="0"/>
              <a:t>of -30 kV. The </a:t>
            </a:r>
            <a:r>
              <a:rPr lang="en-US" dirty="0"/>
              <a:t>current will be on the order of 10 mA</a:t>
            </a:r>
            <a:r>
              <a:rPr lang="en-US" dirty="0" smtClean="0"/>
              <a:t>.</a:t>
            </a:r>
          </a:p>
          <a:p>
            <a:pPr algn="l" rtl="0"/>
            <a:r>
              <a:rPr lang="en-US" dirty="0"/>
              <a:t>Safety precautions to mitigate risk from the high voltage power supply to the central grid include a kill switch and fuse to cut power, and a standard operating procedure (SOP) regarding discharging the device</a:t>
            </a:r>
            <a:r>
              <a:rPr lang="en-US" dirty="0" smtClean="0"/>
              <a:t>.</a:t>
            </a:r>
          </a:p>
          <a:p>
            <a:pPr algn="l" rtl="0"/>
            <a:r>
              <a:rPr lang="fr-FR" dirty="0"/>
              <a:t>The vacuum </a:t>
            </a:r>
            <a:r>
              <a:rPr lang="fr-FR" dirty="0" smtClean="0"/>
              <a:t>chamber</a:t>
            </a:r>
            <a:r>
              <a:rPr lang="en-US" dirty="0" smtClean="0"/>
              <a:t> </a:t>
            </a:r>
            <a:r>
              <a:rPr lang="en-US" dirty="0"/>
              <a:t>is made from aluminum which is grounded during operation of the </a:t>
            </a:r>
            <a:r>
              <a:rPr lang="en-US" dirty="0" smtClean="0"/>
              <a:t>device.</a:t>
            </a:r>
          </a:p>
          <a:p>
            <a:pPr algn="l" rtl="0"/>
            <a:r>
              <a:rPr lang="en-US" dirty="0"/>
              <a:t>The cathode grid for the proposed device was constructed out of tungsten 20-gauge wire</a:t>
            </a:r>
            <a:r>
              <a:rPr lang="en-US" dirty="0" smtClean="0"/>
              <a:t>.</a:t>
            </a:r>
          </a:p>
          <a:p>
            <a:pPr algn="l" rtl="0"/>
            <a:r>
              <a:rPr lang="en-US" dirty="0" smtClean="0"/>
              <a:t>The anode grid is </a:t>
            </a:r>
            <a:r>
              <a:rPr lang="en-US" dirty="0"/>
              <a:t>built from stainless steel 20-gauge wire</a:t>
            </a:r>
            <a:r>
              <a:rPr lang="en-US" dirty="0" smtClean="0"/>
              <a:t>.</a:t>
            </a:r>
          </a:p>
          <a:p>
            <a:pPr algn="l" rtl="0"/>
            <a:r>
              <a:rPr lang="en-US" dirty="0" smtClean="0"/>
              <a:t>The </a:t>
            </a:r>
            <a:r>
              <a:rPr lang="en-US" dirty="0"/>
              <a:t>fabrication process involves wrapping wire around Styrofoam balls of the correct radius in the desired geometry and spot-welded at intersections. The Styrofoam is then dissolved away using acetone, leaving the wire grid behind. </a:t>
            </a:r>
            <a:endParaRPr lang="en-US" dirty="0" smtClean="0"/>
          </a:p>
          <a:p>
            <a:pPr algn="l" rtl="0"/>
            <a:endParaRPr lang="en-US" dirty="0"/>
          </a:p>
        </p:txBody>
      </p:sp>
      <p:sp>
        <p:nvSpPr>
          <p:cNvPr id="4" name="Slide Number Placeholder 3"/>
          <p:cNvSpPr>
            <a:spLocks noGrp="1"/>
          </p:cNvSpPr>
          <p:nvPr>
            <p:ph type="sldNum" sz="quarter" idx="12"/>
          </p:nvPr>
        </p:nvSpPr>
        <p:spPr/>
        <p:txBody>
          <a:bodyPr/>
          <a:lstStyle/>
          <a:p>
            <a:fld id="{779826FF-2083-419A-918A-F3C9693100F2}" type="slidenum">
              <a:rPr lang="ar-LB" smtClean="0"/>
              <a:t>7</a:t>
            </a:fld>
            <a:endParaRPr lang="ar-LB"/>
          </a:p>
        </p:txBody>
      </p:sp>
      <p:pic>
        <p:nvPicPr>
          <p:cNvPr id="6" name="Picture 5"/>
          <p:cNvPicPr>
            <a:picLocks noChangeAspect="1"/>
          </p:cNvPicPr>
          <p:nvPr/>
        </p:nvPicPr>
        <p:blipFill>
          <a:blip r:embed="rId2"/>
          <a:stretch>
            <a:fillRect/>
          </a:stretch>
        </p:blipFill>
        <p:spPr>
          <a:xfrm>
            <a:off x="203067" y="1249644"/>
            <a:ext cx="5054249" cy="3100287"/>
          </a:xfrm>
          <a:prstGeom prst="rect">
            <a:avLst/>
          </a:prstGeom>
        </p:spPr>
      </p:pic>
      <p:sp>
        <p:nvSpPr>
          <p:cNvPr id="8" name="Content Placeholder 2"/>
          <p:cNvSpPr txBox="1">
            <a:spLocks/>
          </p:cNvSpPr>
          <p:nvPr/>
        </p:nvSpPr>
        <p:spPr>
          <a:xfrm>
            <a:off x="203067" y="4692059"/>
            <a:ext cx="5197223" cy="141450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79800" indent="-342900" algn="l" rtl="0">
              <a:buAutoNum type="alphaLcPeriod"/>
            </a:pPr>
            <a:r>
              <a:rPr lang="en-US" sz="1400" dirty="0" smtClean="0"/>
              <a:t>Engineering </a:t>
            </a:r>
            <a:r>
              <a:rPr lang="en-US" sz="1400" dirty="0"/>
              <a:t>drawing for top flange and IEC anode and cathode wire meshes. Dimensions are in meters. The anode and cathode stalk lengths are shown, and the anode and cathode radii are also shown. </a:t>
            </a:r>
          </a:p>
          <a:p>
            <a:pPr marL="379800" indent="-342900" algn="l" rtl="0">
              <a:buAutoNum type="alphaLcPeriod"/>
            </a:pPr>
            <a:r>
              <a:rPr lang="en-US" sz="1400" dirty="0" smtClean="0"/>
              <a:t>b</a:t>
            </a:r>
            <a:r>
              <a:rPr lang="en-US" sz="1400" dirty="0"/>
              <a:t>. Engineering drawing for the vacuum chamber, in meters. </a:t>
            </a:r>
            <a:endParaRPr lang="ar-LB" sz="1400" dirty="0"/>
          </a:p>
        </p:txBody>
      </p:sp>
    </p:spTree>
    <p:extLst>
      <p:ext uri="{BB962C8B-B14F-4D97-AF65-F5344CB8AC3E}">
        <p14:creationId xmlns:p14="http://schemas.microsoft.com/office/powerpoint/2010/main" val="248465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7307"/>
          <a:stretch/>
        </p:blipFill>
        <p:spPr>
          <a:xfrm>
            <a:off x="157571" y="1390128"/>
            <a:ext cx="5302703" cy="4027422"/>
          </a:xfrm>
          <a:prstGeom prst="rect">
            <a:avLst/>
          </a:prstGeom>
        </p:spPr>
      </p:pic>
      <p:sp>
        <p:nvSpPr>
          <p:cNvPr id="4" name="Slide Number Placeholder 3"/>
          <p:cNvSpPr>
            <a:spLocks noGrp="1"/>
          </p:cNvSpPr>
          <p:nvPr>
            <p:ph type="sldNum" sz="quarter" idx="12"/>
          </p:nvPr>
        </p:nvSpPr>
        <p:spPr/>
        <p:txBody>
          <a:bodyPr/>
          <a:lstStyle/>
          <a:p>
            <a:fld id="{779826FF-2083-419A-918A-F3C9693100F2}" type="slidenum">
              <a:rPr lang="ar-LB" smtClean="0"/>
              <a:t>8</a:t>
            </a:fld>
            <a:endParaRPr lang="ar-LB"/>
          </a:p>
        </p:txBody>
      </p:sp>
      <p:pic>
        <p:nvPicPr>
          <p:cNvPr id="7" name="Picture 6"/>
          <p:cNvPicPr>
            <a:picLocks noChangeAspect="1"/>
          </p:cNvPicPr>
          <p:nvPr/>
        </p:nvPicPr>
        <p:blipFill>
          <a:blip r:embed="rId3"/>
          <a:stretch>
            <a:fillRect/>
          </a:stretch>
        </p:blipFill>
        <p:spPr>
          <a:xfrm>
            <a:off x="5553891" y="1546123"/>
            <a:ext cx="6390057" cy="3715431"/>
          </a:xfrm>
          <a:prstGeom prst="rect">
            <a:avLst/>
          </a:prstGeom>
        </p:spPr>
      </p:pic>
    </p:spTree>
    <p:extLst>
      <p:ext uri="{BB962C8B-B14F-4D97-AF65-F5344CB8AC3E}">
        <p14:creationId xmlns:p14="http://schemas.microsoft.com/office/powerpoint/2010/main" val="128847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a:t>
            </a:r>
            <a:r>
              <a:rPr lang="fr-FR" dirty="0" smtClean="0"/>
              <a:t> </a:t>
            </a:r>
            <a:r>
              <a:rPr lang="fr-FR" dirty="0"/>
              <a:t>Domain</a:t>
            </a:r>
            <a:endParaRPr lang="ar-LB" dirty="0"/>
          </a:p>
        </p:txBody>
      </p:sp>
      <p:sp>
        <p:nvSpPr>
          <p:cNvPr id="3" name="Content Placeholder 2"/>
          <p:cNvSpPr>
            <a:spLocks noGrp="1"/>
          </p:cNvSpPr>
          <p:nvPr>
            <p:ph idx="1"/>
          </p:nvPr>
        </p:nvSpPr>
        <p:spPr>
          <a:xfrm>
            <a:off x="5329646" y="1985315"/>
            <a:ext cx="6335486" cy="4080522"/>
          </a:xfrm>
        </p:spPr>
        <p:txBody>
          <a:bodyPr/>
          <a:lstStyle/>
          <a:p>
            <a:pPr algn="l" rtl="0"/>
            <a:r>
              <a:rPr lang="en-US" dirty="0"/>
              <a:t>The computational model of the IEC device replaces the physical wire grids with two circular </a:t>
            </a:r>
            <a:r>
              <a:rPr lang="en-US" dirty="0" smtClean="0"/>
              <a:t>equipotential </a:t>
            </a:r>
            <a:r>
              <a:rPr lang="en-US" dirty="0"/>
              <a:t>of the same radii</a:t>
            </a:r>
            <a:r>
              <a:rPr lang="en-US" dirty="0" smtClean="0"/>
              <a:t>.</a:t>
            </a:r>
          </a:p>
          <a:p>
            <a:pPr algn="l" rtl="0"/>
            <a:r>
              <a:rPr lang="en-US" dirty="0"/>
              <a:t>The potential of these circles is equal to the grid voltage</a:t>
            </a:r>
            <a:r>
              <a:rPr lang="en-US" dirty="0" smtClean="0"/>
              <a:t>.</a:t>
            </a:r>
          </a:p>
          <a:p>
            <a:pPr algn="l" rtl="0"/>
            <a:r>
              <a:rPr lang="en-US" dirty="0"/>
              <a:t>The computational domain is </a:t>
            </a:r>
            <a:r>
              <a:rPr lang="en-US" dirty="0" smtClean="0"/>
              <a:t>two-dimensional.</a:t>
            </a:r>
          </a:p>
          <a:p>
            <a:pPr algn="l" rtl="0"/>
            <a:r>
              <a:rPr lang="en-US" dirty="0"/>
              <a:t>assuming the anode and cathodes are closed circles</a:t>
            </a:r>
            <a:r>
              <a:rPr lang="en-US" dirty="0" smtClean="0"/>
              <a:t>, assigning</a:t>
            </a:r>
            <a:r>
              <a:rPr lang="fr-FR" dirty="0" smtClean="0"/>
              <a:t> </a:t>
            </a:r>
            <a:r>
              <a:rPr lang="fr-FR" dirty="0"/>
              <a:t>a </a:t>
            </a:r>
            <a:r>
              <a:rPr lang="en-US" dirty="0" smtClean="0"/>
              <a:t>geometric</a:t>
            </a:r>
            <a:r>
              <a:rPr lang="fr-FR" dirty="0" smtClean="0"/>
              <a:t> </a:t>
            </a:r>
            <a:r>
              <a:rPr lang="en-US" dirty="0" smtClean="0"/>
              <a:t>transparency</a:t>
            </a:r>
            <a:r>
              <a:rPr lang="fr-FR" dirty="0" smtClean="0"/>
              <a:t>.</a:t>
            </a:r>
          </a:p>
          <a:p>
            <a:pPr algn="l" rtl="0"/>
            <a:r>
              <a:rPr lang="en-US" dirty="0"/>
              <a:t>The </a:t>
            </a:r>
            <a:r>
              <a:rPr lang="en-US" dirty="0" smtClean="0"/>
              <a:t>stalk was </a:t>
            </a:r>
            <a:r>
              <a:rPr lang="en-US" dirty="0"/>
              <a:t>ignored in this </a:t>
            </a:r>
            <a:r>
              <a:rPr lang="en-US" dirty="0" smtClean="0"/>
              <a:t>study.</a:t>
            </a:r>
          </a:p>
          <a:p>
            <a:pPr algn="l" rtl="0"/>
            <a:endParaRPr lang="en-US" dirty="0"/>
          </a:p>
        </p:txBody>
      </p:sp>
      <p:sp>
        <p:nvSpPr>
          <p:cNvPr id="4" name="Slide Number Placeholder 3"/>
          <p:cNvSpPr>
            <a:spLocks noGrp="1"/>
          </p:cNvSpPr>
          <p:nvPr>
            <p:ph type="sldNum" sz="quarter" idx="12"/>
          </p:nvPr>
        </p:nvSpPr>
        <p:spPr/>
        <p:txBody>
          <a:bodyPr/>
          <a:lstStyle/>
          <a:p>
            <a:fld id="{779826FF-2083-419A-918A-F3C9693100F2}" type="slidenum">
              <a:rPr lang="ar-LB" smtClean="0"/>
              <a:t>9</a:t>
            </a:fld>
            <a:endParaRPr lang="ar-LB"/>
          </a:p>
        </p:txBody>
      </p:sp>
      <p:pic>
        <p:nvPicPr>
          <p:cNvPr id="5" name="Picture 4"/>
          <p:cNvPicPr>
            <a:picLocks noChangeAspect="1"/>
          </p:cNvPicPr>
          <p:nvPr/>
        </p:nvPicPr>
        <p:blipFill>
          <a:blip r:embed="rId2"/>
          <a:stretch>
            <a:fillRect/>
          </a:stretch>
        </p:blipFill>
        <p:spPr>
          <a:xfrm>
            <a:off x="264522" y="1883490"/>
            <a:ext cx="4890337" cy="3756668"/>
          </a:xfrm>
          <a:prstGeom prst="rect">
            <a:avLst/>
          </a:prstGeom>
        </p:spPr>
      </p:pic>
    </p:spTree>
    <p:extLst>
      <p:ext uri="{BB962C8B-B14F-4D97-AF65-F5344CB8AC3E}">
        <p14:creationId xmlns:p14="http://schemas.microsoft.com/office/powerpoint/2010/main" val="97752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224</TotalTime>
  <Words>1027</Words>
  <Application>Microsoft Office PowerPoint</Application>
  <PresentationFormat>Widescreen</PresentationFormat>
  <Paragraphs>102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Calisto MT</vt:lpstr>
      <vt:lpstr>Trebuchet MS</vt:lpstr>
      <vt:lpstr>Wingdings 2</vt:lpstr>
      <vt:lpstr>Slate</vt:lpstr>
      <vt:lpstr>Modeling the Fusion Reaction in an Inertial Electrostatic Confinement Reactor with the Particle-in-Cell Method</vt:lpstr>
      <vt:lpstr>Inertial Electrostatic Confinement Fusion</vt:lpstr>
      <vt:lpstr>PowerPoint Presentation</vt:lpstr>
      <vt:lpstr>Application of Inertial Electrostatic Confinement </vt:lpstr>
      <vt:lpstr>Construction Considerations</vt:lpstr>
      <vt:lpstr>System Overview</vt:lpstr>
      <vt:lpstr>PowerPoint Presentation</vt:lpstr>
      <vt:lpstr>PowerPoint Presentation</vt:lpstr>
      <vt:lpstr>Computational Domain</vt:lpstr>
      <vt:lpstr>Results</vt:lpstr>
      <vt:lpstr>PowerPoint Presentation</vt:lpstr>
      <vt:lpstr>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Fusion Reaction in an Inertial Electrostatic Confinement Reactor with the Particle-in-Cell Method</dc:title>
  <dc:creator>User</dc:creator>
  <cp:lastModifiedBy>User</cp:lastModifiedBy>
  <cp:revision>20</cp:revision>
  <dcterms:created xsi:type="dcterms:W3CDTF">2021-07-14T15:17:48Z</dcterms:created>
  <dcterms:modified xsi:type="dcterms:W3CDTF">2021-07-23T10:28:11Z</dcterms:modified>
</cp:coreProperties>
</file>