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383625" cy="30275213"/>
  <p:notesSz cx="9144000" cy="6858000"/>
  <p:defaultTextStyle>
    <a:defPPr>
      <a:defRPr lang="en-US"/>
    </a:defPPr>
    <a:lvl1pPr marL="0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1pPr>
    <a:lvl2pPr marL="1238966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2pPr>
    <a:lvl3pPr marL="2477933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3pPr>
    <a:lvl4pPr marL="3716899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4pPr>
    <a:lvl5pPr marL="4955865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5pPr>
    <a:lvl6pPr marL="6194831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6pPr>
    <a:lvl7pPr marL="7433798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7pPr>
    <a:lvl8pPr marL="8672764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8pPr>
    <a:lvl9pPr marL="9911730" algn="l" defTabSz="2477933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DFF"/>
    <a:srgbClr val="FFFFCC"/>
    <a:srgbClr val="A3E7FF"/>
    <a:srgbClr val="99CCFF"/>
    <a:srgbClr val="FFFF99"/>
    <a:srgbClr val="EBE4D9"/>
    <a:srgbClr val="FACACD"/>
    <a:srgbClr val="F7A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" d="100"/>
          <a:sy n="20" d="100"/>
        </p:scale>
        <p:origin x="2088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8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0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0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7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429C-2204-405A-B114-C2F1A608D2D9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E529-A689-4878-8C8D-D823544D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10255446" y="14647117"/>
            <a:ext cx="10971698" cy="15517470"/>
          </a:xfrm>
          <a:prstGeom prst="roundRect">
            <a:avLst/>
          </a:prstGeom>
          <a:solidFill>
            <a:srgbClr val="D7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99245" y="14929307"/>
            <a:ext cx="10009724" cy="146523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24972" y="1587651"/>
            <a:ext cx="10969980" cy="2956902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Prototype of Oxygen liquefaction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467" y="126195"/>
            <a:ext cx="6970712" cy="12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268" y="29702921"/>
            <a:ext cx="98564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Maryam EL-REZ @AECENAR/May 2021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493" y="93107"/>
            <a:ext cx="2849802" cy="21240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61" y="73260"/>
            <a:ext cx="9264317" cy="171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807" y="2239661"/>
            <a:ext cx="4066673" cy="2876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ular Callout 10"/>
          <p:cNvSpPr/>
          <p:nvPr/>
        </p:nvSpPr>
        <p:spPr>
          <a:xfrm>
            <a:off x="1232807" y="2239661"/>
            <a:ext cx="4066673" cy="2876838"/>
          </a:xfrm>
          <a:prstGeom prst="wedgeRoundRectCallout">
            <a:avLst>
              <a:gd name="adj1" fmla="val 21651"/>
              <a:gd name="adj2" fmla="val 6888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2807" y="5214309"/>
            <a:ext cx="3450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LR25B Laboratory refrigerator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Compress </a:t>
            </a:r>
            <a:r>
              <a:rPr lang="en-US" sz="1400" dirty="0">
                <a:latin typeface="Century Gothic" panose="020B0502020202020204" pitchFamily="34" charset="0"/>
              </a:rPr>
              <a:t>about 2 to 15 bar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Suction line 5/16” (0.79375 cm)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Discharge line </a:t>
            </a:r>
            <a:r>
              <a:rPr lang="en-US" sz="1400" dirty="0">
                <a:latin typeface="Century Gothic" panose="020B0502020202020204" pitchFamily="34" charset="0"/>
              </a:rPr>
              <a:t>¼” </a:t>
            </a:r>
            <a:r>
              <a:rPr lang="en-US" sz="1400" dirty="0">
                <a:latin typeface="Century Gothic" panose="020B0502020202020204" pitchFamily="34" charset="0"/>
              </a:rPr>
              <a:t>(0,635 cm)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99" y="2255675"/>
            <a:ext cx="4086724" cy="2549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ounded Rectangular Callout 13"/>
          <p:cNvSpPr/>
          <p:nvPr/>
        </p:nvSpPr>
        <p:spPr>
          <a:xfrm>
            <a:off x="5953199" y="2255676"/>
            <a:ext cx="4086724" cy="2549083"/>
          </a:xfrm>
          <a:prstGeom prst="wedgeRoundRectCallout">
            <a:avLst>
              <a:gd name="adj1" fmla="val 22223"/>
              <a:gd name="adj2" fmla="val 7398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14917448" y="4675183"/>
            <a:ext cx="6177599" cy="5436145"/>
          </a:xfrm>
          <a:prstGeom prst="wedgeRoundRectCallout">
            <a:avLst>
              <a:gd name="adj1" fmla="val -71543"/>
              <a:gd name="adj2" fmla="val 1848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2584" y="10254203"/>
            <a:ext cx="4283240" cy="340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ed Rectangular Callout 18"/>
          <p:cNvSpPr/>
          <p:nvPr/>
        </p:nvSpPr>
        <p:spPr>
          <a:xfrm>
            <a:off x="15952584" y="10279029"/>
            <a:ext cx="4283240" cy="3378971"/>
          </a:xfrm>
          <a:prstGeom prst="wedgeRoundRectCallout">
            <a:avLst>
              <a:gd name="adj1" fmla="val -159586"/>
              <a:gd name="adj2" fmla="val 1575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2789" y="7367586"/>
            <a:ext cx="4921713" cy="2607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73221" y="4859030"/>
            <a:ext cx="4940907" cy="2521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9075675" y="7621704"/>
            <a:ext cx="143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Plate heat exchanger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806" y="5632310"/>
            <a:ext cx="13549979" cy="91735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62602" y="9895511"/>
            <a:ext cx="17538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 Gothic" panose="020B0502020202020204" pitchFamily="34" charset="0"/>
              </a:rPr>
              <a:t>T</a:t>
            </a:r>
            <a:r>
              <a:rPr lang="en-US" sz="800" dirty="0">
                <a:latin typeface="Century Gothic" panose="020B0502020202020204" pitchFamily="34" charset="0"/>
              </a:rPr>
              <a:t>(O2 gas)</a:t>
            </a:r>
            <a:r>
              <a:rPr lang="en-US" sz="1050" dirty="0">
                <a:latin typeface="Century Gothic" panose="020B0502020202020204" pitchFamily="34" charset="0"/>
              </a:rPr>
              <a:t>= -93˚C (180 K)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19451" y="14393200"/>
            <a:ext cx="1571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 Gothic" panose="020B0502020202020204" pitchFamily="34" charset="0"/>
              </a:rPr>
              <a:t>T</a:t>
            </a:r>
            <a:r>
              <a:rPr lang="en-US" sz="800" dirty="0">
                <a:latin typeface="Century Gothic" panose="020B0502020202020204" pitchFamily="34" charset="0"/>
              </a:rPr>
              <a:t>(O2 </a:t>
            </a:r>
            <a:r>
              <a:rPr lang="en-US" sz="800" dirty="0" err="1">
                <a:latin typeface="Century Gothic" panose="020B0502020202020204" pitchFamily="34" charset="0"/>
              </a:rPr>
              <a:t>liq</a:t>
            </a:r>
            <a:r>
              <a:rPr lang="en-US" sz="800" dirty="0">
                <a:latin typeface="Century Gothic" panose="020B0502020202020204" pitchFamily="34" charset="0"/>
              </a:rPr>
              <a:t>)</a:t>
            </a:r>
            <a:r>
              <a:rPr lang="en-US" sz="1050" dirty="0">
                <a:latin typeface="Century Gothic" panose="020B0502020202020204" pitchFamily="34" charset="0"/>
              </a:rPr>
              <a:t>= -184˚C</a:t>
            </a:r>
            <a:r>
              <a:rPr lang="en-US" sz="1050" dirty="0">
                <a:latin typeface="Century Gothic" panose="020B0502020202020204" pitchFamily="34" charset="0"/>
              </a:rPr>
              <a:t> </a:t>
            </a:r>
            <a:r>
              <a:rPr lang="en-US" sz="1050" dirty="0">
                <a:latin typeface="Century Gothic" panose="020B0502020202020204" pitchFamily="34" charset="0"/>
              </a:rPr>
              <a:t>(89K)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92860" y="13800875"/>
            <a:ext cx="5684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Gas flow rate of </a:t>
            </a:r>
            <a:r>
              <a:rPr lang="en-US" sz="1400" dirty="0" smtClean="0">
                <a:latin typeface="Century Gothic" panose="020B0502020202020204" pitchFamily="34" charset="0"/>
              </a:rPr>
              <a:t>compressor : </a:t>
            </a:r>
            <a:r>
              <a:rPr lang="en-US" sz="1400" dirty="0">
                <a:latin typeface="Century Gothic" panose="020B0502020202020204" pitchFamily="34" charset="0"/>
              </a:rPr>
              <a:t>25 Kg/</a:t>
            </a:r>
            <a:r>
              <a:rPr lang="en-US" sz="1400" dirty="0" err="1">
                <a:latin typeface="Century Gothic" panose="020B0502020202020204" pitchFamily="34" charset="0"/>
              </a:rPr>
              <a:t>hr</a:t>
            </a:r>
            <a:r>
              <a:rPr lang="en-US" sz="1400" dirty="0">
                <a:latin typeface="Century Gothic" panose="020B0502020202020204" pitchFamily="34" charset="0"/>
              </a:rPr>
              <a:t> = 6.9 g/s in condition of: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Condensing temperature: 55˚C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Evaporating temperature: 7˚C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539" y="15288133"/>
            <a:ext cx="886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600" b="1" dirty="0">
                <a:latin typeface="Century Gothic" panose="020B0502020202020204" pitchFamily="34" charset="0"/>
              </a:rPr>
              <a:t>Prototype Heat exchanger (HX - N</a:t>
            </a:r>
            <a:r>
              <a:rPr lang="en-US" sz="3600" b="1" baseline="-25000" dirty="0">
                <a:latin typeface="Century Gothic" panose="020B0502020202020204" pitchFamily="34" charset="0"/>
              </a:rPr>
              <a:t>2</a:t>
            </a:r>
            <a:r>
              <a:rPr lang="en-US" sz="3600" b="1" dirty="0">
                <a:latin typeface="Century Gothic" panose="020B0502020202020204" pitchFamily="34" charset="0"/>
              </a:rPr>
              <a:t>/N</a:t>
            </a:r>
            <a:r>
              <a:rPr lang="en-US" sz="3600" b="1" baseline="-25000" dirty="0">
                <a:latin typeface="Century Gothic" panose="020B0502020202020204" pitchFamily="34" charset="0"/>
              </a:rPr>
              <a:t>2</a:t>
            </a:r>
            <a:r>
              <a:rPr lang="en-US" sz="3600" b="1" dirty="0">
                <a:latin typeface="Century Gothic" panose="020B0502020202020204" pitchFamily="34" charset="0"/>
              </a:rPr>
              <a:t>)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t="3202" b="45635"/>
          <a:stretch/>
        </p:blipFill>
        <p:spPr>
          <a:xfrm>
            <a:off x="871278" y="17045537"/>
            <a:ext cx="8085745" cy="2721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4781" y="16761744"/>
            <a:ext cx="231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- Data: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/>
          <a:srcRect r="62095"/>
          <a:stretch/>
        </p:blipFill>
        <p:spPr>
          <a:xfrm>
            <a:off x="6787276" y="17915029"/>
            <a:ext cx="1839366" cy="176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7321" y="19865923"/>
            <a:ext cx="461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- Result: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203" y="20149427"/>
            <a:ext cx="4274475" cy="19629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58274" y="23107136"/>
            <a:ext cx="1037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entury Gothic" panose="020B0502020202020204" pitchFamily="34" charset="0"/>
              </a:rPr>
              <a:t>Shortcut Heat Exchanger Sizing </a:t>
            </a:r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de-DE" sz="1600" dirty="0">
                <a:latin typeface="Century Gothic" panose="020B0502020202020204" pitchFamily="34" charset="0"/>
              </a:rPr>
              <a:t>Estimates LMTD (Log Mean Temperature Difference), Exchanger surface area, number of tubes, shell diameter and number of shell in series</a:t>
            </a:r>
            <a:r>
              <a:rPr lang="de-DE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178" y="15969160"/>
            <a:ext cx="9405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entury Gothic" panose="020B0502020202020204" pitchFamily="34" charset="0"/>
              </a:rPr>
              <a:t>LMTD Correction Factor Charts </a:t>
            </a:r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de-DE" sz="1600" dirty="0">
                <a:latin typeface="Century Gothic" panose="020B0502020202020204" pitchFamily="34" charset="0"/>
              </a:rPr>
              <a:t>Calculates Logarithmic Mean Temperature Difference (LMTD) Correction factor for different configuration of exchangers.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/>
          <a:srcRect t="54322" r="62350"/>
          <a:stretch/>
        </p:blipFill>
        <p:spPr>
          <a:xfrm>
            <a:off x="1303518" y="17883053"/>
            <a:ext cx="1872073" cy="176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682" y="23399095"/>
            <a:ext cx="4136689" cy="284073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093781" y="23955148"/>
            <a:ext cx="2861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- Data: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5"/>
          <a:srcRect b="64726"/>
          <a:stretch/>
        </p:blipFill>
        <p:spPr>
          <a:xfrm>
            <a:off x="5228467" y="23731938"/>
            <a:ext cx="4087380" cy="1527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5209" y="25888405"/>
            <a:ext cx="3989206" cy="313361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14716" y="25536285"/>
            <a:ext cx="3896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- Result: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95557" y="14934386"/>
            <a:ext cx="954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600" b="1" dirty="0">
                <a:latin typeface="Century Gothic" panose="020B0502020202020204" pitchFamily="34" charset="0"/>
              </a:rPr>
              <a:t>Prototype Heat exchanger (HX - N</a:t>
            </a:r>
            <a:r>
              <a:rPr lang="en-US" sz="3600" b="1" baseline="-25000" dirty="0">
                <a:latin typeface="Century Gothic" panose="020B0502020202020204" pitchFamily="34" charset="0"/>
              </a:rPr>
              <a:t>2</a:t>
            </a:r>
            <a:r>
              <a:rPr lang="en-US" sz="3600" b="1" dirty="0">
                <a:latin typeface="Century Gothic" panose="020B0502020202020204" pitchFamily="34" charset="0"/>
              </a:rPr>
              <a:t>/O</a:t>
            </a:r>
            <a:r>
              <a:rPr lang="en-US" sz="3600" b="1" baseline="-25000" dirty="0">
                <a:latin typeface="Century Gothic" panose="020B0502020202020204" pitchFamily="34" charset="0"/>
              </a:rPr>
              <a:t>2</a:t>
            </a:r>
            <a:r>
              <a:rPr lang="en-US" sz="3600" b="1" dirty="0">
                <a:latin typeface="Century Gothic" panose="020B0502020202020204" pitchFamily="34" charset="0"/>
              </a:rPr>
              <a:t>)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64467" y="15752593"/>
            <a:ext cx="1047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entury Gothic" panose="020B0502020202020204" pitchFamily="34" charset="0"/>
              </a:rPr>
              <a:t>LMTD Correction Factor Charts </a:t>
            </a:r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de-DE" sz="1600" dirty="0">
                <a:latin typeface="Century Gothic" panose="020B0502020202020204" pitchFamily="34" charset="0"/>
              </a:rPr>
              <a:t>Calculates Logarithmic Mean Temperature Difference (LMTD) Correction factor for different configuration of exchangers.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58274" y="16583277"/>
            <a:ext cx="231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- Data: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8814" y="20582870"/>
            <a:ext cx="4558992" cy="234852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670568" y="20289876"/>
            <a:ext cx="4616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- Result: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1839" y="24259918"/>
            <a:ext cx="4475622" cy="301166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71309" y="22276950"/>
            <a:ext cx="95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entury Gothic" panose="020B0502020202020204" pitchFamily="34" charset="0"/>
              </a:rPr>
              <a:t>Shortcut Heat Exchanger Sizing </a:t>
            </a:r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de-DE" sz="1600" dirty="0">
                <a:latin typeface="Century Gothic" panose="020B0502020202020204" pitchFamily="34" charset="0"/>
              </a:rPr>
              <a:t>Estimates LMTD (Log Mean Temperature Difference), Exchanger surface area, number of tubes, shell diameter and number of shell in series</a:t>
            </a:r>
            <a:r>
              <a:rPr lang="de-DE" sz="1600" dirty="0" smtClean="0">
                <a:latin typeface="Century Gothic" panose="020B0502020202020204" pitchFamily="34" charset="0"/>
              </a:rPr>
              <a:t>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328" y="23118865"/>
            <a:ext cx="231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- Data: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/>
          <a:srcRect l="30539" t="21642" r="29083" b="44868"/>
          <a:stretch/>
        </p:blipFill>
        <p:spPr>
          <a:xfrm>
            <a:off x="3473968" y="17834850"/>
            <a:ext cx="3093445" cy="19927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20507" y="20104035"/>
            <a:ext cx="4019585" cy="20122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642184" y="20419608"/>
            <a:ext cx="5253251" cy="25135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1"/>
          <a:srcRect b="65521"/>
          <a:stretch/>
        </p:blipFill>
        <p:spPr>
          <a:xfrm>
            <a:off x="16209597" y="24524945"/>
            <a:ext cx="4266534" cy="15640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/>
          <a:srcRect t="38316"/>
          <a:stretch/>
        </p:blipFill>
        <p:spPr>
          <a:xfrm>
            <a:off x="573488" y="26329576"/>
            <a:ext cx="4126183" cy="26958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1"/>
          <a:srcRect t="38699"/>
          <a:stretch/>
        </p:blipFill>
        <p:spPr>
          <a:xfrm>
            <a:off x="11369965" y="27357432"/>
            <a:ext cx="4484226" cy="25006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354727" y="26609962"/>
            <a:ext cx="3859102" cy="315190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6138411" y="26289760"/>
            <a:ext cx="3896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- Result: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938814" y="16907098"/>
            <a:ext cx="9548813" cy="3231520"/>
            <a:chOff x="10906730" y="17083560"/>
            <a:chExt cx="9548813" cy="3231520"/>
          </a:xfrm>
        </p:grpSpPr>
        <p:sp>
          <p:nvSpPr>
            <p:cNvPr id="57" name="Rectangle 56"/>
            <p:cNvSpPr/>
            <p:nvPr/>
          </p:nvSpPr>
          <p:spPr>
            <a:xfrm>
              <a:off x="10906730" y="17095243"/>
              <a:ext cx="9548813" cy="3219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3"/>
            <a:srcRect b="82554"/>
            <a:stretch/>
          </p:blipFill>
          <p:spPr>
            <a:xfrm>
              <a:off x="10928544" y="17083560"/>
              <a:ext cx="7215077" cy="97054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3"/>
            <a:srcRect l="27509" t="18475" r="26379" b="46479"/>
            <a:stretch/>
          </p:blipFill>
          <p:spPr>
            <a:xfrm>
              <a:off x="11132074" y="18030806"/>
              <a:ext cx="3543300" cy="207645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3"/>
            <a:srcRect t="53250" r="58246"/>
            <a:stretch/>
          </p:blipFill>
          <p:spPr>
            <a:xfrm>
              <a:off x="14935350" y="18095125"/>
              <a:ext cx="2466914" cy="212976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4"/>
            <a:srcRect r="56850"/>
            <a:stretch/>
          </p:blipFill>
          <p:spPr>
            <a:xfrm>
              <a:off x="17746298" y="18103109"/>
              <a:ext cx="2531200" cy="2104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223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Prototype of Oxygen liquefaction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58</cp:revision>
  <dcterms:created xsi:type="dcterms:W3CDTF">2021-05-05T09:16:30Z</dcterms:created>
  <dcterms:modified xsi:type="dcterms:W3CDTF">2021-05-22T07:48:39Z</dcterms:modified>
</cp:coreProperties>
</file>