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56" r:id="rId2"/>
    <p:sldId id="280" r:id="rId3"/>
    <p:sldId id="275" r:id="rId4"/>
    <p:sldId id="281" r:id="rId5"/>
    <p:sldId id="283" r:id="rId6"/>
    <p:sldId id="259" r:id="rId7"/>
    <p:sldId id="276" r:id="rId8"/>
    <p:sldId id="277" r:id="rId9"/>
    <p:sldId id="278" r:id="rId10"/>
    <p:sldId id="279" r:id="rId11"/>
    <p:sldId id="258" r:id="rId12"/>
    <p:sldId id="257" r:id="rId13"/>
    <p:sldId id="260" r:id="rId14"/>
    <p:sldId id="261" r:id="rId15"/>
    <p:sldId id="262" r:id="rId16"/>
    <p:sldId id="264" r:id="rId17"/>
    <p:sldId id="266" r:id="rId18"/>
    <p:sldId id="265" r:id="rId19"/>
    <p:sldId id="263" r:id="rId20"/>
    <p:sldId id="268" r:id="rId21"/>
    <p:sldId id="270" r:id="rId22"/>
    <p:sldId id="271" r:id="rId23"/>
    <p:sldId id="267" r:id="rId24"/>
    <p:sldId id="282" r:id="rId25"/>
    <p:sldId id="269" r:id="rId26"/>
    <p:sldId id="272" r:id="rId27"/>
    <p:sldId id="274" r:id="rId28"/>
    <p:sldId id="273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374" autoAdjust="0"/>
  </p:normalViewPr>
  <p:slideViewPr>
    <p:cSldViewPr snapToGrid="0">
      <p:cViewPr varScale="1">
        <p:scale>
          <a:sx n="71" d="100"/>
          <a:sy n="71" d="100"/>
        </p:scale>
        <p:origin x="72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B4F705-DC8E-4899-B495-2E3094F8EA62}" type="datetimeFigureOut">
              <a:rPr lang="en-US" smtClean="0"/>
              <a:t>5/8/2021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27EF36-696D-477C-A358-AA504A3238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05415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27EF36-696D-477C-A358-AA504A3238F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5746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27EF36-696D-477C-A358-AA504A3238F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42799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27EF36-696D-477C-A358-AA504A3238FB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1040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1E65B-9220-4E9C-889D-EE2CED8647D0}" type="datetimeFigureOut">
              <a:rPr lang="en-US" smtClean="0"/>
              <a:t>5/8/2021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EAF16-C2E3-4C31-AEF8-A3EA13B355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3370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1E65B-9220-4E9C-889D-EE2CED8647D0}" type="datetimeFigureOut">
              <a:rPr lang="en-US" smtClean="0"/>
              <a:t>5/8/2021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EAF16-C2E3-4C31-AEF8-A3EA13B355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34076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1E65B-9220-4E9C-889D-EE2CED8647D0}" type="datetimeFigureOut">
              <a:rPr lang="en-US" smtClean="0"/>
              <a:t>5/8/2021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EAF16-C2E3-4C31-AEF8-A3EA13B355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573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1E65B-9220-4E9C-889D-EE2CED8647D0}" type="datetimeFigureOut">
              <a:rPr lang="en-US" smtClean="0"/>
              <a:t>5/8/2021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EAF16-C2E3-4C31-AEF8-A3EA13B355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1373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1E65B-9220-4E9C-889D-EE2CED8647D0}" type="datetimeFigureOut">
              <a:rPr lang="en-US" smtClean="0"/>
              <a:t>5/8/2021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EAF16-C2E3-4C31-AEF8-A3EA13B355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4266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1E65B-9220-4E9C-889D-EE2CED8647D0}" type="datetimeFigureOut">
              <a:rPr lang="en-US" smtClean="0"/>
              <a:t>5/8/2021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EAF16-C2E3-4C31-AEF8-A3EA13B355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9387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1E65B-9220-4E9C-889D-EE2CED8647D0}" type="datetimeFigureOut">
              <a:rPr lang="en-US" smtClean="0"/>
              <a:t>5/8/2021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EAF16-C2E3-4C31-AEF8-A3EA13B355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5297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1E65B-9220-4E9C-889D-EE2CED8647D0}" type="datetimeFigureOut">
              <a:rPr lang="en-US" smtClean="0"/>
              <a:t>5/8/2021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EAF16-C2E3-4C31-AEF8-A3EA13B355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81360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1E65B-9220-4E9C-889D-EE2CED8647D0}" type="datetimeFigureOut">
              <a:rPr lang="en-US" smtClean="0"/>
              <a:t>5/8/2021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EAF16-C2E3-4C31-AEF8-A3EA13B355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82405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1E65B-9220-4E9C-889D-EE2CED8647D0}" type="datetimeFigureOut">
              <a:rPr lang="en-US" smtClean="0"/>
              <a:t>5/8/2021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EAF16-C2E3-4C31-AEF8-A3EA13B355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4503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1E65B-9220-4E9C-889D-EE2CED8647D0}" type="datetimeFigureOut">
              <a:rPr lang="en-US" smtClean="0"/>
              <a:t>5/8/2021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EAF16-C2E3-4C31-AEF8-A3EA13B355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37458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E1E65B-9220-4E9C-889D-EE2CED8647D0}" type="datetimeFigureOut">
              <a:rPr lang="en-US" smtClean="0"/>
              <a:t>5/8/2021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3EAF16-C2E3-4C31-AEF8-A3EA13B355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05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emf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Oxygen liquefaction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954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48270" y="336786"/>
            <a:ext cx="11443391" cy="6174965"/>
            <a:chOff x="348270" y="336786"/>
            <a:chExt cx="11443391" cy="6174965"/>
          </a:xfrm>
        </p:grpSpPr>
        <p:grpSp>
          <p:nvGrpSpPr>
            <p:cNvPr id="3" name="Group 2"/>
            <p:cNvGrpSpPr/>
            <p:nvPr/>
          </p:nvGrpSpPr>
          <p:grpSpPr>
            <a:xfrm>
              <a:off x="348270" y="336786"/>
              <a:ext cx="11443391" cy="6174965"/>
              <a:chOff x="348270" y="336786"/>
              <a:chExt cx="11443391" cy="6174965"/>
            </a:xfrm>
          </p:grpSpPr>
          <p:sp>
            <p:nvSpPr>
              <p:cNvPr id="5" name="Rectangle 4"/>
              <p:cNvSpPr/>
              <p:nvPr/>
            </p:nvSpPr>
            <p:spPr>
              <a:xfrm>
                <a:off x="2546579" y="1474118"/>
                <a:ext cx="1447085" cy="616985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Rectangle 6"/>
              <p:cNvSpPr/>
              <p:nvPr/>
            </p:nvSpPr>
            <p:spPr>
              <a:xfrm>
                <a:off x="5573218" y="1474118"/>
                <a:ext cx="1098234" cy="616985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2620822" y="1498313"/>
                <a:ext cx="1349279" cy="58477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 smtClean="0">
                    <a:solidFill>
                      <a:srgbClr val="C00000"/>
                    </a:solidFill>
                  </a:rPr>
                  <a:t>Air filter &amp; dryer</a:t>
                </a:r>
                <a:endParaRPr lang="en-US" sz="1600" dirty="0">
                  <a:solidFill>
                    <a:srgbClr val="C00000"/>
                  </a:solidFill>
                </a:endParaRP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5694583" y="1582456"/>
                <a:ext cx="834745" cy="4011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Mixer</a:t>
                </a:r>
                <a:endParaRPr lang="en-US" dirty="0"/>
              </a:p>
            </p:txBody>
          </p:sp>
          <p:cxnSp>
            <p:nvCxnSpPr>
              <p:cNvPr id="9" name="Straight Arrow Connector 8"/>
              <p:cNvCxnSpPr/>
              <p:nvPr/>
            </p:nvCxnSpPr>
            <p:spPr>
              <a:xfrm>
                <a:off x="4641762" y="1782610"/>
                <a:ext cx="570554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9"/>
              <p:cNvCxnSpPr/>
              <p:nvPr/>
            </p:nvCxnSpPr>
            <p:spPr>
              <a:xfrm>
                <a:off x="4115695" y="1782610"/>
                <a:ext cx="1464503" cy="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1" name="Group 10"/>
              <p:cNvGrpSpPr/>
              <p:nvPr/>
            </p:nvGrpSpPr>
            <p:grpSpPr>
              <a:xfrm>
                <a:off x="7678871" y="1006971"/>
                <a:ext cx="587524" cy="1557682"/>
                <a:chOff x="6943539" y="733696"/>
                <a:chExt cx="540001" cy="1434103"/>
              </a:xfrm>
            </p:grpSpPr>
            <p:cxnSp>
              <p:nvCxnSpPr>
                <p:cNvPr id="110" name="Straight Connector 109"/>
                <p:cNvCxnSpPr/>
                <p:nvPr/>
              </p:nvCxnSpPr>
              <p:spPr>
                <a:xfrm>
                  <a:off x="6943540" y="733696"/>
                  <a:ext cx="540000" cy="360000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11" name="Straight Connector 110"/>
                <p:cNvCxnSpPr/>
                <p:nvPr/>
              </p:nvCxnSpPr>
              <p:spPr>
                <a:xfrm flipV="1">
                  <a:off x="6943540" y="1807799"/>
                  <a:ext cx="540000" cy="360000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12" name="Straight Connector 111"/>
                <p:cNvCxnSpPr/>
                <p:nvPr/>
              </p:nvCxnSpPr>
              <p:spPr>
                <a:xfrm flipH="1">
                  <a:off x="6943539" y="733696"/>
                  <a:ext cx="1" cy="1434103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13" name="Straight Connector 112"/>
                <p:cNvCxnSpPr/>
                <p:nvPr/>
              </p:nvCxnSpPr>
              <p:spPr>
                <a:xfrm>
                  <a:off x="7483540" y="1093696"/>
                  <a:ext cx="0" cy="714103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2" name="Straight Arrow Connector 11"/>
              <p:cNvCxnSpPr/>
              <p:nvPr/>
            </p:nvCxnSpPr>
            <p:spPr>
              <a:xfrm>
                <a:off x="6671452" y="1782610"/>
                <a:ext cx="570554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/>
              <p:cNvCxnSpPr/>
              <p:nvPr/>
            </p:nvCxnSpPr>
            <p:spPr>
              <a:xfrm flipV="1">
                <a:off x="6671452" y="1782610"/>
                <a:ext cx="1007419" cy="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" name="Rectangle 13"/>
              <p:cNvSpPr/>
              <p:nvPr/>
            </p:nvSpPr>
            <p:spPr>
              <a:xfrm>
                <a:off x="9289930" y="1486810"/>
                <a:ext cx="1092246" cy="5916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9381298" y="1581607"/>
                <a:ext cx="1146471" cy="4011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Cooling</a:t>
                </a:r>
                <a:endParaRPr lang="en-US" dirty="0"/>
              </a:p>
            </p:txBody>
          </p:sp>
          <p:cxnSp>
            <p:nvCxnSpPr>
              <p:cNvPr id="16" name="Straight Arrow Connector 15"/>
              <p:cNvCxnSpPr/>
              <p:nvPr/>
            </p:nvCxnSpPr>
            <p:spPr>
              <a:xfrm>
                <a:off x="8259853" y="1782607"/>
                <a:ext cx="570554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/>
              <p:cNvCxnSpPr/>
              <p:nvPr/>
            </p:nvCxnSpPr>
            <p:spPr>
              <a:xfrm flipV="1">
                <a:off x="8259853" y="1782607"/>
                <a:ext cx="1007419" cy="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" name="Rectangle 17"/>
              <p:cNvSpPr/>
              <p:nvPr/>
            </p:nvSpPr>
            <p:spPr>
              <a:xfrm>
                <a:off x="7678870" y="3731313"/>
                <a:ext cx="2350090" cy="1329474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9" name="Group 18"/>
              <p:cNvGrpSpPr/>
              <p:nvPr/>
            </p:nvGrpSpPr>
            <p:grpSpPr>
              <a:xfrm>
                <a:off x="7675823" y="4583939"/>
                <a:ext cx="2350090" cy="365075"/>
                <a:chOff x="3152497" y="3992048"/>
                <a:chExt cx="2160000" cy="336112"/>
              </a:xfrm>
            </p:grpSpPr>
            <p:cxnSp>
              <p:nvCxnSpPr>
                <p:cNvPr id="100" name="Straight Connector 99"/>
                <p:cNvCxnSpPr/>
                <p:nvPr/>
              </p:nvCxnSpPr>
              <p:spPr>
                <a:xfrm>
                  <a:off x="3152497" y="4159902"/>
                  <a:ext cx="443258" cy="0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Straight Connector 100"/>
                <p:cNvCxnSpPr/>
                <p:nvPr/>
              </p:nvCxnSpPr>
              <p:spPr>
                <a:xfrm>
                  <a:off x="4869239" y="4159902"/>
                  <a:ext cx="443258" cy="0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02" name="Straight Connector 101"/>
                <p:cNvCxnSpPr/>
                <p:nvPr/>
              </p:nvCxnSpPr>
              <p:spPr>
                <a:xfrm flipV="1">
                  <a:off x="3595755" y="4005943"/>
                  <a:ext cx="131514" cy="153959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03" name="Straight Connector 102"/>
                <p:cNvCxnSpPr/>
                <p:nvPr/>
              </p:nvCxnSpPr>
              <p:spPr>
                <a:xfrm>
                  <a:off x="3727269" y="4005943"/>
                  <a:ext cx="165462" cy="322217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04" name="Straight Connector 103"/>
                <p:cNvCxnSpPr/>
                <p:nvPr/>
              </p:nvCxnSpPr>
              <p:spPr>
                <a:xfrm flipV="1">
                  <a:off x="3892731" y="4005943"/>
                  <a:ext cx="170328" cy="322217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05" name="Straight Connector 104"/>
                <p:cNvCxnSpPr/>
                <p:nvPr/>
              </p:nvCxnSpPr>
              <p:spPr>
                <a:xfrm>
                  <a:off x="4063059" y="4005943"/>
                  <a:ext cx="165462" cy="322217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06" name="Straight Connector 105"/>
                <p:cNvCxnSpPr/>
                <p:nvPr/>
              </p:nvCxnSpPr>
              <p:spPr>
                <a:xfrm flipV="1">
                  <a:off x="4236473" y="3998794"/>
                  <a:ext cx="191278" cy="322216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07" name="Straight Connector 106"/>
                <p:cNvCxnSpPr/>
                <p:nvPr/>
              </p:nvCxnSpPr>
              <p:spPr>
                <a:xfrm>
                  <a:off x="4420748" y="4005943"/>
                  <a:ext cx="165462" cy="322217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08" name="Straight Connector 107"/>
                <p:cNvCxnSpPr/>
                <p:nvPr/>
              </p:nvCxnSpPr>
              <p:spPr>
                <a:xfrm flipV="1">
                  <a:off x="4593213" y="3992048"/>
                  <a:ext cx="191278" cy="322216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09" name="Straight Connector 108"/>
                <p:cNvCxnSpPr/>
                <p:nvPr/>
              </p:nvCxnSpPr>
              <p:spPr>
                <a:xfrm>
                  <a:off x="4785109" y="4005943"/>
                  <a:ext cx="81513" cy="161108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0" name="Group 19"/>
              <p:cNvGrpSpPr/>
              <p:nvPr/>
            </p:nvGrpSpPr>
            <p:grpSpPr>
              <a:xfrm>
                <a:off x="7688346" y="3858275"/>
                <a:ext cx="2350090" cy="365075"/>
                <a:chOff x="3152497" y="3992048"/>
                <a:chExt cx="2160000" cy="336112"/>
              </a:xfrm>
            </p:grpSpPr>
            <p:cxnSp>
              <p:nvCxnSpPr>
                <p:cNvPr id="90" name="Straight Connector 89"/>
                <p:cNvCxnSpPr/>
                <p:nvPr/>
              </p:nvCxnSpPr>
              <p:spPr>
                <a:xfrm>
                  <a:off x="3152497" y="4159902"/>
                  <a:ext cx="443258" cy="0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91" name="Straight Connector 90"/>
                <p:cNvCxnSpPr/>
                <p:nvPr/>
              </p:nvCxnSpPr>
              <p:spPr>
                <a:xfrm>
                  <a:off x="4869239" y="4159902"/>
                  <a:ext cx="443258" cy="0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92" name="Straight Connector 91"/>
                <p:cNvCxnSpPr/>
                <p:nvPr/>
              </p:nvCxnSpPr>
              <p:spPr>
                <a:xfrm flipV="1">
                  <a:off x="3595755" y="4005943"/>
                  <a:ext cx="131514" cy="153959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93" name="Straight Connector 92"/>
                <p:cNvCxnSpPr/>
                <p:nvPr/>
              </p:nvCxnSpPr>
              <p:spPr>
                <a:xfrm>
                  <a:off x="3727269" y="4005943"/>
                  <a:ext cx="165462" cy="322217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94" name="Straight Connector 93"/>
                <p:cNvCxnSpPr/>
                <p:nvPr/>
              </p:nvCxnSpPr>
              <p:spPr>
                <a:xfrm flipV="1">
                  <a:off x="3892731" y="4005944"/>
                  <a:ext cx="191278" cy="322216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95" name="Straight Connector 94"/>
                <p:cNvCxnSpPr/>
                <p:nvPr/>
              </p:nvCxnSpPr>
              <p:spPr>
                <a:xfrm>
                  <a:off x="4084009" y="4005943"/>
                  <a:ext cx="144512" cy="322217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96" name="Straight Connector 95"/>
                <p:cNvCxnSpPr/>
                <p:nvPr/>
              </p:nvCxnSpPr>
              <p:spPr>
                <a:xfrm flipV="1">
                  <a:off x="4236473" y="3998794"/>
                  <a:ext cx="191278" cy="322216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97" name="Straight Connector 96"/>
                <p:cNvCxnSpPr/>
                <p:nvPr/>
              </p:nvCxnSpPr>
              <p:spPr>
                <a:xfrm>
                  <a:off x="4420748" y="4005943"/>
                  <a:ext cx="172465" cy="308322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98" name="Straight Connector 97"/>
                <p:cNvCxnSpPr/>
                <p:nvPr/>
              </p:nvCxnSpPr>
              <p:spPr>
                <a:xfrm flipV="1">
                  <a:off x="4593213" y="3992048"/>
                  <a:ext cx="191278" cy="322216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99" name="Straight Connector 98"/>
                <p:cNvCxnSpPr/>
                <p:nvPr/>
              </p:nvCxnSpPr>
              <p:spPr>
                <a:xfrm>
                  <a:off x="4785109" y="4005943"/>
                  <a:ext cx="81513" cy="161108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1" name="Straight Connector 20"/>
              <p:cNvCxnSpPr/>
              <p:nvPr/>
            </p:nvCxnSpPr>
            <p:spPr>
              <a:xfrm>
                <a:off x="10398290" y="1782186"/>
                <a:ext cx="735886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/>
              <p:cNvCxnSpPr/>
              <p:nvPr/>
            </p:nvCxnSpPr>
            <p:spPr>
              <a:xfrm flipV="1">
                <a:off x="10022269" y="4766257"/>
                <a:ext cx="1111907" cy="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/>
              <p:cNvCxnSpPr/>
              <p:nvPr/>
            </p:nvCxnSpPr>
            <p:spPr>
              <a:xfrm>
                <a:off x="11134176" y="1782186"/>
                <a:ext cx="0" cy="2984071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4" name="Straight Arrow Connector 23"/>
              <p:cNvCxnSpPr/>
              <p:nvPr/>
            </p:nvCxnSpPr>
            <p:spPr>
              <a:xfrm>
                <a:off x="11134176" y="2641015"/>
                <a:ext cx="0" cy="63320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grpSp>
            <p:nvGrpSpPr>
              <p:cNvPr id="25" name="Group 24"/>
              <p:cNvGrpSpPr/>
              <p:nvPr/>
            </p:nvGrpSpPr>
            <p:grpSpPr>
              <a:xfrm>
                <a:off x="5512342" y="4443980"/>
                <a:ext cx="1096709" cy="625635"/>
                <a:chOff x="3428255" y="3898029"/>
                <a:chExt cx="1008000" cy="576000"/>
              </a:xfrm>
            </p:grpSpPr>
            <p:sp>
              <p:nvSpPr>
                <p:cNvPr id="86" name="Rectangle 85"/>
                <p:cNvSpPr/>
                <p:nvPr/>
              </p:nvSpPr>
              <p:spPr>
                <a:xfrm>
                  <a:off x="3428255" y="3898029"/>
                  <a:ext cx="1008000" cy="576000"/>
                </a:xfrm>
                <a:prstGeom prst="rect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87" name="Group 86"/>
                <p:cNvGrpSpPr/>
                <p:nvPr/>
              </p:nvGrpSpPr>
              <p:grpSpPr>
                <a:xfrm>
                  <a:off x="3646859" y="3939589"/>
                  <a:ext cx="504000" cy="504000"/>
                  <a:chOff x="3646860" y="3957008"/>
                  <a:chExt cx="472347" cy="500187"/>
                </a:xfrm>
              </p:grpSpPr>
              <p:sp>
                <p:nvSpPr>
                  <p:cNvPr id="88" name="Isosceles Triangle 87"/>
                  <p:cNvSpPr/>
                  <p:nvPr/>
                </p:nvSpPr>
                <p:spPr>
                  <a:xfrm>
                    <a:off x="3646860" y="4205195"/>
                    <a:ext cx="468000" cy="252000"/>
                  </a:xfrm>
                  <a:prstGeom prst="triangl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9" name="Isosceles Triangle 88"/>
                  <p:cNvSpPr/>
                  <p:nvPr/>
                </p:nvSpPr>
                <p:spPr>
                  <a:xfrm flipV="1">
                    <a:off x="3651207" y="3957008"/>
                    <a:ext cx="468000" cy="252000"/>
                  </a:xfrm>
                  <a:prstGeom prst="triangl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cxnSp>
            <p:nvCxnSpPr>
              <p:cNvPr id="26" name="Straight Connector 25"/>
              <p:cNvCxnSpPr/>
              <p:nvPr/>
            </p:nvCxnSpPr>
            <p:spPr>
              <a:xfrm>
                <a:off x="6609051" y="4766257"/>
                <a:ext cx="1079295" cy="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7" name="Straight Arrow Connector 26"/>
              <p:cNvCxnSpPr/>
              <p:nvPr/>
            </p:nvCxnSpPr>
            <p:spPr>
              <a:xfrm flipH="1" flipV="1">
                <a:off x="6993620" y="4766257"/>
                <a:ext cx="381040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28" name="TextBox 27"/>
              <p:cNvSpPr txBox="1"/>
              <p:nvPr/>
            </p:nvSpPr>
            <p:spPr>
              <a:xfrm>
                <a:off x="7640770" y="3671989"/>
                <a:ext cx="680549" cy="4011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HX</a:t>
                </a:r>
                <a:endParaRPr lang="en-US" dirty="0"/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5630036" y="5047215"/>
                <a:ext cx="1027669" cy="3008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 smtClean="0"/>
                  <a:t>Throttling</a:t>
                </a:r>
                <a:endParaRPr lang="en-US" sz="1200" dirty="0"/>
              </a:p>
            </p:txBody>
          </p:sp>
          <p:sp>
            <p:nvSpPr>
              <p:cNvPr id="30" name="Rectangle 29"/>
              <p:cNvSpPr/>
              <p:nvPr/>
            </p:nvSpPr>
            <p:spPr>
              <a:xfrm>
                <a:off x="2914462" y="4348463"/>
                <a:ext cx="1566726" cy="1173066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3169151" y="4750057"/>
                <a:ext cx="1126719" cy="3677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Separator</a:t>
                </a:r>
                <a:endParaRPr lang="en-US" sz="1600" dirty="0"/>
              </a:p>
            </p:txBody>
          </p:sp>
          <p:cxnSp>
            <p:nvCxnSpPr>
              <p:cNvPr id="32" name="Straight Connector 31"/>
              <p:cNvCxnSpPr/>
              <p:nvPr/>
            </p:nvCxnSpPr>
            <p:spPr>
              <a:xfrm flipV="1">
                <a:off x="4481188" y="4774070"/>
                <a:ext cx="1031154" cy="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3" name="Straight Arrow Connector 32"/>
              <p:cNvCxnSpPr/>
              <p:nvPr/>
            </p:nvCxnSpPr>
            <p:spPr>
              <a:xfrm flipH="1" flipV="1">
                <a:off x="4883190" y="4774022"/>
                <a:ext cx="381040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34" name="Rectangle 33"/>
              <p:cNvSpPr/>
              <p:nvPr/>
            </p:nvSpPr>
            <p:spPr>
              <a:xfrm>
                <a:off x="348270" y="4933921"/>
                <a:ext cx="1418772" cy="586184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5" name="Straight Connector 34"/>
              <p:cNvCxnSpPr/>
              <p:nvPr/>
            </p:nvCxnSpPr>
            <p:spPr>
              <a:xfrm flipV="1">
                <a:off x="1767042" y="5227013"/>
                <a:ext cx="1147420" cy="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6" name="Straight Arrow Connector 35"/>
              <p:cNvCxnSpPr/>
              <p:nvPr/>
            </p:nvCxnSpPr>
            <p:spPr>
              <a:xfrm flipH="1">
                <a:off x="2168207" y="5227012"/>
                <a:ext cx="381041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37" name="TextBox 36"/>
              <p:cNvSpPr txBox="1"/>
              <p:nvPr/>
            </p:nvSpPr>
            <p:spPr>
              <a:xfrm>
                <a:off x="519447" y="5046887"/>
                <a:ext cx="116563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solidFill>
                      <a:srgbClr val="C00000"/>
                    </a:solidFill>
                  </a:rPr>
                  <a:t>Liquid Air</a:t>
                </a:r>
                <a:endParaRPr lang="en-US" dirty="0">
                  <a:solidFill>
                    <a:srgbClr val="C00000"/>
                  </a:solidFill>
                </a:endParaRPr>
              </a:p>
            </p:txBody>
          </p:sp>
          <p:cxnSp>
            <p:nvCxnSpPr>
              <p:cNvPr id="38" name="Straight Connector 37"/>
              <p:cNvCxnSpPr/>
              <p:nvPr/>
            </p:nvCxnSpPr>
            <p:spPr>
              <a:xfrm flipV="1">
                <a:off x="2077124" y="4639452"/>
                <a:ext cx="837338" cy="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9" name="Straight Arrow Connector 38"/>
              <p:cNvCxnSpPr/>
              <p:nvPr/>
            </p:nvCxnSpPr>
            <p:spPr>
              <a:xfrm flipH="1">
                <a:off x="2445037" y="4639452"/>
                <a:ext cx="381041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/>
              <p:cNvCxnSpPr/>
              <p:nvPr/>
            </p:nvCxnSpPr>
            <p:spPr>
              <a:xfrm flipH="1">
                <a:off x="2077124" y="4039954"/>
                <a:ext cx="5610822" cy="8405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/>
              <p:cNvCxnSpPr/>
              <p:nvPr/>
            </p:nvCxnSpPr>
            <p:spPr>
              <a:xfrm flipV="1">
                <a:off x="2077124" y="4048358"/>
                <a:ext cx="0" cy="596988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2" name="Straight Arrow Connector 41"/>
              <p:cNvCxnSpPr/>
              <p:nvPr/>
            </p:nvCxnSpPr>
            <p:spPr>
              <a:xfrm>
                <a:off x="4214174" y="4047389"/>
                <a:ext cx="601088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/>
              <p:cNvCxnSpPr/>
              <p:nvPr/>
            </p:nvCxnSpPr>
            <p:spPr>
              <a:xfrm flipV="1">
                <a:off x="10038435" y="4048590"/>
                <a:ext cx="489333" cy="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/>
              <p:cNvCxnSpPr/>
              <p:nvPr/>
            </p:nvCxnSpPr>
            <p:spPr>
              <a:xfrm flipV="1">
                <a:off x="10527769" y="3129182"/>
                <a:ext cx="0" cy="919176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/>
              <p:cNvCxnSpPr/>
              <p:nvPr/>
            </p:nvCxnSpPr>
            <p:spPr>
              <a:xfrm flipH="1">
                <a:off x="4601495" y="3129182"/>
                <a:ext cx="5930890" cy="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6" name="Straight Arrow Connector 45"/>
              <p:cNvCxnSpPr>
                <a:stCxn id="5" idx="3"/>
              </p:cNvCxnSpPr>
              <p:nvPr/>
            </p:nvCxnSpPr>
            <p:spPr>
              <a:xfrm flipV="1">
                <a:off x="3993664" y="1781455"/>
                <a:ext cx="363205" cy="115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/>
              <p:cNvCxnSpPr/>
              <p:nvPr/>
            </p:nvCxnSpPr>
            <p:spPr>
              <a:xfrm>
                <a:off x="4601495" y="1782186"/>
                <a:ext cx="0" cy="1346996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8" name="Straight Arrow Connector 47"/>
              <p:cNvCxnSpPr/>
              <p:nvPr/>
            </p:nvCxnSpPr>
            <p:spPr>
              <a:xfrm flipH="1">
                <a:off x="6986679" y="3129182"/>
                <a:ext cx="569655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9" name="Straight Arrow Connector 48"/>
              <p:cNvCxnSpPr/>
              <p:nvPr/>
            </p:nvCxnSpPr>
            <p:spPr>
              <a:xfrm flipV="1">
                <a:off x="4601495" y="2146858"/>
                <a:ext cx="0" cy="317315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50" name="TextBox 49"/>
              <p:cNvSpPr txBox="1"/>
              <p:nvPr/>
            </p:nvSpPr>
            <p:spPr>
              <a:xfrm>
                <a:off x="7668100" y="1994257"/>
                <a:ext cx="544556" cy="2757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50" dirty="0" smtClean="0"/>
                  <a:t>Comp</a:t>
                </a:r>
                <a:endParaRPr lang="en-US" sz="1050" dirty="0"/>
              </a:p>
            </p:txBody>
          </p:sp>
          <p:grpSp>
            <p:nvGrpSpPr>
              <p:cNvPr id="51" name="Group 50"/>
              <p:cNvGrpSpPr/>
              <p:nvPr/>
            </p:nvGrpSpPr>
            <p:grpSpPr>
              <a:xfrm>
                <a:off x="1082736" y="1203338"/>
                <a:ext cx="1497821" cy="1064269"/>
                <a:chOff x="1464569" y="604218"/>
                <a:chExt cx="1765989" cy="979836"/>
              </a:xfrm>
            </p:grpSpPr>
            <p:sp>
              <p:nvSpPr>
                <p:cNvPr id="84" name="Left Brace 83"/>
                <p:cNvSpPr/>
                <p:nvPr/>
              </p:nvSpPr>
              <p:spPr>
                <a:xfrm>
                  <a:off x="1464569" y="604218"/>
                  <a:ext cx="452387" cy="979836"/>
                </a:xfrm>
                <a:prstGeom prst="leftBrac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TextBox 84"/>
                <p:cNvSpPr txBox="1"/>
                <p:nvPr/>
              </p:nvSpPr>
              <p:spPr>
                <a:xfrm>
                  <a:off x="1678866" y="606464"/>
                  <a:ext cx="1551692" cy="97758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b="1" dirty="0" smtClean="0"/>
                    <a:t>Air inlet</a:t>
                  </a:r>
                </a:p>
                <a:p>
                  <a:endParaRPr lang="en-US" sz="300" dirty="0" smtClean="0"/>
                </a:p>
                <a:p>
                  <a:r>
                    <a:rPr lang="en-US" sz="1200" dirty="0" smtClean="0"/>
                    <a:t>ṁ = </a:t>
                  </a:r>
                  <a:r>
                    <a:rPr lang="en-US" sz="1200" dirty="0" err="1" smtClean="0"/>
                    <a:t>uu-vv</a:t>
                  </a:r>
                  <a:r>
                    <a:rPr lang="en-US" sz="1200" dirty="0" smtClean="0"/>
                    <a:t> Kg/sec</a:t>
                  </a:r>
                </a:p>
                <a:p>
                  <a:r>
                    <a:rPr lang="en-US" sz="1200" dirty="0" smtClean="0"/>
                    <a:t>P = 1 bar</a:t>
                  </a:r>
                </a:p>
                <a:p>
                  <a:r>
                    <a:rPr lang="en-US" sz="1200" dirty="0" smtClean="0"/>
                    <a:t>T = 300 K</a:t>
                  </a:r>
                </a:p>
                <a:p>
                  <a:r>
                    <a:rPr lang="en-US" sz="1200" dirty="0" smtClean="0">
                      <a:solidFill>
                        <a:srgbClr val="C00000"/>
                      </a:solidFill>
                    </a:rPr>
                    <a:t>H = 300.31 kJ/Kg </a:t>
                  </a:r>
                  <a:endParaRPr lang="en-US" sz="1200" dirty="0">
                    <a:solidFill>
                      <a:srgbClr val="C00000"/>
                    </a:solidFill>
                  </a:endParaRPr>
                </a:p>
              </p:txBody>
            </p:sp>
          </p:grpSp>
          <p:grpSp>
            <p:nvGrpSpPr>
              <p:cNvPr id="52" name="Group 51"/>
              <p:cNvGrpSpPr/>
              <p:nvPr/>
            </p:nvGrpSpPr>
            <p:grpSpPr>
              <a:xfrm>
                <a:off x="6281900" y="336786"/>
                <a:ext cx="1423440" cy="1064184"/>
                <a:chOff x="1630439" y="604218"/>
                <a:chExt cx="1559313" cy="1014708"/>
              </a:xfrm>
            </p:grpSpPr>
            <p:sp>
              <p:nvSpPr>
                <p:cNvPr id="82" name="Left Brace 81"/>
                <p:cNvSpPr/>
                <p:nvPr/>
              </p:nvSpPr>
              <p:spPr>
                <a:xfrm>
                  <a:off x="1630439" y="604218"/>
                  <a:ext cx="452386" cy="981963"/>
                </a:xfrm>
                <a:prstGeom prst="leftBrac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TextBox 82"/>
                <p:cNvSpPr txBox="1"/>
                <p:nvPr/>
              </p:nvSpPr>
              <p:spPr>
                <a:xfrm>
                  <a:off x="1828150" y="606464"/>
                  <a:ext cx="1361602" cy="101246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b="1" dirty="0" smtClean="0"/>
                    <a:t>Point 1</a:t>
                  </a:r>
                </a:p>
                <a:p>
                  <a:endParaRPr lang="en-US" sz="300" dirty="0" smtClean="0"/>
                </a:p>
                <a:p>
                  <a:r>
                    <a:rPr lang="en-US" sz="1200" dirty="0" smtClean="0"/>
                    <a:t>ṁ = </a:t>
                  </a:r>
                  <a:r>
                    <a:rPr lang="en-US" sz="1200" dirty="0" err="1" smtClean="0"/>
                    <a:t>uu</a:t>
                  </a:r>
                  <a:r>
                    <a:rPr lang="en-US" sz="1200" dirty="0" smtClean="0"/>
                    <a:t> Kg/sec</a:t>
                  </a:r>
                </a:p>
                <a:p>
                  <a:r>
                    <a:rPr lang="en-US" sz="1200" dirty="0" smtClean="0"/>
                    <a:t>P = 1 bar</a:t>
                  </a:r>
                </a:p>
                <a:p>
                  <a:r>
                    <a:rPr lang="en-US" sz="1200" dirty="0" smtClean="0"/>
                    <a:t>T = 290 K</a:t>
                  </a:r>
                </a:p>
                <a:p>
                  <a:r>
                    <a:rPr lang="en-US" sz="1200" dirty="0" smtClean="0">
                      <a:solidFill>
                        <a:srgbClr val="C00000"/>
                      </a:solidFill>
                    </a:rPr>
                    <a:t>H = 290 kJ/Kg</a:t>
                  </a:r>
                  <a:endParaRPr lang="en-US" sz="1200" dirty="0">
                    <a:solidFill>
                      <a:srgbClr val="C00000"/>
                    </a:solidFill>
                  </a:endParaRPr>
                </a:p>
              </p:txBody>
            </p:sp>
          </p:grpSp>
          <p:grpSp>
            <p:nvGrpSpPr>
              <p:cNvPr id="53" name="Group 52"/>
              <p:cNvGrpSpPr/>
              <p:nvPr/>
            </p:nvGrpSpPr>
            <p:grpSpPr>
              <a:xfrm>
                <a:off x="8168787" y="488404"/>
                <a:ext cx="1423440" cy="1064093"/>
                <a:chOff x="1630439" y="604218"/>
                <a:chExt cx="1559313" cy="1055866"/>
              </a:xfrm>
            </p:grpSpPr>
            <p:sp>
              <p:nvSpPr>
                <p:cNvPr id="80" name="Left Brace 79"/>
                <p:cNvSpPr/>
                <p:nvPr/>
              </p:nvSpPr>
              <p:spPr>
                <a:xfrm>
                  <a:off x="1630439" y="604218"/>
                  <a:ext cx="452386" cy="1021699"/>
                </a:xfrm>
                <a:prstGeom prst="leftBrac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TextBox 80"/>
                <p:cNvSpPr txBox="1"/>
                <p:nvPr/>
              </p:nvSpPr>
              <p:spPr>
                <a:xfrm>
                  <a:off x="1828150" y="606464"/>
                  <a:ext cx="1361602" cy="10536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b="1" dirty="0" smtClean="0"/>
                    <a:t>Point 2</a:t>
                  </a:r>
                </a:p>
                <a:p>
                  <a:endParaRPr lang="en-US" sz="300" dirty="0" smtClean="0"/>
                </a:p>
                <a:p>
                  <a:r>
                    <a:rPr lang="en-US" sz="1200" dirty="0" smtClean="0"/>
                    <a:t>ṁ = </a:t>
                  </a:r>
                  <a:r>
                    <a:rPr lang="en-US" sz="1200" dirty="0" err="1" smtClean="0"/>
                    <a:t>uu</a:t>
                  </a:r>
                  <a:r>
                    <a:rPr lang="en-US" sz="1200" dirty="0" smtClean="0"/>
                    <a:t> Kg/sec</a:t>
                  </a:r>
                </a:p>
                <a:p>
                  <a:r>
                    <a:rPr lang="en-US" sz="1200" dirty="0" smtClean="0">
                      <a:solidFill>
                        <a:srgbClr val="C00000"/>
                      </a:solidFill>
                    </a:rPr>
                    <a:t>P = 10 bar</a:t>
                  </a:r>
                </a:p>
                <a:p>
                  <a:r>
                    <a:rPr lang="en-US" sz="1200" dirty="0" smtClean="0"/>
                    <a:t>T = 400 K</a:t>
                  </a:r>
                </a:p>
                <a:p>
                  <a:r>
                    <a:rPr lang="en-US" sz="1200" dirty="0" smtClean="0">
                      <a:solidFill>
                        <a:srgbClr val="C00000"/>
                      </a:solidFill>
                    </a:rPr>
                    <a:t>H = 400.28 kJ/kg</a:t>
                  </a:r>
                  <a:endParaRPr lang="en-US" sz="1200" dirty="0">
                    <a:solidFill>
                      <a:srgbClr val="C00000"/>
                    </a:solidFill>
                  </a:endParaRPr>
                </a:p>
              </p:txBody>
            </p:sp>
          </p:grpSp>
          <p:grpSp>
            <p:nvGrpSpPr>
              <p:cNvPr id="54" name="Group 53"/>
              <p:cNvGrpSpPr/>
              <p:nvPr/>
            </p:nvGrpSpPr>
            <p:grpSpPr>
              <a:xfrm>
                <a:off x="10368221" y="512583"/>
                <a:ext cx="1423440" cy="1064093"/>
                <a:chOff x="1630439" y="604218"/>
                <a:chExt cx="1559313" cy="1055866"/>
              </a:xfrm>
            </p:grpSpPr>
            <p:sp>
              <p:nvSpPr>
                <p:cNvPr id="78" name="Left Brace 77"/>
                <p:cNvSpPr/>
                <p:nvPr/>
              </p:nvSpPr>
              <p:spPr>
                <a:xfrm>
                  <a:off x="1630439" y="604218"/>
                  <a:ext cx="452386" cy="1031874"/>
                </a:xfrm>
                <a:prstGeom prst="leftBrac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TextBox 78"/>
                <p:cNvSpPr txBox="1"/>
                <p:nvPr/>
              </p:nvSpPr>
              <p:spPr>
                <a:xfrm>
                  <a:off x="1828150" y="606464"/>
                  <a:ext cx="1361602" cy="10536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b="1" dirty="0" smtClean="0"/>
                    <a:t>Point 3</a:t>
                  </a:r>
                </a:p>
                <a:p>
                  <a:endParaRPr lang="en-US" sz="300" dirty="0" smtClean="0"/>
                </a:p>
                <a:p>
                  <a:r>
                    <a:rPr lang="en-US" sz="1200" dirty="0" smtClean="0"/>
                    <a:t>ṁ = </a:t>
                  </a:r>
                  <a:r>
                    <a:rPr lang="en-US" sz="1200" dirty="0" err="1" smtClean="0"/>
                    <a:t>uu</a:t>
                  </a:r>
                  <a:r>
                    <a:rPr lang="en-US" sz="1200" dirty="0" smtClean="0"/>
                    <a:t> Kg/sec</a:t>
                  </a:r>
                </a:p>
                <a:p>
                  <a:r>
                    <a:rPr lang="en-US" sz="1200" dirty="0" smtClean="0">
                      <a:solidFill>
                        <a:srgbClr val="C00000"/>
                      </a:solidFill>
                    </a:rPr>
                    <a:t>P = 10 bar</a:t>
                  </a:r>
                </a:p>
                <a:p>
                  <a:r>
                    <a:rPr lang="en-US" sz="1200" dirty="0" smtClean="0">
                      <a:solidFill>
                        <a:srgbClr val="C00000"/>
                      </a:solidFill>
                    </a:rPr>
                    <a:t>T = 200 K</a:t>
                  </a:r>
                </a:p>
                <a:p>
                  <a:r>
                    <a:rPr lang="en-US" sz="1200" dirty="0" smtClean="0">
                      <a:solidFill>
                        <a:srgbClr val="C00000"/>
                      </a:solidFill>
                    </a:rPr>
                    <a:t>H = 195.2 kJ/Kg</a:t>
                  </a:r>
                  <a:endParaRPr lang="en-US" sz="1200" dirty="0">
                    <a:solidFill>
                      <a:srgbClr val="C00000"/>
                    </a:solidFill>
                  </a:endParaRPr>
                </a:p>
              </p:txBody>
            </p:sp>
          </p:grpSp>
          <p:grpSp>
            <p:nvGrpSpPr>
              <p:cNvPr id="55" name="Group 54"/>
              <p:cNvGrpSpPr/>
              <p:nvPr/>
            </p:nvGrpSpPr>
            <p:grpSpPr>
              <a:xfrm>
                <a:off x="7190797" y="5251437"/>
                <a:ext cx="3045023" cy="1064093"/>
                <a:chOff x="1630439" y="604218"/>
                <a:chExt cx="3335684" cy="1055866"/>
              </a:xfrm>
            </p:grpSpPr>
            <p:sp>
              <p:nvSpPr>
                <p:cNvPr id="76" name="Left Brace 75"/>
                <p:cNvSpPr/>
                <p:nvPr/>
              </p:nvSpPr>
              <p:spPr>
                <a:xfrm>
                  <a:off x="1630439" y="604218"/>
                  <a:ext cx="452387" cy="1055865"/>
                </a:xfrm>
                <a:prstGeom prst="leftBrac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7" name="TextBox 76"/>
                <p:cNvSpPr txBox="1"/>
                <p:nvPr/>
              </p:nvSpPr>
              <p:spPr>
                <a:xfrm>
                  <a:off x="1828149" y="606464"/>
                  <a:ext cx="3137974" cy="10536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b="1" dirty="0" smtClean="0"/>
                    <a:t>Point 4</a:t>
                  </a:r>
                </a:p>
                <a:p>
                  <a:endParaRPr lang="en-US" sz="300" dirty="0" smtClean="0"/>
                </a:p>
                <a:p>
                  <a:r>
                    <a:rPr lang="en-US" sz="1200" dirty="0" smtClean="0"/>
                    <a:t>ṁ = </a:t>
                  </a:r>
                  <a:r>
                    <a:rPr lang="en-US" sz="1200" dirty="0" err="1" smtClean="0"/>
                    <a:t>uu</a:t>
                  </a:r>
                  <a:r>
                    <a:rPr lang="en-US" sz="1200" dirty="0" smtClean="0"/>
                    <a:t> Kg/sec</a:t>
                  </a:r>
                </a:p>
                <a:p>
                  <a:r>
                    <a:rPr lang="en-US" sz="1200" dirty="0" smtClean="0"/>
                    <a:t>P = 10 bar</a:t>
                  </a:r>
                </a:p>
                <a:p>
                  <a:r>
                    <a:rPr lang="en-US" sz="1200" dirty="0" smtClean="0">
                      <a:solidFill>
                        <a:srgbClr val="C00000"/>
                      </a:solidFill>
                    </a:rPr>
                    <a:t>T = 222.17 K</a:t>
                  </a:r>
                </a:p>
                <a:p>
                  <a:r>
                    <a:rPr lang="en-US" sz="1200" dirty="0" smtClean="0">
                      <a:solidFill>
                        <a:srgbClr val="C00000"/>
                      </a:solidFill>
                    </a:rPr>
                    <a:t>H = 218.32 kJ/Kg</a:t>
                  </a:r>
                </a:p>
              </p:txBody>
            </p:sp>
          </p:grpSp>
          <p:grpSp>
            <p:nvGrpSpPr>
              <p:cNvPr id="56" name="Group 55"/>
              <p:cNvGrpSpPr/>
              <p:nvPr/>
            </p:nvGrpSpPr>
            <p:grpSpPr>
              <a:xfrm>
                <a:off x="4460685" y="5262992"/>
                <a:ext cx="1561815" cy="1248759"/>
                <a:chOff x="1630439" y="604218"/>
                <a:chExt cx="1710896" cy="1239104"/>
              </a:xfrm>
            </p:grpSpPr>
            <p:sp>
              <p:nvSpPr>
                <p:cNvPr id="74" name="Left Brace 73"/>
                <p:cNvSpPr/>
                <p:nvPr/>
              </p:nvSpPr>
              <p:spPr>
                <a:xfrm>
                  <a:off x="1630439" y="604218"/>
                  <a:ext cx="452386" cy="1216290"/>
                </a:xfrm>
                <a:prstGeom prst="leftBrac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5" name="TextBox 74"/>
                <p:cNvSpPr txBox="1"/>
                <p:nvPr/>
              </p:nvSpPr>
              <p:spPr>
                <a:xfrm>
                  <a:off x="1828150" y="606464"/>
                  <a:ext cx="1513185" cy="123685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b="1" dirty="0" smtClean="0"/>
                    <a:t>Point 5</a:t>
                  </a:r>
                </a:p>
                <a:p>
                  <a:endParaRPr lang="en-US" sz="300" dirty="0" smtClean="0"/>
                </a:p>
                <a:p>
                  <a:r>
                    <a:rPr lang="en-US" sz="1200" dirty="0" smtClean="0"/>
                    <a:t>ṁ = </a:t>
                  </a:r>
                  <a:r>
                    <a:rPr lang="en-US" sz="1200" dirty="0" err="1" smtClean="0"/>
                    <a:t>uu</a:t>
                  </a:r>
                  <a:r>
                    <a:rPr lang="en-US" sz="1200" dirty="0" smtClean="0"/>
                    <a:t> Kg/sec</a:t>
                  </a:r>
                </a:p>
                <a:p>
                  <a:r>
                    <a:rPr lang="en-US" sz="1200" dirty="0" smtClean="0"/>
                    <a:t>P = 1 bar</a:t>
                  </a:r>
                </a:p>
                <a:p>
                  <a:r>
                    <a:rPr lang="en-US" sz="1200" dirty="0" smtClean="0">
                      <a:solidFill>
                        <a:srgbClr val="C00000"/>
                      </a:solidFill>
                    </a:rPr>
                    <a:t>T = 218.5 K</a:t>
                  </a:r>
                </a:p>
                <a:p>
                  <a:r>
                    <a:rPr lang="en-US" sz="1200" dirty="0" smtClean="0">
                      <a:solidFill>
                        <a:srgbClr val="C00000"/>
                      </a:solidFill>
                    </a:rPr>
                    <a:t>H = </a:t>
                  </a:r>
                  <a:r>
                    <a:rPr lang="en-US" sz="1200" dirty="0">
                      <a:solidFill>
                        <a:srgbClr val="C00000"/>
                      </a:solidFill>
                    </a:rPr>
                    <a:t>218.32 </a:t>
                  </a:r>
                  <a:r>
                    <a:rPr lang="en-US" sz="1200" dirty="0" smtClean="0">
                      <a:solidFill>
                        <a:srgbClr val="C00000"/>
                      </a:solidFill>
                    </a:rPr>
                    <a:t>kJ/Kg</a:t>
                  </a:r>
                </a:p>
                <a:p>
                  <a:r>
                    <a:rPr lang="en-US" sz="1200" dirty="0" smtClean="0"/>
                    <a:t>X = </a:t>
                  </a:r>
                  <a:r>
                    <a:rPr lang="en-US" sz="1200" dirty="0" err="1" smtClean="0"/>
                    <a:t>yy</a:t>
                  </a:r>
                  <a:endParaRPr lang="en-US" sz="1200" dirty="0"/>
                </a:p>
              </p:txBody>
            </p:sp>
          </p:grpSp>
          <p:grpSp>
            <p:nvGrpSpPr>
              <p:cNvPr id="57" name="Group 56"/>
              <p:cNvGrpSpPr/>
              <p:nvPr/>
            </p:nvGrpSpPr>
            <p:grpSpPr>
              <a:xfrm>
                <a:off x="1626426" y="5424668"/>
                <a:ext cx="1803105" cy="1064092"/>
                <a:chOff x="1630439" y="604218"/>
                <a:chExt cx="1975219" cy="1055865"/>
              </a:xfrm>
            </p:grpSpPr>
            <p:sp>
              <p:nvSpPr>
                <p:cNvPr id="72" name="Left Brace 71"/>
                <p:cNvSpPr/>
                <p:nvPr/>
              </p:nvSpPr>
              <p:spPr>
                <a:xfrm>
                  <a:off x="1630439" y="604218"/>
                  <a:ext cx="452386" cy="1055864"/>
                </a:xfrm>
                <a:prstGeom prst="leftBrac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3" name="TextBox 72"/>
                <p:cNvSpPr txBox="1"/>
                <p:nvPr/>
              </p:nvSpPr>
              <p:spPr>
                <a:xfrm>
                  <a:off x="1828150" y="606464"/>
                  <a:ext cx="1777508" cy="105361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b="1" dirty="0" smtClean="0"/>
                    <a:t>Point f</a:t>
                  </a:r>
                </a:p>
                <a:p>
                  <a:endParaRPr lang="en-US" sz="300" dirty="0" smtClean="0"/>
                </a:p>
                <a:p>
                  <a:r>
                    <a:rPr lang="en-US" sz="1200" dirty="0" smtClean="0"/>
                    <a:t>ṁ = 0 Kg/sec</a:t>
                  </a:r>
                </a:p>
                <a:p>
                  <a:r>
                    <a:rPr lang="en-US" sz="1200" dirty="0" smtClean="0"/>
                    <a:t>P = </a:t>
                  </a:r>
                </a:p>
                <a:p>
                  <a:r>
                    <a:rPr lang="en-US" sz="1200" dirty="0" smtClean="0">
                      <a:solidFill>
                        <a:srgbClr val="C00000"/>
                      </a:solidFill>
                    </a:rPr>
                    <a:t>T = </a:t>
                  </a:r>
                </a:p>
                <a:p>
                  <a:r>
                    <a:rPr lang="en-US" sz="1200" dirty="0" smtClean="0">
                      <a:solidFill>
                        <a:srgbClr val="C00000"/>
                      </a:solidFill>
                    </a:rPr>
                    <a:t>H = </a:t>
                  </a:r>
                  <a:endParaRPr lang="en-US" sz="1200" dirty="0">
                    <a:solidFill>
                      <a:srgbClr val="C00000"/>
                    </a:solidFill>
                  </a:endParaRPr>
                </a:p>
              </p:txBody>
            </p:sp>
          </p:grpSp>
          <p:grpSp>
            <p:nvGrpSpPr>
              <p:cNvPr id="58" name="Group 57"/>
              <p:cNvGrpSpPr/>
              <p:nvPr/>
            </p:nvGrpSpPr>
            <p:grpSpPr>
              <a:xfrm>
                <a:off x="698237" y="3396295"/>
                <a:ext cx="1641643" cy="1155592"/>
                <a:chOff x="1630439" y="604218"/>
                <a:chExt cx="1798345" cy="1146658"/>
              </a:xfrm>
            </p:grpSpPr>
            <p:sp>
              <p:nvSpPr>
                <p:cNvPr id="70" name="Left Brace 69"/>
                <p:cNvSpPr/>
                <p:nvPr/>
              </p:nvSpPr>
              <p:spPr>
                <a:xfrm>
                  <a:off x="1630439" y="604218"/>
                  <a:ext cx="452386" cy="1146658"/>
                </a:xfrm>
                <a:prstGeom prst="leftBrac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1" name="TextBox 70"/>
                <p:cNvSpPr txBox="1"/>
                <p:nvPr/>
              </p:nvSpPr>
              <p:spPr>
                <a:xfrm>
                  <a:off x="1828150" y="606464"/>
                  <a:ext cx="1600634" cy="10536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b="1" dirty="0" smtClean="0"/>
                    <a:t>Point g</a:t>
                  </a:r>
                </a:p>
                <a:p>
                  <a:endParaRPr lang="en-US" sz="300" dirty="0" smtClean="0"/>
                </a:p>
                <a:p>
                  <a:r>
                    <a:rPr lang="en-US" sz="1200" dirty="0" smtClean="0"/>
                    <a:t>ṁ = </a:t>
                  </a:r>
                  <a:r>
                    <a:rPr lang="en-US" sz="1200" dirty="0" err="1" smtClean="0"/>
                    <a:t>vv</a:t>
                  </a:r>
                  <a:r>
                    <a:rPr lang="en-US" sz="1200" dirty="0" smtClean="0"/>
                    <a:t> Kg/sec</a:t>
                  </a:r>
                </a:p>
                <a:p>
                  <a:r>
                    <a:rPr lang="en-US" sz="1200" dirty="0" smtClean="0"/>
                    <a:t>P = 1 bar</a:t>
                  </a:r>
                </a:p>
                <a:p>
                  <a:r>
                    <a:rPr lang="en-US" sz="1200" dirty="0" smtClean="0">
                      <a:solidFill>
                        <a:srgbClr val="C00000"/>
                      </a:solidFill>
                    </a:rPr>
                    <a:t>T = </a:t>
                  </a:r>
                  <a:r>
                    <a:rPr lang="en-US" sz="1200" dirty="0">
                      <a:solidFill>
                        <a:srgbClr val="C00000"/>
                      </a:solidFill>
                    </a:rPr>
                    <a:t> </a:t>
                  </a:r>
                  <a:r>
                    <a:rPr lang="en-US" sz="1200" dirty="0" smtClean="0">
                      <a:solidFill>
                        <a:srgbClr val="C00000"/>
                      </a:solidFill>
                    </a:rPr>
                    <a:t>218.5  K</a:t>
                  </a:r>
                </a:p>
                <a:p>
                  <a:r>
                    <a:rPr lang="en-US" sz="1200" dirty="0" smtClean="0">
                      <a:solidFill>
                        <a:srgbClr val="C00000"/>
                      </a:solidFill>
                    </a:rPr>
                    <a:t>H = </a:t>
                  </a:r>
                  <a:r>
                    <a:rPr lang="en-US" sz="1200" dirty="0">
                      <a:solidFill>
                        <a:srgbClr val="C00000"/>
                      </a:solidFill>
                    </a:rPr>
                    <a:t>218.32</a:t>
                  </a:r>
                  <a:r>
                    <a:rPr lang="en-US" sz="1200" dirty="0" smtClean="0">
                      <a:solidFill>
                        <a:srgbClr val="C00000"/>
                      </a:solidFill>
                    </a:rPr>
                    <a:t> kJ/Kg </a:t>
                  </a:r>
                  <a:endParaRPr lang="en-US" sz="1200" dirty="0">
                    <a:solidFill>
                      <a:srgbClr val="C00000"/>
                    </a:solidFill>
                  </a:endParaRPr>
                </a:p>
              </p:txBody>
            </p:sp>
          </p:grpSp>
          <p:grpSp>
            <p:nvGrpSpPr>
              <p:cNvPr id="59" name="Group 58"/>
              <p:cNvGrpSpPr/>
              <p:nvPr/>
            </p:nvGrpSpPr>
            <p:grpSpPr>
              <a:xfrm>
                <a:off x="3088467" y="2445080"/>
                <a:ext cx="1627173" cy="1155592"/>
                <a:chOff x="1630439" y="604218"/>
                <a:chExt cx="1782493" cy="1146658"/>
              </a:xfrm>
            </p:grpSpPr>
            <p:sp>
              <p:nvSpPr>
                <p:cNvPr id="68" name="Left Brace 67"/>
                <p:cNvSpPr/>
                <p:nvPr/>
              </p:nvSpPr>
              <p:spPr>
                <a:xfrm>
                  <a:off x="1630439" y="604218"/>
                  <a:ext cx="452386" cy="1146658"/>
                </a:xfrm>
                <a:prstGeom prst="leftBrac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9" name="TextBox 68"/>
                <p:cNvSpPr txBox="1"/>
                <p:nvPr/>
              </p:nvSpPr>
              <p:spPr>
                <a:xfrm>
                  <a:off x="1828150" y="606464"/>
                  <a:ext cx="1584782" cy="10536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b="1" dirty="0" smtClean="0"/>
                    <a:t>Point 6</a:t>
                  </a:r>
                </a:p>
                <a:p>
                  <a:endParaRPr lang="en-US" sz="300" dirty="0" smtClean="0"/>
                </a:p>
                <a:p>
                  <a:r>
                    <a:rPr lang="en-US" sz="1200" dirty="0" smtClean="0"/>
                    <a:t>ṁ = </a:t>
                  </a:r>
                  <a:r>
                    <a:rPr lang="en-US" sz="1200" dirty="0" err="1" smtClean="0"/>
                    <a:t>vv</a:t>
                  </a:r>
                  <a:r>
                    <a:rPr lang="en-US" sz="1200" dirty="0" smtClean="0"/>
                    <a:t> Kg/sec</a:t>
                  </a:r>
                </a:p>
                <a:p>
                  <a:r>
                    <a:rPr lang="en-US" sz="1200" dirty="0" smtClean="0"/>
                    <a:t>P = 1 bar</a:t>
                  </a:r>
                </a:p>
                <a:p>
                  <a:r>
                    <a:rPr lang="en-US" sz="1200" dirty="0" smtClean="0">
                      <a:solidFill>
                        <a:srgbClr val="C00000"/>
                      </a:solidFill>
                    </a:rPr>
                    <a:t>T = 223.97 K</a:t>
                  </a:r>
                </a:p>
                <a:p>
                  <a:r>
                    <a:rPr lang="en-US" sz="1200" dirty="0" smtClean="0">
                      <a:solidFill>
                        <a:srgbClr val="C00000"/>
                      </a:solidFill>
                    </a:rPr>
                    <a:t>H = 223.82 kJ/Kg</a:t>
                  </a:r>
                  <a:endParaRPr lang="en-US" sz="1200" dirty="0">
                    <a:solidFill>
                      <a:srgbClr val="C00000"/>
                    </a:solidFill>
                  </a:endParaRPr>
                </a:p>
              </p:txBody>
            </p:sp>
          </p:grpSp>
          <p:sp>
            <p:nvSpPr>
              <p:cNvPr id="60" name="TextBox 59"/>
              <p:cNvSpPr txBox="1"/>
              <p:nvPr/>
            </p:nvSpPr>
            <p:spPr>
              <a:xfrm flipH="1">
                <a:off x="6839610" y="1645411"/>
                <a:ext cx="21807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 smtClean="0"/>
                  <a:t>|</a:t>
                </a:r>
              </a:p>
              <a:p>
                <a:r>
                  <a:rPr lang="en-US" sz="1200" b="1" dirty="0"/>
                  <a:t>1</a:t>
                </a:r>
              </a:p>
            </p:txBody>
          </p:sp>
          <p:sp>
            <p:nvSpPr>
              <p:cNvPr id="61" name="TextBox 60"/>
              <p:cNvSpPr txBox="1"/>
              <p:nvPr/>
            </p:nvSpPr>
            <p:spPr>
              <a:xfrm flipH="1">
                <a:off x="8545491" y="1629836"/>
                <a:ext cx="21807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 smtClean="0"/>
                  <a:t>|</a:t>
                </a:r>
              </a:p>
              <a:p>
                <a:r>
                  <a:rPr lang="en-US" sz="1200" b="1" dirty="0" smtClean="0"/>
                  <a:t>2</a:t>
                </a:r>
                <a:endParaRPr lang="en-US" sz="1200" b="1" dirty="0"/>
              </a:p>
            </p:txBody>
          </p:sp>
          <p:sp>
            <p:nvSpPr>
              <p:cNvPr id="62" name="TextBox 61"/>
              <p:cNvSpPr txBox="1"/>
              <p:nvPr/>
            </p:nvSpPr>
            <p:spPr>
              <a:xfrm flipH="1">
                <a:off x="10778376" y="1639035"/>
                <a:ext cx="21807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 smtClean="0"/>
                  <a:t>|</a:t>
                </a:r>
              </a:p>
              <a:p>
                <a:r>
                  <a:rPr lang="en-US" sz="1200" b="1" dirty="0" smtClean="0"/>
                  <a:t>3</a:t>
                </a:r>
                <a:endParaRPr lang="en-US" sz="1200" b="1" dirty="0"/>
              </a:p>
            </p:txBody>
          </p:sp>
          <p:sp>
            <p:nvSpPr>
              <p:cNvPr id="63" name="TextBox 62"/>
              <p:cNvSpPr txBox="1"/>
              <p:nvPr/>
            </p:nvSpPr>
            <p:spPr>
              <a:xfrm flipH="1">
                <a:off x="7143428" y="4628150"/>
                <a:ext cx="21807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 smtClean="0"/>
                  <a:t>|</a:t>
                </a:r>
              </a:p>
              <a:p>
                <a:r>
                  <a:rPr lang="en-US" sz="1200" b="1" dirty="0" smtClean="0"/>
                  <a:t>4</a:t>
                </a:r>
                <a:endParaRPr lang="en-US" sz="1200" b="1" dirty="0"/>
              </a:p>
            </p:txBody>
          </p:sp>
          <p:sp>
            <p:nvSpPr>
              <p:cNvPr id="64" name="TextBox 63"/>
              <p:cNvSpPr txBox="1"/>
              <p:nvPr/>
            </p:nvSpPr>
            <p:spPr>
              <a:xfrm flipH="1">
                <a:off x="4955530" y="4627022"/>
                <a:ext cx="21807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 smtClean="0"/>
                  <a:t>|</a:t>
                </a:r>
              </a:p>
              <a:p>
                <a:r>
                  <a:rPr lang="en-US" sz="1200" b="1" dirty="0" smtClean="0"/>
                  <a:t>5</a:t>
                </a:r>
                <a:endParaRPr lang="en-US" sz="1200" b="1" dirty="0"/>
              </a:p>
            </p:txBody>
          </p:sp>
          <p:sp>
            <p:nvSpPr>
              <p:cNvPr id="65" name="TextBox 64"/>
              <p:cNvSpPr txBox="1"/>
              <p:nvPr/>
            </p:nvSpPr>
            <p:spPr>
              <a:xfrm flipH="1">
                <a:off x="2403424" y="5080489"/>
                <a:ext cx="21807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 smtClean="0"/>
                  <a:t>|</a:t>
                </a:r>
              </a:p>
              <a:p>
                <a:r>
                  <a:rPr lang="en-US" sz="1200" b="1" dirty="0" smtClean="0"/>
                  <a:t>f</a:t>
                </a:r>
                <a:endParaRPr lang="en-US" sz="1200" b="1" dirty="0"/>
              </a:p>
            </p:txBody>
          </p:sp>
          <p:sp>
            <p:nvSpPr>
              <p:cNvPr id="66" name="TextBox 65"/>
              <p:cNvSpPr txBox="1"/>
              <p:nvPr/>
            </p:nvSpPr>
            <p:spPr>
              <a:xfrm flipH="1">
                <a:off x="2575223" y="3902018"/>
                <a:ext cx="21807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 smtClean="0"/>
                  <a:t>|</a:t>
                </a:r>
              </a:p>
              <a:p>
                <a:r>
                  <a:rPr lang="en-US" sz="1200" b="1" dirty="0" smtClean="0"/>
                  <a:t>g</a:t>
                </a:r>
                <a:endParaRPr lang="en-US" sz="1200" b="1" dirty="0"/>
              </a:p>
            </p:txBody>
          </p:sp>
          <p:sp>
            <p:nvSpPr>
              <p:cNvPr id="67" name="TextBox 66"/>
              <p:cNvSpPr txBox="1"/>
              <p:nvPr/>
            </p:nvSpPr>
            <p:spPr>
              <a:xfrm flipH="1">
                <a:off x="5773005" y="2989518"/>
                <a:ext cx="218071" cy="4992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 smtClean="0"/>
                  <a:t>|</a:t>
                </a:r>
              </a:p>
              <a:p>
                <a:r>
                  <a:rPr lang="en-US" sz="1200" dirty="0" smtClean="0"/>
                  <a:t>6</a:t>
                </a:r>
                <a:endParaRPr lang="en-US" sz="1200" dirty="0"/>
              </a:p>
            </p:txBody>
          </p:sp>
        </p:grpSp>
        <p:sp>
          <p:nvSpPr>
            <p:cNvPr id="4" name="TextBox 3"/>
            <p:cNvSpPr txBox="1"/>
            <p:nvPr/>
          </p:nvSpPr>
          <p:spPr>
            <a:xfrm>
              <a:off x="680535" y="363038"/>
              <a:ext cx="481586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solidFill>
                    <a:srgbClr val="C00000"/>
                  </a:solidFill>
                </a:rPr>
                <a:t>Linde Air Liquefaction </a:t>
              </a:r>
              <a:r>
                <a:rPr lang="en-US" sz="2400" b="1" dirty="0" smtClean="0">
                  <a:solidFill>
                    <a:srgbClr val="00B050"/>
                  </a:solidFill>
                </a:rPr>
                <a:t>Cycle #3</a:t>
              </a:r>
              <a:endParaRPr lang="en-US" sz="2400" b="1" dirty="0">
                <a:solidFill>
                  <a:srgbClr val="00B05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52994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ttps://direns.mines-paristech.fr/Sites/Thopt/en/res/LindeN2SynoptThopt-en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055" y="-110835"/>
            <a:ext cx="11443854" cy="69688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21000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9" name="Picture 6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866158" y="-1276340"/>
            <a:ext cx="6896100" cy="9691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Connector 5"/>
          <p:cNvCxnSpPr/>
          <p:nvPr/>
        </p:nvCxnSpPr>
        <p:spPr>
          <a:xfrm>
            <a:off x="1870364" y="5563625"/>
            <a:ext cx="9303039" cy="45085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Box 62"/>
          <p:cNvSpPr txBox="1">
            <a:spLocks noChangeArrowheads="1"/>
          </p:cNvSpPr>
          <p:nvPr/>
        </p:nvSpPr>
        <p:spPr bwMode="auto">
          <a:xfrm>
            <a:off x="1372339" y="5454271"/>
            <a:ext cx="492125" cy="250825"/>
          </a:xfrm>
          <a:prstGeom prst="rect">
            <a:avLst/>
          </a:prstGeom>
          <a:noFill/>
          <a:ln w="6350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8</a:t>
            </a:r>
            <a:r>
              <a:rPr kumimoji="0" lang="en-US" altLang="en-US" sz="12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0 K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2109794" y="660544"/>
            <a:ext cx="9306351" cy="14212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Box 67"/>
          <p:cNvSpPr txBox="1">
            <a:spLocks noChangeArrowheads="1"/>
          </p:cNvSpPr>
          <p:nvPr/>
        </p:nvSpPr>
        <p:spPr bwMode="auto">
          <a:xfrm>
            <a:off x="1524006" y="591702"/>
            <a:ext cx="585788" cy="249238"/>
          </a:xfrm>
          <a:prstGeom prst="rect">
            <a:avLst/>
          </a:prstGeom>
          <a:solidFill>
            <a:srgbClr val="FFFFFF"/>
          </a:solidFill>
          <a:ln w="6350">
            <a:solidFill>
              <a:srgbClr val="C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300 K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Text Box 73"/>
          <p:cNvSpPr txBox="1">
            <a:spLocks noChangeArrowheads="1"/>
          </p:cNvSpPr>
          <p:nvPr/>
        </p:nvSpPr>
        <p:spPr bwMode="auto">
          <a:xfrm>
            <a:off x="6668603" y="5242102"/>
            <a:ext cx="396875" cy="25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Text Box 79"/>
          <p:cNvSpPr txBox="1">
            <a:spLocks noChangeArrowheads="1"/>
          </p:cNvSpPr>
          <p:nvPr/>
        </p:nvSpPr>
        <p:spPr bwMode="auto">
          <a:xfrm>
            <a:off x="8167316" y="526599"/>
            <a:ext cx="396875" cy="25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Text Box 82"/>
          <p:cNvSpPr txBox="1">
            <a:spLocks noChangeArrowheads="1"/>
          </p:cNvSpPr>
          <p:nvPr/>
        </p:nvSpPr>
        <p:spPr bwMode="auto">
          <a:xfrm>
            <a:off x="6118069" y="525011"/>
            <a:ext cx="396875" cy="25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1" i="0" u="none" strike="noStrike" cap="none" normalizeH="0" baseline="0" smtClean="0">
                <a:ln>
                  <a:noFill/>
                </a:ln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</a:t>
            </a: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Text Box 86"/>
          <p:cNvSpPr txBox="1">
            <a:spLocks noChangeArrowheads="1"/>
          </p:cNvSpPr>
          <p:nvPr/>
        </p:nvSpPr>
        <p:spPr bwMode="auto">
          <a:xfrm>
            <a:off x="6426671" y="532949"/>
            <a:ext cx="396875" cy="25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" name="Text Box 88"/>
          <p:cNvSpPr txBox="1">
            <a:spLocks noChangeArrowheads="1"/>
          </p:cNvSpPr>
          <p:nvPr/>
        </p:nvSpPr>
        <p:spPr bwMode="auto">
          <a:xfrm>
            <a:off x="7608846" y="520249"/>
            <a:ext cx="396875" cy="249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4" name="Text Box 91"/>
          <p:cNvSpPr txBox="1">
            <a:spLocks noChangeArrowheads="1"/>
          </p:cNvSpPr>
          <p:nvPr/>
        </p:nvSpPr>
        <p:spPr bwMode="auto">
          <a:xfrm>
            <a:off x="6267443" y="4798088"/>
            <a:ext cx="396875" cy="25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5" name="Text Box 94"/>
          <p:cNvSpPr txBox="1">
            <a:spLocks noChangeArrowheads="1"/>
          </p:cNvSpPr>
          <p:nvPr/>
        </p:nvSpPr>
        <p:spPr bwMode="auto">
          <a:xfrm>
            <a:off x="3347028" y="5249560"/>
            <a:ext cx="396875" cy="25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1" i="0" u="none" strike="noStrike" cap="none" normalizeH="0" baseline="0" smtClean="0">
                <a:ln>
                  <a:noFill/>
                </a:ln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</a:t>
            </a: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6" name="Text Box 95"/>
          <p:cNvSpPr txBox="1">
            <a:spLocks noChangeArrowheads="1"/>
          </p:cNvSpPr>
          <p:nvPr/>
        </p:nvSpPr>
        <p:spPr bwMode="auto">
          <a:xfrm>
            <a:off x="3362573" y="5232577"/>
            <a:ext cx="396875" cy="25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7" name="Rectangle 14"/>
          <p:cNvSpPr>
            <a:spLocks noChangeArrowheads="1"/>
          </p:cNvSpPr>
          <p:nvPr/>
        </p:nvSpPr>
        <p:spPr bwMode="auto">
          <a:xfrm>
            <a:off x="1607128" y="-207818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539580" tIns="45720" rIns="914112" bIns="914112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8" name="Rectangle 25"/>
          <p:cNvSpPr>
            <a:spLocks noChangeArrowheads="1"/>
          </p:cNvSpPr>
          <p:nvPr/>
        </p:nvSpPr>
        <p:spPr bwMode="auto">
          <a:xfrm>
            <a:off x="1607128" y="249382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9" name="Rectangle 26"/>
          <p:cNvSpPr>
            <a:spLocks noChangeArrowheads="1"/>
          </p:cNvSpPr>
          <p:nvPr/>
        </p:nvSpPr>
        <p:spPr bwMode="auto">
          <a:xfrm>
            <a:off x="1607128" y="7145482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1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en-US" altLang="en-US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en-US" altLang="en-US" sz="11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8209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942109" y="969820"/>
            <a:ext cx="10280611" cy="5193241"/>
            <a:chOff x="942109" y="969820"/>
            <a:chExt cx="10280611" cy="5193241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/>
            <a:srcRect r="11718"/>
            <a:stretch/>
          </p:blipFill>
          <p:spPr>
            <a:xfrm>
              <a:off x="1551930" y="969820"/>
              <a:ext cx="9642543" cy="4581836"/>
            </a:xfrm>
            <a:prstGeom prst="rect">
              <a:avLst/>
            </a:prstGeom>
          </p:spPr>
        </p:pic>
        <p:sp>
          <p:nvSpPr>
            <p:cNvPr id="6" name="Text Box 89"/>
            <p:cNvSpPr txBox="1"/>
            <p:nvPr/>
          </p:nvSpPr>
          <p:spPr>
            <a:xfrm>
              <a:off x="1704331" y="1459951"/>
              <a:ext cx="2382761" cy="465831"/>
            </a:xfrm>
            <a:prstGeom prst="rect">
              <a:avLst/>
            </a:prstGeom>
            <a:solidFill>
              <a:schemeClr val="bg1"/>
            </a:solidFill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1">
                <a:lnSpc>
                  <a:spcPct val="107000"/>
                </a:lnSpc>
                <a:spcAft>
                  <a:spcPts val="800"/>
                </a:spcAft>
              </a:pPr>
              <a:r>
                <a:rPr lang="en-US" sz="20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Fluid A: O</a:t>
              </a:r>
              <a:r>
                <a:rPr lang="en-US" sz="2000" b="1" baseline="-25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2</a:t>
              </a:r>
              <a:r>
                <a:rPr lang="en-US" sz="20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gas, </a:t>
              </a:r>
              <a:r>
                <a:rPr lang="en-US" sz="2000" b="1" dirty="0" smtClean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in</a:t>
              </a:r>
              <a:endParaRPr lang="en-US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Text Box 90"/>
            <p:cNvSpPr txBox="1"/>
            <p:nvPr/>
          </p:nvSpPr>
          <p:spPr>
            <a:xfrm>
              <a:off x="9039629" y="1795866"/>
              <a:ext cx="2154844" cy="988898"/>
            </a:xfrm>
            <a:prstGeom prst="rect">
              <a:avLst/>
            </a:prstGeom>
            <a:solidFill>
              <a:schemeClr val="bg1"/>
            </a:solidFill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en-US" sz="20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Fluid B: O</a:t>
              </a:r>
              <a:r>
                <a:rPr lang="en-US" sz="2000" b="1" baseline="-25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2</a:t>
              </a:r>
              <a:r>
                <a:rPr lang="en-US" sz="20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gas, in</a:t>
              </a:r>
              <a:endParaRPr lang="en-US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Text Box 92"/>
            <p:cNvSpPr txBox="1"/>
            <p:nvPr/>
          </p:nvSpPr>
          <p:spPr>
            <a:xfrm>
              <a:off x="942109" y="4299266"/>
              <a:ext cx="2522879" cy="910041"/>
            </a:xfrm>
            <a:prstGeom prst="rect">
              <a:avLst/>
            </a:prstGeom>
            <a:solidFill>
              <a:schemeClr val="bg1"/>
            </a:solidFill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1">
                <a:lnSpc>
                  <a:spcPct val="107000"/>
                </a:lnSpc>
                <a:spcAft>
                  <a:spcPts val="800"/>
                </a:spcAft>
              </a:pPr>
              <a:r>
                <a:rPr lang="en-US" sz="20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Fluid </a:t>
              </a:r>
              <a:r>
                <a:rPr lang="en-US" sz="2000" b="1" dirty="0" smtClean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B: </a:t>
              </a:r>
              <a:r>
                <a:rPr lang="en-US" sz="20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O</a:t>
              </a:r>
              <a:r>
                <a:rPr lang="en-US" sz="2000" b="1" baseline="-25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2</a:t>
              </a:r>
              <a:r>
                <a:rPr lang="en-US" sz="20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gas, out</a:t>
              </a:r>
              <a:endParaRPr lang="en-US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Text Box 93"/>
            <p:cNvSpPr txBox="1"/>
            <p:nvPr/>
          </p:nvSpPr>
          <p:spPr>
            <a:xfrm>
              <a:off x="8671588" y="4529354"/>
              <a:ext cx="2522885" cy="887774"/>
            </a:xfrm>
            <a:prstGeom prst="rect">
              <a:avLst/>
            </a:prstGeom>
            <a:solidFill>
              <a:schemeClr val="bg1"/>
            </a:solidFill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rtl="1">
                <a:lnSpc>
                  <a:spcPct val="107000"/>
                </a:lnSpc>
                <a:spcAft>
                  <a:spcPts val="800"/>
                </a:spcAft>
              </a:pPr>
              <a:r>
                <a:rPr lang="en-US" sz="20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Fluid A: O</a:t>
              </a:r>
              <a:r>
                <a:rPr lang="en-US" sz="2000" b="1" baseline="-25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2</a:t>
              </a:r>
              <a:r>
                <a:rPr lang="en-US" sz="20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gas, out</a:t>
              </a:r>
              <a:endParaRPr lang="en-US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9149932" y="2207708"/>
              <a:ext cx="207278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 dirty="0" smtClean="0"/>
                <a:t>Point 3</a:t>
              </a:r>
            </a:p>
            <a:p>
              <a:endParaRPr lang="en-US" sz="600" dirty="0" smtClean="0"/>
            </a:p>
            <a:p>
              <a:r>
                <a:rPr lang="en-US" dirty="0" smtClean="0"/>
                <a:t>ṁ = 2.75 Kg/sec</a:t>
              </a:r>
            </a:p>
            <a:p>
              <a:r>
                <a:rPr lang="en-US" dirty="0" smtClean="0"/>
                <a:t>P = 50 bar</a:t>
              </a:r>
            </a:p>
            <a:p>
              <a:r>
                <a:rPr lang="en-US" dirty="0" smtClean="0"/>
                <a:t>T = 280 K</a:t>
              </a:r>
            </a:p>
          </p:txBody>
        </p:sp>
        <p:sp>
          <p:nvSpPr>
            <p:cNvPr id="11" name="Left Brace 10"/>
            <p:cNvSpPr/>
            <p:nvPr/>
          </p:nvSpPr>
          <p:spPr>
            <a:xfrm>
              <a:off x="8902420" y="2230076"/>
              <a:ext cx="412967" cy="1155592"/>
            </a:xfrm>
            <a:prstGeom prst="leftBrac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463440" y="4754286"/>
              <a:ext cx="3191687" cy="1138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 dirty="0" smtClean="0"/>
                <a:t>Point 4</a:t>
              </a:r>
            </a:p>
            <a:p>
              <a:endParaRPr lang="en-US" sz="300" dirty="0" smtClean="0"/>
            </a:p>
            <a:p>
              <a:r>
                <a:rPr lang="en-US" dirty="0" smtClean="0"/>
                <a:t>ṁ = 2.75 Kg/sec</a:t>
              </a:r>
            </a:p>
            <a:p>
              <a:r>
                <a:rPr lang="en-US" dirty="0" smtClean="0"/>
                <a:t>P = 50 bar</a:t>
              </a:r>
            </a:p>
            <a:p>
              <a:r>
                <a:rPr lang="en-US" dirty="0" smtClean="0"/>
                <a:t>T = 155 K, 160 K, 165 K, 170 K</a:t>
              </a:r>
            </a:p>
          </p:txBody>
        </p:sp>
        <p:sp>
          <p:nvSpPr>
            <p:cNvPr id="13" name="Left Brace 12"/>
            <p:cNvSpPr/>
            <p:nvPr/>
          </p:nvSpPr>
          <p:spPr>
            <a:xfrm>
              <a:off x="1227011" y="4779316"/>
              <a:ext cx="412967" cy="1155592"/>
            </a:xfrm>
            <a:prstGeom prst="leftBrac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Left Brace 13"/>
            <p:cNvSpPr/>
            <p:nvPr/>
          </p:nvSpPr>
          <p:spPr>
            <a:xfrm>
              <a:off x="8666888" y="4973276"/>
              <a:ext cx="412967" cy="1155592"/>
            </a:xfrm>
            <a:prstGeom prst="leftBrac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Left Brace 14"/>
            <p:cNvSpPr/>
            <p:nvPr/>
          </p:nvSpPr>
          <p:spPr>
            <a:xfrm>
              <a:off x="1753477" y="1925267"/>
              <a:ext cx="412967" cy="1155592"/>
            </a:xfrm>
            <a:prstGeom prst="leftBrac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998872" y="1925267"/>
              <a:ext cx="1921961" cy="1138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 dirty="0" smtClean="0"/>
                <a:t>Point g</a:t>
              </a:r>
            </a:p>
            <a:p>
              <a:endParaRPr lang="en-US" sz="300" dirty="0" smtClean="0"/>
            </a:p>
            <a:p>
              <a:r>
                <a:rPr lang="en-US" dirty="0" smtClean="0"/>
                <a:t>ṁ = 2.6723 Kg/sec</a:t>
              </a:r>
            </a:p>
            <a:p>
              <a:r>
                <a:rPr lang="en-US" dirty="0" smtClean="0"/>
                <a:t>P = 1 bar</a:t>
              </a:r>
            </a:p>
            <a:p>
              <a:r>
                <a:rPr lang="en-US" dirty="0" smtClean="0"/>
                <a:t>T = 90.06 K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8977016" y="5024288"/>
              <a:ext cx="2245703" cy="1138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 dirty="0" smtClean="0"/>
                <a:t>Point 6</a:t>
              </a:r>
            </a:p>
            <a:p>
              <a:endParaRPr lang="en-US" sz="300" dirty="0" smtClean="0"/>
            </a:p>
            <a:p>
              <a:r>
                <a:rPr lang="en-US" dirty="0" smtClean="0"/>
                <a:t>ṁ = 2.6723 Kg/sec</a:t>
              </a:r>
            </a:p>
            <a:p>
              <a:r>
                <a:rPr lang="en-US" dirty="0" smtClean="0"/>
                <a:t>P = 1 bar</a:t>
              </a:r>
            </a:p>
            <a:p>
              <a:r>
                <a:rPr lang="en-US" dirty="0" smtClean="0"/>
                <a:t>T = 250 K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67534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91145" y="712513"/>
            <a:ext cx="4370120" cy="586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62" y="35626"/>
            <a:ext cx="4168238" cy="334515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92260" y="72633"/>
            <a:ext cx="4200525" cy="523875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318" y="3593866"/>
            <a:ext cx="4248787" cy="319655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23" r="7019"/>
          <a:stretch/>
        </p:blipFill>
        <p:spPr>
          <a:xfrm>
            <a:off x="8068099" y="4681829"/>
            <a:ext cx="4013825" cy="1879726"/>
          </a:xfrm>
          <a:prstGeom prst="rect">
            <a:avLst/>
          </a:prstGeom>
        </p:spPr>
      </p:pic>
      <p:sp>
        <p:nvSpPr>
          <p:cNvPr id="49" name="Rounded Rectangle 48"/>
          <p:cNvSpPr/>
          <p:nvPr/>
        </p:nvSpPr>
        <p:spPr>
          <a:xfrm>
            <a:off x="9300413" y="5395607"/>
            <a:ext cx="711458" cy="240054"/>
          </a:xfrm>
          <a:prstGeom prst="round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053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91145" y="712513"/>
            <a:ext cx="4370120" cy="586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6164" y="72633"/>
            <a:ext cx="4200525" cy="523875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23" r="7019"/>
          <a:stretch/>
        </p:blipFill>
        <p:spPr>
          <a:xfrm>
            <a:off x="8056067" y="4681829"/>
            <a:ext cx="4013825" cy="1879726"/>
          </a:xfrm>
          <a:prstGeom prst="rect">
            <a:avLst/>
          </a:prstGeom>
        </p:spPr>
      </p:pic>
      <p:sp>
        <p:nvSpPr>
          <p:cNvPr id="49" name="Rounded Rectangle 48"/>
          <p:cNvSpPr/>
          <p:nvPr/>
        </p:nvSpPr>
        <p:spPr>
          <a:xfrm>
            <a:off x="9324477" y="5395607"/>
            <a:ext cx="711458" cy="240054"/>
          </a:xfrm>
          <a:prstGeom prst="round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279" y="3605436"/>
            <a:ext cx="4248775" cy="3141046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381" y="96972"/>
            <a:ext cx="4346509" cy="3482912"/>
          </a:xfrm>
          <a:prstGeom prst="rect">
            <a:avLst/>
          </a:prstGeom>
        </p:spPr>
      </p:pic>
      <p:cxnSp>
        <p:nvCxnSpPr>
          <p:cNvPr id="14" name="Straight Connector 13"/>
          <p:cNvCxnSpPr/>
          <p:nvPr/>
        </p:nvCxnSpPr>
        <p:spPr>
          <a:xfrm>
            <a:off x="2330932" y="1130968"/>
            <a:ext cx="3497464" cy="157613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V="1">
            <a:off x="4030849" y="695739"/>
            <a:ext cx="7440715" cy="1421734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1080655" y="1662545"/>
            <a:ext cx="4429192" cy="235528"/>
          </a:xfrm>
          <a:prstGeom prst="line">
            <a:avLst/>
          </a:prstGeom>
          <a:ln w="190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798772" y="2117473"/>
            <a:ext cx="1493976" cy="4117072"/>
          </a:xfrm>
          <a:prstGeom prst="line">
            <a:avLst/>
          </a:prstGeom>
          <a:ln w="190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3865873" y="2275302"/>
            <a:ext cx="1962523" cy="2688584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>
            <a:off x="2330932" y="2621047"/>
            <a:ext cx="7050574" cy="1081374"/>
          </a:xfrm>
          <a:prstGeom prst="line">
            <a:avLst/>
          </a:prstGeom>
          <a:ln w="190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296641" y="3048000"/>
            <a:ext cx="1670704" cy="1289642"/>
          </a:xfrm>
          <a:prstGeom prst="line">
            <a:avLst/>
          </a:prstGeom>
          <a:ln w="190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1080655" y="1130968"/>
            <a:ext cx="583428" cy="481263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4199957" y="712513"/>
            <a:ext cx="2152717" cy="418455"/>
          </a:xfrm>
          <a:prstGeom prst="line">
            <a:avLst/>
          </a:prstGeom>
          <a:ln w="190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 flipH="1">
            <a:off x="2153044" y="715524"/>
            <a:ext cx="2046913" cy="1559778"/>
          </a:xfrm>
          <a:prstGeom prst="line">
            <a:avLst/>
          </a:prstGeom>
          <a:ln w="190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3453653" y="2275302"/>
            <a:ext cx="134674" cy="1517734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2153043" y="312687"/>
            <a:ext cx="8986012" cy="105989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35422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8049" y="192506"/>
            <a:ext cx="7232637" cy="580087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8856329" y="4161843"/>
            <a:ext cx="2329573" cy="646331"/>
          </a:xfrm>
          <a:prstGeom prst="roundRect">
            <a:avLst/>
          </a:prstGeom>
          <a:noFill/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8856329" y="4161843"/>
            <a:ext cx="23295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Operating pressure: 230 psig = 15.858 bar</a:t>
            </a:r>
          </a:p>
        </p:txBody>
      </p:sp>
      <p:sp>
        <p:nvSpPr>
          <p:cNvPr id="5" name="Rectangle 4"/>
          <p:cNvSpPr/>
          <p:nvPr/>
        </p:nvSpPr>
        <p:spPr>
          <a:xfrm>
            <a:off x="2043723" y="527924"/>
            <a:ext cx="2168059" cy="551548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043724" y="551631"/>
            <a:ext cx="23478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Point 1:  </a:t>
            </a:r>
            <a:r>
              <a:rPr lang="en-US" sz="1600" dirty="0" smtClean="0"/>
              <a:t>T1 = 40</a:t>
            </a:r>
            <a:r>
              <a:rPr lang="en-US" sz="1600" dirty="0" smtClean="0">
                <a:latin typeface="Georgia" panose="02040502050405020303" pitchFamily="18" charset="0"/>
              </a:rPr>
              <a:t>˚C</a:t>
            </a:r>
          </a:p>
          <a:p>
            <a:pPr algn="ctr"/>
            <a:r>
              <a:rPr lang="en-US" sz="1600" dirty="0" smtClean="0"/>
              <a:t>             P1 = </a:t>
            </a:r>
            <a:r>
              <a:rPr lang="en-US" sz="1600" dirty="0"/>
              <a:t>15.858 </a:t>
            </a:r>
            <a:r>
              <a:rPr lang="en-US" sz="1600" dirty="0" smtClean="0"/>
              <a:t>bar</a:t>
            </a:r>
            <a:endParaRPr lang="en-US" sz="1600" dirty="0"/>
          </a:p>
        </p:txBody>
      </p:sp>
      <p:sp>
        <p:nvSpPr>
          <p:cNvPr id="7" name="Rectangle 6"/>
          <p:cNvSpPr/>
          <p:nvPr/>
        </p:nvSpPr>
        <p:spPr>
          <a:xfrm>
            <a:off x="5111965" y="5729583"/>
            <a:ext cx="2418347" cy="651357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 Single Corner Rectangle 8"/>
          <p:cNvSpPr/>
          <p:nvPr/>
        </p:nvSpPr>
        <p:spPr>
          <a:xfrm>
            <a:off x="9310255" y="848048"/>
            <a:ext cx="2150732" cy="2183745"/>
          </a:xfrm>
          <a:prstGeom prst="round1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9351817" y="846580"/>
            <a:ext cx="2163496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Condensing temperature increase 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→ Cooling capacity decreases → Efficiency rate decreases</a:t>
            </a:r>
          </a:p>
          <a:p>
            <a:endParaRPr lang="en-US" sz="8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Temperature ambient equal 32°C</a:t>
            </a:r>
            <a:endParaRPr lang="en-US" sz="1600" dirty="0"/>
          </a:p>
        </p:txBody>
      </p:sp>
      <p:sp>
        <p:nvSpPr>
          <p:cNvPr id="13" name="Rectangle 12"/>
          <p:cNvSpPr/>
          <p:nvPr/>
        </p:nvSpPr>
        <p:spPr>
          <a:xfrm>
            <a:off x="1060047" y="4088539"/>
            <a:ext cx="1780128" cy="551548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1060047" y="4116892"/>
            <a:ext cx="17801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Point 2:  </a:t>
            </a:r>
            <a:r>
              <a:rPr lang="en-US" sz="1600" dirty="0" smtClean="0"/>
              <a:t>T2 = -20</a:t>
            </a:r>
            <a:r>
              <a:rPr lang="en-US" sz="1600" dirty="0" smtClean="0">
                <a:cs typeface="Calibri" panose="020F0502020204030204" pitchFamily="34" charset="0"/>
              </a:rPr>
              <a:t>°C</a:t>
            </a:r>
            <a:endParaRPr lang="en-US" sz="1600" dirty="0"/>
          </a:p>
          <a:p>
            <a:r>
              <a:rPr lang="en-US" sz="1600" dirty="0" smtClean="0"/>
              <a:t>                P2 = 1 bar</a:t>
            </a:r>
            <a:endParaRPr lang="en-US" sz="1600" dirty="0"/>
          </a:p>
        </p:txBody>
      </p:sp>
      <p:sp>
        <p:nvSpPr>
          <p:cNvPr id="15" name="TextBox 14"/>
          <p:cNvSpPr txBox="1"/>
          <p:nvPr/>
        </p:nvSpPr>
        <p:spPr>
          <a:xfrm>
            <a:off x="5111965" y="5762873"/>
            <a:ext cx="25282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Point 3:  </a:t>
            </a:r>
            <a:r>
              <a:rPr lang="en-US" sz="1600" dirty="0" smtClean="0"/>
              <a:t>T3 = ~ -35˚C                  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              P3 = 1 bar</a:t>
            </a:r>
            <a:endParaRPr lang="en-US" sz="1600" dirty="0"/>
          </a:p>
        </p:txBody>
      </p:sp>
      <p:sp>
        <p:nvSpPr>
          <p:cNvPr id="16" name="Rectangle 15"/>
          <p:cNvSpPr/>
          <p:nvPr/>
        </p:nvSpPr>
        <p:spPr>
          <a:xfrm>
            <a:off x="6123351" y="628423"/>
            <a:ext cx="2418347" cy="58477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6109953" y="661715"/>
            <a:ext cx="25282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Point 4:  </a:t>
            </a:r>
            <a:r>
              <a:rPr lang="en-US" sz="1600" dirty="0" smtClean="0"/>
              <a:t>T4 = 55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°C to </a:t>
            </a:r>
            <a:r>
              <a:rPr lang="en-US" sz="1600" dirty="0" smtClean="0"/>
              <a:t>65˚C                  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              P4 = 15.858 bar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704560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8049" y="192506"/>
            <a:ext cx="7232637" cy="580087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8856329" y="4161843"/>
            <a:ext cx="2329573" cy="646331"/>
          </a:xfrm>
          <a:prstGeom prst="roundRect">
            <a:avLst/>
          </a:prstGeom>
          <a:noFill/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8856329" y="4161843"/>
            <a:ext cx="23295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Operating pressure: 230 psig = 15.858 bar</a:t>
            </a:r>
          </a:p>
        </p:txBody>
      </p:sp>
      <p:sp>
        <p:nvSpPr>
          <p:cNvPr id="5" name="Rectangle 4"/>
          <p:cNvSpPr/>
          <p:nvPr/>
        </p:nvSpPr>
        <p:spPr>
          <a:xfrm>
            <a:off x="2043723" y="527924"/>
            <a:ext cx="2168059" cy="551548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043724" y="551631"/>
            <a:ext cx="23478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Point 1:  </a:t>
            </a:r>
            <a:r>
              <a:rPr lang="en-US" sz="1600" dirty="0" smtClean="0"/>
              <a:t>T1 = 40</a:t>
            </a:r>
            <a:r>
              <a:rPr lang="en-US" sz="1600" dirty="0" smtClean="0">
                <a:latin typeface="Georgia" panose="02040502050405020303" pitchFamily="18" charset="0"/>
              </a:rPr>
              <a:t>˚C</a:t>
            </a:r>
          </a:p>
          <a:p>
            <a:pPr algn="ctr"/>
            <a:r>
              <a:rPr lang="en-US" sz="1600" dirty="0" smtClean="0"/>
              <a:t>             P1 = </a:t>
            </a:r>
            <a:r>
              <a:rPr lang="en-US" sz="1600" dirty="0"/>
              <a:t>15.858 </a:t>
            </a:r>
            <a:r>
              <a:rPr lang="en-US" sz="1600" dirty="0" smtClean="0"/>
              <a:t>bar</a:t>
            </a:r>
            <a:endParaRPr lang="en-US" sz="1600" dirty="0"/>
          </a:p>
        </p:txBody>
      </p:sp>
      <p:sp>
        <p:nvSpPr>
          <p:cNvPr id="7" name="Rectangle 6"/>
          <p:cNvSpPr/>
          <p:nvPr/>
        </p:nvSpPr>
        <p:spPr>
          <a:xfrm>
            <a:off x="6774517" y="5868133"/>
            <a:ext cx="1898435" cy="651357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 Single Corner Rectangle 8"/>
          <p:cNvSpPr/>
          <p:nvPr/>
        </p:nvSpPr>
        <p:spPr>
          <a:xfrm>
            <a:off x="9310255" y="848048"/>
            <a:ext cx="2150732" cy="2183745"/>
          </a:xfrm>
          <a:prstGeom prst="round1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9351817" y="846580"/>
            <a:ext cx="2163496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Condensing temperature increase 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→ Cooling capacity decreases → Efficiency rate decreases</a:t>
            </a:r>
          </a:p>
          <a:p>
            <a:endParaRPr lang="en-US" sz="8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Temperature ambient equal 32°C</a:t>
            </a:r>
            <a:endParaRPr lang="en-US" sz="1600" dirty="0"/>
          </a:p>
        </p:txBody>
      </p:sp>
      <p:sp>
        <p:nvSpPr>
          <p:cNvPr id="13" name="Rectangle 12"/>
          <p:cNvSpPr/>
          <p:nvPr/>
        </p:nvSpPr>
        <p:spPr>
          <a:xfrm>
            <a:off x="2348526" y="5972750"/>
            <a:ext cx="1780128" cy="551548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348526" y="6001103"/>
            <a:ext cx="17801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Point 2:  </a:t>
            </a:r>
            <a:r>
              <a:rPr lang="en-US" sz="1600" dirty="0" smtClean="0"/>
              <a:t>T2 = -20</a:t>
            </a:r>
            <a:r>
              <a:rPr lang="en-US" sz="1600" dirty="0" smtClean="0">
                <a:cs typeface="Calibri" panose="020F0502020204030204" pitchFamily="34" charset="0"/>
              </a:rPr>
              <a:t>°C</a:t>
            </a:r>
            <a:endParaRPr lang="en-US" sz="1600" dirty="0"/>
          </a:p>
          <a:p>
            <a:r>
              <a:rPr lang="en-US" sz="1600" dirty="0" smtClean="0"/>
              <a:t>                P2 = 1 bar</a:t>
            </a:r>
            <a:endParaRPr lang="en-US" sz="1600" dirty="0"/>
          </a:p>
        </p:txBody>
      </p:sp>
      <p:sp>
        <p:nvSpPr>
          <p:cNvPr id="15" name="TextBox 14"/>
          <p:cNvSpPr txBox="1"/>
          <p:nvPr/>
        </p:nvSpPr>
        <p:spPr>
          <a:xfrm>
            <a:off x="6774517" y="5901423"/>
            <a:ext cx="20306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Point 3:  </a:t>
            </a:r>
            <a:r>
              <a:rPr lang="en-US" sz="1600" dirty="0" smtClean="0"/>
              <a:t>T3 = ~ -35˚C                  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              P3 = 1 bar</a:t>
            </a:r>
            <a:endParaRPr lang="en-US" sz="1600" dirty="0"/>
          </a:p>
        </p:txBody>
      </p:sp>
      <p:sp>
        <p:nvSpPr>
          <p:cNvPr id="16" name="Rectangle 15"/>
          <p:cNvSpPr/>
          <p:nvPr/>
        </p:nvSpPr>
        <p:spPr>
          <a:xfrm>
            <a:off x="6123351" y="628423"/>
            <a:ext cx="2418347" cy="58477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6109953" y="661715"/>
            <a:ext cx="25282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Point 4:  </a:t>
            </a:r>
            <a:r>
              <a:rPr lang="en-US" sz="1600" dirty="0" smtClean="0"/>
              <a:t>T4 = 55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°C to </a:t>
            </a:r>
            <a:r>
              <a:rPr lang="en-US" sz="1600" dirty="0" smtClean="0"/>
              <a:t>65˚C                  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              P4 = 15.858 bar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771686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6761" y="290942"/>
            <a:ext cx="7684753" cy="622545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7819" y="6608711"/>
            <a:ext cx="623454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* https</a:t>
            </a:r>
            <a:r>
              <a:rPr lang="en-US" sz="1100" dirty="0"/>
              <a:t>://www.ohio.edu/mechanical/thermo/Intro/Chapt.1_6/refrigerator/refrig_problems.html</a:t>
            </a:r>
          </a:p>
        </p:txBody>
      </p:sp>
    </p:spTree>
    <p:extLst>
      <p:ext uri="{BB962C8B-B14F-4D97-AF65-F5344CB8AC3E}">
        <p14:creationId xmlns:p14="http://schemas.microsoft.com/office/powerpoint/2010/main" val="778308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7300" y="976256"/>
            <a:ext cx="5683606" cy="460552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446" y="1244347"/>
            <a:ext cx="6064821" cy="5205433"/>
          </a:xfrm>
          <a:prstGeom prst="rect">
            <a:avLst/>
          </a:prstGeom>
        </p:spPr>
      </p:pic>
      <p:cxnSp>
        <p:nvCxnSpPr>
          <p:cNvPr id="16" name="Straight Connector 15"/>
          <p:cNvCxnSpPr/>
          <p:nvPr/>
        </p:nvCxnSpPr>
        <p:spPr>
          <a:xfrm flipH="1">
            <a:off x="6303826" y="651164"/>
            <a:ext cx="27709" cy="5458691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8257" y="3531014"/>
            <a:ext cx="1186536" cy="102201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01534" y="2799470"/>
            <a:ext cx="1142809" cy="87878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12405" y="514851"/>
            <a:ext cx="1078199" cy="1458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405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3031" y="2404176"/>
            <a:ext cx="7502008" cy="42664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2951018" y="6054435"/>
            <a:ext cx="1233055" cy="338554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accent1">
                    <a:lumMod val="75000"/>
                  </a:schemeClr>
                </a:solidFill>
                <a:latin typeface="Modern No. 20" panose="02070704070505020303" pitchFamily="18" charset="0"/>
              </a:rPr>
              <a:t>Oxygen Gas</a:t>
            </a:r>
            <a:endParaRPr lang="en-US" sz="1600" b="1" dirty="0">
              <a:solidFill>
                <a:schemeClr val="accent1">
                  <a:lumMod val="75000"/>
                </a:schemeClr>
              </a:solidFill>
              <a:latin typeface="Modern No. 20" panose="02070704070505020303" pitchFamily="18" charset="0"/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3013690" y="6379134"/>
            <a:ext cx="108000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8659092" y="6012870"/>
            <a:ext cx="665019" cy="33855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accent5">
                    <a:lumMod val="75000"/>
                  </a:schemeClr>
                </a:solidFill>
                <a:latin typeface="Modern No. 20" panose="02070704070505020303" pitchFamily="18" charset="0"/>
              </a:rPr>
              <a:t>LOX</a:t>
            </a:r>
            <a:endParaRPr lang="en-US" sz="1600" b="1" dirty="0">
              <a:solidFill>
                <a:schemeClr val="accent5">
                  <a:lumMod val="75000"/>
                </a:schemeClr>
              </a:solidFill>
              <a:latin typeface="Modern No. 20" panose="02070704070505020303" pitchFamily="18" charset="0"/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8659091" y="6337569"/>
            <a:ext cx="792000" cy="0"/>
          </a:xfrm>
          <a:prstGeom prst="straightConnector1">
            <a:avLst/>
          </a:prstGeom>
          <a:ln w="38100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354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Straight Connector 15"/>
          <p:cNvCxnSpPr/>
          <p:nvPr/>
        </p:nvCxnSpPr>
        <p:spPr>
          <a:xfrm flipH="1">
            <a:off x="6580908" y="651164"/>
            <a:ext cx="27709" cy="5458691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729" y="1787233"/>
            <a:ext cx="5787650" cy="331123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5018" y="1004390"/>
            <a:ext cx="5261452" cy="466211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50036" t="70619" r="26092" b="2009"/>
          <a:stretch/>
        </p:blipFill>
        <p:spPr>
          <a:xfrm>
            <a:off x="277091" y="5183953"/>
            <a:ext cx="1450652" cy="124691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13064" t="11380" r="50923" b="23691"/>
          <a:stretch/>
        </p:blipFill>
        <p:spPr>
          <a:xfrm>
            <a:off x="2164579" y="124696"/>
            <a:ext cx="1534582" cy="207413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45506" t="18540" b="25381"/>
          <a:stretch/>
        </p:blipFill>
        <p:spPr>
          <a:xfrm>
            <a:off x="4693303" y="5126180"/>
            <a:ext cx="1766076" cy="1362459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 flipH="1">
            <a:off x="550200" y="3823855"/>
            <a:ext cx="599727" cy="1510145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6168788" y="4157539"/>
            <a:ext cx="33928" cy="1026414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2694660" y="1808014"/>
            <a:ext cx="644285" cy="630386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8853054" y="1938541"/>
            <a:ext cx="12746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Condenser</a:t>
            </a:r>
            <a:endParaRPr lang="en-US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10127673" y="3258185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Compressor</a:t>
            </a:r>
            <a:endParaRPr lang="en-US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8676107" y="3823855"/>
            <a:ext cx="13300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Evaporator</a:t>
            </a:r>
            <a:endParaRPr lang="en-US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7403619" y="2966117"/>
            <a:ext cx="1787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Expansion valve 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787452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9968" y="1254702"/>
            <a:ext cx="7146315" cy="390814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10" t="18256" r="41590" b="12821"/>
          <a:stretch/>
        </p:blipFill>
        <p:spPr>
          <a:xfrm>
            <a:off x="4792967" y="4506964"/>
            <a:ext cx="1270208" cy="218866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25" t="49846" r="34360" b="23076"/>
          <a:stretch/>
        </p:blipFill>
        <p:spPr>
          <a:xfrm>
            <a:off x="4642340" y="402919"/>
            <a:ext cx="1796546" cy="14821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87" t="2872" r="4359" b="9949"/>
          <a:stretch/>
        </p:blipFill>
        <p:spPr>
          <a:xfrm>
            <a:off x="9744766" y="1254702"/>
            <a:ext cx="2362826" cy="384751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41" t="7179"/>
          <a:stretch/>
        </p:blipFill>
        <p:spPr>
          <a:xfrm>
            <a:off x="220671" y="1497369"/>
            <a:ext cx="2335569" cy="3362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269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1303" y="597265"/>
            <a:ext cx="7173540" cy="569127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-1" r="-7161"/>
          <a:stretch/>
        </p:blipFill>
        <p:spPr>
          <a:xfrm>
            <a:off x="10067368" y="233958"/>
            <a:ext cx="1609411" cy="21606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17694" y="3643538"/>
            <a:ext cx="1856937" cy="30277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01102" y="3963422"/>
            <a:ext cx="1689214" cy="26202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72" t="53949" r="47590" b="18769"/>
          <a:stretch/>
        </p:blipFill>
        <p:spPr>
          <a:xfrm>
            <a:off x="10067368" y="2394595"/>
            <a:ext cx="1767676" cy="12593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Rectangle 16"/>
          <p:cNvSpPr/>
          <p:nvPr/>
        </p:nvSpPr>
        <p:spPr>
          <a:xfrm>
            <a:off x="8956441" y="5637172"/>
            <a:ext cx="1161253" cy="49634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" name="Straight Arrow Connector 2"/>
          <p:cNvCxnSpPr/>
          <p:nvPr/>
        </p:nvCxnSpPr>
        <p:spPr>
          <a:xfrm>
            <a:off x="7591875" y="4994031"/>
            <a:ext cx="2525819" cy="64314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9617622" y="1814732"/>
            <a:ext cx="500072" cy="73152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V="1">
            <a:off x="8745425" y="1167618"/>
            <a:ext cx="1321943" cy="35197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H="1">
            <a:off x="3076757" y="4839286"/>
            <a:ext cx="1434293" cy="53457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ounded Rectangle 1"/>
          <p:cNvSpPr/>
          <p:nvPr/>
        </p:nvSpPr>
        <p:spPr>
          <a:xfrm>
            <a:off x="540326" y="303018"/>
            <a:ext cx="2867891" cy="349486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713038" y="336926"/>
            <a:ext cx="2731873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R-22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/>
              <a:t>Nomenclature: </a:t>
            </a:r>
            <a:r>
              <a:rPr lang="en-US" i="1" dirty="0" err="1" smtClean="0"/>
              <a:t>Chlorodifluoromethane</a:t>
            </a:r>
            <a:endParaRPr lang="en-US" i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Symbol:</a:t>
            </a:r>
            <a:r>
              <a:rPr lang="en-US" dirty="0"/>
              <a:t> </a:t>
            </a:r>
            <a:r>
              <a:rPr lang="en-US" i="1" dirty="0" smtClean="0"/>
              <a:t>CHClF</a:t>
            </a:r>
            <a:r>
              <a:rPr lang="en-US" i="1" baseline="-25000" dirty="0" smtClean="0"/>
              <a:t>2</a:t>
            </a:r>
            <a:endParaRPr lang="en-US" i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 smtClean="0"/>
              <a:t>Boiling point :</a:t>
            </a:r>
          </a:p>
          <a:p>
            <a:r>
              <a:rPr lang="en-US" sz="2000" dirty="0" smtClean="0"/>
              <a:t> </a:t>
            </a:r>
            <a:r>
              <a:rPr lang="en-US" sz="2000" b="1" dirty="0" smtClean="0"/>
              <a:t>T= </a:t>
            </a:r>
            <a:r>
              <a:rPr lang="en-US" sz="2000" b="1" i="1" dirty="0" smtClean="0"/>
              <a:t>- 40.7</a:t>
            </a:r>
            <a:r>
              <a:rPr lang="en-US" sz="2000" b="1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°C </a:t>
            </a:r>
            <a:r>
              <a:rPr lang="en-US" sz="2000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(232.5 K) </a:t>
            </a:r>
            <a:r>
              <a:rPr lang="en-US" sz="2000" b="1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@ 1 bar</a:t>
            </a:r>
          </a:p>
          <a:p>
            <a:r>
              <a:rPr lang="en-US" sz="2000" b="1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T= </a:t>
            </a:r>
            <a:r>
              <a:rPr lang="en-US" sz="2000" b="1" i="1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4.9°C</a:t>
            </a:r>
            <a:r>
              <a:rPr lang="en-US" sz="2000" b="1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(278.05 K) </a:t>
            </a:r>
            <a:r>
              <a:rPr lang="en-US" sz="2000" b="1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@ 4.8 bar</a:t>
            </a:r>
          </a:p>
          <a:p>
            <a:r>
              <a:rPr lang="en-US" sz="20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T= 45.6°C </a:t>
            </a: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(318.75 K) </a:t>
            </a:r>
            <a:r>
              <a:rPr lang="en-US" sz="20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@ 16.3 bar</a:t>
            </a:r>
          </a:p>
        </p:txBody>
      </p:sp>
    </p:spTree>
    <p:extLst>
      <p:ext uri="{BB962C8B-B14F-4D97-AF65-F5344CB8AC3E}">
        <p14:creationId xmlns:p14="http://schemas.microsoft.com/office/powerpoint/2010/main" val="2374777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3426" y="1425512"/>
            <a:ext cx="5314619" cy="477367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580216" y="5657736"/>
            <a:ext cx="14208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C00000"/>
                </a:solidFill>
              </a:rPr>
              <a:t>Refrigerant used R-503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635783" y="3421073"/>
            <a:ext cx="14208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accent5"/>
                </a:solidFill>
              </a:rPr>
              <a:t>Refrigerant used R-502</a:t>
            </a:r>
            <a:endParaRPr lang="en-US" b="1" dirty="0">
              <a:solidFill>
                <a:schemeClr val="accent5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33923" y="741601"/>
            <a:ext cx="3352450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accent5"/>
                </a:solidFill>
              </a:rPr>
              <a:t>R-502 </a:t>
            </a:r>
            <a:r>
              <a:rPr lang="en-US" sz="2400" b="1" dirty="0" smtClean="0"/>
              <a:t>(High stage)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 smtClean="0"/>
              <a:t>Nomenclature: </a:t>
            </a:r>
            <a:r>
              <a:rPr lang="en-US" dirty="0" err="1"/>
              <a:t>Chlorodifluoromethane</a:t>
            </a:r>
            <a:r>
              <a:rPr lang="en-US" dirty="0"/>
              <a:t>, </a:t>
            </a:r>
            <a:r>
              <a:rPr lang="en-US" dirty="0" err="1"/>
              <a:t>Chloropentafluoroethane</a:t>
            </a:r>
            <a:endParaRPr lang="en-US" sz="1600" i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/>
              <a:t>Symbol:</a:t>
            </a:r>
            <a:r>
              <a:rPr lang="en-US" sz="1600" dirty="0"/>
              <a:t> </a:t>
            </a:r>
            <a:r>
              <a:rPr lang="en-US" dirty="0"/>
              <a:t>CHC1F2, CC1F2CF3</a:t>
            </a:r>
            <a:endParaRPr lang="en-US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/>
              <a:t>Compress: </a:t>
            </a:r>
            <a:r>
              <a:rPr lang="en-US" dirty="0" smtClean="0"/>
              <a:t>375 psi = 25.85 bar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B</a:t>
            </a:r>
            <a:r>
              <a:rPr lang="en-US" b="1" dirty="0" smtClean="0"/>
              <a:t>oiling point :</a:t>
            </a:r>
          </a:p>
          <a:p>
            <a:r>
              <a:rPr lang="en-US" dirty="0" smtClean="0"/>
              <a:t> </a:t>
            </a:r>
            <a:r>
              <a:rPr lang="en-US" b="1" dirty="0" smtClean="0"/>
              <a:t>T= </a:t>
            </a:r>
            <a:r>
              <a:rPr lang="en-US" b="1" i="1" dirty="0" smtClean="0"/>
              <a:t>- 45.6</a:t>
            </a:r>
            <a:r>
              <a:rPr lang="en-US" b="1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°C </a:t>
            </a:r>
            <a:r>
              <a:rPr lang="en-US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(227.4 K) </a:t>
            </a:r>
            <a:r>
              <a:rPr lang="en-U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@ 1 bar</a:t>
            </a:r>
          </a:p>
          <a:p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T= 61.5</a:t>
            </a:r>
            <a:r>
              <a:rPr lang="en-US" b="1" i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°C</a:t>
            </a:r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(334.7 K) </a:t>
            </a:r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@ 25.85 bar</a:t>
            </a:r>
          </a:p>
          <a:p>
            <a:endParaRPr lang="en-US" sz="1600" dirty="0"/>
          </a:p>
          <a:p>
            <a:endParaRPr lang="en-US" sz="1600" dirty="0" smtClean="0"/>
          </a:p>
          <a:p>
            <a:r>
              <a:rPr lang="en-US" sz="2400" b="1" dirty="0" smtClean="0">
                <a:solidFill>
                  <a:srgbClr val="C00000"/>
                </a:solidFill>
              </a:rPr>
              <a:t>R-503</a:t>
            </a:r>
            <a:r>
              <a:rPr lang="en-US" sz="2400" b="1" dirty="0" smtClean="0">
                <a:solidFill>
                  <a:schemeClr val="accent5"/>
                </a:solidFill>
              </a:rPr>
              <a:t> </a:t>
            </a:r>
            <a:r>
              <a:rPr lang="en-US" sz="2400" b="1" dirty="0" smtClean="0"/>
              <a:t>(Low stage)</a:t>
            </a:r>
            <a:endParaRPr lang="en-US" sz="2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/>
              <a:t>Nomenclature: </a:t>
            </a:r>
            <a:r>
              <a:rPr lang="en-US" sz="1600" dirty="0" err="1"/>
              <a:t>Azeotropic</a:t>
            </a:r>
            <a:r>
              <a:rPr lang="en-US" sz="1600" dirty="0"/>
              <a:t> Blend</a:t>
            </a:r>
            <a:endParaRPr lang="en-US" sz="1600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 smtClean="0"/>
              <a:t>Symbol</a:t>
            </a:r>
            <a:r>
              <a:rPr lang="en-US" sz="1600" b="1" dirty="0"/>
              <a:t>:</a:t>
            </a:r>
            <a:r>
              <a:rPr lang="en-US" sz="1600" dirty="0"/>
              <a:t> </a:t>
            </a:r>
            <a:r>
              <a:rPr lang="en-US" sz="1600" dirty="0" smtClean="0"/>
              <a:t>CHF3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/>
              <a:t>Compress: </a:t>
            </a:r>
            <a:r>
              <a:rPr lang="en-US" dirty="0" smtClean="0"/>
              <a:t>375 psi = 25.85 bar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B</a:t>
            </a:r>
            <a:r>
              <a:rPr lang="en-US" b="1" dirty="0" smtClean="0"/>
              <a:t>oiling </a:t>
            </a:r>
            <a:r>
              <a:rPr lang="en-US" b="1" dirty="0"/>
              <a:t>point :</a:t>
            </a:r>
          </a:p>
          <a:p>
            <a:r>
              <a:rPr lang="en-US" dirty="0"/>
              <a:t> </a:t>
            </a:r>
            <a:r>
              <a:rPr lang="en-US" b="1" dirty="0"/>
              <a:t>T= </a:t>
            </a:r>
            <a:r>
              <a:rPr lang="en-US" b="1" i="1" dirty="0"/>
              <a:t>- </a:t>
            </a:r>
            <a:r>
              <a:rPr lang="en-US" b="1" i="1" dirty="0" smtClean="0"/>
              <a:t>88.9</a:t>
            </a:r>
            <a:r>
              <a:rPr lang="en-US" b="1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°C </a:t>
            </a:r>
            <a:r>
              <a:rPr lang="en-US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(184.1 </a:t>
            </a:r>
            <a:r>
              <a:rPr lang="en-US" i="1" dirty="0">
                <a:latin typeface="Calibri" panose="020F0502020204030204" pitchFamily="34" charset="0"/>
                <a:cs typeface="Calibri" panose="020F0502020204030204" pitchFamily="34" charset="0"/>
              </a:rPr>
              <a:t>K) 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@ 1 bar</a:t>
            </a:r>
          </a:p>
          <a:p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- 20</a:t>
            </a:r>
            <a:r>
              <a:rPr lang="en-US" b="1" i="1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°C</a:t>
            </a:r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(253.2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K) 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@ </a:t>
            </a:r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25.85 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bar</a:t>
            </a:r>
          </a:p>
          <a:p>
            <a:endParaRPr lang="en-US" sz="1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5098" y="3542969"/>
            <a:ext cx="2408546" cy="32113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00"/>
          <a:stretch/>
        </p:blipFill>
        <p:spPr>
          <a:xfrm>
            <a:off x="9098826" y="287464"/>
            <a:ext cx="2529497" cy="31028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129" r="8975" b="20615"/>
          <a:stretch/>
        </p:blipFill>
        <p:spPr>
          <a:xfrm>
            <a:off x="3056398" y="227570"/>
            <a:ext cx="3139463" cy="10930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6" name="Straight Arrow Connector 5"/>
          <p:cNvCxnSpPr/>
          <p:nvPr/>
        </p:nvCxnSpPr>
        <p:spPr>
          <a:xfrm flipV="1">
            <a:off x="4107766" y="1320633"/>
            <a:ext cx="647113" cy="114121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endCxn id="11" idx="1"/>
          </p:cNvCxnSpPr>
          <p:nvPr/>
        </p:nvCxnSpPr>
        <p:spPr>
          <a:xfrm flipV="1">
            <a:off x="8595360" y="1838889"/>
            <a:ext cx="503466" cy="112939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V="1">
            <a:off x="8539089" y="4963844"/>
            <a:ext cx="970671" cy="7675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14063" y="6597749"/>
            <a:ext cx="95660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* https</a:t>
            </a:r>
            <a:r>
              <a:rPr lang="en-US" sz="1000" dirty="0"/>
              <a:t>://www.arma.org.au/wp-content/uploads/2017/02/SDS-R503.pdf</a:t>
            </a:r>
          </a:p>
        </p:txBody>
      </p:sp>
    </p:spTree>
    <p:extLst>
      <p:ext uri="{BB962C8B-B14F-4D97-AF65-F5344CB8AC3E}">
        <p14:creationId xmlns:p14="http://schemas.microsoft.com/office/powerpoint/2010/main" val="2004440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78" b="2757"/>
          <a:stretch/>
        </p:blipFill>
        <p:spPr>
          <a:xfrm>
            <a:off x="3257955" y="0"/>
            <a:ext cx="5859351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106572" y="281354"/>
            <a:ext cx="6611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R-502</a:t>
            </a:r>
            <a:endParaRPr lang="en-US" sz="12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6834553" y="3514583"/>
            <a:ext cx="6353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R-503</a:t>
            </a:r>
            <a:endParaRPr lang="en-US" sz="1200" b="1" dirty="0"/>
          </a:p>
        </p:txBody>
      </p:sp>
      <p:sp>
        <p:nvSpPr>
          <p:cNvPr id="6" name="Rectangle 5"/>
          <p:cNvSpPr/>
          <p:nvPr/>
        </p:nvSpPr>
        <p:spPr>
          <a:xfrm>
            <a:off x="3538021" y="6217918"/>
            <a:ext cx="3127716" cy="5627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Line Callout 2 6"/>
          <p:cNvSpPr/>
          <p:nvPr/>
        </p:nvSpPr>
        <p:spPr>
          <a:xfrm>
            <a:off x="9931791" y="407963"/>
            <a:ext cx="1983544" cy="936541"/>
          </a:xfrm>
          <a:prstGeom prst="borderCallout2">
            <a:avLst>
              <a:gd name="adj1" fmla="val 36589"/>
              <a:gd name="adj2" fmla="val -1033"/>
              <a:gd name="adj3" fmla="val -34106"/>
              <a:gd name="adj4" fmla="val -139081"/>
              <a:gd name="adj5" fmla="val 833"/>
              <a:gd name="adj6" fmla="val -204424"/>
            </a:avLst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9948021" y="421174"/>
            <a:ext cx="19673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Point 1: Gas</a:t>
            </a:r>
          </a:p>
          <a:p>
            <a:r>
              <a:rPr lang="en-US" dirty="0" smtClean="0"/>
              <a:t>P1= 25.85 bar </a:t>
            </a:r>
          </a:p>
          <a:p>
            <a:r>
              <a:rPr lang="en-US" dirty="0" smtClean="0"/>
              <a:t>T1= 90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°C (&gt;60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°C)</a:t>
            </a:r>
            <a:endParaRPr lang="en-US" dirty="0"/>
          </a:p>
        </p:txBody>
      </p:sp>
      <p:sp>
        <p:nvSpPr>
          <p:cNvPr id="9" name="Line Callout 2 8"/>
          <p:cNvSpPr/>
          <p:nvPr/>
        </p:nvSpPr>
        <p:spPr>
          <a:xfrm>
            <a:off x="9664505" y="1505244"/>
            <a:ext cx="1744394" cy="858130"/>
          </a:xfrm>
          <a:prstGeom prst="borderCallout2">
            <a:avLst>
              <a:gd name="adj1" fmla="val 43340"/>
              <a:gd name="adj2" fmla="val -1075"/>
              <a:gd name="adj3" fmla="val 18750"/>
              <a:gd name="adj4" fmla="val -16667"/>
              <a:gd name="adj5" fmla="val 22336"/>
              <a:gd name="adj6" fmla="val -57151"/>
            </a:avLst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9664505" y="1503532"/>
            <a:ext cx="19673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Point 2: </a:t>
            </a:r>
            <a:r>
              <a:rPr lang="en-US" b="1" dirty="0" err="1" smtClean="0"/>
              <a:t>Liq</a:t>
            </a:r>
            <a:endParaRPr lang="en-US" b="1" dirty="0" smtClean="0"/>
          </a:p>
          <a:p>
            <a:r>
              <a:rPr lang="en-US" dirty="0" smtClean="0"/>
              <a:t>P2= 25.85 bar </a:t>
            </a:r>
          </a:p>
          <a:p>
            <a:r>
              <a:rPr lang="en-US" dirty="0" smtClean="0"/>
              <a:t>T2= 50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°C (&lt;60 °C)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7779434" y="2757268"/>
            <a:ext cx="956603" cy="63070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Line Callout 2 10"/>
          <p:cNvSpPr/>
          <p:nvPr/>
        </p:nvSpPr>
        <p:spPr>
          <a:xfrm>
            <a:off x="9270609" y="2575244"/>
            <a:ext cx="2361210" cy="933976"/>
          </a:xfrm>
          <a:prstGeom prst="borderCallout2">
            <a:avLst>
              <a:gd name="adj1" fmla="val 48176"/>
              <a:gd name="adj2" fmla="val -1291"/>
              <a:gd name="adj3" fmla="val 42983"/>
              <a:gd name="adj4" fmla="val -20188"/>
              <a:gd name="adj5" fmla="val 58936"/>
              <a:gd name="adj6" fmla="val -177137"/>
            </a:avLst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9298746" y="2585890"/>
            <a:ext cx="24899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Point 3: </a:t>
            </a:r>
            <a:r>
              <a:rPr lang="en-US" b="1" dirty="0" err="1" smtClean="0"/>
              <a:t>Liq</a:t>
            </a:r>
            <a:r>
              <a:rPr lang="en-US" b="1" dirty="0" smtClean="0"/>
              <a:t> </a:t>
            </a:r>
            <a:r>
              <a:rPr lang="en-US" dirty="0" smtClean="0"/>
              <a:t>or Gas</a:t>
            </a:r>
          </a:p>
          <a:p>
            <a:r>
              <a:rPr lang="en-US" dirty="0" smtClean="0"/>
              <a:t>P3= 1 bar </a:t>
            </a:r>
          </a:p>
          <a:p>
            <a:r>
              <a:rPr lang="en-US" dirty="0" smtClean="0"/>
              <a:t>T3= - 50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°C (&lt; - 45.5 °C)</a:t>
            </a:r>
            <a:endParaRPr lang="en-US" dirty="0"/>
          </a:p>
        </p:txBody>
      </p:sp>
      <p:sp>
        <p:nvSpPr>
          <p:cNvPr id="15" name="Line Callout 2 14"/>
          <p:cNvSpPr/>
          <p:nvPr/>
        </p:nvSpPr>
        <p:spPr>
          <a:xfrm>
            <a:off x="945265" y="421174"/>
            <a:ext cx="2159387" cy="923330"/>
          </a:xfrm>
          <a:prstGeom prst="borderCallout2">
            <a:avLst>
              <a:gd name="adj1" fmla="val 27035"/>
              <a:gd name="adj2" fmla="val 100462"/>
              <a:gd name="adj3" fmla="val 28415"/>
              <a:gd name="adj4" fmla="val 100597"/>
              <a:gd name="adj5" fmla="val 61413"/>
              <a:gd name="adj6" fmla="val 123366"/>
            </a:avLst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1041300" y="427168"/>
            <a:ext cx="20795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Point 4: Gas</a:t>
            </a:r>
          </a:p>
          <a:p>
            <a:r>
              <a:rPr lang="en-US" dirty="0" smtClean="0"/>
              <a:t>P4= 1 bar </a:t>
            </a:r>
          </a:p>
          <a:p>
            <a:r>
              <a:rPr lang="en-US" dirty="0" smtClean="0"/>
              <a:t>T4= -16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°C (&gt; -20 °C)</a:t>
            </a:r>
            <a:endParaRPr lang="en-US" dirty="0"/>
          </a:p>
        </p:txBody>
      </p:sp>
      <p:sp>
        <p:nvSpPr>
          <p:cNvPr id="17" name="Line Callout 2 16"/>
          <p:cNvSpPr/>
          <p:nvPr/>
        </p:nvSpPr>
        <p:spPr>
          <a:xfrm>
            <a:off x="9322010" y="3827276"/>
            <a:ext cx="2206465" cy="956603"/>
          </a:xfrm>
          <a:prstGeom prst="borderCallout2">
            <a:avLst>
              <a:gd name="adj1" fmla="val 48162"/>
              <a:gd name="adj2" fmla="val 593"/>
              <a:gd name="adj3" fmla="val 48162"/>
              <a:gd name="adj4" fmla="val -15392"/>
              <a:gd name="adj5" fmla="val -15441"/>
              <a:gd name="adj6" fmla="val -158242"/>
            </a:avLst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9441585" y="3827276"/>
            <a:ext cx="19673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Point A: Gas</a:t>
            </a:r>
          </a:p>
          <a:p>
            <a:r>
              <a:rPr lang="en-US" dirty="0" smtClean="0"/>
              <a:t>P</a:t>
            </a:r>
            <a:r>
              <a:rPr lang="en-US" sz="1200" dirty="0" smtClean="0"/>
              <a:t>A</a:t>
            </a:r>
            <a:r>
              <a:rPr lang="en-US" dirty="0" smtClean="0"/>
              <a:t>= 25.85 bar </a:t>
            </a:r>
          </a:p>
          <a:p>
            <a:r>
              <a:rPr lang="en-US" dirty="0" smtClean="0"/>
              <a:t>T</a:t>
            </a:r>
            <a:r>
              <a:rPr lang="en-US" sz="1200" dirty="0" smtClean="0"/>
              <a:t>A</a:t>
            </a:r>
            <a:r>
              <a:rPr lang="en-US" dirty="0" smtClean="0"/>
              <a:t>= 10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°C (&gt; -20 °C)</a:t>
            </a:r>
            <a:endParaRPr lang="en-US" dirty="0"/>
          </a:p>
        </p:txBody>
      </p:sp>
      <p:sp>
        <p:nvSpPr>
          <p:cNvPr id="20" name="Line Callout 2 19"/>
          <p:cNvSpPr/>
          <p:nvPr/>
        </p:nvSpPr>
        <p:spPr>
          <a:xfrm>
            <a:off x="1353589" y="4807606"/>
            <a:ext cx="1779559" cy="957460"/>
          </a:xfrm>
          <a:prstGeom prst="borderCallout2">
            <a:avLst>
              <a:gd name="adj1" fmla="val 30311"/>
              <a:gd name="adj2" fmla="val 98894"/>
              <a:gd name="adj3" fmla="val 34699"/>
              <a:gd name="adj4" fmla="val 109226"/>
              <a:gd name="adj5" fmla="val 46015"/>
              <a:gd name="adj6" fmla="val 126473"/>
            </a:avLst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1374935" y="4833529"/>
            <a:ext cx="19673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Point B: </a:t>
            </a:r>
            <a:r>
              <a:rPr lang="en-US" b="1" dirty="0" err="1" smtClean="0"/>
              <a:t>Liq</a:t>
            </a:r>
            <a:endParaRPr lang="en-US" b="1" dirty="0" smtClean="0"/>
          </a:p>
          <a:p>
            <a:r>
              <a:rPr lang="en-US" dirty="0" smtClean="0"/>
              <a:t>P</a:t>
            </a:r>
            <a:r>
              <a:rPr lang="en-US" sz="1200" dirty="0" smtClean="0"/>
              <a:t>B</a:t>
            </a:r>
            <a:r>
              <a:rPr lang="en-US" dirty="0" smtClean="0"/>
              <a:t>= 25.85 bar </a:t>
            </a:r>
          </a:p>
          <a:p>
            <a:r>
              <a:rPr lang="en-US" dirty="0" smtClean="0"/>
              <a:t>T</a:t>
            </a:r>
            <a:r>
              <a:rPr lang="en-US" sz="1200" dirty="0" smtClean="0"/>
              <a:t>B</a:t>
            </a:r>
            <a:r>
              <a:rPr lang="en-US" dirty="0" smtClean="0"/>
              <a:t>= -30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 (&lt; -20 °C)</a:t>
            </a:r>
            <a:endParaRPr lang="en-US" dirty="0"/>
          </a:p>
        </p:txBody>
      </p:sp>
      <p:sp>
        <p:nvSpPr>
          <p:cNvPr id="22" name="Line Callout 2 21"/>
          <p:cNvSpPr/>
          <p:nvPr/>
        </p:nvSpPr>
        <p:spPr>
          <a:xfrm>
            <a:off x="2185002" y="5838095"/>
            <a:ext cx="2314495" cy="942535"/>
          </a:xfrm>
          <a:prstGeom prst="borderCallout2">
            <a:avLst>
              <a:gd name="adj1" fmla="val 60848"/>
              <a:gd name="adj2" fmla="val 100505"/>
              <a:gd name="adj3" fmla="val 62253"/>
              <a:gd name="adj4" fmla="val 151773"/>
              <a:gd name="adj5" fmla="val -17131"/>
              <a:gd name="adj6" fmla="val 190721"/>
            </a:avLst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2168942" y="5850852"/>
            <a:ext cx="24885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Point C: </a:t>
            </a:r>
            <a:r>
              <a:rPr lang="en-US" b="1" dirty="0" err="1" smtClean="0"/>
              <a:t>Liq</a:t>
            </a:r>
            <a:r>
              <a:rPr lang="en-US" b="1" dirty="0" smtClean="0"/>
              <a:t> </a:t>
            </a:r>
            <a:r>
              <a:rPr lang="en-US" dirty="0" smtClean="0"/>
              <a:t>or Gas</a:t>
            </a:r>
          </a:p>
          <a:p>
            <a:r>
              <a:rPr lang="en-US" dirty="0" smtClean="0"/>
              <a:t>P</a:t>
            </a:r>
            <a:r>
              <a:rPr lang="en-US" sz="1200" dirty="0" smtClean="0"/>
              <a:t>C</a:t>
            </a:r>
            <a:r>
              <a:rPr lang="en-US" dirty="0" smtClean="0"/>
              <a:t>= 1 bar </a:t>
            </a:r>
          </a:p>
          <a:p>
            <a:r>
              <a:rPr lang="en-US" dirty="0" smtClean="0"/>
              <a:t>T</a:t>
            </a:r>
            <a:r>
              <a:rPr lang="en-US" sz="1200" dirty="0" smtClean="0"/>
              <a:t>C</a:t>
            </a:r>
            <a:r>
              <a:rPr lang="en-US" dirty="0" smtClean="0"/>
              <a:t>= - 90.5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°C (&lt; -87.5°C)</a:t>
            </a:r>
            <a:endParaRPr lang="en-US" dirty="0"/>
          </a:p>
        </p:txBody>
      </p:sp>
      <p:sp>
        <p:nvSpPr>
          <p:cNvPr id="24" name="Line Callout 2 23"/>
          <p:cNvSpPr/>
          <p:nvPr/>
        </p:nvSpPr>
        <p:spPr>
          <a:xfrm>
            <a:off x="9366919" y="5233180"/>
            <a:ext cx="2281128" cy="984738"/>
          </a:xfrm>
          <a:prstGeom prst="borderCallout2">
            <a:avLst>
              <a:gd name="adj1" fmla="val 31607"/>
              <a:gd name="adj2" fmla="val -386"/>
              <a:gd name="adj3" fmla="val 18750"/>
              <a:gd name="adj4" fmla="val -16667"/>
              <a:gd name="adj5" fmla="val -23214"/>
              <a:gd name="adj6" fmla="val -32027"/>
            </a:avLst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9380985" y="5263884"/>
            <a:ext cx="24077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Point D: Gas</a:t>
            </a:r>
          </a:p>
          <a:p>
            <a:r>
              <a:rPr lang="en-US" dirty="0" smtClean="0"/>
              <a:t>P</a:t>
            </a:r>
            <a:r>
              <a:rPr lang="en-US" sz="1200" dirty="0" smtClean="0"/>
              <a:t>D</a:t>
            </a:r>
            <a:r>
              <a:rPr lang="en-US" dirty="0" smtClean="0"/>
              <a:t>= 1 bar </a:t>
            </a:r>
          </a:p>
          <a:p>
            <a:r>
              <a:rPr lang="en-US" dirty="0" smtClean="0"/>
              <a:t>T</a:t>
            </a:r>
            <a:r>
              <a:rPr lang="en-US" sz="1200" dirty="0" smtClean="0"/>
              <a:t>D</a:t>
            </a:r>
            <a:r>
              <a:rPr lang="en-US" dirty="0" smtClean="0"/>
              <a:t>= - 83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°C (&gt; -87.50 °C)</a:t>
            </a:r>
            <a:endParaRPr lang="en-US" dirty="0"/>
          </a:p>
        </p:txBody>
      </p:sp>
      <p:sp>
        <p:nvSpPr>
          <p:cNvPr id="5" name="Rounded Rectangle 4"/>
          <p:cNvSpPr/>
          <p:nvPr/>
        </p:nvSpPr>
        <p:spPr>
          <a:xfrm>
            <a:off x="395446" y="1517686"/>
            <a:ext cx="3021872" cy="2588259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608500" y="1428542"/>
            <a:ext cx="2844784" cy="33393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b="1" dirty="0" smtClean="0"/>
              <a:t>R-502 (Higher stage)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Molecular </a:t>
            </a:r>
            <a:r>
              <a:rPr lang="en-US" dirty="0" smtClean="0"/>
              <a:t>Formula: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 smtClean="0"/>
              <a:t>Boiling point:</a:t>
            </a:r>
          </a:p>
          <a:p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- 45.5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°C @ 1 bar </a:t>
            </a:r>
          </a:p>
          <a:p>
            <a:r>
              <a:rPr lang="en-US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 </a:t>
            </a:r>
            <a:r>
              <a:rPr lang="en-US" b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61.5 °</a:t>
            </a:r>
            <a:r>
              <a:rPr lang="en-US" b="1" smtClean="0">
                <a:solidFill>
                  <a:srgbClr val="C00000"/>
                </a:solidFill>
              </a:rPr>
              <a:t> </a:t>
            </a:r>
            <a:r>
              <a:rPr lang="en-US" b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en-US" b="1" smtClean="0">
                <a:solidFill>
                  <a:srgbClr val="C00000"/>
                </a:solidFill>
              </a:rPr>
              <a:t>@ </a:t>
            </a:r>
            <a:r>
              <a:rPr lang="en-US" b="1" dirty="0" smtClean="0">
                <a:solidFill>
                  <a:srgbClr val="C00000"/>
                </a:solidFill>
              </a:rPr>
              <a:t>25.85 bar </a:t>
            </a:r>
            <a:r>
              <a:rPr lang="en-US" sz="1200" b="1" dirty="0" smtClean="0">
                <a:solidFill>
                  <a:srgbClr val="C00000"/>
                </a:solidFill>
              </a:rPr>
              <a:t>(375 psi)</a:t>
            </a:r>
          </a:p>
          <a:p>
            <a:endParaRPr lang="en-US" sz="800" b="1" dirty="0"/>
          </a:p>
          <a:p>
            <a:r>
              <a:rPr lang="en-US" sz="2000" b="1" dirty="0" smtClean="0"/>
              <a:t>R-503 (Lower stage)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Molecular </a:t>
            </a:r>
            <a:r>
              <a:rPr lang="en-US" dirty="0" smtClean="0"/>
              <a:t>Formula: CC1F3,CHF3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 smtClean="0"/>
              <a:t>Boiling point:</a:t>
            </a:r>
          </a:p>
          <a:p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- 87.5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°C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 @ 1 bar</a:t>
            </a:r>
          </a:p>
          <a:p>
            <a:r>
              <a:rPr lang="en-US" b="1" dirty="0" smtClean="0">
                <a:solidFill>
                  <a:srgbClr val="C00000"/>
                </a:solidFill>
              </a:rPr>
              <a:t>- 20</a:t>
            </a:r>
            <a:r>
              <a:rPr lang="en-US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°C</a:t>
            </a:r>
            <a:r>
              <a:rPr lang="en-US" b="1" dirty="0" smtClean="0">
                <a:solidFill>
                  <a:srgbClr val="C00000"/>
                </a:solidFill>
              </a:rPr>
              <a:t> @ 25.85 bar </a:t>
            </a:r>
            <a:r>
              <a:rPr lang="en-US" sz="1200" b="1" dirty="0" smtClean="0">
                <a:solidFill>
                  <a:srgbClr val="C00000"/>
                </a:solidFill>
              </a:rPr>
              <a:t>(375 psi)</a:t>
            </a:r>
            <a:endParaRPr lang="en-US" sz="1200" b="1" dirty="0">
              <a:solidFill>
                <a:srgbClr val="C00000"/>
              </a:solidFill>
            </a:endParaRPr>
          </a:p>
        </p:txBody>
      </p:sp>
      <p:sp>
        <p:nvSpPr>
          <p:cNvPr id="29" name="Curved Left Arrow 28"/>
          <p:cNvSpPr/>
          <p:nvPr/>
        </p:nvSpPr>
        <p:spPr>
          <a:xfrm flipH="1" flipV="1">
            <a:off x="4346147" y="1137858"/>
            <a:ext cx="417338" cy="815928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1" name="Curved Left Arrow 30"/>
          <p:cNvSpPr/>
          <p:nvPr/>
        </p:nvSpPr>
        <p:spPr>
          <a:xfrm>
            <a:off x="6616013" y="1195755"/>
            <a:ext cx="393741" cy="758031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2" name="Curved Up Arrow 31"/>
          <p:cNvSpPr/>
          <p:nvPr/>
        </p:nvSpPr>
        <p:spPr>
          <a:xfrm rot="16200000">
            <a:off x="6144643" y="4550796"/>
            <a:ext cx="568319" cy="346287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6" name="Curved Up Arrow 35"/>
          <p:cNvSpPr/>
          <p:nvPr/>
        </p:nvSpPr>
        <p:spPr>
          <a:xfrm rot="5400000">
            <a:off x="3919608" y="4604720"/>
            <a:ext cx="568319" cy="346287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7057281" y="5977527"/>
            <a:ext cx="76968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bg1">
                    <a:lumMod val="50000"/>
                  </a:schemeClr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- 80°C</a:t>
            </a:r>
            <a:endParaRPr lang="en-US" sz="1600" b="1" dirty="0">
              <a:solidFill>
                <a:schemeClr val="bg1">
                  <a:lumMod val="50000"/>
                </a:schemeClr>
              </a:solidFill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9480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233" y="253219"/>
            <a:ext cx="6327530" cy="632753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2371" y="3593196"/>
            <a:ext cx="4406616" cy="283573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625882" y="253219"/>
            <a:ext cx="409369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1- cascade heat exchanger</a:t>
            </a:r>
          </a:p>
          <a:p>
            <a:r>
              <a:rPr lang="en-US" dirty="0" smtClean="0"/>
              <a:t>2- Air condenser</a:t>
            </a:r>
          </a:p>
          <a:p>
            <a:r>
              <a:rPr lang="en-US" dirty="0" smtClean="0"/>
              <a:t>3- Cold evaporator</a:t>
            </a:r>
          </a:p>
          <a:p>
            <a:r>
              <a:rPr lang="en-US" dirty="0" smtClean="0"/>
              <a:t>4- compressor</a:t>
            </a:r>
          </a:p>
          <a:p>
            <a:r>
              <a:rPr lang="en-US" dirty="0"/>
              <a:t>5- </a:t>
            </a:r>
            <a:r>
              <a:rPr lang="en-US" dirty="0" err="1" smtClean="0"/>
              <a:t>desuperheater</a:t>
            </a:r>
            <a:endParaRPr lang="en-US" dirty="0" smtClean="0"/>
          </a:p>
          <a:p>
            <a:r>
              <a:rPr lang="en-US" dirty="0" smtClean="0"/>
              <a:t>6- high-temperature </a:t>
            </a:r>
            <a:r>
              <a:rPr lang="en-US" dirty="0"/>
              <a:t>water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625882" y="2363372"/>
            <a:ext cx="32496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Red cycle : R502</a:t>
            </a:r>
          </a:p>
          <a:p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Blue cycle : R503</a:t>
            </a:r>
            <a:endParaRPr lang="en-US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2465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150" y="461490"/>
            <a:ext cx="10969357" cy="618985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651341"/>
            <a:ext cx="580526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/>
              <a:t>*https</a:t>
            </a:r>
            <a:r>
              <a:rPr lang="en-US" sz="800" dirty="0"/>
              <a:t>://theengineeringmindset.com/thermostatic-expansion-valves-work/</a:t>
            </a:r>
          </a:p>
        </p:txBody>
      </p:sp>
      <p:sp>
        <p:nvSpPr>
          <p:cNvPr id="2" name="Oval 1"/>
          <p:cNvSpPr/>
          <p:nvPr/>
        </p:nvSpPr>
        <p:spPr>
          <a:xfrm>
            <a:off x="6977579" y="2630660"/>
            <a:ext cx="1828800" cy="647111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6623545" y="3601327"/>
            <a:ext cx="1521651" cy="503723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7664551" y="1671710"/>
            <a:ext cx="1971817" cy="764342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109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247" y="309487"/>
            <a:ext cx="10911643" cy="612977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6651341"/>
            <a:ext cx="580526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/>
              <a:t>*https</a:t>
            </a:r>
            <a:r>
              <a:rPr lang="en-US" sz="800" dirty="0"/>
              <a:t>://theengineeringmindset.com/thermostatic-expansion-valves-work/</a:t>
            </a:r>
          </a:p>
        </p:txBody>
      </p:sp>
    </p:spTree>
    <p:extLst>
      <p:ext uri="{BB962C8B-B14F-4D97-AF65-F5344CB8AC3E}">
        <p14:creationId xmlns:p14="http://schemas.microsoft.com/office/powerpoint/2010/main" val="1730841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877" y="323557"/>
            <a:ext cx="10768045" cy="604910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-14068" y="6637273"/>
            <a:ext cx="580526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/>
              <a:t>*https</a:t>
            </a:r>
            <a:r>
              <a:rPr lang="en-US" sz="800" dirty="0"/>
              <a:t>://theengineeringmindset.com/thermostatic-expansion-valves-work/</a:t>
            </a:r>
          </a:p>
        </p:txBody>
      </p:sp>
    </p:spTree>
    <p:extLst>
      <p:ext uri="{BB962C8B-B14F-4D97-AF65-F5344CB8AC3E}">
        <p14:creationId xmlns:p14="http://schemas.microsoft.com/office/powerpoint/2010/main" val="2356644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78" b="2757"/>
          <a:stretch/>
        </p:blipFill>
        <p:spPr>
          <a:xfrm>
            <a:off x="3257955" y="0"/>
            <a:ext cx="5859351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106572" y="281354"/>
            <a:ext cx="6611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R-502</a:t>
            </a:r>
            <a:endParaRPr lang="en-US" sz="12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6834553" y="3514583"/>
            <a:ext cx="6353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R-503</a:t>
            </a:r>
            <a:endParaRPr lang="en-US" sz="1200" b="1" dirty="0"/>
          </a:p>
        </p:txBody>
      </p:sp>
      <p:sp>
        <p:nvSpPr>
          <p:cNvPr id="6" name="Rectangle 5"/>
          <p:cNvSpPr/>
          <p:nvPr/>
        </p:nvSpPr>
        <p:spPr>
          <a:xfrm>
            <a:off x="3538021" y="6217918"/>
            <a:ext cx="3127716" cy="5627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Line Callout 2 6"/>
          <p:cNvSpPr/>
          <p:nvPr/>
        </p:nvSpPr>
        <p:spPr>
          <a:xfrm>
            <a:off x="9931791" y="407963"/>
            <a:ext cx="1983544" cy="936541"/>
          </a:xfrm>
          <a:prstGeom prst="borderCallout2">
            <a:avLst>
              <a:gd name="adj1" fmla="val 36589"/>
              <a:gd name="adj2" fmla="val -1033"/>
              <a:gd name="adj3" fmla="val -34106"/>
              <a:gd name="adj4" fmla="val -139081"/>
              <a:gd name="adj5" fmla="val 833"/>
              <a:gd name="adj6" fmla="val -204424"/>
            </a:avLst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9948021" y="421174"/>
            <a:ext cx="19673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Point 1: Gas</a:t>
            </a:r>
          </a:p>
          <a:p>
            <a:r>
              <a:rPr lang="en-US" dirty="0" smtClean="0"/>
              <a:t>P1= 25.85 bar </a:t>
            </a:r>
          </a:p>
          <a:p>
            <a:r>
              <a:rPr lang="en-US" dirty="0" smtClean="0"/>
              <a:t>T1= 90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°C (&gt;60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°C)</a:t>
            </a:r>
            <a:endParaRPr lang="en-US" dirty="0"/>
          </a:p>
        </p:txBody>
      </p:sp>
      <p:sp>
        <p:nvSpPr>
          <p:cNvPr id="9" name="Line Callout 2 8"/>
          <p:cNvSpPr/>
          <p:nvPr/>
        </p:nvSpPr>
        <p:spPr>
          <a:xfrm>
            <a:off x="9664505" y="1505244"/>
            <a:ext cx="1744394" cy="858130"/>
          </a:xfrm>
          <a:prstGeom prst="borderCallout2">
            <a:avLst>
              <a:gd name="adj1" fmla="val 43340"/>
              <a:gd name="adj2" fmla="val -1075"/>
              <a:gd name="adj3" fmla="val 18750"/>
              <a:gd name="adj4" fmla="val -16667"/>
              <a:gd name="adj5" fmla="val 22336"/>
              <a:gd name="adj6" fmla="val -57151"/>
            </a:avLst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9664505" y="1503532"/>
            <a:ext cx="19673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Point 2: </a:t>
            </a:r>
            <a:r>
              <a:rPr lang="en-US" b="1" dirty="0" err="1" smtClean="0"/>
              <a:t>Liq</a:t>
            </a:r>
            <a:endParaRPr lang="en-US" b="1" dirty="0" smtClean="0"/>
          </a:p>
          <a:p>
            <a:r>
              <a:rPr lang="en-US" dirty="0" smtClean="0"/>
              <a:t>P2= 25.85 bar </a:t>
            </a:r>
          </a:p>
          <a:p>
            <a:r>
              <a:rPr lang="en-US" dirty="0" smtClean="0"/>
              <a:t>T2= 50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°C (&lt;60 °C)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7779434" y="2757268"/>
            <a:ext cx="956603" cy="63070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Line Callout 2 10"/>
          <p:cNvSpPr/>
          <p:nvPr/>
        </p:nvSpPr>
        <p:spPr>
          <a:xfrm>
            <a:off x="9270609" y="2575244"/>
            <a:ext cx="2361210" cy="933976"/>
          </a:xfrm>
          <a:prstGeom prst="borderCallout2">
            <a:avLst>
              <a:gd name="adj1" fmla="val 48176"/>
              <a:gd name="adj2" fmla="val -1291"/>
              <a:gd name="adj3" fmla="val 42983"/>
              <a:gd name="adj4" fmla="val -20188"/>
              <a:gd name="adj5" fmla="val 58936"/>
              <a:gd name="adj6" fmla="val -177137"/>
            </a:avLst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9298746" y="2585890"/>
            <a:ext cx="24899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Point 3: </a:t>
            </a:r>
            <a:r>
              <a:rPr lang="en-US" b="1" dirty="0" err="1" smtClean="0"/>
              <a:t>Liq</a:t>
            </a:r>
            <a:r>
              <a:rPr lang="en-US" b="1" dirty="0" smtClean="0"/>
              <a:t> </a:t>
            </a:r>
            <a:r>
              <a:rPr lang="en-US" dirty="0" smtClean="0"/>
              <a:t>or Gas</a:t>
            </a:r>
          </a:p>
          <a:p>
            <a:r>
              <a:rPr lang="en-US" dirty="0" smtClean="0"/>
              <a:t>P3= 1 bar </a:t>
            </a:r>
          </a:p>
          <a:p>
            <a:r>
              <a:rPr lang="en-US" dirty="0" smtClean="0"/>
              <a:t>T3= - 50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°C (&lt; - 45.5 °C)</a:t>
            </a:r>
            <a:endParaRPr lang="en-US" dirty="0"/>
          </a:p>
        </p:txBody>
      </p:sp>
      <p:sp>
        <p:nvSpPr>
          <p:cNvPr id="15" name="Line Callout 2 14"/>
          <p:cNvSpPr/>
          <p:nvPr/>
        </p:nvSpPr>
        <p:spPr>
          <a:xfrm>
            <a:off x="945265" y="259810"/>
            <a:ext cx="2159387" cy="923330"/>
          </a:xfrm>
          <a:prstGeom prst="borderCallout2">
            <a:avLst>
              <a:gd name="adj1" fmla="val 27035"/>
              <a:gd name="adj2" fmla="val 100462"/>
              <a:gd name="adj3" fmla="val 28415"/>
              <a:gd name="adj4" fmla="val 100597"/>
              <a:gd name="adj5" fmla="val 61413"/>
              <a:gd name="adj6" fmla="val 123366"/>
            </a:avLst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1041300" y="265804"/>
            <a:ext cx="20795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Point 4: Gas</a:t>
            </a:r>
          </a:p>
          <a:p>
            <a:r>
              <a:rPr lang="en-US" dirty="0" smtClean="0"/>
              <a:t>P4= 1 bar </a:t>
            </a:r>
          </a:p>
          <a:p>
            <a:r>
              <a:rPr lang="en-US" dirty="0" smtClean="0"/>
              <a:t>T4= -16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°C (&gt; -20 °C)</a:t>
            </a:r>
            <a:endParaRPr lang="en-US" dirty="0"/>
          </a:p>
        </p:txBody>
      </p:sp>
      <p:sp>
        <p:nvSpPr>
          <p:cNvPr id="17" name="Line Callout 2 16"/>
          <p:cNvSpPr/>
          <p:nvPr/>
        </p:nvSpPr>
        <p:spPr>
          <a:xfrm>
            <a:off x="9322010" y="3827276"/>
            <a:ext cx="2206465" cy="956603"/>
          </a:xfrm>
          <a:prstGeom prst="borderCallout2">
            <a:avLst>
              <a:gd name="adj1" fmla="val 48162"/>
              <a:gd name="adj2" fmla="val 593"/>
              <a:gd name="adj3" fmla="val 48162"/>
              <a:gd name="adj4" fmla="val -15392"/>
              <a:gd name="adj5" fmla="val -15441"/>
              <a:gd name="adj6" fmla="val -158242"/>
            </a:avLst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9441585" y="3827276"/>
            <a:ext cx="19673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Point A: Gas</a:t>
            </a:r>
          </a:p>
          <a:p>
            <a:r>
              <a:rPr lang="en-US" dirty="0" smtClean="0"/>
              <a:t>P</a:t>
            </a:r>
            <a:r>
              <a:rPr lang="en-US" sz="1200" dirty="0" smtClean="0"/>
              <a:t>A</a:t>
            </a:r>
            <a:r>
              <a:rPr lang="en-US" dirty="0" smtClean="0"/>
              <a:t>= 25.85 bar </a:t>
            </a:r>
          </a:p>
          <a:p>
            <a:r>
              <a:rPr lang="en-US" dirty="0" smtClean="0"/>
              <a:t>T</a:t>
            </a:r>
            <a:r>
              <a:rPr lang="en-US" sz="1200" dirty="0" smtClean="0"/>
              <a:t>A</a:t>
            </a:r>
            <a:r>
              <a:rPr lang="en-US" dirty="0" smtClean="0"/>
              <a:t>= 10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°C (&gt; -20 °C)</a:t>
            </a:r>
            <a:endParaRPr lang="en-US" dirty="0"/>
          </a:p>
        </p:txBody>
      </p:sp>
      <p:sp>
        <p:nvSpPr>
          <p:cNvPr id="20" name="Line Callout 2 19"/>
          <p:cNvSpPr/>
          <p:nvPr/>
        </p:nvSpPr>
        <p:spPr>
          <a:xfrm>
            <a:off x="1259285" y="4841876"/>
            <a:ext cx="1779559" cy="957460"/>
          </a:xfrm>
          <a:prstGeom prst="borderCallout2">
            <a:avLst>
              <a:gd name="adj1" fmla="val 61209"/>
              <a:gd name="adj2" fmla="val 100405"/>
              <a:gd name="adj3" fmla="val 52957"/>
              <a:gd name="adj4" fmla="val 113004"/>
              <a:gd name="adj5" fmla="val 38993"/>
              <a:gd name="adj6" fmla="val 129496"/>
            </a:avLst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1276234" y="4847870"/>
            <a:ext cx="19673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Point B: </a:t>
            </a:r>
            <a:r>
              <a:rPr lang="en-US" b="1" dirty="0" err="1" smtClean="0"/>
              <a:t>Liq</a:t>
            </a:r>
            <a:endParaRPr lang="en-US" b="1" dirty="0" smtClean="0"/>
          </a:p>
          <a:p>
            <a:r>
              <a:rPr lang="en-US" dirty="0" smtClean="0"/>
              <a:t>P</a:t>
            </a:r>
            <a:r>
              <a:rPr lang="en-US" sz="1200" dirty="0" smtClean="0"/>
              <a:t>B</a:t>
            </a:r>
            <a:r>
              <a:rPr lang="en-US" dirty="0" smtClean="0"/>
              <a:t>= 25.85 bar </a:t>
            </a:r>
          </a:p>
          <a:p>
            <a:r>
              <a:rPr lang="en-US" dirty="0" smtClean="0"/>
              <a:t>T</a:t>
            </a:r>
            <a:r>
              <a:rPr lang="en-US" sz="1200" dirty="0" smtClean="0"/>
              <a:t>B</a:t>
            </a:r>
            <a:r>
              <a:rPr lang="en-US" dirty="0" smtClean="0"/>
              <a:t>= -30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 (&lt; -20 °C)</a:t>
            </a:r>
            <a:endParaRPr lang="en-US" dirty="0"/>
          </a:p>
        </p:txBody>
      </p:sp>
      <p:sp>
        <p:nvSpPr>
          <p:cNvPr id="22" name="Line Callout 2 21"/>
          <p:cNvSpPr/>
          <p:nvPr/>
        </p:nvSpPr>
        <p:spPr>
          <a:xfrm>
            <a:off x="2227470" y="5844813"/>
            <a:ext cx="2314495" cy="942535"/>
          </a:xfrm>
          <a:prstGeom prst="borderCallout2">
            <a:avLst>
              <a:gd name="adj1" fmla="val 69409"/>
              <a:gd name="adj2" fmla="val 101086"/>
              <a:gd name="adj3" fmla="val 65107"/>
              <a:gd name="adj4" fmla="val 148868"/>
              <a:gd name="adj5" fmla="val -18558"/>
              <a:gd name="adj6" fmla="val 190140"/>
            </a:avLst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2225212" y="5877562"/>
            <a:ext cx="24885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Point C: </a:t>
            </a:r>
            <a:r>
              <a:rPr lang="en-US" b="1" dirty="0" err="1" smtClean="0"/>
              <a:t>Liq</a:t>
            </a:r>
            <a:r>
              <a:rPr lang="en-US" b="1" dirty="0" smtClean="0"/>
              <a:t> </a:t>
            </a:r>
            <a:r>
              <a:rPr lang="en-US" dirty="0" smtClean="0"/>
              <a:t>or Gas</a:t>
            </a:r>
          </a:p>
          <a:p>
            <a:r>
              <a:rPr lang="en-US" dirty="0" smtClean="0"/>
              <a:t>P</a:t>
            </a:r>
            <a:r>
              <a:rPr lang="en-US" sz="1200" dirty="0" smtClean="0"/>
              <a:t>C</a:t>
            </a:r>
            <a:r>
              <a:rPr lang="en-US" dirty="0" smtClean="0"/>
              <a:t>= 1 bar </a:t>
            </a:r>
          </a:p>
          <a:p>
            <a:r>
              <a:rPr lang="en-US" dirty="0" smtClean="0"/>
              <a:t>T</a:t>
            </a:r>
            <a:r>
              <a:rPr lang="en-US" sz="1200" dirty="0" smtClean="0"/>
              <a:t>C</a:t>
            </a:r>
            <a:r>
              <a:rPr lang="en-US" dirty="0" smtClean="0"/>
              <a:t>= - 90.5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°C (&lt; -87.5°C)</a:t>
            </a:r>
            <a:endParaRPr lang="en-US" dirty="0"/>
          </a:p>
        </p:txBody>
      </p:sp>
      <p:sp>
        <p:nvSpPr>
          <p:cNvPr id="24" name="Line Callout 2 23"/>
          <p:cNvSpPr/>
          <p:nvPr/>
        </p:nvSpPr>
        <p:spPr>
          <a:xfrm>
            <a:off x="9366919" y="5233180"/>
            <a:ext cx="2281128" cy="984738"/>
          </a:xfrm>
          <a:prstGeom prst="borderCallout2">
            <a:avLst>
              <a:gd name="adj1" fmla="val 31607"/>
              <a:gd name="adj2" fmla="val -386"/>
              <a:gd name="adj3" fmla="val 18750"/>
              <a:gd name="adj4" fmla="val -16667"/>
              <a:gd name="adj5" fmla="val -23214"/>
              <a:gd name="adj6" fmla="val -32027"/>
            </a:avLst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9380985" y="5263884"/>
            <a:ext cx="24077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Point D: Gas</a:t>
            </a:r>
          </a:p>
          <a:p>
            <a:r>
              <a:rPr lang="en-US" dirty="0" smtClean="0"/>
              <a:t>P</a:t>
            </a:r>
            <a:r>
              <a:rPr lang="en-US" sz="1200" dirty="0" smtClean="0"/>
              <a:t>D</a:t>
            </a:r>
            <a:r>
              <a:rPr lang="en-US" dirty="0" smtClean="0"/>
              <a:t>= 1 bar </a:t>
            </a:r>
          </a:p>
          <a:p>
            <a:r>
              <a:rPr lang="en-US" dirty="0" smtClean="0"/>
              <a:t>T</a:t>
            </a:r>
            <a:r>
              <a:rPr lang="en-US" sz="1200" dirty="0" smtClean="0"/>
              <a:t>D</a:t>
            </a:r>
            <a:r>
              <a:rPr lang="en-US" dirty="0" smtClean="0"/>
              <a:t>= - 83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°C (&gt; -87.50 °C)</a:t>
            </a:r>
            <a:endParaRPr lang="en-US" dirty="0"/>
          </a:p>
        </p:txBody>
      </p:sp>
      <p:sp>
        <p:nvSpPr>
          <p:cNvPr id="5" name="Rounded Rectangle 4"/>
          <p:cNvSpPr/>
          <p:nvPr/>
        </p:nvSpPr>
        <p:spPr>
          <a:xfrm>
            <a:off x="395446" y="1262363"/>
            <a:ext cx="3021872" cy="351619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566827" y="1277269"/>
            <a:ext cx="2844784" cy="35394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b="1" dirty="0" smtClean="0"/>
              <a:t>R-502 </a:t>
            </a:r>
            <a:r>
              <a:rPr lang="en-US" sz="2000" b="1" dirty="0" smtClean="0"/>
              <a:t>(Higher stage</a:t>
            </a:r>
            <a:r>
              <a:rPr lang="en-US" sz="2000" b="1" dirty="0" smtClean="0"/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b="1" dirty="0" smtClean="0"/>
              <a:t>Chemical formula: </a:t>
            </a:r>
            <a:r>
              <a:rPr lang="en-US" dirty="0" smtClean="0"/>
              <a:t>C</a:t>
            </a:r>
            <a:r>
              <a:rPr lang="en-US" baseline="-25000" dirty="0" smtClean="0"/>
              <a:t>3</a:t>
            </a:r>
            <a:r>
              <a:rPr lang="en-US" dirty="0" smtClean="0"/>
              <a:t>HCl</a:t>
            </a:r>
            <a:r>
              <a:rPr lang="en-US" baseline="-25000" dirty="0" smtClean="0"/>
              <a:t>2</a:t>
            </a:r>
            <a:r>
              <a:rPr lang="en-US" dirty="0" smtClean="0"/>
              <a:t>F</a:t>
            </a:r>
            <a:r>
              <a:rPr lang="en-US" baseline="-25000" dirty="0" smtClean="0"/>
              <a:t>7</a:t>
            </a: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b="1" dirty="0" smtClean="0"/>
              <a:t>Boiling point:</a:t>
            </a:r>
            <a:endParaRPr lang="en-US" sz="1600" b="1" dirty="0" smtClean="0"/>
          </a:p>
          <a:p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- 45.5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°C @ 1 bar </a:t>
            </a:r>
          </a:p>
          <a:p>
            <a:r>
              <a:rPr lang="en-US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+ 61.5 </a:t>
            </a:r>
            <a:r>
              <a:rPr lang="en-US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°</a:t>
            </a:r>
            <a:r>
              <a:rPr lang="en-US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en-US" b="1" dirty="0" smtClean="0">
                <a:solidFill>
                  <a:srgbClr val="C00000"/>
                </a:solidFill>
              </a:rPr>
              <a:t> @ 25.85 bar </a:t>
            </a:r>
            <a:r>
              <a:rPr lang="en-US" sz="1200" b="1" dirty="0" smtClean="0">
                <a:solidFill>
                  <a:srgbClr val="C00000"/>
                </a:solidFill>
              </a:rPr>
              <a:t>(375 psi)</a:t>
            </a:r>
          </a:p>
          <a:p>
            <a:endParaRPr lang="en-US" sz="1200" b="1" dirty="0"/>
          </a:p>
          <a:p>
            <a:r>
              <a:rPr lang="en-US" sz="2000" b="1" dirty="0" smtClean="0"/>
              <a:t>R-503 (Lower stage</a:t>
            </a:r>
            <a:r>
              <a:rPr lang="en-US" sz="2000" b="1" dirty="0" smtClean="0"/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b="1" dirty="0" smtClean="0"/>
              <a:t>Chemical formula: </a:t>
            </a:r>
            <a:r>
              <a:rPr lang="en-US" dirty="0" smtClean="0"/>
              <a:t>CC1F3,CHF3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b="1" dirty="0" smtClean="0"/>
              <a:t>Boiling point:</a:t>
            </a:r>
            <a:endParaRPr lang="en-US" sz="1600" b="1" dirty="0" smtClean="0"/>
          </a:p>
          <a:p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- 87.5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°C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 @ 1 bar</a:t>
            </a:r>
          </a:p>
          <a:p>
            <a:r>
              <a:rPr lang="en-US" b="1" dirty="0" smtClean="0">
                <a:solidFill>
                  <a:srgbClr val="C00000"/>
                </a:solidFill>
              </a:rPr>
              <a:t>- 20</a:t>
            </a:r>
            <a:r>
              <a:rPr lang="en-US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°C</a:t>
            </a:r>
            <a:r>
              <a:rPr lang="en-US" b="1" dirty="0" smtClean="0">
                <a:solidFill>
                  <a:srgbClr val="C00000"/>
                </a:solidFill>
              </a:rPr>
              <a:t> @ 25.85 bar </a:t>
            </a:r>
            <a:r>
              <a:rPr lang="en-US" sz="1200" b="1" dirty="0" smtClean="0">
                <a:solidFill>
                  <a:srgbClr val="C00000"/>
                </a:solidFill>
              </a:rPr>
              <a:t>(375 psi)</a:t>
            </a:r>
            <a:endParaRPr lang="en-US" sz="1200" b="1" dirty="0">
              <a:solidFill>
                <a:srgbClr val="C00000"/>
              </a:solidFill>
            </a:endParaRPr>
          </a:p>
        </p:txBody>
      </p:sp>
      <p:sp>
        <p:nvSpPr>
          <p:cNvPr id="29" name="Curved Left Arrow 28"/>
          <p:cNvSpPr/>
          <p:nvPr/>
        </p:nvSpPr>
        <p:spPr>
          <a:xfrm flipH="1" flipV="1">
            <a:off x="4346147" y="1137858"/>
            <a:ext cx="417338" cy="815928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1" name="Curved Left Arrow 30"/>
          <p:cNvSpPr/>
          <p:nvPr/>
        </p:nvSpPr>
        <p:spPr>
          <a:xfrm>
            <a:off x="6616013" y="1195755"/>
            <a:ext cx="393741" cy="758031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2" name="Curved Up Arrow 31"/>
          <p:cNvSpPr/>
          <p:nvPr/>
        </p:nvSpPr>
        <p:spPr>
          <a:xfrm rot="16200000">
            <a:off x="6144643" y="4550796"/>
            <a:ext cx="568319" cy="346287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6" name="Curved Up Arrow 35"/>
          <p:cNvSpPr/>
          <p:nvPr/>
        </p:nvSpPr>
        <p:spPr>
          <a:xfrm rot="5400000">
            <a:off x="3919608" y="4604720"/>
            <a:ext cx="568319" cy="346287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7057281" y="5977527"/>
            <a:ext cx="76968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bg1">
                    <a:lumMod val="50000"/>
                  </a:schemeClr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- 80°C</a:t>
            </a:r>
            <a:endParaRPr lang="en-US" sz="1600" b="1" dirty="0">
              <a:solidFill>
                <a:schemeClr val="bg1">
                  <a:lumMod val="50000"/>
                </a:schemeClr>
              </a:solidFill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6802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3377765" y="591347"/>
            <a:ext cx="587523" cy="391022"/>
          </a:xfrm>
          <a:prstGeom prst="line">
            <a:avLst/>
          </a:prstGeom>
          <a:ln w="95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V="1">
            <a:off x="3377765" y="1758007"/>
            <a:ext cx="587523" cy="391022"/>
          </a:xfrm>
          <a:prstGeom prst="line">
            <a:avLst/>
          </a:prstGeom>
          <a:ln w="95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3377764" y="591347"/>
            <a:ext cx="1" cy="1557682"/>
          </a:xfrm>
          <a:prstGeom prst="line">
            <a:avLst/>
          </a:prstGeom>
          <a:ln w="95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3366993" y="1578633"/>
            <a:ext cx="54455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 smtClean="0"/>
              <a:t>Comp</a:t>
            </a:r>
            <a:endParaRPr lang="en-US" sz="1050" b="1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3958878" y="982369"/>
            <a:ext cx="0" cy="775638"/>
          </a:xfrm>
          <a:prstGeom prst="line">
            <a:avLst/>
          </a:prstGeom>
          <a:ln w="95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-2521536" y="-93473"/>
            <a:ext cx="304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entury Gothic" panose="020B0502020202020204" pitchFamily="34" charset="0"/>
              </a:rPr>
              <a:t>Liquefaction of oxygen Prototype cycle</a:t>
            </a:r>
            <a:endParaRPr lang="en-US" b="1" dirty="0">
              <a:latin typeface="Century Gothic" panose="020B0502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407729" y="885947"/>
            <a:ext cx="1814945" cy="87206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6410874" y="1255247"/>
            <a:ext cx="172754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Cooling</a:t>
            </a:r>
            <a:r>
              <a:rPr lang="en-US" sz="1600" dirty="0" smtClean="0"/>
              <a:t> </a:t>
            </a:r>
          </a:p>
          <a:p>
            <a:r>
              <a:rPr lang="en-US" sz="1400" dirty="0" smtClean="0"/>
              <a:t>by </a:t>
            </a:r>
            <a:r>
              <a:rPr lang="en-US" sz="1400" dirty="0" err="1" smtClean="0"/>
              <a:t>kelvinator</a:t>
            </a:r>
            <a:r>
              <a:rPr lang="en-US" sz="1400" dirty="0" smtClean="0"/>
              <a:t> fridge</a:t>
            </a:r>
            <a:endParaRPr lang="en-US" sz="1400" dirty="0"/>
          </a:p>
        </p:txBody>
      </p:sp>
      <p:sp>
        <p:nvSpPr>
          <p:cNvPr id="19" name="Rectangle 18"/>
          <p:cNvSpPr/>
          <p:nvPr/>
        </p:nvSpPr>
        <p:spPr>
          <a:xfrm>
            <a:off x="8860711" y="2036629"/>
            <a:ext cx="1800000" cy="259200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8846857" y="2036629"/>
            <a:ext cx="464325" cy="338554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HX</a:t>
            </a:r>
            <a:endParaRPr lang="en-US" b="1" dirty="0"/>
          </a:p>
        </p:txBody>
      </p:sp>
      <p:cxnSp>
        <p:nvCxnSpPr>
          <p:cNvPr id="26" name="Straight Connector 25"/>
          <p:cNvCxnSpPr/>
          <p:nvPr/>
        </p:nvCxnSpPr>
        <p:spPr>
          <a:xfrm flipV="1">
            <a:off x="9069357" y="2400344"/>
            <a:ext cx="445292" cy="208229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H="1" flipV="1">
            <a:off x="9064805" y="2610219"/>
            <a:ext cx="777735" cy="362298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V="1">
            <a:off x="9064805" y="2971885"/>
            <a:ext cx="777735" cy="362298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9051157" y="3333548"/>
            <a:ext cx="777735" cy="362298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V="1">
            <a:off x="9059067" y="3700151"/>
            <a:ext cx="777735" cy="362298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9059070" y="4059179"/>
            <a:ext cx="777735" cy="362298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8860711" y="2400344"/>
            <a:ext cx="653938" cy="1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8846857" y="4416797"/>
            <a:ext cx="1000235" cy="609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flipV="1">
            <a:off x="9771523" y="2241595"/>
            <a:ext cx="777735" cy="362298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H="1" flipV="1">
            <a:off x="9766971" y="2605539"/>
            <a:ext cx="777735" cy="362298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V="1">
            <a:off x="9766971" y="2967205"/>
            <a:ext cx="777735" cy="362298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9753323" y="3328868"/>
            <a:ext cx="777735" cy="362298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flipV="1">
            <a:off x="9761233" y="3695471"/>
            <a:ext cx="777735" cy="362298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9761236" y="4054499"/>
            <a:ext cx="777735" cy="362298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10117052" y="2031949"/>
            <a:ext cx="438750" cy="213847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flipV="1">
            <a:off x="10074812" y="4418207"/>
            <a:ext cx="474446" cy="205742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7" name="Straight Connector 56"/>
          <p:cNvCxnSpPr>
            <a:endCxn id="17" idx="1"/>
          </p:cNvCxnSpPr>
          <p:nvPr/>
        </p:nvCxnSpPr>
        <p:spPr>
          <a:xfrm>
            <a:off x="3954758" y="1321977"/>
            <a:ext cx="2452971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1" name="Straight Connector 60"/>
          <p:cNvCxnSpPr>
            <a:stCxn id="17" idx="3"/>
          </p:cNvCxnSpPr>
          <p:nvPr/>
        </p:nvCxnSpPr>
        <p:spPr>
          <a:xfrm flipV="1">
            <a:off x="8222674" y="1310444"/>
            <a:ext cx="1919516" cy="0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>
            <a:off x="10142212" y="1316367"/>
            <a:ext cx="0" cy="715582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8" name="Straight Connector 67"/>
          <p:cNvCxnSpPr/>
          <p:nvPr/>
        </p:nvCxnSpPr>
        <p:spPr>
          <a:xfrm flipH="1">
            <a:off x="10074812" y="4623949"/>
            <a:ext cx="0" cy="809169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1" name="Straight Connector 70"/>
          <p:cNvCxnSpPr/>
          <p:nvPr/>
        </p:nvCxnSpPr>
        <p:spPr>
          <a:xfrm flipH="1">
            <a:off x="8803224" y="5433118"/>
            <a:ext cx="1278000" cy="0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4" name="Isosceles Triangle 73"/>
          <p:cNvSpPr/>
          <p:nvPr/>
        </p:nvSpPr>
        <p:spPr>
          <a:xfrm>
            <a:off x="7818496" y="5436858"/>
            <a:ext cx="756000" cy="288000"/>
          </a:xfrm>
          <a:prstGeom prst="triangle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Isosceles Triangle 74"/>
          <p:cNvSpPr/>
          <p:nvPr/>
        </p:nvSpPr>
        <p:spPr>
          <a:xfrm flipV="1">
            <a:off x="7822846" y="5145118"/>
            <a:ext cx="756000" cy="288000"/>
          </a:xfrm>
          <a:prstGeom prst="triangle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ectangle 75"/>
          <p:cNvSpPr/>
          <p:nvPr/>
        </p:nvSpPr>
        <p:spPr>
          <a:xfrm>
            <a:off x="7586896" y="5070305"/>
            <a:ext cx="1219200" cy="725625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8" name="Straight Connector 77"/>
          <p:cNvCxnSpPr/>
          <p:nvPr/>
        </p:nvCxnSpPr>
        <p:spPr>
          <a:xfrm flipH="1">
            <a:off x="4067800" y="5433118"/>
            <a:ext cx="3528000" cy="0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1" name="Straight Connector 80"/>
          <p:cNvCxnSpPr/>
          <p:nvPr/>
        </p:nvCxnSpPr>
        <p:spPr>
          <a:xfrm flipV="1">
            <a:off x="4067800" y="5334011"/>
            <a:ext cx="318100" cy="99108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5" name="Straight Connector 84"/>
          <p:cNvCxnSpPr/>
          <p:nvPr/>
        </p:nvCxnSpPr>
        <p:spPr>
          <a:xfrm flipH="1">
            <a:off x="4048541" y="4416797"/>
            <a:ext cx="4806000" cy="0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0" name="Straight Connector 89"/>
          <p:cNvCxnSpPr/>
          <p:nvPr/>
        </p:nvCxnSpPr>
        <p:spPr>
          <a:xfrm flipH="1" flipV="1">
            <a:off x="2391572" y="2401310"/>
            <a:ext cx="6480000" cy="0"/>
          </a:xfrm>
          <a:prstGeom prst="line">
            <a:avLst/>
          </a:prstGeom>
          <a:ln w="38100">
            <a:solidFill>
              <a:schemeClr val="accent5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3" name="Straight Connector 92"/>
          <p:cNvCxnSpPr/>
          <p:nvPr/>
        </p:nvCxnSpPr>
        <p:spPr>
          <a:xfrm flipV="1">
            <a:off x="2385962" y="1310444"/>
            <a:ext cx="0" cy="1098000"/>
          </a:xfrm>
          <a:prstGeom prst="line">
            <a:avLst/>
          </a:prstGeom>
          <a:ln w="38100">
            <a:solidFill>
              <a:schemeClr val="accent5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6" name="Straight Connector 95"/>
          <p:cNvCxnSpPr/>
          <p:nvPr/>
        </p:nvCxnSpPr>
        <p:spPr>
          <a:xfrm flipH="1">
            <a:off x="2376919" y="1316367"/>
            <a:ext cx="1008000" cy="0"/>
          </a:xfrm>
          <a:prstGeom prst="line">
            <a:avLst/>
          </a:prstGeom>
          <a:ln w="38100">
            <a:solidFill>
              <a:schemeClr val="accent5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9" name="Rectangle 98"/>
          <p:cNvSpPr/>
          <p:nvPr/>
        </p:nvSpPr>
        <p:spPr>
          <a:xfrm>
            <a:off x="3602857" y="4252588"/>
            <a:ext cx="869459" cy="1355678"/>
          </a:xfrm>
          <a:prstGeom prst="rect">
            <a:avLst/>
          </a:prstGeom>
          <a:noFill/>
          <a:ln w="28575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3" name="Straight Connector 102"/>
          <p:cNvCxnSpPr/>
          <p:nvPr/>
        </p:nvCxnSpPr>
        <p:spPr>
          <a:xfrm>
            <a:off x="4074624" y="5236198"/>
            <a:ext cx="318100" cy="99108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4" name="Straight Connector 103"/>
          <p:cNvCxnSpPr/>
          <p:nvPr/>
        </p:nvCxnSpPr>
        <p:spPr>
          <a:xfrm flipV="1">
            <a:off x="4079173" y="5136115"/>
            <a:ext cx="318100" cy="99108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5" name="Straight Connector 104"/>
          <p:cNvCxnSpPr/>
          <p:nvPr/>
        </p:nvCxnSpPr>
        <p:spPr>
          <a:xfrm>
            <a:off x="4079174" y="5036033"/>
            <a:ext cx="318100" cy="99108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6" name="Straight Connector 105"/>
          <p:cNvCxnSpPr/>
          <p:nvPr/>
        </p:nvCxnSpPr>
        <p:spPr>
          <a:xfrm flipV="1">
            <a:off x="4070073" y="4935948"/>
            <a:ext cx="318100" cy="99108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7" name="Straight Connector 106"/>
          <p:cNvCxnSpPr/>
          <p:nvPr/>
        </p:nvCxnSpPr>
        <p:spPr>
          <a:xfrm>
            <a:off x="4065525" y="4831319"/>
            <a:ext cx="318100" cy="99108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8" name="Straight Connector 107"/>
          <p:cNvCxnSpPr/>
          <p:nvPr/>
        </p:nvCxnSpPr>
        <p:spPr>
          <a:xfrm flipV="1">
            <a:off x="4070075" y="4735779"/>
            <a:ext cx="318100" cy="99108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9" name="Straight Connector 108"/>
          <p:cNvCxnSpPr/>
          <p:nvPr/>
        </p:nvCxnSpPr>
        <p:spPr>
          <a:xfrm>
            <a:off x="4065524" y="4635699"/>
            <a:ext cx="318100" cy="99108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0" name="Straight Connector 109"/>
          <p:cNvCxnSpPr/>
          <p:nvPr/>
        </p:nvCxnSpPr>
        <p:spPr>
          <a:xfrm flipV="1">
            <a:off x="4056426" y="4535613"/>
            <a:ext cx="318100" cy="99108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1" name="Straight Connector 110"/>
          <p:cNvCxnSpPr/>
          <p:nvPr/>
        </p:nvCxnSpPr>
        <p:spPr>
          <a:xfrm>
            <a:off x="4065524" y="4417770"/>
            <a:ext cx="304452" cy="116865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5" name="Arc 114"/>
          <p:cNvSpPr/>
          <p:nvPr/>
        </p:nvSpPr>
        <p:spPr>
          <a:xfrm>
            <a:off x="3023349" y="3651411"/>
            <a:ext cx="715617" cy="1544057"/>
          </a:xfrm>
          <a:prstGeom prst="arc">
            <a:avLst/>
          </a:prstGeom>
          <a:ln w="2857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Arc 115"/>
          <p:cNvSpPr/>
          <p:nvPr/>
        </p:nvSpPr>
        <p:spPr>
          <a:xfrm>
            <a:off x="2602832" y="3168123"/>
            <a:ext cx="1391903" cy="2004815"/>
          </a:xfrm>
          <a:prstGeom prst="arc">
            <a:avLst>
              <a:gd name="adj1" fmla="val 16360384"/>
              <a:gd name="adj2" fmla="val 0"/>
            </a:avLst>
          </a:prstGeom>
          <a:ln w="2857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Arc 116"/>
          <p:cNvSpPr/>
          <p:nvPr/>
        </p:nvSpPr>
        <p:spPr>
          <a:xfrm flipV="1">
            <a:off x="3019119" y="4670505"/>
            <a:ext cx="715617" cy="1544057"/>
          </a:xfrm>
          <a:prstGeom prst="arc">
            <a:avLst/>
          </a:prstGeom>
          <a:ln w="2857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Arc 118"/>
          <p:cNvSpPr/>
          <p:nvPr/>
        </p:nvSpPr>
        <p:spPr>
          <a:xfrm flipV="1">
            <a:off x="2820666" y="4693031"/>
            <a:ext cx="1191102" cy="2045861"/>
          </a:xfrm>
          <a:prstGeom prst="arc">
            <a:avLst>
              <a:gd name="adj1" fmla="val 16311071"/>
              <a:gd name="adj2" fmla="val 0"/>
            </a:avLst>
          </a:prstGeom>
          <a:ln w="2857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1" name="Straight Connector 120"/>
          <p:cNvCxnSpPr/>
          <p:nvPr/>
        </p:nvCxnSpPr>
        <p:spPr>
          <a:xfrm>
            <a:off x="3734736" y="4418127"/>
            <a:ext cx="0" cy="1024406"/>
          </a:xfrm>
          <a:prstGeom prst="line">
            <a:avLst/>
          </a:prstGeom>
          <a:ln w="2857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/>
          <p:cNvCxnSpPr>
            <a:stCxn id="116" idx="2"/>
            <a:endCxn id="119" idx="2"/>
          </p:cNvCxnSpPr>
          <p:nvPr/>
        </p:nvCxnSpPr>
        <p:spPr>
          <a:xfrm>
            <a:off x="3994735" y="4170531"/>
            <a:ext cx="17033" cy="1545430"/>
          </a:xfrm>
          <a:prstGeom prst="line">
            <a:avLst/>
          </a:prstGeom>
          <a:ln w="2857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4" name="TextBox 133"/>
          <p:cNvSpPr txBox="1"/>
          <p:nvPr/>
        </p:nvSpPr>
        <p:spPr>
          <a:xfrm>
            <a:off x="2253214" y="3173709"/>
            <a:ext cx="13496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</a:rPr>
              <a:t>Oxygen Gas</a:t>
            </a:r>
            <a:endParaRPr lang="en-US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cxnSp>
        <p:nvCxnSpPr>
          <p:cNvPr id="136" name="Straight Arrow Connector 135"/>
          <p:cNvCxnSpPr/>
          <p:nvPr/>
        </p:nvCxnSpPr>
        <p:spPr>
          <a:xfrm flipV="1">
            <a:off x="2485011" y="3543128"/>
            <a:ext cx="900000" cy="0"/>
          </a:xfrm>
          <a:prstGeom prst="straightConnector1">
            <a:avLst/>
          </a:prstGeom>
          <a:ln w="38100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1" name="TextBox 140"/>
          <p:cNvSpPr txBox="1"/>
          <p:nvPr/>
        </p:nvSpPr>
        <p:spPr>
          <a:xfrm>
            <a:off x="2807018" y="6200912"/>
            <a:ext cx="5813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</a:rPr>
              <a:t>LOX </a:t>
            </a:r>
            <a:endParaRPr lang="en-US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cxnSp>
        <p:nvCxnSpPr>
          <p:cNvPr id="143" name="Straight Arrow Connector 142"/>
          <p:cNvCxnSpPr/>
          <p:nvPr/>
        </p:nvCxnSpPr>
        <p:spPr>
          <a:xfrm flipH="1">
            <a:off x="2889800" y="6556593"/>
            <a:ext cx="648000" cy="0"/>
          </a:xfrm>
          <a:prstGeom prst="straightConnector1">
            <a:avLst/>
          </a:prstGeom>
          <a:ln w="38100"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4" name="Line Callout 2 143"/>
          <p:cNvSpPr/>
          <p:nvPr/>
        </p:nvSpPr>
        <p:spPr>
          <a:xfrm>
            <a:off x="319972" y="1821452"/>
            <a:ext cx="1743794" cy="833076"/>
          </a:xfrm>
          <a:prstGeom prst="borderCallout2">
            <a:avLst>
              <a:gd name="adj1" fmla="val -766"/>
              <a:gd name="adj2" fmla="val 66353"/>
              <a:gd name="adj3" fmla="val -47819"/>
              <a:gd name="adj4" fmla="val 78549"/>
              <a:gd name="adj5" fmla="val -42124"/>
              <a:gd name="adj6" fmla="val 117904"/>
            </a:avLst>
          </a:prstGeom>
          <a:noFill/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" name="TextBox 144"/>
          <p:cNvSpPr txBox="1"/>
          <p:nvPr/>
        </p:nvSpPr>
        <p:spPr>
          <a:xfrm>
            <a:off x="313031" y="1823530"/>
            <a:ext cx="1760111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Point 1: N2 Gas </a:t>
            </a:r>
          </a:p>
          <a:p>
            <a:r>
              <a:rPr lang="en-US" sz="1600" dirty="0" smtClean="0"/>
              <a:t>P1 = 1 bar</a:t>
            </a:r>
          </a:p>
          <a:p>
            <a:r>
              <a:rPr lang="en-US" sz="1600" dirty="0" smtClean="0"/>
              <a:t>T1 = -165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°C (108K)</a:t>
            </a:r>
            <a:endParaRPr lang="en-US" sz="1600" dirty="0"/>
          </a:p>
        </p:txBody>
      </p:sp>
      <p:sp>
        <p:nvSpPr>
          <p:cNvPr id="146" name="Line Callout 2 145"/>
          <p:cNvSpPr/>
          <p:nvPr/>
        </p:nvSpPr>
        <p:spPr>
          <a:xfrm>
            <a:off x="4706501" y="74811"/>
            <a:ext cx="1508905" cy="1018131"/>
          </a:xfrm>
          <a:prstGeom prst="borderCallout2">
            <a:avLst>
              <a:gd name="adj1" fmla="val 41202"/>
              <a:gd name="adj2" fmla="val -359"/>
              <a:gd name="adj3" fmla="val 45930"/>
              <a:gd name="adj4" fmla="val -23046"/>
              <a:gd name="adj5" fmla="val 123136"/>
              <a:gd name="adj6" fmla="val -30720"/>
            </a:avLst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9" name="TextBox 148"/>
          <p:cNvSpPr txBox="1"/>
          <p:nvPr/>
        </p:nvSpPr>
        <p:spPr>
          <a:xfrm>
            <a:off x="4696320" y="140546"/>
            <a:ext cx="1644839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Point 2: N2 Gas</a:t>
            </a:r>
          </a:p>
          <a:p>
            <a:r>
              <a:rPr lang="en-US" sz="1600" dirty="0" smtClean="0"/>
              <a:t>P2 = 10 bar</a:t>
            </a:r>
          </a:p>
          <a:p>
            <a:r>
              <a:rPr lang="en-US" sz="1600" dirty="0" smtClean="0"/>
              <a:t>T2 = </a:t>
            </a:r>
            <a:endParaRPr lang="en-US" sz="1600" dirty="0"/>
          </a:p>
        </p:txBody>
      </p:sp>
      <p:sp>
        <p:nvSpPr>
          <p:cNvPr id="150" name="Line Callout 2 149"/>
          <p:cNvSpPr/>
          <p:nvPr/>
        </p:nvSpPr>
        <p:spPr>
          <a:xfrm>
            <a:off x="9799651" y="175848"/>
            <a:ext cx="1718577" cy="974169"/>
          </a:xfrm>
          <a:prstGeom prst="borderCallout2">
            <a:avLst>
              <a:gd name="adj1" fmla="val 49155"/>
              <a:gd name="adj2" fmla="val -1010"/>
              <a:gd name="adj3" fmla="val 49155"/>
              <a:gd name="adj4" fmla="val -47587"/>
              <a:gd name="adj5" fmla="val 116330"/>
              <a:gd name="adj6" fmla="val -58495"/>
            </a:avLst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1" name="TextBox 150"/>
          <p:cNvSpPr txBox="1"/>
          <p:nvPr/>
        </p:nvSpPr>
        <p:spPr>
          <a:xfrm>
            <a:off x="9799652" y="272898"/>
            <a:ext cx="1881514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Point 3: N2 Gas</a:t>
            </a:r>
          </a:p>
          <a:p>
            <a:r>
              <a:rPr lang="en-US" sz="1600" dirty="0" smtClean="0"/>
              <a:t>P3 = 10 bar</a:t>
            </a:r>
          </a:p>
          <a:p>
            <a:r>
              <a:rPr lang="en-US" sz="1600" dirty="0" smtClean="0"/>
              <a:t>T3 = -78 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°C (195K)</a:t>
            </a:r>
            <a:endParaRPr lang="en-US" sz="1600" dirty="0"/>
          </a:p>
        </p:txBody>
      </p:sp>
      <p:sp>
        <p:nvSpPr>
          <p:cNvPr id="153" name="Line Callout 2 152"/>
          <p:cNvSpPr/>
          <p:nvPr/>
        </p:nvSpPr>
        <p:spPr>
          <a:xfrm>
            <a:off x="9688230" y="5563227"/>
            <a:ext cx="2123262" cy="1102261"/>
          </a:xfrm>
          <a:prstGeom prst="borderCallout2">
            <a:avLst>
              <a:gd name="adj1" fmla="val 57179"/>
              <a:gd name="adj2" fmla="val 467"/>
              <a:gd name="adj3" fmla="val 38242"/>
              <a:gd name="adj4" fmla="val -21527"/>
              <a:gd name="adj5" fmla="val -13589"/>
              <a:gd name="adj6" fmla="val -30380"/>
            </a:avLst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" name="TextBox 153"/>
          <p:cNvSpPr txBox="1"/>
          <p:nvPr/>
        </p:nvSpPr>
        <p:spPr>
          <a:xfrm>
            <a:off x="9728469" y="5609362"/>
            <a:ext cx="209298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Point 4: N2 </a:t>
            </a:r>
            <a:r>
              <a:rPr lang="en-US" sz="1600" b="1" dirty="0" err="1" smtClean="0"/>
              <a:t>Liq</a:t>
            </a:r>
            <a:r>
              <a:rPr lang="en-US" sz="1600" b="1" dirty="0" smtClean="0"/>
              <a:t> or Gas</a:t>
            </a:r>
          </a:p>
          <a:p>
            <a:r>
              <a:rPr lang="en-US" sz="1600" dirty="0" smtClean="0"/>
              <a:t>P4 = 10 bar</a:t>
            </a:r>
          </a:p>
          <a:p>
            <a:r>
              <a:rPr lang="en-US" sz="1600" dirty="0" smtClean="0"/>
              <a:t>T4 = -170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°C </a:t>
            </a:r>
            <a:r>
              <a:rPr lang="en-US" sz="1600" dirty="0" smtClean="0"/>
              <a:t>(103K)</a:t>
            </a:r>
          </a:p>
          <a:p>
            <a:r>
              <a:rPr lang="en-US" sz="1600" b="1" i="1" dirty="0" smtClean="0">
                <a:solidFill>
                  <a:schemeClr val="accent4">
                    <a:lumMod val="50000"/>
                  </a:schemeClr>
                </a:solidFill>
              </a:rPr>
              <a:t> [T4 &lt; 105 K]</a:t>
            </a:r>
            <a:endParaRPr lang="en-US" sz="1600" b="1" i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55" name="Line Callout 2 154"/>
          <p:cNvSpPr/>
          <p:nvPr/>
        </p:nvSpPr>
        <p:spPr>
          <a:xfrm>
            <a:off x="5109484" y="5635510"/>
            <a:ext cx="2307962" cy="1103382"/>
          </a:xfrm>
          <a:prstGeom prst="borderCallout2">
            <a:avLst>
              <a:gd name="adj1" fmla="val 45471"/>
              <a:gd name="adj2" fmla="val -490"/>
              <a:gd name="adj3" fmla="val 33921"/>
              <a:gd name="adj4" fmla="val -12497"/>
              <a:gd name="adj5" fmla="val -20107"/>
              <a:gd name="adj6" fmla="val -16914"/>
            </a:avLst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6" name="TextBox 155"/>
          <p:cNvSpPr txBox="1"/>
          <p:nvPr/>
        </p:nvSpPr>
        <p:spPr>
          <a:xfrm>
            <a:off x="5166437" y="5664432"/>
            <a:ext cx="225100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Point 5: N2 Gas</a:t>
            </a:r>
          </a:p>
          <a:p>
            <a:r>
              <a:rPr lang="en-US" sz="1600" dirty="0" smtClean="0"/>
              <a:t>P5 = 1 bar</a:t>
            </a:r>
          </a:p>
          <a:p>
            <a:r>
              <a:rPr lang="en-US" sz="1600" dirty="0" smtClean="0"/>
              <a:t>T5 = -186.33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°C </a:t>
            </a:r>
            <a:r>
              <a:rPr lang="en-US" sz="1600" dirty="0" smtClean="0"/>
              <a:t>(86.67K)</a:t>
            </a:r>
          </a:p>
          <a:p>
            <a:r>
              <a:rPr lang="en-US" sz="1600" b="1" i="1" dirty="0" smtClean="0">
                <a:solidFill>
                  <a:schemeClr val="accent6">
                    <a:lumMod val="50000"/>
                  </a:schemeClr>
                </a:solidFill>
              </a:rPr>
              <a:t> [T5 &lt; 90K]</a:t>
            </a:r>
            <a:endParaRPr lang="en-US" sz="1600" b="1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57" name="Line Callout 2 156"/>
          <p:cNvSpPr/>
          <p:nvPr/>
        </p:nvSpPr>
        <p:spPr>
          <a:xfrm>
            <a:off x="6199183" y="3392725"/>
            <a:ext cx="1819522" cy="825932"/>
          </a:xfrm>
          <a:prstGeom prst="borderCallout2">
            <a:avLst>
              <a:gd name="adj1" fmla="val 36460"/>
              <a:gd name="adj2" fmla="val 673"/>
              <a:gd name="adj3" fmla="val 40001"/>
              <a:gd name="adj4" fmla="val -26424"/>
              <a:gd name="adj5" fmla="val 123126"/>
              <a:gd name="adj6" fmla="val -45166"/>
            </a:avLst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8" name="TextBox 157"/>
          <p:cNvSpPr txBox="1"/>
          <p:nvPr/>
        </p:nvSpPr>
        <p:spPr>
          <a:xfrm>
            <a:off x="6242995" y="3409078"/>
            <a:ext cx="17206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Point 6: N2 Gas</a:t>
            </a:r>
          </a:p>
          <a:p>
            <a:r>
              <a:rPr lang="en-US" sz="1600" dirty="0" smtClean="0"/>
              <a:t>P6 = 1 bar</a:t>
            </a:r>
          </a:p>
          <a:p>
            <a:r>
              <a:rPr lang="en-US" sz="1600" dirty="0" smtClean="0"/>
              <a:t>T6 = -183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°C (</a:t>
            </a:r>
            <a:r>
              <a:rPr lang="en-US" sz="1600" dirty="0" smtClean="0"/>
              <a:t>90 K) </a:t>
            </a:r>
            <a:endParaRPr lang="en-US" sz="1600" dirty="0"/>
          </a:p>
        </p:txBody>
      </p:sp>
      <p:sp>
        <p:nvSpPr>
          <p:cNvPr id="159" name="Rounded Rectangle 158"/>
          <p:cNvSpPr/>
          <p:nvPr/>
        </p:nvSpPr>
        <p:spPr>
          <a:xfrm>
            <a:off x="4392724" y="2205906"/>
            <a:ext cx="1117810" cy="397987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0" name="TextBox 159"/>
          <p:cNvSpPr txBox="1"/>
          <p:nvPr/>
        </p:nvSpPr>
        <p:spPr>
          <a:xfrm>
            <a:off x="4427324" y="2237990"/>
            <a:ext cx="10798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Filter drier</a:t>
            </a:r>
            <a:endParaRPr lang="en-US" sz="1600" b="1" dirty="0"/>
          </a:p>
        </p:txBody>
      </p:sp>
      <p:sp>
        <p:nvSpPr>
          <p:cNvPr id="162" name="Rounded Rectangle 161"/>
          <p:cNvSpPr/>
          <p:nvPr/>
        </p:nvSpPr>
        <p:spPr>
          <a:xfrm>
            <a:off x="186900" y="3795663"/>
            <a:ext cx="2941512" cy="223724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3" name="TextBox 162"/>
          <p:cNvSpPr txBox="1"/>
          <p:nvPr/>
        </p:nvSpPr>
        <p:spPr>
          <a:xfrm>
            <a:off x="259106" y="3940027"/>
            <a:ext cx="2838566" cy="20313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b="1" dirty="0">
                <a:latin typeface="Aharoni" panose="02010803020104030203" pitchFamily="2" charset="-79"/>
                <a:cs typeface="Aharoni" panose="02010803020104030203" pitchFamily="2" charset="-79"/>
              </a:rPr>
              <a:t>Boiling point 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 smtClean="0"/>
              <a:t>Nitrogen N2</a:t>
            </a:r>
          </a:p>
          <a:p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- 195.8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°C  (77.2K)@ 1 bar </a:t>
            </a:r>
          </a:p>
          <a:p>
            <a:r>
              <a:rPr lang="en-US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- 169.3°C (103.7K)</a:t>
            </a:r>
            <a:r>
              <a:rPr lang="en-US" b="1" dirty="0" smtClean="0">
                <a:solidFill>
                  <a:srgbClr val="C00000"/>
                </a:solidFill>
              </a:rPr>
              <a:t> @ 10 bar </a:t>
            </a:r>
            <a:endParaRPr lang="en-US" sz="1200" b="1" dirty="0" smtClean="0">
              <a:solidFill>
                <a:srgbClr val="C00000"/>
              </a:solidFill>
            </a:endParaRPr>
          </a:p>
          <a:p>
            <a:endParaRPr lang="en-US" sz="12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 smtClean="0"/>
              <a:t>Oxygen O2</a:t>
            </a:r>
          </a:p>
          <a:p>
            <a:r>
              <a:rPr lang="en-US" b="1" dirty="0" smtClean="0">
                <a:solidFill>
                  <a:schemeClr val="accent5">
                    <a:lumMod val="50000"/>
                  </a:schemeClr>
                </a:solidFill>
              </a:rPr>
              <a:t>- 183</a:t>
            </a:r>
            <a:r>
              <a:rPr lang="en-US" b="1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°C (90K)</a:t>
            </a:r>
            <a:r>
              <a:rPr lang="en-US" b="1" dirty="0" smtClean="0">
                <a:solidFill>
                  <a:schemeClr val="accent5">
                    <a:lumMod val="50000"/>
                  </a:schemeClr>
                </a:solidFill>
              </a:rPr>
              <a:t> @ 1 bar</a:t>
            </a:r>
          </a:p>
        </p:txBody>
      </p:sp>
      <p:grpSp>
        <p:nvGrpSpPr>
          <p:cNvPr id="185" name="Group 184"/>
          <p:cNvGrpSpPr/>
          <p:nvPr/>
        </p:nvGrpSpPr>
        <p:grpSpPr>
          <a:xfrm>
            <a:off x="6609347" y="1000396"/>
            <a:ext cx="1398925" cy="233881"/>
            <a:chOff x="6748885" y="947909"/>
            <a:chExt cx="1015349" cy="340848"/>
          </a:xfrm>
        </p:grpSpPr>
        <p:cxnSp>
          <p:nvCxnSpPr>
            <p:cNvPr id="173" name="Straight Connector 172"/>
            <p:cNvCxnSpPr/>
            <p:nvPr/>
          </p:nvCxnSpPr>
          <p:spPr>
            <a:xfrm rot="16200000">
              <a:off x="6639389" y="1068779"/>
              <a:ext cx="318100" cy="99108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4" name="Straight Connector 173"/>
            <p:cNvCxnSpPr/>
            <p:nvPr/>
          </p:nvCxnSpPr>
          <p:spPr>
            <a:xfrm rot="16200000" flipV="1">
              <a:off x="6737202" y="1061955"/>
              <a:ext cx="318100" cy="99108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5" name="Straight Connector 174"/>
            <p:cNvCxnSpPr/>
            <p:nvPr/>
          </p:nvCxnSpPr>
          <p:spPr>
            <a:xfrm rot="16200000">
              <a:off x="6837285" y="1057406"/>
              <a:ext cx="318100" cy="99108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6" name="Straight Connector 175"/>
            <p:cNvCxnSpPr/>
            <p:nvPr/>
          </p:nvCxnSpPr>
          <p:spPr>
            <a:xfrm rot="16200000" flipV="1">
              <a:off x="6937367" y="1057405"/>
              <a:ext cx="318100" cy="99108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7" name="Straight Connector 176"/>
            <p:cNvCxnSpPr/>
            <p:nvPr/>
          </p:nvCxnSpPr>
          <p:spPr>
            <a:xfrm rot="16200000">
              <a:off x="7037452" y="1066506"/>
              <a:ext cx="318100" cy="99108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8" name="Straight Connector 177"/>
            <p:cNvCxnSpPr/>
            <p:nvPr/>
          </p:nvCxnSpPr>
          <p:spPr>
            <a:xfrm rot="16200000" flipV="1">
              <a:off x="7142081" y="1071054"/>
              <a:ext cx="318100" cy="99108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9" name="Straight Connector 178"/>
            <p:cNvCxnSpPr/>
            <p:nvPr/>
          </p:nvCxnSpPr>
          <p:spPr>
            <a:xfrm rot="16200000">
              <a:off x="7237621" y="1066504"/>
              <a:ext cx="318100" cy="99108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0" name="Straight Connector 179"/>
            <p:cNvCxnSpPr/>
            <p:nvPr/>
          </p:nvCxnSpPr>
          <p:spPr>
            <a:xfrm rot="16200000" flipV="1">
              <a:off x="7337701" y="1071055"/>
              <a:ext cx="318100" cy="99108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1" name="Straight Connector 180"/>
            <p:cNvCxnSpPr/>
            <p:nvPr/>
          </p:nvCxnSpPr>
          <p:spPr>
            <a:xfrm rot="16200000">
              <a:off x="7437787" y="1080153"/>
              <a:ext cx="318100" cy="99108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2" name="Straight Connector 181"/>
            <p:cNvCxnSpPr/>
            <p:nvPr/>
          </p:nvCxnSpPr>
          <p:spPr>
            <a:xfrm rot="16200000" flipV="1">
              <a:off x="7553576" y="1069000"/>
              <a:ext cx="304452" cy="116865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187" name="Straight Connector 186"/>
          <p:cNvCxnSpPr/>
          <p:nvPr/>
        </p:nvCxnSpPr>
        <p:spPr>
          <a:xfrm flipV="1">
            <a:off x="6609346" y="494087"/>
            <a:ext cx="0" cy="72000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0" name="Straight Connector 189"/>
          <p:cNvCxnSpPr/>
          <p:nvPr/>
        </p:nvCxnSpPr>
        <p:spPr>
          <a:xfrm flipV="1">
            <a:off x="8011079" y="505544"/>
            <a:ext cx="0" cy="72000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2" name="Oval 191"/>
          <p:cNvSpPr/>
          <p:nvPr/>
        </p:nvSpPr>
        <p:spPr>
          <a:xfrm>
            <a:off x="6708319" y="461325"/>
            <a:ext cx="1195499" cy="308524"/>
          </a:xfrm>
          <a:prstGeom prst="ellipse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3" name="TextBox 192"/>
          <p:cNvSpPr txBox="1"/>
          <p:nvPr/>
        </p:nvSpPr>
        <p:spPr>
          <a:xfrm>
            <a:off x="6767208" y="487396"/>
            <a:ext cx="10525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dirty="0" smtClean="0"/>
              <a:t>-80</a:t>
            </a:r>
            <a:r>
              <a:rPr lang="en-US" sz="1200" b="1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°C (193K)</a:t>
            </a:r>
            <a:endParaRPr lang="en-US" sz="1200" b="1" i="1" dirty="0"/>
          </a:p>
        </p:txBody>
      </p:sp>
      <p:cxnSp>
        <p:nvCxnSpPr>
          <p:cNvPr id="3" name="Straight Arrow Connector 2"/>
          <p:cNvCxnSpPr/>
          <p:nvPr/>
        </p:nvCxnSpPr>
        <p:spPr>
          <a:xfrm>
            <a:off x="5109484" y="1301545"/>
            <a:ext cx="626298" cy="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Arrow Connector 96"/>
          <p:cNvCxnSpPr/>
          <p:nvPr/>
        </p:nvCxnSpPr>
        <p:spPr>
          <a:xfrm>
            <a:off x="5983048" y="4416797"/>
            <a:ext cx="626298" cy="0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Arrow Connector 97"/>
          <p:cNvCxnSpPr/>
          <p:nvPr/>
        </p:nvCxnSpPr>
        <p:spPr>
          <a:xfrm>
            <a:off x="8989684" y="1321977"/>
            <a:ext cx="626298" cy="0"/>
          </a:xfrm>
          <a:prstGeom prst="straightConnector1">
            <a:avLst/>
          </a:prstGeom>
          <a:ln w="381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Arrow Connector 99"/>
          <p:cNvCxnSpPr/>
          <p:nvPr/>
        </p:nvCxnSpPr>
        <p:spPr>
          <a:xfrm flipH="1">
            <a:off x="9302833" y="5432336"/>
            <a:ext cx="626298" cy="0"/>
          </a:xfrm>
          <a:prstGeom prst="straightConnector1">
            <a:avLst/>
          </a:prstGeom>
          <a:ln w="381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Arrow Connector 100"/>
          <p:cNvCxnSpPr/>
          <p:nvPr/>
        </p:nvCxnSpPr>
        <p:spPr>
          <a:xfrm flipH="1">
            <a:off x="5735782" y="5432336"/>
            <a:ext cx="626298" cy="0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Arrow Connector 101"/>
          <p:cNvCxnSpPr/>
          <p:nvPr/>
        </p:nvCxnSpPr>
        <p:spPr>
          <a:xfrm flipH="1">
            <a:off x="6609346" y="2401698"/>
            <a:ext cx="626298" cy="0"/>
          </a:xfrm>
          <a:prstGeom prst="straightConnector1">
            <a:avLst/>
          </a:prstGeom>
          <a:ln w="38100"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Arrow Connector 111"/>
          <p:cNvCxnSpPr/>
          <p:nvPr/>
        </p:nvCxnSpPr>
        <p:spPr>
          <a:xfrm rot="5400000" flipH="1">
            <a:off x="2072813" y="1924841"/>
            <a:ext cx="626298" cy="0"/>
          </a:xfrm>
          <a:prstGeom prst="straightConnector1">
            <a:avLst/>
          </a:prstGeom>
          <a:ln w="38100"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11791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2437767" y="6173577"/>
            <a:ext cx="1242739" cy="643438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4111157" y="2924473"/>
            <a:ext cx="1630020" cy="80896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3253070" y="535927"/>
            <a:ext cx="587523" cy="391022"/>
          </a:xfrm>
          <a:prstGeom prst="line">
            <a:avLst/>
          </a:prstGeom>
          <a:ln w="95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V="1">
            <a:off x="3253070" y="1702587"/>
            <a:ext cx="587523" cy="391022"/>
          </a:xfrm>
          <a:prstGeom prst="line">
            <a:avLst/>
          </a:prstGeom>
          <a:ln w="95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3253069" y="535927"/>
            <a:ext cx="1" cy="1557682"/>
          </a:xfrm>
          <a:prstGeom prst="line">
            <a:avLst/>
          </a:prstGeom>
          <a:ln w="95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3242298" y="1523213"/>
            <a:ext cx="54455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 smtClean="0"/>
              <a:t>Comp</a:t>
            </a:r>
            <a:endParaRPr lang="en-US" sz="1050" b="1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3834183" y="926949"/>
            <a:ext cx="0" cy="775638"/>
          </a:xfrm>
          <a:prstGeom prst="line">
            <a:avLst/>
          </a:prstGeom>
          <a:ln w="95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-2521536" y="-93473"/>
            <a:ext cx="304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entury Gothic" panose="020B0502020202020204" pitchFamily="34" charset="0"/>
              </a:rPr>
              <a:t>Liquefaction of oxygen Prototype cycle</a:t>
            </a:r>
            <a:endParaRPr lang="en-US" b="1" dirty="0">
              <a:latin typeface="Century Gothic" panose="020B0502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407729" y="885947"/>
            <a:ext cx="1814945" cy="87206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6410874" y="1255247"/>
            <a:ext cx="172754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Cooling</a:t>
            </a:r>
            <a:r>
              <a:rPr lang="en-US" sz="1600" dirty="0" smtClean="0"/>
              <a:t> </a:t>
            </a:r>
          </a:p>
          <a:p>
            <a:r>
              <a:rPr lang="en-US" sz="1400" dirty="0" smtClean="0"/>
              <a:t>by </a:t>
            </a:r>
            <a:r>
              <a:rPr lang="en-US" sz="1400" dirty="0" err="1" smtClean="0"/>
              <a:t>kelvinator</a:t>
            </a:r>
            <a:r>
              <a:rPr lang="en-US" sz="1400" dirty="0" smtClean="0"/>
              <a:t> fridge</a:t>
            </a:r>
            <a:endParaRPr lang="en-US" sz="1400" dirty="0"/>
          </a:p>
        </p:txBody>
      </p:sp>
      <p:sp>
        <p:nvSpPr>
          <p:cNvPr id="19" name="Rectangle 18"/>
          <p:cNvSpPr/>
          <p:nvPr/>
        </p:nvSpPr>
        <p:spPr>
          <a:xfrm>
            <a:off x="8860711" y="2036629"/>
            <a:ext cx="1800000" cy="259200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8846857" y="2036629"/>
            <a:ext cx="464325" cy="338554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HX</a:t>
            </a:r>
            <a:endParaRPr lang="en-US" b="1" dirty="0"/>
          </a:p>
        </p:txBody>
      </p:sp>
      <p:cxnSp>
        <p:nvCxnSpPr>
          <p:cNvPr id="26" name="Straight Connector 25"/>
          <p:cNvCxnSpPr/>
          <p:nvPr/>
        </p:nvCxnSpPr>
        <p:spPr>
          <a:xfrm flipV="1">
            <a:off x="9069357" y="2400344"/>
            <a:ext cx="445292" cy="208229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H="1" flipV="1">
            <a:off x="9064805" y="2610219"/>
            <a:ext cx="777735" cy="362298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V="1">
            <a:off x="9064805" y="2971885"/>
            <a:ext cx="777735" cy="362298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9051157" y="3333548"/>
            <a:ext cx="777735" cy="362298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V="1">
            <a:off x="9059067" y="3700151"/>
            <a:ext cx="777735" cy="362298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9059070" y="4059179"/>
            <a:ext cx="777735" cy="362298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8860711" y="2400344"/>
            <a:ext cx="653938" cy="1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8846857" y="4416797"/>
            <a:ext cx="1000235" cy="609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flipV="1">
            <a:off x="9771523" y="2241595"/>
            <a:ext cx="777735" cy="362298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H="1" flipV="1">
            <a:off x="9766971" y="2605539"/>
            <a:ext cx="777735" cy="362298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V="1">
            <a:off x="9766971" y="2967205"/>
            <a:ext cx="777735" cy="362298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9753323" y="3328868"/>
            <a:ext cx="777735" cy="362298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flipV="1">
            <a:off x="9761233" y="3695471"/>
            <a:ext cx="777735" cy="362298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9761236" y="4054499"/>
            <a:ext cx="777735" cy="362298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10117052" y="2031949"/>
            <a:ext cx="438750" cy="213847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flipV="1">
            <a:off x="10074812" y="4418207"/>
            <a:ext cx="474446" cy="205742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>
            <a:off x="3837704" y="1330038"/>
            <a:ext cx="259200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1" name="Straight Connector 60"/>
          <p:cNvCxnSpPr>
            <a:stCxn id="17" idx="3"/>
          </p:cNvCxnSpPr>
          <p:nvPr/>
        </p:nvCxnSpPr>
        <p:spPr>
          <a:xfrm flipV="1">
            <a:off x="8222674" y="1310444"/>
            <a:ext cx="1919516" cy="0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>
            <a:off x="10142212" y="1316367"/>
            <a:ext cx="0" cy="715582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8" name="Straight Connector 67"/>
          <p:cNvCxnSpPr/>
          <p:nvPr/>
        </p:nvCxnSpPr>
        <p:spPr>
          <a:xfrm flipH="1">
            <a:off x="10074812" y="4623949"/>
            <a:ext cx="0" cy="809169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1" name="Straight Connector 70"/>
          <p:cNvCxnSpPr/>
          <p:nvPr/>
        </p:nvCxnSpPr>
        <p:spPr>
          <a:xfrm flipH="1">
            <a:off x="8803224" y="5433118"/>
            <a:ext cx="1278000" cy="0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4" name="Isosceles Triangle 73"/>
          <p:cNvSpPr/>
          <p:nvPr/>
        </p:nvSpPr>
        <p:spPr>
          <a:xfrm>
            <a:off x="7818496" y="5436858"/>
            <a:ext cx="756000" cy="288000"/>
          </a:xfrm>
          <a:prstGeom prst="triangle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Isosceles Triangle 74"/>
          <p:cNvSpPr/>
          <p:nvPr/>
        </p:nvSpPr>
        <p:spPr>
          <a:xfrm flipV="1">
            <a:off x="7822846" y="5145118"/>
            <a:ext cx="756000" cy="288000"/>
          </a:xfrm>
          <a:prstGeom prst="triangle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ectangle 75"/>
          <p:cNvSpPr/>
          <p:nvPr/>
        </p:nvSpPr>
        <p:spPr>
          <a:xfrm>
            <a:off x="7586896" y="5070305"/>
            <a:ext cx="1219200" cy="725625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8" name="Straight Connector 77"/>
          <p:cNvCxnSpPr/>
          <p:nvPr/>
        </p:nvCxnSpPr>
        <p:spPr>
          <a:xfrm flipH="1">
            <a:off x="4067800" y="5433118"/>
            <a:ext cx="3528000" cy="0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1" name="Straight Connector 80"/>
          <p:cNvCxnSpPr/>
          <p:nvPr/>
        </p:nvCxnSpPr>
        <p:spPr>
          <a:xfrm flipV="1">
            <a:off x="4067800" y="5334011"/>
            <a:ext cx="318100" cy="99108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5" name="Straight Connector 84"/>
          <p:cNvCxnSpPr/>
          <p:nvPr/>
        </p:nvCxnSpPr>
        <p:spPr>
          <a:xfrm flipH="1">
            <a:off x="4062396" y="4416797"/>
            <a:ext cx="4806000" cy="0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0" name="Straight Connector 89"/>
          <p:cNvCxnSpPr/>
          <p:nvPr/>
        </p:nvCxnSpPr>
        <p:spPr>
          <a:xfrm flipH="1" flipV="1">
            <a:off x="2405427" y="2401310"/>
            <a:ext cx="2016000" cy="0"/>
          </a:xfrm>
          <a:prstGeom prst="line">
            <a:avLst/>
          </a:prstGeom>
          <a:ln w="38100">
            <a:solidFill>
              <a:schemeClr val="accent5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3" name="Straight Connector 92"/>
          <p:cNvCxnSpPr/>
          <p:nvPr/>
        </p:nvCxnSpPr>
        <p:spPr>
          <a:xfrm flipV="1">
            <a:off x="2385962" y="1310444"/>
            <a:ext cx="0" cy="1098000"/>
          </a:xfrm>
          <a:prstGeom prst="line">
            <a:avLst/>
          </a:prstGeom>
          <a:ln w="38100">
            <a:solidFill>
              <a:schemeClr val="accent5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6" name="Straight Connector 95"/>
          <p:cNvCxnSpPr/>
          <p:nvPr/>
        </p:nvCxnSpPr>
        <p:spPr>
          <a:xfrm flipH="1">
            <a:off x="2363064" y="1316367"/>
            <a:ext cx="900000" cy="0"/>
          </a:xfrm>
          <a:prstGeom prst="line">
            <a:avLst/>
          </a:prstGeom>
          <a:ln w="38100">
            <a:solidFill>
              <a:schemeClr val="accent5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9" name="Rectangle 98"/>
          <p:cNvSpPr/>
          <p:nvPr/>
        </p:nvSpPr>
        <p:spPr>
          <a:xfrm>
            <a:off x="3602857" y="4252588"/>
            <a:ext cx="869459" cy="1355678"/>
          </a:xfrm>
          <a:prstGeom prst="rect">
            <a:avLst/>
          </a:prstGeom>
          <a:noFill/>
          <a:ln w="28575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3" name="Straight Connector 102"/>
          <p:cNvCxnSpPr/>
          <p:nvPr/>
        </p:nvCxnSpPr>
        <p:spPr>
          <a:xfrm>
            <a:off x="4074624" y="5236198"/>
            <a:ext cx="318100" cy="99108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4" name="Straight Connector 103"/>
          <p:cNvCxnSpPr/>
          <p:nvPr/>
        </p:nvCxnSpPr>
        <p:spPr>
          <a:xfrm flipV="1">
            <a:off x="4079173" y="5136115"/>
            <a:ext cx="318100" cy="99108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5" name="Straight Connector 104"/>
          <p:cNvCxnSpPr/>
          <p:nvPr/>
        </p:nvCxnSpPr>
        <p:spPr>
          <a:xfrm>
            <a:off x="4079174" y="5036033"/>
            <a:ext cx="318100" cy="99108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6" name="Straight Connector 105"/>
          <p:cNvCxnSpPr/>
          <p:nvPr/>
        </p:nvCxnSpPr>
        <p:spPr>
          <a:xfrm flipV="1">
            <a:off x="4070073" y="4935948"/>
            <a:ext cx="318100" cy="99108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7" name="Straight Connector 106"/>
          <p:cNvCxnSpPr/>
          <p:nvPr/>
        </p:nvCxnSpPr>
        <p:spPr>
          <a:xfrm>
            <a:off x="4065525" y="4831319"/>
            <a:ext cx="318100" cy="99108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8" name="Straight Connector 107"/>
          <p:cNvCxnSpPr/>
          <p:nvPr/>
        </p:nvCxnSpPr>
        <p:spPr>
          <a:xfrm flipV="1">
            <a:off x="4070075" y="4735779"/>
            <a:ext cx="318100" cy="99108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9" name="Straight Connector 108"/>
          <p:cNvCxnSpPr/>
          <p:nvPr/>
        </p:nvCxnSpPr>
        <p:spPr>
          <a:xfrm>
            <a:off x="4065524" y="4635699"/>
            <a:ext cx="318100" cy="99108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0" name="Straight Connector 109"/>
          <p:cNvCxnSpPr/>
          <p:nvPr/>
        </p:nvCxnSpPr>
        <p:spPr>
          <a:xfrm flipV="1">
            <a:off x="4056426" y="4535613"/>
            <a:ext cx="318100" cy="99108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1" name="Straight Connector 110"/>
          <p:cNvCxnSpPr/>
          <p:nvPr/>
        </p:nvCxnSpPr>
        <p:spPr>
          <a:xfrm>
            <a:off x="4065524" y="4417770"/>
            <a:ext cx="304452" cy="116865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5" name="Arc 114"/>
          <p:cNvSpPr/>
          <p:nvPr/>
        </p:nvSpPr>
        <p:spPr>
          <a:xfrm flipH="1">
            <a:off x="3995713" y="3579539"/>
            <a:ext cx="1021593" cy="1544057"/>
          </a:xfrm>
          <a:prstGeom prst="arc">
            <a:avLst/>
          </a:prstGeom>
          <a:ln w="2857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Arc 115"/>
          <p:cNvSpPr/>
          <p:nvPr/>
        </p:nvSpPr>
        <p:spPr>
          <a:xfrm flipH="1">
            <a:off x="3737122" y="3139547"/>
            <a:ext cx="1393200" cy="2004815"/>
          </a:xfrm>
          <a:prstGeom prst="arc">
            <a:avLst>
              <a:gd name="adj1" fmla="val 16360384"/>
              <a:gd name="adj2" fmla="val 0"/>
            </a:avLst>
          </a:prstGeom>
          <a:ln w="2857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Arc 116"/>
          <p:cNvSpPr/>
          <p:nvPr/>
        </p:nvSpPr>
        <p:spPr>
          <a:xfrm flipV="1">
            <a:off x="3019119" y="4670505"/>
            <a:ext cx="715617" cy="1544057"/>
          </a:xfrm>
          <a:prstGeom prst="arc">
            <a:avLst>
              <a:gd name="adj1" fmla="val 15984177"/>
              <a:gd name="adj2" fmla="val 0"/>
            </a:avLst>
          </a:prstGeom>
          <a:ln w="2857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Arc 118"/>
          <p:cNvSpPr/>
          <p:nvPr/>
        </p:nvSpPr>
        <p:spPr>
          <a:xfrm flipV="1">
            <a:off x="2820666" y="4693031"/>
            <a:ext cx="1191102" cy="2045861"/>
          </a:xfrm>
          <a:prstGeom prst="arc">
            <a:avLst>
              <a:gd name="adj1" fmla="val 16311071"/>
              <a:gd name="adj2" fmla="val 0"/>
            </a:avLst>
          </a:prstGeom>
          <a:ln w="2857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1" name="Straight Connector 120"/>
          <p:cNvCxnSpPr/>
          <p:nvPr/>
        </p:nvCxnSpPr>
        <p:spPr>
          <a:xfrm>
            <a:off x="3734736" y="4146659"/>
            <a:ext cx="0" cy="1332000"/>
          </a:xfrm>
          <a:prstGeom prst="line">
            <a:avLst/>
          </a:prstGeom>
          <a:ln w="2857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/>
          <p:cNvCxnSpPr/>
          <p:nvPr/>
        </p:nvCxnSpPr>
        <p:spPr>
          <a:xfrm>
            <a:off x="3983657" y="4345357"/>
            <a:ext cx="28111" cy="1440000"/>
          </a:xfrm>
          <a:prstGeom prst="line">
            <a:avLst/>
          </a:prstGeom>
          <a:ln w="2857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4" name="TextBox 133"/>
          <p:cNvSpPr txBox="1"/>
          <p:nvPr/>
        </p:nvSpPr>
        <p:spPr>
          <a:xfrm>
            <a:off x="4462325" y="3388802"/>
            <a:ext cx="13496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</a:rPr>
              <a:t>Oxygen Gas</a:t>
            </a:r>
            <a:endParaRPr lang="en-US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cxnSp>
        <p:nvCxnSpPr>
          <p:cNvPr id="136" name="Straight Arrow Connector 135"/>
          <p:cNvCxnSpPr/>
          <p:nvPr/>
        </p:nvCxnSpPr>
        <p:spPr>
          <a:xfrm flipH="1">
            <a:off x="4000403" y="3366897"/>
            <a:ext cx="395266" cy="162304"/>
          </a:xfrm>
          <a:prstGeom prst="straightConnector1">
            <a:avLst/>
          </a:prstGeom>
          <a:ln w="38100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1" name="TextBox 140"/>
          <p:cNvSpPr txBox="1"/>
          <p:nvPr/>
        </p:nvSpPr>
        <p:spPr>
          <a:xfrm>
            <a:off x="2567993" y="6310630"/>
            <a:ext cx="5813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</a:rPr>
              <a:t>LOX </a:t>
            </a:r>
            <a:endParaRPr lang="en-US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cxnSp>
        <p:nvCxnSpPr>
          <p:cNvPr id="143" name="Straight Arrow Connector 142"/>
          <p:cNvCxnSpPr/>
          <p:nvPr/>
        </p:nvCxnSpPr>
        <p:spPr>
          <a:xfrm flipH="1">
            <a:off x="3250076" y="6242272"/>
            <a:ext cx="493438" cy="234096"/>
          </a:xfrm>
          <a:prstGeom prst="straightConnector1">
            <a:avLst/>
          </a:prstGeom>
          <a:ln w="38100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4" name="Line Callout 2 143"/>
          <p:cNvSpPr/>
          <p:nvPr/>
        </p:nvSpPr>
        <p:spPr>
          <a:xfrm>
            <a:off x="319972" y="1821452"/>
            <a:ext cx="1743794" cy="833076"/>
          </a:xfrm>
          <a:prstGeom prst="borderCallout2">
            <a:avLst>
              <a:gd name="adj1" fmla="val -766"/>
              <a:gd name="adj2" fmla="val 66353"/>
              <a:gd name="adj3" fmla="val -47819"/>
              <a:gd name="adj4" fmla="val 78549"/>
              <a:gd name="adj5" fmla="val -42124"/>
              <a:gd name="adj6" fmla="val 117904"/>
            </a:avLst>
          </a:prstGeom>
          <a:noFill/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" name="TextBox 144"/>
          <p:cNvSpPr txBox="1"/>
          <p:nvPr/>
        </p:nvSpPr>
        <p:spPr>
          <a:xfrm>
            <a:off x="313031" y="1823530"/>
            <a:ext cx="1760111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Point 1: N2 Gas </a:t>
            </a:r>
          </a:p>
          <a:p>
            <a:r>
              <a:rPr lang="en-US" sz="1600" dirty="0" smtClean="0"/>
              <a:t>P1 = 2 bar</a:t>
            </a:r>
          </a:p>
          <a:p>
            <a:r>
              <a:rPr lang="en-US" sz="1600" dirty="0" smtClean="0"/>
              <a:t>T1 = </a:t>
            </a:r>
            <a:r>
              <a:rPr lang="en-US" sz="1600" dirty="0"/>
              <a:t>7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°C (280K)</a:t>
            </a:r>
            <a:endParaRPr lang="en-US" sz="1600" dirty="0"/>
          </a:p>
        </p:txBody>
      </p:sp>
      <p:sp>
        <p:nvSpPr>
          <p:cNvPr id="146" name="Line Callout 2 145"/>
          <p:cNvSpPr/>
          <p:nvPr/>
        </p:nvSpPr>
        <p:spPr>
          <a:xfrm>
            <a:off x="4664936" y="268781"/>
            <a:ext cx="1623933" cy="832645"/>
          </a:xfrm>
          <a:prstGeom prst="borderCallout2">
            <a:avLst>
              <a:gd name="adj1" fmla="val 41202"/>
              <a:gd name="adj2" fmla="val -359"/>
              <a:gd name="adj3" fmla="val 45930"/>
              <a:gd name="adj4" fmla="val -23046"/>
              <a:gd name="adj5" fmla="val 123136"/>
              <a:gd name="adj6" fmla="val -30720"/>
            </a:avLst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9" name="TextBox 148"/>
          <p:cNvSpPr txBox="1"/>
          <p:nvPr/>
        </p:nvSpPr>
        <p:spPr>
          <a:xfrm>
            <a:off x="4665682" y="282943"/>
            <a:ext cx="1800405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Point 2: N2 Gas</a:t>
            </a:r>
          </a:p>
          <a:p>
            <a:r>
              <a:rPr lang="en-US" sz="1600" dirty="0" smtClean="0"/>
              <a:t>P2 = 15 bar</a:t>
            </a:r>
          </a:p>
          <a:p>
            <a:r>
              <a:rPr lang="en-US" sz="1600" dirty="0" smtClean="0"/>
              <a:t>T2 = 120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°C (393K)</a:t>
            </a:r>
            <a:endParaRPr lang="en-US" sz="1600" dirty="0"/>
          </a:p>
        </p:txBody>
      </p:sp>
      <p:sp>
        <p:nvSpPr>
          <p:cNvPr id="150" name="Line Callout 2 149"/>
          <p:cNvSpPr/>
          <p:nvPr/>
        </p:nvSpPr>
        <p:spPr>
          <a:xfrm>
            <a:off x="9147105" y="311746"/>
            <a:ext cx="1714325" cy="838271"/>
          </a:xfrm>
          <a:prstGeom prst="borderCallout2">
            <a:avLst>
              <a:gd name="adj1" fmla="val 46310"/>
              <a:gd name="adj2" fmla="val 1240"/>
              <a:gd name="adj3" fmla="val 47733"/>
              <a:gd name="adj4" fmla="val -18956"/>
              <a:gd name="adj5" fmla="val 117752"/>
              <a:gd name="adj6" fmla="val -27527"/>
            </a:avLst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1" name="TextBox 150"/>
          <p:cNvSpPr txBox="1"/>
          <p:nvPr/>
        </p:nvSpPr>
        <p:spPr>
          <a:xfrm>
            <a:off x="9146408" y="327661"/>
            <a:ext cx="1881514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Point 3: N2 Gas</a:t>
            </a:r>
          </a:p>
          <a:p>
            <a:r>
              <a:rPr lang="en-US" sz="1600" dirty="0" smtClean="0"/>
              <a:t>P3 = 15 bar</a:t>
            </a:r>
          </a:p>
          <a:p>
            <a:r>
              <a:rPr lang="en-US" sz="1600" dirty="0" smtClean="0"/>
              <a:t>T3 = -78 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°C (195K)</a:t>
            </a:r>
            <a:endParaRPr lang="en-US" sz="1600" dirty="0"/>
          </a:p>
        </p:txBody>
      </p:sp>
      <p:sp>
        <p:nvSpPr>
          <p:cNvPr id="153" name="Line Callout 2 152"/>
          <p:cNvSpPr/>
          <p:nvPr/>
        </p:nvSpPr>
        <p:spPr>
          <a:xfrm>
            <a:off x="9447934" y="5577543"/>
            <a:ext cx="1574440" cy="885430"/>
          </a:xfrm>
          <a:prstGeom prst="borderCallout2">
            <a:avLst>
              <a:gd name="adj1" fmla="val 57179"/>
              <a:gd name="adj2" fmla="val 467"/>
              <a:gd name="adj3" fmla="val 38242"/>
              <a:gd name="adj4" fmla="val -21527"/>
              <a:gd name="adj5" fmla="val -13589"/>
              <a:gd name="adj6" fmla="val -28620"/>
            </a:avLst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" name="TextBox 153"/>
          <p:cNvSpPr txBox="1"/>
          <p:nvPr/>
        </p:nvSpPr>
        <p:spPr>
          <a:xfrm>
            <a:off x="9440024" y="5625653"/>
            <a:ext cx="16876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Point 4: N2 </a:t>
            </a:r>
            <a:r>
              <a:rPr lang="en-US" sz="1600" b="1" dirty="0" err="1" smtClean="0"/>
              <a:t>Liq</a:t>
            </a:r>
            <a:endParaRPr lang="en-US" sz="1600" b="1" dirty="0" smtClean="0"/>
          </a:p>
          <a:p>
            <a:r>
              <a:rPr lang="en-US" sz="1600" dirty="0" smtClean="0"/>
              <a:t>P4 = 15 bar</a:t>
            </a:r>
          </a:p>
          <a:p>
            <a:r>
              <a:rPr lang="en-US" sz="1600" dirty="0" smtClean="0"/>
              <a:t>T4 = -178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°C </a:t>
            </a:r>
            <a:r>
              <a:rPr lang="en-US" sz="1600" dirty="0" smtClean="0"/>
              <a:t>(95K)</a:t>
            </a:r>
          </a:p>
        </p:txBody>
      </p:sp>
      <p:sp>
        <p:nvSpPr>
          <p:cNvPr id="155" name="Line Callout 2 154"/>
          <p:cNvSpPr/>
          <p:nvPr/>
        </p:nvSpPr>
        <p:spPr>
          <a:xfrm>
            <a:off x="5109484" y="5635510"/>
            <a:ext cx="2209158" cy="840858"/>
          </a:xfrm>
          <a:prstGeom prst="borderCallout2">
            <a:avLst>
              <a:gd name="adj1" fmla="val 45471"/>
              <a:gd name="adj2" fmla="val -490"/>
              <a:gd name="adj3" fmla="val 33921"/>
              <a:gd name="adj4" fmla="val -12497"/>
              <a:gd name="adj5" fmla="val -20107"/>
              <a:gd name="adj6" fmla="val -16914"/>
            </a:avLst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6" name="TextBox 155"/>
          <p:cNvSpPr txBox="1"/>
          <p:nvPr/>
        </p:nvSpPr>
        <p:spPr>
          <a:xfrm>
            <a:off x="5166437" y="5664432"/>
            <a:ext cx="22510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Point 5: N2 </a:t>
            </a:r>
            <a:r>
              <a:rPr lang="en-US" sz="1600" b="1" dirty="0" err="1"/>
              <a:t>L</a:t>
            </a:r>
            <a:r>
              <a:rPr lang="en-US" sz="1600" b="1" dirty="0" err="1" smtClean="0"/>
              <a:t>iq</a:t>
            </a:r>
            <a:r>
              <a:rPr lang="en-US" sz="1600" b="1" dirty="0" smtClean="0"/>
              <a:t> &amp; Gas</a:t>
            </a:r>
          </a:p>
          <a:p>
            <a:r>
              <a:rPr lang="en-US" sz="1600" dirty="0" smtClean="0"/>
              <a:t>P5 = 2 bar</a:t>
            </a:r>
          </a:p>
          <a:p>
            <a:r>
              <a:rPr lang="en-US" sz="1600" dirty="0" smtClean="0"/>
              <a:t>T5 = -189.38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°C </a:t>
            </a:r>
            <a:r>
              <a:rPr lang="en-US" sz="1600" dirty="0" smtClean="0"/>
              <a:t>(83.62 K)</a:t>
            </a:r>
          </a:p>
        </p:txBody>
      </p:sp>
      <p:sp>
        <p:nvSpPr>
          <p:cNvPr id="157" name="Line Callout 2 156"/>
          <p:cNvSpPr/>
          <p:nvPr/>
        </p:nvSpPr>
        <p:spPr>
          <a:xfrm>
            <a:off x="6460458" y="3459911"/>
            <a:ext cx="1819522" cy="821146"/>
          </a:xfrm>
          <a:prstGeom prst="borderCallout2">
            <a:avLst>
              <a:gd name="adj1" fmla="val 36460"/>
              <a:gd name="adj2" fmla="val 673"/>
              <a:gd name="adj3" fmla="val 40001"/>
              <a:gd name="adj4" fmla="val -26424"/>
              <a:gd name="adj5" fmla="val 114690"/>
              <a:gd name="adj6" fmla="val -42882"/>
            </a:avLst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8" name="TextBox 157"/>
          <p:cNvSpPr txBox="1"/>
          <p:nvPr/>
        </p:nvSpPr>
        <p:spPr>
          <a:xfrm>
            <a:off x="6506237" y="3478353"/>
            <a:ext cx="17206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Point 6: N2 Gas</a:t>
            </a:r>
          </a:p>
          <a:p>
            <a:r>
              <a:rPr lang="en-US" sz="1600" dirty="0" smtClean="0"/>
              <a:t>P6 = 2 bar</a:t>
            </a:r>
          </a:p>
          <a:p>
            <a:r>
              <a:rPr lang="en-US" sz="1600" dirty="0" smtClean="0"/>
              <a:t>T6 = -183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°C (</a:t>
            </a:r>
            <a:r>
              <a:rPr lang="en-US" sz="1600" dirty="0" smtClean="0"/>
              <a:t>90 K) </a:t>
            </a:r>
            <a:endParaRPr lang="en-US" sz="1600" dirty="0"/>
          </a:p>
        </p:txBody>
      </p:sp>
      <p:sp>
        <p:nvSpPr>
          <p:cNvPr id="159" name="Rounded Rectangle 158"/>
          <p:cNvSpPr/>
          <p:nvPr/>
        </p:nvSpPr>
        <p:spPr>
          <a:xfrm>
            <a:off x="2674763" y="2205906"/>
            <a:ext cx="1117810" cy="397987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0" name="TextBox 159"/>
          <p:cNvSpPr txBox="1"/>
          <p:nvPr/>
        </p:nvSpPr>
        <p:spPr>
          <a:xfrm>
            <a:off x="2709363" y="2237990"/>
            <a:ext cx="10798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Filter drier</a:t>
            </a:r>
            <a:endParaRPr lang="en-US" sz="1600" b="1" dirty="0"/>
          </a:p>
        </p:txBody>
      </p:sp>
      <p:sp>
        <p:nvSpPr>
          <p:cNvPr id="162" name="Rounded Rectangle 161"/>
          <p:cNvSpPr/>
          <p:nvPr/>
        </p:nvSpPr>
        <p:spPr>
          <a:xfrm>
            <a:off x="353159" y="3407734"/>
            <a:ext cx="2795446" cy="215847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3" name="TextBox 162"/>
          <p:cNvSpPr txBox="1"/>
          <p:nvPr/>
        </p:nvSpPr>
        <p:spPr>
          <a:xfrm>
            <a:off x="439220" y="3510532"/>
            <a:ext cx="2838566" cy="20313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b="1" dirty="0">
                <a:latin typeface="Aharoni" panose="02010803020104030203" pitchFamily="2" charset="-79"/>
                <a:cs typeface="Aharoni" panose="02010803020104030203" pitchFamily="2" charset="-79"/>
              </a:rPr>
              <a:t>Boiling point 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 smtClean="0"/>
              <a:t>Nitrogen N2</a:t>
            </a:r>
          </a:p>
          <a:p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- 189.38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°C (83.62K) @ 2 bar </a:t>
            </a:r>
          </a:p>
          <a:p>
            <a:r>
              <a:rPr lang="en-US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- 163°C (110K)</a:t>
            </a:r>
            <a:r>
              <a:rPr lang="en-US" b="1" dirty="0" smtClean="0">
                <a:solidFill>
                  <a:srgbClr val="C00000"/>
                </a:solidFill>
              </a:rPr>
              <a:t> @ 15 bar </a:t>
            </a:r>
            <a:endParaRPr lang="en-US" sz="1200" b="1" dirty="0" smtClean="0">
              <a:solidFill>
                <a:srgbClr val="C00000"/>
              </a:solidFill>
            </a:endParaRPr>
          </a:p>
          <a:p>
            <a:endParaRPr lang="en-US" sz="8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 smtClean="0"/>
              <a:t>Oxygen O2</a:t>
            </a:r>
          </a:p>
          <a:p>
            <a:r>
              <a:rPr lang="en-US" b="1" dirty="0" smtClean="0">
                <a:solidFill>
                  <a:schemeClr val="accent5">
                    <a:lumMod val="50000"/>
                  </a:schemeClr>
                </a:solidFill>
              </a:rPr>
              <a:t>- 183</a:t>
            </a:r>
            <a:r>
              <a:rPr lang="en-US" b="1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°C (90K)</a:t>
            </a:r>
            <a:r>
              <a:rPr lang="en-US" b="1" dirty="0" smtClean="0">
                <a:solidFill>
                  <a:schemeClr val="accent5">
                    <a:lumMod val="50000"/>
                  </a:schemeClr>
                </a:solidFill>
              </a:rPr>
              <a:t> @ 1 bar</a:t>
            </a:r>
          </a:p>
        </p:txBody>
      </p:sp>
      <p:grpSp>
        <p:nvGrpSpPr>
          <p:cNvPr id="185" name="Group 184"/>
          <p:cNvGrpSpPr/>
          <p:nvPr/>
        </p:nvGrpSpPr>
        <p:grpSpPr>
          <a:xfrm>
            <a:off x="6609347" y="1000396"/>
            <a:ext cx="1398925" cy="233881"/>
            <a:chOff x="6748885" y="947909"/>
            <a:chExt cx="1015349" cy="340848"/>
          </a:xfrm>
        </p:grpSpPr>
        <p:cxnSp>
          <p:nvCxnSpPr>
            <p:cNvPr id="173" name="Straight Connector 172"/>
            <p:cNvCxnSpPr/>
            <p:nvPr/>
          </p:nvCxnSpPr>
          <p:spPr>
            <a:xfrm rot="16200000">
              <a:off x="6639389" y="1068779"/>
              <a:ext cx="318100" cy="99108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4" name="Straight Connector 173"/>
            <p:cNvCxnSpPr/>
            <p:nvPr/>
          </p:nvCxnSpPr>
          <p:spPr>
            <a:xfrm rot="16200000" flipV="1">
              <a:off x="6737202" y="1061955"/>
              <a:ext cx="318100" cy="99108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5" name="Straight Connector 174"/>
            <p:cNvCxnSpPr/>
            <p:nvPr/>
          </p:nvCxnSpPr>
          <p:spPr>
            <a:xfrm rot="16200000">
              <a:off x="6837285" y="1057406"/>
              <a:ext cx="318100" cy="99108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6" name="Straight Connector 175"/>
            <p:cNvCxnSpPr/>
            <p:nvPr/>
          </p:nvCxnSpPr>
          <p:spPr>
            <a:xfrm rot="16200000" flipV="1">
              <a:off x="6937367" y="1057405"/>
              <a:ext cx="318100" cy="99108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7" name="Straight Connector 176"/>
            <p:cNvCxnSpPr/>
            <p:nvPr/>
          </p:nvCxnSpPr>
          <p:spPr>
            <a:xfrm rot="16200000">
              <a:off x="7037452" y="1066506"/>
              <a:ext cx="318100" cy="99108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8" name="Straight Connector 177"/>
            <p:cNvCxnSpPr/>
            <p:nvPr/>
          </p:nvCxnSpPr>
          <p:spPr>
            <a:xfrm rot="16200000" flipV="1">
              <a:off x="7142081" y="1071054"/>
              <a:ext cx="318100" cy="99108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9" name="Straight Connector 178"/>
            <p:cNvCxnSpPr/>
            <p:nvPr/>
          </p:nvCxnSpPr>
          <p:spPr>
            <a:xfrm rot="16200000">
              <a:off x="7237621" y="1066504"/>
              <a:ext cx="318100" cy="99108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0" name="Straight Connector 179"/>
            <p:cNvCxnSpPr/>
            <p:nvPr/>
          </p:nvCxnSpPr>
          <p:spPr>
            <a:xfrm rot="16200000" flipV="1">
              <a:off x="7337701" y="1071055"/>
              <a:ext cx="318100" cy="99108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1" name="Straight Connector 180"/>
            <p:cNvCxnSpPr/>
            <p:nvPr/>
          </p:nvCxnSpPr>
          <p:spPr>
            <a:xfrm rot="16200000">
              <a:off x="7437787" y="1080153"/>
              <a:ext cx="318100" cy="99108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2" name="Straight Connector 181"/>
            <p:cNvCxnSpPr/>
            <p:nvPr/>
          </p:nvCxnSpPr>
          <p:spPr>
            <a:xfrm rot="16200000" flipV="1">
              <a:off x="7553576" y="1069000"/>
              <a:ext cx="304452" cy="116865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187" name="Straight Connector 186"/>
          <p:cNvCxnSpPr/>
          <p:nvPr/>
        </p:nvCxnSpPr>
        <p:spPr>
          <a:xfrm flipV="1">
            <a:off x="6744111" y="449476"/>
            <a:ext cx="0" cy="72000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0" name="Straight Connector 189"/>
          <p:cNvCxnSpPr/>
          <p:nvPr/>
        </p:nvCxnSpPr>
        <p:spPr>
          <a:xfrm flipV="1">
            <a:off x="8011079" y="505544"/>
            <a:ext cx="0" cy="72000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2" name="Oval 191"/>
          <p:cNvSpPr/>
          <p:nvPr/>
        </p:nvSpPr>
        <p:spPr>
          <a:xfrm>
            <a:off x="6708319" y="461325"/>
            <a:ext cx="1195499" cy="308524"/>
          </a:xfrm>
          <a:prstGeom prst="ellipse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3" name="TextBox 192"/>
          <p:cNvSpPr txBox="1"/>
          <p:nvPr/>
        </p:nvSpPr>
        <p:spPr>
          <a:xfrm>
            <a:off x="6767208" y="487396"/>
            <a:ext cx="10525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dirty="0" smtClean="0"/>
              <a:t>-80</a:t>
            </a:r>
            <a:r>
              <a:rPr lang="en-US" sz="1200" b="1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°C (193K)</a:t>
            </a:r>
            <a:endParaRPr lang="en-US" sz="1200" b="1" i="1" dirty="0"/>
          </a:p>
        </p:txBody>
      </p:sp>
      <p:cxnSp>
        <p:nvCxnSpPr>
          <p:cNvPr id="3" name="Straight Arrow Connector 2"/>
          <p:cNvCxnSpPr/>
          <p:nvPr/>
        </p:nvCxnSpPr>
        <p:spPr>
          <a:xfrm>
            <a:off x="5109484" y="1315400"/>
            <a:ext cx="626298" cy="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Arrow Connector 96"/>
          <p:cNvCxnSpPr/>
          <p:nvPr/>
        </p:nvCxnSpPr>
        <p:spPr>
          <a:xfrm>
            <a:off x="5983048" y="4416797"/>
            <a:ext cx="626298" cy="0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Arrow Connector 97"/>
          <p:cNvCxnSpPr/>
          <p:nvPr/>
        </p:nvCxnSpPr>
        <p:spPr>
          <a:xfrm>
            <a:off x="8989684" y="1321977"/>
            <a:ext cx="626298" cy="0"/>
          </a:xfrm>
          <a:prstGeom prst="straightConnector1">
            <a:avLst/>
          </a:prstGeom>
          <a:ln w="381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Arrow Connector 99"/>
          <p:cNvCxnSpPr/>
          <p:nvPr/>
        </p:nvCxnSpPr>
        <p:spPr>
          <a:xfrm flipH="1">
            <a:off x="9302833" y="5432336"/>
            <a:ext cx="626298" cy="0"/>
          </a:xfrm>
          <a:prstGeom prst="straightConnector1">
            <a:avLst/>
          </a:prstGeom>
          <a:ln w="381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Arrow Connector 100"/>
          <p:cNvCxnSpPr/>
          <p:nvPr/>
        </p:nvCxnSpPr>
        <p:spPr>
          <a:xfrm flipH="1">
            <a:off x="5735782" y="5432336"/>
            <a:ext cx="626298" cy="0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Arrow Connector 101"/>
          <p:cNvCxnSpPr/>
          <p:nvPr/>
        </p:nvCxnSpPr>
        <p:spPr>
          <a:xfrm flipH="1">
            <a:off x="6609346" y="2401698"/>
            <a:ext cx="626298" cy="0"/>
          </a:xfrm>
          <a:prstGeom prst="straightConnector1">
            <a:avLst/>
          </a:prstGeom>
          <a:ln w="38100"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Arrow Connector 111"/>
          <p:cNvCxnSpPr/>
          <p:nvPr/>
        </p:nvCxnSpPr>
        <p:spPr>
          <a:xfrm rot="5400000" flipH="1">
            <a:off x="2072813" y="1924841"/>
            <a:ext cx="626298" cy="0"/>
          </a:xfrm>
          <a:prstGeom prst="straightConnector1">
            <a:avLst/>
          </a:prstGeom>
          <a:ln w="38100"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Connector 112"/>
          <p:cNvCxnSpPr/>
          <p:nvPr/>
        </p:nvCxnSpPr>
        <p:spPr>
          <a:xfrm flipH="1" flipV="1">
            <a:off x="5514468" y="2396542"/>
            <a:ext cx="3348000" cy="0"/>
          </a:xfrm>
          <a:prstGeom prst="line">
            <a:avLst/>
          </a:prstGeom>
          <a:ln w="38100">
            <a:solidFill>
              <a:schemeClr val="accent5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8" name="Straight Connector 117"/>
          <p:cNvCxnSpPr/>
          <p:nvPr/>
        </p:nvCxnSpPr>
        <p:spPr>
          <a:xfrm rot="16200000">
            <a:off x="4379466" y="3097385"/>
            <a:ext cx="218272" cy="136549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0" name="Straight Connector 119"/>
          <p:cNvCxnSpPr/>
          <p:nvPr/>
        </p:nvCxnSpPr>
        <p:spPr>
          <a:xfrm rot="16200000" flipV="1">
            <a:off x="4514231" y="3092703"/>
            <a:ext cx="218272" cy="136549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2" name="Straight Connector 121"/>
          <p:cNvCxnSpPr/>
          <p:nvPr/>
        </p:nvCxnSpPr>
        <p:spPr>
          <a:xfrm rot="16200000">
            <a:off x="4652123" y="3089581"/>
            <a:ext cx="218272" cy="136549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3" name="Straight Connector 122"/>
          <p:cNvCxnSpPr/>
          <p:nvPr/>
        </p:nvCxnSpPr>
        <p:spPr>
          <a:xfrm rot="16200000" flipV="1">
            <a:off x="4790014" y="3089581"/>
            <a:ext cx="218272" cy="136549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5" name="Straight Connector 124"/>
          <p:cNvCxnSpPr/>
          <p:nvPr/>
        </p:nvCxnSpPr>
        <p:spPr>
          <a:xfrm rot="16200000">
            <a:off x="4927909" y="3095825"/>
            <a:ext cx="218272" cy="136549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6" name="Straight Connector 125"/>
          <p:cNvCxnSpPr/>
          <p:nvPr/>
        </p:nvCxnSpPr>
        <p:spPr>
          <a:xfrm rot="16200000" flipV="1">
            <a:off x="5072064" y="3098946"/>
            <a:ext cx="218272" cy="136549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7" name="Straight Connector 126"/>
          <p:cNvCxnSpPr/>
          <p:nvPr/>
        </p:nvCxnSpPr>
        <p:spPr>
          <a:xfrm rot="16200000">
            <a:off x="5203697" y="3095824"/>
            <a:ext cx="218272" cy="136549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8" name="Straight Connector 127"/>
          <p:cNvCxnSpPr/>
          <p:nvPr/>
        </p:nvCxnSpPr>
        <p:spPr>
          <a:xfrm rot="16200000" flipV="1">
            <a:off x="5341585" y="3098947"/>
            <a:ext cx="218272" cy="136549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1" name="Straight Connector 130"/>
          <p:cNvCxnSpPr/>
          <p:nvPr/>
        </p:nvCxnSpPr>
        <p:spPr>
          <a:xfrm flipV="1">
            <a:off x="4420327" y="2403860"/>
            <a:ext cx="0" cy="86400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2" name="Straight Connector 131"/>
          <p:cNvCxnSpPr/>
          <p:nvPr/>
        </p:nvCxnSpPr>
        <p:spPr>
          <a:xfrm flipV="1">
            <a:off x="5517255" y="2415317"/>
            <a:ext cx="0" cy="86400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9" name="Line Callout 2 128"/>
          <p:cNvSpPr/>
          <p:nvPr/>
        </p:nvSpPr>
        <p:spPr>
          <a:xfrm>
            <a:off x="6556636" y="2489998"/>
            <a:ext cx="2123262" cy="850460"/>
          </a:xfrm>
          <a:prstGeom prst="borderCallout2">
            <a:avLst>
              <a:gd name="adj1" fmla="val 57179"/>
              <a:gd name="adj2" fmla="val 467"/>
              <a:gd name="adj3" fmla="val 38242"/>
              <a:gd name="adj4" fmla="val -21527"/>
              <a:gd name="adj5" fmla="val -13589"/>
              <a:gd name="adj6" fmla="val -30380"/>
            </a:avLst>
          </a:prstGeom>
          <a:noFill/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" name="TextBox 129"/>
          <p:cNvSpPr txBox="1"/>
          <p:nvPr/>
        </p:nvSpPr>
        <p:spPr>
          <a:xfrm>
            <a:off x="6569165" y="2522277"/>
            <a:ext cx="20929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Point 7: N2 </a:t>
            </a:r>
            <a:r>
              <a:rPr lang="en-US" sz="1600" b="1" dirty="0" err="1" smtClean="0"/>
              <a:t>Liq</a:t>
            </a:r>
            <a:r>
              <a:rPr lang="en-US" sz="1600" b="1" dirty="0" smtClean="0"/>
              <a:t> or Gas</a:t>
            </a:r>
          </a:p>
          <a:p>
            <a:r>
              <a:rPr lang="en-US" sz="1600" dirty="0" smtClean="0"/>
              <a:t>P4 = </a:t>
            </a:r>
            <a:r>
              <a:rPr lang="en-US" sz="1600" dirty="0"/>
              <a:t>2</a:t>
            </a:r>
            <a:r>
              <a:rPr lang="en-US" sz="1600" dirty="0" smtClean="0"/>
              <a:t> bar</a:t>
            </a:r>
          </a:p>
          <a:p>
            <a:r>
              <a:rPr lang="en-US" sz="1600" dirty="0" smtClean="0"/>
              <a:t>T4 = -113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°C </a:t>
            </a:r>
            <a:r>
              <a:rPr lang="en-US" sz="1600" dirty="0" smtClean="0"/>
              <a:t>(160K)</a:t>
            </a:r>
          </a:p>
        </p:txBody>
      </p:sp>
    </p:spTree>
    <p:extLst>
      <p:ext uri="{BB962C8B-B14F-4D97-AF65-F5344CB8AC3E}">
        <p14:creationId xmlns:p14="http://schemas.microsoft.com/office/powerpoint/2010/main" val="3440986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6" name="Group 235"/>
          <p:cNvGrpSpPr/>
          <p:nvPr/>
        </p:nvGrpSpPr>
        <p:grpSpPr>
          <a:xfrm>
            <a:off x="308438" y="336786"/>
            <a:ext cx="11483223" cy="6180109"/>
            <a:chOff x="308438" y="336786"/>
            <a:chExt cx="11483223" cy="6180109"/>
          </a:xfrm>
        </p:grpSpPr>
        <p:sp>
          <p:nvSpPr>
            <p:cNvPr id="2" name="Rectangle 1"/>
            <p:cNvSpPr/>
            <p:nvPr/>
          </p:nvSpPr>
          <p:spPr>
            <a:xfrm>
              <a:off x="2546579" y="1474118"/>
              <a:ext cx="1447085" cy="61698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2546579" y="1582031"/>
              <a:ext cx="1476463" cy="40115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Oxygen Inlet</a:t>
              </a:r>
              <a:endParaRPr lang="en-US" dirty="0"/>
            </a:p>
          </p:txBody>
        </p:sp>
        <p:sp>
          <p:nvSpPr>
            <p:cNvPr id="4" name="Rectangle 3"/>
            <p:cNvSpPr/>
            <p:nvPr/>
          </p:nvSpPr>
          <p:spPr>
            <a:xfrm>
              <a:off x="5573218" y="1474118"/>
              <a:ext cx="1098234" cy="61698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5694583" y="1582456"/>
              <a:ext cx="834745" cy="4011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Mixer</a:t>
              </a:r>
              <a:endParaRPr lang="en-US" dirty="0"/>
            </a:p>
          </p:txBody>
        </p:sp>
        <p:cxnSp>
          <p:nvCxnSpPr>
            <p:cNvPr id="10" name="Straight Arrow Connector 9"/>
            <p:cNvCxnSpPr/>
            <p:nvPr/>
          </p:nvCxnSpPr>
          <p:spPr>
            <a:xfrm>
              <a:off x="4641762" y="1782610"/>
              <a:ext cx="570554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4115695" y="1782610"/>
              <a:ext cx="1464503" cy="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3" name="Group 52"/>
            <p:cNvGrpSpPr/>
            <p:nvPr/>
          </p:nvGrpSpPr>
          <p:grpSpPr>
            <a:xfrm>
              <a:off x="7678871" y="1006971"/>
              <a:ext cx="587524" cy="1557682"/>
              <a:chOff x="6943539" y="733696"/>
              <a:chExt cx="540001" cy="1434103"/>
            </a:xfrm>
          </p:grpSpPr>
          <p:cxnSp>
            <p:nvCxnSpPr>
              <p:cNvPr id="43" name="Straight Connector 42"/>
              <p:cNvCxnSpPr/>
              <p:nvPr/>
            </p:nvCxnSpPr>
            <p:spPr>
              <a:xfrm>
                <a:off x="6943540" y="733696"/>
                <a:ext cx="540000" cy="36000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/>
              <p:cNvCxnSpPr/>
              <p:nvPr/>
            </p:nvCxnSpPr>
            <p:spPr>
              <a:xfrm flipV="1">
                <a:off x="6943540" y="1807799"/>
                <a:ext cx="540000" cy="36000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/>
              <p:cNvCxnSpPr/>
              <p:nvPr/>
            </p:nvCxnSpPr>
            <p:spPr>
              <a:xfrm flipH="1">
                <a:off x="6943539" y="733696"/>
                <a:ext cx="1" cy="1434103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/>
              <p:cNvCxnSpPr/>
              <p:nvPr/>
            </p:nvCxnSpPr>
            <p:spPr>
              <a:xfrm>
                <a:off x="7483540" y="1093696"/>
                <a:ext cx="0" cy="714103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cxnSp>
          <p:nvCxnSpPr>
            <p:cNvPr id="59" name="Straight Arrow Connector 58"/>
            <p:cNvCxnSpPr/>
            <p:nvPr/>
          </p:nvCxnSpPr>
          <p:spPr>
            <a:xfrm>
              <a:off x="6671452" y="1782610"/>
              <a:ext cx="570554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 flipV="1">
              <a:off x="6671452" y="1782610"/>
              <a:ext cx="1007419" cy="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Rectangle 62"/>
            <p:cNvSpPr/>
            <p:nvPr/>
          </p:nvSpPr>
          <p:spPr>
            <a:xfrm>
              <a:off x="9289930" y="1486810"/>
              <a:ext cx="1092246" cy="5916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9381298" y="1581607"/>
              <a:ext cx="1146471" cy="4011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Cooling</a:t>
              </a:r>
              <a:endParaRPr lang="en-US" dirty="0"/>
            </a:p>
          </p:txBody>
        </p:sp>
        <p:cxnSp>
          <p:nvCxnSpPr>
            <p:cNvPr id="65" name="Straight Arrow Connector 64"/>
            <p:cNvCxnSpPr/>
            <p:nvPr/>
          </p:nvCxnSpPr>
          <p:spPr>
            <a:xfrm>
              <a:off x="8259853" y="1782607"/>
              <a:ext cx="570554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 flipV="1">
              <a:off x="8259853" y="1782607"/>
              <a:ext cx="1007419" cy="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Rectangle 66"/>
            <p:cNvSpPr/>
            <p:nvPr/>
          </p:nvSpPr>
          <p:spPr>
            <a:xfrm>
              <a:off x="7678870" y="3731313"/>
              <a:ext cx="2350090" cy="132947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6" name="Group 95"/>
            <p:cNvGrpSpPr/>
            <p:nvPr/>
          </p:nvGrpSpPr>
          <p:grpSpPr>
            <a:xfrm>
              <a:off x="7675823" y="4583939"/>
              <a:ext cx="2350090" cy="365075"/>
              <a:chOff x="3152497" y="3992048"/>
              <a:chExt cx="2160000" cy="336112"/>
            </a:xfrm>
          </p:grpSpPr>
          <p:cxnSp>
            <p:nvCxnSpPr>
              <p:cNvPr id="74" name="Straight Connector 73"/>
              <p:cNvCxnSpPr/>
              <p:nvPr/>
            </p:nvCxnSpPr>
            <p:spPr>
              <a:xfrm>
                <a:off x="3152497" y="4159902"/>
                <a:ext cx="443258" cy="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75"/>
              <p:cNvCxnSpPr/>
              <p:nvPr/>
            </p:nvCxnSpPr>
            <p:spPr>
              <a:xfrm>
                <a:off x="4869239" y="4159902"/>
                <a:ext cx="443258" cy="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77"/>
              <p:cNvCxnSpPr/>
              <p:nvPr/>
            </p:nvCxnSpPr>
            <p:spPr>
              <a:xfrm flipV="1">
                <a:off x="3595755" y="4005943"/>
                <a:ext cx="131514" cy="153959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79"/>
              <p:cNvCxnSpPr/>
              <p:nvPr/>
            </p:nvCxnSpPr>
            <p:spPr>
              <a:xfrm>
                <a:off x="3727269" y="4005943"/>
                <a:ext cx="165462" cy="322217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81"/>
              <p:cNvCxnSpPr/>
              <p:nvPr/>
            </p:nvCxnSpPr>
            <p:spPr>
              <a:xfrm flipV="1">
                <a:off x="3892731" y="4005943"/>
                <a:ext cx="170328" cy="322217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86"/>
              <p:cNvCxnSpPr/>
              <p:nvPr/>
            </p:nvCxnSpPr>
            <p:spPr>
              <a:xfrm>
                <a:off x="4063059" y="4005943"/>
                <a:ext cx="165462" cy="322217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87"/>
              <p:cNvCxnSpPr/>
              <p:nvPr/>
            </p:nvCxnSpPr>
            <p:spPr>
              <a:xfrm flipV="1">
                <a:off x="4236473" y="3998794"/>
                <a:ext cx="191278" cy="322216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88"/>
              <p:cNvCxnSpPr/>
              <p:nvPr/>
            </p:nvCxnSpPr>
            <p:spPr>
              <a:xfrm>
                <a:off x="4420748" y="4005943"/>
                <a:ext cx="165462" cy="322217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89"/>
              <p:cNvCxnSpPr/>
              <p:nvPr/>
            </p:nvCxnSpPr>
            <p:spPr>
              <a:xfrm flipV="1">
                <a:off x="4593213" y="3992048"/>
                <a:ext cx="191278" cy="322216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3" name="Straight Connector 92"/>
              <p:cNvCxnSpPr/>
              <p:nvPr/>
            </p:nvCxnSpPr>
            <p:spPr>
              <a:xfrm>
                <a:off x="4785109" y="4005943"/>
                <a:ext cx="81513" cy="161108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97" name="Group 96"/>
            <p:cNvGrpSpPr/>
            <p:nvPr/>
          </p:nvGrpSpPr>
          <p:grpSpPr>
            <a:xfrm>
              <a:off x="7688346" y="3858275"/>
              <a:ext cx="2350090" cy="365075"/>
              <a:chOff x="3152497" y="3992048"/>
              <a:chExt cx="2160000" cy="336112"/>
            </a:xfrm>
          </p:grpSpPr>
          <p:cxnSp>
            <p:nvCxnSpPr>
              <p:cNvPr id="98" name="Straight Connector 97"/>
              <p:cNvCxnSpPr/>
              <p:nvPr/>
            </p:nvCxnSpPr>
            <p:spPr>
              <a:xfrm>
                <a:off x="3152497" y="4159902"/>
                <a:ext cx="443258" cy="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9" name="Straight Connector 98"/>
              <p:cNvCxnSpPr/>
              <p:nvPr/>
            </p:nvCxnSpPr>
            <p:spPr>
              <a:xfrm>
                <a:off x="4869239" y="4159902"/>
                <a:ext cx="443258" cy="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00" name="Straight Connector 99"/>
              <p:cNvCxnSpPr/>
              <p:nvPr/>
            </p:nvCxnSpPr>
            <p:spPr>
              <a:xfrm flipV="1">
                <a:off x="3595755" y="4005943"/>
                <a:ext cx="131514" cy="153959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01" name="Straight Connector 100"/>
              <p:cNvCxnSpPr/>
              <p:nvPr/>
            </p:nvCxnSpPr>
            <p:spPr>
              <a:xfrm>
                <a:off x="3727269" y="4005943"/>
                <a:ext cx="165462" cy="322217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02" name="Straight Connector 101"/>
              <p:cNvCxnSpPr/>
              <p:nvPr/>
            </p:nvCxnSpPr>
            <p:spPr>
              <a:xfrm flipV="1">
                <a:off x="3892731" y="4005944"/>
                <a:ext cx="191278" cy="322216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03" name="Straight Connector 102"/>
              <p:cNvCxnSpPr/>
              <p:nvPr/>
            </p:nvCxnSpPr>
            <p:spPr>
              <a:xfrm>
                <a:off x="4084009" y="4005943"/>
                <a:ext cx="144512" cy="322217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04" name="Straight Connector 103"/>
              <p:cNvCxnSpPr/>
              <p:nvPr/>
            </p:nvCxnSpPr>
            <p:spPr>
              <a:xfrm flipV="1">
                <a:off x="4236473" y="3998794"/>
                <a:ext cx="191278" cy="322216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05" name="Straight Connector 104"/>
              <p:cNvCxnSpPr/>
              <p:nvPr/>
            </p:nvCxnSpPr>
            <p:spPr>
              <a:xfrm>
                <a:off x="4420748" y="4005943"/>
                <a:ext cx="172465" cy="308322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06" name="Straight Connector 105"/>
              <p:cNvCxnSpPr/>
              <p:nvPr/>
            </p:nvCxnSpPr>
            <p:spPr>
              <a:xfrm flipV="1">
                <a:off x="4593213" y="3992048"/>
                <a:ext cx="191278" cy="322216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07" name="Straight Connector 106"/>
              <p:cNvCxnSpPr/>
              <p:nvPr/>
            </p:nvCxnSpPr>
            <p:spPr>
              <a:xfrm>
                <a:off x="4785109" y="4005943"/>
                <a:ext cx="81513" cy="161108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cxnSp>
          <p:nvCxnSpPr>
            <p:cNvPr id="110" name="Straight Connector 109"/>
            <p:cNvCxnSpPr/>
            <p:nvPr/>
          </p:nvCxnSpPr>
          <p:spPr>
            <a:xfrm>
              <a:off x="10398290" y="1782186"/>
              <a:ext cx="73588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/>
            <p:cNvCxnSpPr/>
            <p:nvPr/>
          </p:nvCxnSpPr>
          <p:spPr>
            <a:xfrm flipV="1">
              <a:off x="10022269" y="4766257"/>
              <a:ext cx="1111907" cy="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/>
            <p:cNvCxnSpPr/>
            <p:nvPr/>
          </p:nvCxnSpPr>
          <p:spPr>
            <a:xfrm>
              <a:off x="11134176" y="1782186"/>
              <a:ext cx="0" cy="2984071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8" name="Straight Arrow Connector 117"/>
            <p:cNvCxnSpPr/>
            <p:nvPr/>
          </p:nvCxnSpPr>
          <p:spPr>
            <a:xfrm>
              <a:off x="11134176" y="2641015"/>
              <a:ext cx="0" cy="63320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131" name="Group 130"/>
            <p:cNvGrpSpPr/>
            <p:nvPr/>
          </p:nvGrpSpPr>
          <p:grpSpPr>
            <a:xfrm>
              <a:off x="5512342" y="4443980"/>
              <a:ext cx="1096709" cy="625635"/>
              <a:chOff x="3428255" y="3898029"/>
              <a:chExt cx="1008000" cy="576000"/>
            </a:xfrm>
          </p:grpSpPr>
          <p:sp>
            <p:nvSpPr>
              <p:cNvPr id="119" name="Rectangle 118"/>
              <p:cNvSpPr/>
              <p:nvPr/>
            </p:nvSpPr>
            <p:spPr>
              <a:xfrm>
                <a:off x="3428255" y="3898029"/>
                <a:ext cx="1008000" cy="57600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28" name="Group 127"/>
              <p:cNvGrpSpPr/>
              <p:nvPr/>
            </p:nvGrpSpPr>
            <p:grpSpPr>
              <a:xfrm>
                <a:off x="3646859" y="3939589"/>
                <a:ext cx="504000" cy="504000"/>
                <a:chOff x="3646860" y="3957008"/>
                <a:chExt cx="472347" cy="500187"/>
              </a:xfrm>
            </p:grpSpPr>
            <p:sp>
              <p:nvSpPr>
                <p:cNvPr id="126" name="Isosceles Triangle 125"/>
                <p:cNvSpPr/>
                <p:nvPr/>
              </p:nvSpPr>
              <p:spPr>
                <a:xfrm>
                  <a:off x="3646860" y="4205195"/>
                  <a:ext cx="468000" cy="252000"/>
                </a:xfrm>
                <a:prstGeom prst="triangl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7" name="Isosceles Triangle 126"/>
                <p:cNvSpPr/>
                <p:nvPr/>
              </p:nvSpPr>
              <p:spPr>
                <a:xfrm flipV="1">
                  <a:off x="3651207" y="3957008"/>
                  <a:ext cx="468000" cy="252000"/>
                </a:xfrm>
                <a:prstGeom prst="triangl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cxnSp>
          <p:nvCxnSpPr>
            <p:cNvPr id="130" name="Straight Connector 129"/>
            <p:cNvCxnSpPr/>
            <p:nvPr/>
          </p:nvCxnSpPr>
          <p:spPr>
            <a:xfrm>
              <a:off x="6609051" y="4766257"/>
              <a:ext cx="1079295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3" name="Straight Arrow Connector 132"/>
            <p:cNvCxnSpPr/>
            <p:nvPr/>
          </p:nvCxnSpPr>
          <p:spPr>
            <a:xfrm flipH="1" flipV="1">
              <a:off x="6993620" y="4766257"/>
              <a:ext cx="381040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34" name="TextBox 133"/>
            <p:cNvSpPr txBox="1"/>
            <p:nvPr/>
          </p:nvSpPr>
          <p:spPr>
            <a:xfrm>
              <a:off x="7640770" y="3671989"/>
              <a:ext cx="680549" cy="4011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HX</a:t>
              </a:r>
              <a:endParaRPr lang="en-US" dirty="0"/>
            </a:p>
          </p:txBody>
        </p:sp>
        <p:sp>
          <p:nvSpPr>
            <p:cNvPr id="135" name="TextBox 134"/>
            <p:cNvSpPr txBox="1"/>
            <p:nvPr/>
          </p:nvSpPr>
          <p:spPr>
            <a:xfrm>
              <a:off x="5630036" y="5047215"/>
              <a:ext cx="1027669" cy="3008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Throttling</a:t>
              </a:r>
              <a:endParaRPr lang="en-US" sz="1200" dirty="0"/>
            </a:p>
          </p:txBody>
        </p:sp>
        <p:sp>
          <p:nvSpPr>
            <p:cNvPr id="136" name="Rectangle 135"/>
            <p:cNvSpPr/>
            <p:nvPr/>
          </p:nvSpPr>
          <p:spPr>
            <a:xfrm>
              <a:off x="2914462" y="4348463"/>
              <a:ext cx="1566726" cy="117306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" name="TextBox 136"/>
            <p:cNvSpPr txBox="1"/>
            <p:nvPr/>
          </p:nvSpPr>
          <p:spPr>
            <a:xfrm>
              <a:off x="3169151" y="4750057"/>
              <a:ext cx="1126719" cy="3677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Separator</a:t>
              </a:r>
              <a:endParaRPr lang="en-US" sz="1600" dirty="0"/>
            </a:p>
          </p:txBody>
        </p:sp>
        <p:cxnSp>
          <p:nvCxnSpPr>
            <p:cNvPr id="138" name="Straight Connector 137"/>
            <p:cNvCxnSpPr/>
            <p:nvPr/>
          </p:nvCxnSpPr>
          <p:spPr>
            <a:xfrm flipV="1">
              <a:off x="4481188" y="4774070"/>
              <a:ext cx="1031154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9" name="Straight Arrow Connector 138"/>
            <p:cNvCxnSpPr/>
            <p:nvPr/>
          </p:nvCxnSpPr>
          <p:spPr>
            <a:xfrm flipH="1" flipV="1">
              <a:off x="4883190" y="4774022"/>
              <a:ext cx="381040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44" name="Rectangle 143"/>
            <p:cNvSpPr/>
            <p:nvPr/>
          </p:nvSpPr>
          <p:spPr>
            <a:xfrm>
              <a:off x="348270" y="4933921"/>
              <a:ext cx="1418772" cy="58618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5" name="Straight Connector 144"/>
            <p:cNvCxnSpPr/>
            <p:nvPr/>
          </p:nvCxnSpPr>
          <p:spPr>
            <a:xfrm flipV="1">
              <a:off x="1767042" y="5227013"/>
              <a:ext cx="1147420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6" name="Straight Arrow Connector 145"/>
            <p:cNvCxnSpPr/>
            <p:nvPr/>
          </p:nvCxnSpPr>
          <p:spPr>
            <a:xfrm flipH="1">
              <a:off x="2168207" y="5227012"/>
              <a:ext cx="381041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51" name="TextBox 150"/>
            <p:cNvSpPr txBox="1"/>
            <p:nvPr/>
          </p:nvSpPr>
          <p:spPr>
            <a:xfrm>
              <a:off x="308438" y="5046887"/>
              <a:ext cx="158843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Liquid Oxygen</a:t>
              </a:r>
              <a:endParaRPr lang="en-US" dirty="0"/>
            </a:p>
          </p:txBody>
        </p:sp>
        <p:cxnSp>
          <p:nvCxnSpPr>
            <p:cNvPr id="152" name="Straight Connector 151"/>
            <p:cNvCxnSpPr/>
            <p:nvPr/>
          </p:nvCxnSpPr>
          <p:spPr>
            <a:xfrm flipV="1">
              <a:off x="2077124" y="4639452"/>
              <a:ext cx="837338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3" name="Straight Arrow Connector 152"/>
            <p:cNvCxnSpPr/>
            <p:nvPr/>
          </p:nvCxnSpPr>
          <p:spPr>
            <a:xfrm flipH="1">
              <a:off x="2445037" y="4639452"/>
              <a:ext cx="381041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5" name="Straight Connector 154"/>
            <p:cNvCxnSpPr/>
            <p:nvPr/>
          </p:nvCxnSpPr>
          <p:spPr>
            <a:xfrm flipH="1">
              <a:off x="2077124" y="4039954"/>
              <a:ext cx="5610822" cy="840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9" name="Straight Connector 158"/>
            <p:cNvCxnSpPr/>
            <p:nvPr/>
          </p:nvCxnSpPr>
          <p:spPr>
            <a:xfrm flipV="1">
              <a:off x="2077124" y="4048358"/>
              <a:ext cx="0" cy="596988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2" name="Straight Arrow Connector 161"/>
            <p:cNvCxnSpPr/>
            <p:nvPr/>
          </p:nvCxnSpPr>
          <p:spPr>
            <a:xfrm>
              <a:off x="4214174" y="4047389"/>
              <a:ext cx="601088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4" name="Straight Connector 163"/>
            <p:cNvCxnSpPr/>
            <p:nvPr/>
          </p:nvCxnSpPr>
          <p:spPr>
            <a:xfrm flipV="1">
              <a:off x="10038435" y="4048590"/>
              <a:ext cx="489333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7" name="Straight Connector 166"/>
            <p:cNvCxnSpPr/>
            <p:nvPr/>
          </p:nvCxnSpPr>
          <p:spPr>
            <a:xfrm flipV="1">
              <a:off x="10527769" y="3129182"/>
              <a:ext cx="0" cy="919176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9" name="Straight Connector 168"/>
            <p:cNvCxnSpPr/>
            <p:nvPr/>
          </p:nvCxnSpPr>
          <p:spPr>
            <a:xfrm flipH="1">
              <a:off x="4601495" y="3129182"/>
              <a:ext cx="5930890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2" name="Straight Arrow Connector 171"/>
            <p:cNvCxnSpPr>
              <a:stCxn id="3" idx="3"/>
            </p:cNvCxnSpPr>
            <p:nvPr/>
          </p:nvCxnSpPr>
          <p:spPr>
            <a:xfrm flipV="1">
              <a:off x="4023042" y="1782187"/>
              <a:ext cx="215110" cy="42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4" name="Straight Connector 173"/>
            <p:cNvCxnSpPr/>
            <p:nvPr/>
          </p:nvCxnSpPr>
          <p:spPr>
            <a:xfrm>
              <a:off x="4601495" y="1782186"/>
              <a:ext cx="0" cy="1346996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7" name="Straight Arrow Connector 176"/>
            <p:cNvCxnSpPr/>
            <p:nvPr/>
          </p:nvCxnSpPr>
          <p:spPr>
            <a:xfrm flipH="1">
              <a:off x="6986679" y="3129182"/>
              <a:ext cx="569655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9" name="Straight Arrow Connector 178"/>
            <p:cNvCxnSpPr/>
            <p:nvPr/>
          </p:nvCxnSpPr>
          <p:spPr>
            <a:xfrm flipV="1">
              <a:off x="4601495" y="2146858"/>
              <a:ext cx="0" cy="31731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80" name="TextBox 179"/>
            <p:cNvSpPr txBox="1"/>
            <p:nvPr/>
          </p:nvSpPr>
          <p:spPr>
            <a:xfrm>
              <a:off x="7668100" y="1994257"/>
              <a:ext cx="544556" cy="2757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dirty="0" smtClean="0"/>
                <a:t>Comp</a:t>
              </a:r>
              <a:endParaRPr lang="en-US" sz="1050" dirty="0"/>
            </a:p>
          </p:txBody>
        </p:sp>
        <p:grpSp>
          <p:nvGrpSpPr>
            <p:cNvPr id="184" name="Group 183"/>
            <p:cNvGrpSpPr/>
            <p:nvPr/>
          </p:nvGrpSpPr>
          <p:grpSpPr>
            <a:xfrm>
              <a:off x="1223419" y="1203338"/>
              <a:ext cx="1398074" cy="1248935"/>
              <a:chOff x="1630439" y="604218"/>
              <a:chExt cx="1648384" cy="1149851"/>
            </a:xfrm>
          </p:grpSpPr>
          <p:sp>
            <p:nvSpPr>
              <p:cNvPr id="181" name="Left Brace 180"/>
              <p:cNvSpPr/>
              <p:nvPr/>
            </p:nvSpPr>
            <p:spPr>
              <a:xfrm>
                <a:off x="1630439" y="604218"/>
                <a:ext cx="452386" cy="1141269"/>
              </a:xfrm>
              <a:prstGeom prst="leftBrac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3" name="TextBox 182"/>
              <p:cNvSpPr txBox="1"/>
              <p:nvPr/>
            </p:nvSpPr>
            <p:spPr>
              <a:xfrm>
                <a:off x="1828147" y="606464"/>
                <a:ext cx="1450676" cy="11476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 smtClean="0"/>
                  <a:t>Oxygen inlet</a:t>
                </a:r>
              </a:p>
              <a:p>
                <a:endParaRPr lang="en-US" sz="300" dirty="0" smtClean="0"/>
              </a:p>
              <a:p>
                <a:r>
                  <a:rPr lang="en-US" sz="1200" dirty="0" smtClean="0"/>
                  <a:t>ṁ = 0.07737 Kg/sec</a:t>
                </a:r>
              </a:p>
              <a:p>
                <a:r>
                  <a:rPr lang="en-US" sz="1200" dirty="0" smtClean="0"/>
                  <a:t>P = 1 bar</a:t>
                </a:r>
              </a:p>
              <a:p>
                <a:r>
                  <a:rPr lang="en-US" sz="1200" dirty="0" smtClean="0"/>
                  <a:t>T = 300 K</a:t>
                </a:r>
              </a:p>
              <a:p>
                <a:r>
                  <a:rPr lang="en-US" sz="1200" dirty="0" smtClean="0"/>
                  <a:t>H = 272.71 kJ/Kg </a:t>
                </a:r>
                <a:endParaRPr lang="en-US" sz="1200" dirty="0"/>
              </a:p>
            </p:txBody>
          </p:sp>
        </p:grpSp>
        <p:grpSp>
          <p:nvGrpSpPr>
            <p:cNvPr id="186" name="Group 185"/>
            <p:cNvGrpSpPr/>
            <p:nvPr/>
          </p:nvGrpSpPr>
          <p:grpSpPr>
            <a:xfrm>
              <a:off x="6281900" y="336786"/>
              <a:ext cx="1423440" cy="1107349"/>
              <a:chOff x="1630439" y="604218"/>
              <a:chExt cx="1559313" cy="1055866"/>
            </a:xfrm>
          </p:grpSpPr>
          <p:sp>
            <p:nvSpPr>
              <p:cNvPr id="187" name="Left Brace 186"/>
              <p:cNvSpPr/>
              <p:nvPr/>
            </p:nvSpPr>
            <p:spPr>
              <a:xfrm>
                <a:off x="1630439" y="604218"/>
                <a:ext cx="452386" cy="1055865"/>
              </a:xfrm>
              <a:prstGeom prst="leftBrac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8" name="TextBox 187"/>
              <p:cNvSpPr txBox="1"/>
              <p:nvPr/>
            </p:nvSpPr>
            <p:spPr>
              <a:xfrm>
                <a:off x="1828150" y="606464"/>
                <a:ext cx="1361602" cy="10536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 smtClean="0"/>
                  <a:t>Point 1</a:t>
                </a:r>
              </a:p>
              <a:p>
                <a:endParaRPr lang="en-US" sz="300" dirty="0" smtClean="0"/>
              </a:p>
              <a:p>
                <a:r>
                  <a:rPr lang="en-US" sz="1200" dirty="0" smtClean="0"/>
                  <a:t>ṁ = 2.75 Kg/sec</a:t>
                </a:r>
              </a:p>
              <a:p>
                <a:r>
                  <a:rPr lang="en-US" sz="1200" dirty="0" smtClean="0"/>
                  <a:t>P = 1 bar</a:t>
                </a:r>
              </a:p>
              <a:p>
                <a:r>
                  <a:rPr lang="en-US" sz="1200" dirty="0" smtClean="0"/>
                  <a:t>T = 290 K</a:t>
                </a:r>
              </a:p>
              <a:p>
                <a:r>
                  <a:rPr lang="en-US" sz="1200" dirty="0" smtClean="0"/>
                  <a:t>H = 263.52 kJ/Kg</a:t>
                </a:r>
                <a:endParaRPr lang="en-US" sz="1200" dirty="0"/>
              </a:p>
            </p:txBody>
          </p:sp>
        </p:grpSp>
        <p:grpSp>
          <p:nvGrpSpPr>
            <p:cNvPr id="198" name="Group 197"/>
            <p:cNvGrpSpPr/>
            <p:nvPr/>
          </p:nvGrpSpPr>
          <p:grpSpPr>
            <a:xfrm>
              <a:off x="8168787" y="488404"/>
              <a:ext cx="1423440" cy="1155592"/>
              <a:chOff x="1630439" y="604218"/>
              <a:chExt cx="1559313" cy="1146658"/>
            </a:xfrm>
          </p:grpSpPr>
          <p:sp>
            <p:nvSpPr>
              <p:cNvPr id="199" name="Left Brace 198"/>
              <p:cNvSpPr/>
              <p:nvPr/>
            </p:nvSpPr>
            <p:spPr>
              <a:xfrm>
                <a:off x="1630439" y="604218"/>
                <a:ext cx="452386" cy="1146658"/>
              </a:xfrm>
              <a:prstGeom prst="leftBrac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0" name="TextBox 199"/>
              <p:cNvSpPr txBox="1"/>
              <p:nvPr/>
            </p:nvSpPr>
            <p:spPr>
              <a:xfrm>
                <a:off x="1828150" y="606464"/>
                <a:ext cx="1361602" cy="10536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 smtClean="0"/>
                  <a:t>Point 2</a:t>
                </a:r>
              </a:p>
              <a:p>
                <a:endParaRPr lang="en-US" sz="300" dirty="0" smtClean="0"/>
              </a:p>
              <a:p>
                <a:r>
                  <a:rPr lang="en-US" sz="1200" dirty="0" smtClean="0"/>
                  <a:t>ṁ = 2.75 Kg/sec</a:t>
                </a:r>
              </a:p>
              <a:p>
                <a:r>
                  <a:rPr lang="en-US" sz="1200" dirty="0" smtClean="0"/>
                  <a:t>P = 50 bar</a:t>
                </a:r>
              </a:p>
              <a:p>
                <a:r>
                  <a:rPr lang="en-US" sz="1200" dirty="0" smtClean="0"/>
                  <a:t>T = 400 K</a:t>
                </a:r>
              </a:p>
              <a:p>
                <a:r>
                  <a:rPr lang="en-US" sz="1200" dirty="0" smtClean="0"/>
                  <a:t>H = 361.58 kJ/kg</a:t>
                </a:r>
                <a:endParaRPr lang="en-US" sz="1200" dirty="0"/>
              </a:p>
            </p:txBody>
          </p:sp>
        </p:grpSp>
        <p:grpSp>
          <p:nvGrpSpPr>
            <p:cNvPr id="201" name="Group 200"/>
            <p:cNvGrpSpPr/>
            <p:nvPr/>
          </p:nvGrpSpPr>
          <p:grpSpPr>
            <a:xfrm>
              <a:off x="10368221" y="512583"/>
              <a:ext cx="1423440" cy="1155592"/>
              <a:chOff x="1630439" y="604218"/>
              <a:chExt cx="1559313" cy="1146658"/>
            </a:xfrm>
          </p:grpSpPr>
          <p:sp>
            <p:nvSpPr>
              <p:cNvPr id="202" name="Left Brace 201"/>
              <p:cNvSpPr/>
              <p:nvPr/>
            </p:nvSpPr>
            <p:spPr>
              <a:xfrm>
                <a:off x="1630439" y="604218"/>
                <a:ext cx="452386" cy="1146658"/>
              </a:xfrm>
              <a:prstGeom prst="leftBrac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3" name="TextBox 202"/>
              <p:cNvSpPr txBox="1"/>
              <p:nvPr/>
            </p:nvSpPr>
            <p:spPr>
              <a:xfrm>
                <a:off x="1828150" y="606464"/>
                <a:ext cx="1361602" cy="10536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 smtClean="0"/>
                  <a:t>Point 3</a:t>
                </a:r>
              </a:p>
              <a:p>
                <a:endParaRPr lang="en-US" sz="300" dirty="0" smtClean="0"/>
              </a:p>
              <a:p>
                <a:r>
                  <a:rPr lang="en-US" sz="1200" dirty="0" smtClean="0"/>
                  <a:t>ṁ = 2.75 Kg/sec</a:t>
                </a:r>
              </a:p>
              <a:p>
                <a:r>
                  <a:rPr lang="en-US" sz="1200" dirty="0" smtClean="0"/>
                  <a:t>P = 50 bar</a:t>
                </a:r>
              </a:p>
              <a:p>
                <a:r>
                  <a:rPr lang="en-US" sz="1200" dirty="0" smtClean="0"/>
                  <a:t>T = 280 K</a:t>
                </a:r>
              </a:p>
              <a:p>
                <a:r>
                  <a:rPr lang="en-US" sz="1200" dirty="0" smtClean="0"/>
                  <a:t>H = 240.74 kJ/Kg</a:t>
                </a:r>
                <a:endParaRPr lang="en-US" sz="1200" dirty="0"/>
              </a:p>
            </p:txBody>
          </p:sp>
        </p:grpSp>
        <p:grpSp>
          <p:nvGrpSpPr>
            <p:cNvPr id="204" name="Group 203"/>
            <p:cNvGrpSpPr/>
            <p:nvPr/>
          </p:nvGrpSpPr>
          <p:grpSpPr>
            <a:xfrm>
              <a:off x="7190797" y="5251437"/>
              <a:ext cx="1572766" cy="1064092"/>
              <a:chOff x="1630439" y="604218"/>
              <a:chExt cx="1722893" cy="1055865"/>
            </a:xfrm>
          </p:grpSpPr>
          <p:sp>
            <p:nvSpPr>
              <p:cNvPr id="205" name="Left Brace 204"/>
              <p:cNvSpPr/>
              <p:nvPr/>
            </p:nvSpPr>
            <p:spPr>
              <a:xfrm>
                <a:off x="1630439" y="604218"/>
                <a:ext cx="452386" cy="1055864"/>
              </a:xfrm>
              <a:prstGeom prst="leftBrac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6" name="TextBox 205"/>
              <p:cNvSpPr txBox="1"/>
              <p:nvPr/>
            </p:nvSpPr>
            <p:spPr>
              <a:xfrm>
                <a:off x="1828149" y="606464"/>
                <a:ext cx="1525183" cy="10536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 smtClean="0"/>
                  <a:t>Point 4</a:t>
                </a:r>
              </a:p>
              <a:p>
                <a:endParaRPr lang="en-US" sz="300" dirty="0" smtClean="0"/>
              </a:p>
              <a:p>
                <a:r>
                  <a:rPr lang="en-US" sz="1200" dirty="0" smtClean="0"/>
                  <a:t>ṁ = 2.75 Kg/sec</a:t>
                </a:r>
              </a:p>
              <a:p>
                <a:r>
                  <a:rPr lang="en-US" sz="1200" dirty="0" smtClean="0"/>
                  <a:t>P = 50 bar</a:t>
                </a:r>
              </a:p>
              <a:p>
                <a:r>
                  <a:rPr lang="en-US" sz="1200" dirty="0" smtClean="0"/>
                  <a:t>T = 155 K</a:t>
                </a:r>
              </a:p>
              <a:p>
                <a:r>
                  <a:rPr lang="en-US" sz="1200" dirty="0" smtClean="0"/>
                  <a:t>H = 62.646 kJ/Kg</a:t>
                </a:r>
                <a:endParaRPr lang="en-US" sz="1200" dirty="0"/>
              </a:p>
            </p:txBody>
          </p:sp>
        </p:grpSp>
        <p:grpSp>
          <p:nvGrpSpPr>
            <p:cNvPr id="207" name="Group 206"/>
            <p:cNvGrpSpPr/>
            <p:nvPr/>
          </p:nvGrpSpPr>
          <p:grpSpPr>
            <a:xfrm>
              <a:off x="4460685" y="5262992"/>
              <a:ext cx="1423440" cy="1248759"/>
              <a:chOff x="1630439" y="604218"/>
              <a:chExt cx="1559313" cy="1239104"/>
            </a:xfrm>
          </p:grpSpPr>
          <p:sp>
            <p:nvSpPr>
              <p:cNvPr id="208" name="Left Brace 207"/>
              <p:cNvSpPr/>
              <p:nvPr/>
            </p:nvSpPr>
            <p:spPr>
              <a:xfrm>
                <a:off x="1630439" y="604218"/>
                <a:ext cx="452386" cy="1216290"/>
              </a:xfrm>
              <a:prstGeom prst="leftBrac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9" name="TextBox 208"/>
              <p:cNvSpPr txBox="1"/>
              <p:nvPr/>
            </p:nvSpPr>
            <p:spPr>
              <a:xfrm>
                <a:off x="1828151" y="606464"/>
                <a:ext cx="1361601" cy="12368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 smtClean="0"/>
                  <a:t>Point 5</a:t>
                </a:r>
              </a:p>
              <a:p>
                <a:endParaRPr lang="en-US" sz="300" dirty="0" smtClean="0"/>
              </a:p>
              <a:p>
                <a:r>
                  <a:rPr lang="en-US" sz="1200" dirty="0" smtClean="0"/>
                  <a:t>ṁ = 2.75 Kg/sec</a:t>
                </a:r>
              </a:p>
              <a:p>
                <a:r>
                  <a:rPr lang="en-US" sz="1200" dirty="0" smtClean="0"/>
                  <a:t>P = 1 bar</a:t>
                </a:r>
              </a:p>
              <a:p>
                <a:r>
                  <a:rPr lang="en-US" sz="1200" dirty="0" smtClean="0"/>
                  <a:t>T = 90.06 K</a:t>
                </a:r>
              </a:p>
              <a:p>
                <a:r>
                  <a:rPr lang="en-US" sz="1200" dirty="0" smtClean="0"/>
                  <a:t>H = 62.646 kJ/Kg</a:t>
                </a:r>
              </a:p>
              <a:p>
                <a:r>
                  <a:rPr lang="en-US" sz="1200" dirty="0" smtClean="0"/>
                  <a:t>X = 0.9717 </a:t>
                </a:r>
                <a:endParaRPr lang="en-US" sz="1200" dirty="0"/>
              </a:p>
            </p:txBody>
          </p:sp>
        </p:grpSp>
        <p:grpSp>
          <p:nvGrpSpPr>
            <p:cNvPr id="210" name="Group 209"/>
            <p:cNvGrpSpPr/>
            <p:nvPr/>
          </p:nvGrpSpPr>
          <p:grpSpPr>
            <a:xfrm>
              <a:off x="1626426" y="5424668"/>
              <a:ext cx="1803105" cy="1092227"/>
              <a:chOff x="1630439" y="604218"/>
              <a:chExt cx="1975219" cy="1083783"/>
            </a:xfrm>
          </p:grpSpPr>
          <p:sp>
            <p:nvSpPr>
              <p:cNvPr id="211" name="Left Brace 210"/>
              <p:cNvSpPr/>
              <p:nvPr/>
            </p:nvSpPr>
            <p:spPr>
              <a:xfrm>
                <a:off x="1630439" y="604218"/>
                <a:ext cx="452386" cy="1078679"/>
              </a:xfrm>
              <a:prstGeom prst="leftBrac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2" name="TextBox 211"/>
              <p:cNvSpPr txBox="1"/>
              <p:nvPr/>
            </p:nvSpPr>
            <p:spPr>
              <a:xfrm>
                <a:off x="1828150" y="634382"/>
                <a:ext cx="1777508" cy="10536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 smtClean="0"/>
                  <a:t>Point f</a:t>
                </a:r>
              </a:p>
              <a:p>
                <a:endParaRPr lang="en-US" sz="300" dirty="0" smtClean="0"/>
              </a:p>
              <a:p>
                <a:r>
                  <a:rPr lang="en-US" sz="1200" dirty="0" smtClean="0"/>
                  <a:t>ṁ = 0.07737 Kg/sec</a:t>
                </a:r>
              </a:p>
              <a:p>
                <a:r>
                  <a:rPr lang="en-US" sz="1200" dirty="0" smtClean="0"/>
                  <a:t>P = 1 bar</a:t>
                </a:r>
              </a:p>
              <a:p>
                <a:r>
                  <a:rPr lang="en-US" sz="1200" dirty="0" smtClean="0"/>
                  <a:t>T = 90.06 K</a:t>
                </a:r>
              </a:p>
              <a:p>
                <a:r>
                  <a:rPr lang="en-US" sz="1200" dirty="0" smtClean="0"/>
                  <a:t>H = -133.58 kJ/Kg</a:t>
                </a:r>
                <a:endParaRPr lang="en-US" sz="1200" dirty="0"/>
              </a:p>
            </p:txBody>
          </p:sp>
        </p:grpSp>
        <p:grpSp>
          <p:nvGrpSpPr>
            <p:cNvPr id="213" name="Group 212"/>
            <p:cNvGrpSpPr/>
            <p:nvPr/>
          </p:nvGrpSpPr>
          <p:grpSpPr>
            <a:xfrm>
              <a:off x="698237" y="3396295"/>
              <a:ext cx="1641643" cy="1155592"/>
              <a:chOff x="1630439" y="604218"/>
              <a:chExt cx="1798345" cy="1146658"/>
            </a:xfrm>
          </p:grpSpPr>
          <p:sp>
            <p:nvSpPr>
              <p:cNvPr id="214" name="Left Brace 213"/>
              <p:cNvSpPr/>
              <p:nvPr/>
            </p:nvSpPr>
            <p:spPr>
              <a:xfrm>
                <a:off x="1630439" y="604218"/>
                <a:ext cx="452386" cy="1146658"/>
              </a:xfrm>
              <a:prstGeom prst="leftBrac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5" name="TextBox 214"/>
              <p:cNvSpPr txBox="1"/>
              <p:nvPr/>
            </p:nvSpPr>
            <p:spPr>
              <a:xfrm>
                <a:off x="1828150" y="606464"/>
                <a:ext cx="1600634" cy="10536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 smtClean="0"/>
                  <a:t>Point g</a:t>
                </a:r>
              </a:p>
              <a:p>
                <a:endParaRPr lang="en-US" sz="300" dirty="0" smtClean="0"/>
              </a:p>
              <a:p>
                <a:r>
                  <a:rPr lang="en-US" sz="1200" dirty="0" smtClean="0"/>
                  <a:t>ṁ = 2.6723 Kg/sec</a:t>
                </a:r>
              </a:p>
              <a:p>
                <a:r>
                  <a:rPr lang="en-US" sz="1200" dirty="0" smtClean="0"/>
                  <a:t>P = 1 bar</a:t>
                </a:r>
              </a:p>
              <a:p>
                <a:r>
                  <a:rPr lang="en-US" sz="1200" dirty="0" smtClean="0"/>
                  <a:t>T = 90.06 K</a:t>
                </a:r>
              </a:p>
              <a:p>
                <a:r>
                  <a:rPr lang="en-US" sz="1200" dirty="0" smtClean="0"/>
                  <a:t>H = 79.597 kJ/Kg </a:t>
                </a:r>
                <a:endParaRPr lang="en-US" sz="1200" dirty="0"/>
              </a:p>
            </p:txBody>
          </p:sp>
        </p:grpSp>
        <p:grpSp>
          <p:nvGrpSpPr>
            <p:cNvPr id="216" name="Group 215"/>
            <p:cNvGrpSpPr/>
            <p:nvPr/>
          </p:nvGrpSpPr>
          <p:grpSpPr>
            <a:xfrm>
              <a:off x="3088467" y="2445080"/>
              <a:ext cx="1627173" cy="1155592"/>
              <a:chOff x="1630439" y="604218"/>
              <a:chExt cx="1782493" cy="1146658"/>
            </a:xfrm>
          </p:grpSpPr>
          <p:sp>
            <p:nvSpPr>
              <p:cNvPr id="217" name="Left Brace 216"/>
              <p:cNvSpPr/>
              <p:nvPr/>
            </p:nvSpPr>
            <p:spPr>
              <a:xfrm>
                <a:off x="1630439" y="604218"/>
                <a:ext cx="452386" cy="1146658"/>
              </a:xfrm>
              <a:prstGeom prst="leftBrac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8" name="TextBox 217"/>
              <p:cNvSpPr txBox="1"/>
              <p:nvPr/>
            </p:nvSpPr>
            <p:spPr>
              <a:xfrm>
                <a:off x="1828150" y="606464"/>
                <a:ext cx="1584782" cy="10536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 smtClean="0"/>
                  <a:t>Point 6</a:t>
                </a:r>
              </a:p>
              <a:p>
                <a:endParaRPr lang="en-US" sz="300" dirty="0" smtClean="0"/>
              </a:p>
              <a:p>
                <a:r>
                  <a:rPr lang="en-US" sz="1200" dirty="0" smtClean="0"/>
                  <a:t>ṁ = 2.6723 Kg/sec</a:t>
                </a:r>
              </a:p>
              <a:p>
                <a:r>
                  <a:rPr lang="en-US" sz="1200" dirty="0" smtClean="0"/>
                  <a:t>P = 1 bar</a:t>
                </a:r>
              </a:p>
              <a:p>
                <a:r>
                  <a:rPr lang="en-US" sz="1200" dirty="0" smtClean="0"/>
                  <a:t>T = 220 K</a:t>
                </a:r>
              </a:p>
              <a:p>
                <a:r>
                  <a:rPr lang="en-US" sz="1200" dirty="0" smtClean="0"/>
                  <a:t>H = 199.43 kJ/Kg</a:t>
                </a:r>
                <a:endParaRPr lang="en-US" sz="1200" dirty="0"/>
              </a:p>
            </p:txBody>
          </p:sp>
        </p:grpSp>
        <p:sp>
          <p:nvSpPr>
            <p:cNvPr id="219" name="TextBox 218"/>
            <p:cNvSpPr txBox="1"/>
            <p:nvPr/>
          </p:nvSpPr>
          <p:spPr>
            <a:xfrm flipH="1">
              <a:off x="6839610" y="1645411"/>
              <a:ext cx="21807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/>
                <a:t>|</a:t>
              </a:r>
            </a:p>
            <a:p>
              <a:r>
                <a:rPr lang="en-US" sz="1200" b="1" dirty="0"/>
                <a:t>1</a:t>
              </a:r>
            </a:p>
          </p:txBody>
        </p:sp>
        <p:sp>
          <p:nvSpPr>
            <p:cNvPr id="220" name="TextBox 219"/>
            <p:cNvSpPr txBox="1"/>
            <p:nvPr/>
          </p:nvSpPr>
          <p:spPr>
            <a:xfrm flipH="1">
              <a:off x="8545491" y="1629836"/>
              <a:ext cx="21807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/>
                <a:t>|</a:t>
              </a:r>
            </a:p>
            <a:p>
              <a:r>
                <a:rPr lang="en-US" sz="1200" b="1" dirty="0" smtClean="0"/>
                <a:t>2</a:t>
              </a:r>
              <a:endParaRPr lang="en-US" sz="1200" b="1" dirty="0"/>
            </a:p>
          </p:txBody>
        </p:sp>
        <p:sp>
          <p:nvSpPr>
            <p:cNvPr id="221" name="TextBox 220"/>
            <p:cNvSpPr txBox="1"/>
            <p:nvPr/>
          </p:nvSpPr>
          <p:spPr>
            <a:xfrm flipH="1">
              <a:off x="10778376" y="1639035"/>
              <a:ext cx="21807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/>
                <a:t>|</a:t>
              </a:r>
            </a:p>
            <a:p>
              <a:r>
                <a:rPr lang="en-US" sz="1200" b="1" dirty="0" smtClean="0"/>
                <a:t>3</a:t>
              </a:r>
              <a:endParaRPr lang="en-US" sz="1200" b="1" dirty="0"/>
            </a:p>
          </p:txBody>
        </p:sp>
        <p:sp>
          <p:nvSpPr>
            <p:cNvPr id="222" name="TextBox 221"/>
            <p:cNvSpPr txBox="1"/>
            <p:nvPr/>
          </p:nvSpPr>
          <p:spPr>
            <a:xfrm flipH="1">
              <a:off x="7143428" y="4628150"/>
              <a:ext cx="21807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/>
                <a:t>|</a:t>
              </a:r>
            </a:p>
            <a:p>
              <a:r>
                <a:rPr lang="en-US" sz="1200" b="1" dirty="0" smtClean="0"/>
                <a:t>4</a:t>
              </a:r>
              <a:endParaRPr lang="en-US" sz="1200" b="1" dirty="0"/>
            </a:p>
          </p:txBody>
        </p:sp>
        <p:sp>
          <p:nvSpPr>
            <p:cNvPr id="223" name="TextBox 222"/>
            <p:cNvSpPr txBox="1"/>
            <p:nvPr/>
          </p:nvSpPr>
          <p:spPr>
            <a:xfrm flipH="1">
              <a:off x="4955530" y="4627022"/>
              <a:ext cx="21807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/>
                <a:t>|</a:t>
              </a:r>
            </a:p>
            <a:p>
              <a:r>
                <a:rPr lang="en-US" sz="1200" b="1" dirty="0" smtClean="0"/>
                <a:t>5</a:t>
              </a:r>
              <a:endParaRPr lang="en-US" sz="1200" b="1" dirty="0"/>
            </a:p>
          </p:txBody>
        </p:sp>
        <p:sp>
          <p:nvSpPr>
            <p:cNvPr id="224" name="TextBox 223"/>
            <p:cNvSpPr txBox="1"/>
            <p:nvPr/>
          </p:nvSpPr>
          <p:spPr>
            <a:xfrm flipH="1">
              <a:off x="2403424" y="5080489"/>
              <a:ext cx="21807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/>
                <a:t>|</a:t>
              </a:r>
            </a:p>
            <a:p>
              <a:r>
                <a:rPr lang="en-US" sz="1200" b="1" dirty="0" smtClean="0"/>
                <a:t>f</a:t>
              </a:r>
              <a:endParaRPr lang="en-US" sz="1200" b="1" dirty="0"/>
            </a:p>
          </p:txBody>
        </p:sp>
        <p:sp>
          <p:nvSpPr>
            <p:cNvPr id="225" name="TextBox 224"/>
            <p:cNvSpPr txBox="1"/>
            <p:nvPr/>
          </p:nvSpPr>
          <p:spPr>
            <a:xfrm flipH="1">
              <a:off x="2575223" y="3902018"/>
              <a:ext cx="21807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/>
                <a:t>|</a:t>
              </a:r>
            </a:p>
            <a:p>
              <a:r>
                <a:rPr lang="en-US" sz="1200" b="1" dirty="0" smtClean="0"/>
                <a:t>g</a:t>
              </a:r>
              <a:endParaRPr lang="en-US" sz="1200" b="1" dirty="0"/>
            </a:p>
          </p:txBody>
        </p:sp>
        <p:sp>
          <p:nvSpPr>
            <p:cNvPr id="226" name="TextBox 225"/>
            <p:cNvSpPr txBox="1"/>
            <p:nvPr/>
          </p:nvSpPr>
          <p:spPr>
            <a:xfrm flipH="1">
              <a:off x="5773005" y="2989518"/>
              <a:ext cx="218071" cy="4992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|</a:t>
              </a:r>
            </a:p>
            <a:p>
              <a:r>
                <a:rPr lang="en-US" sz="1200" dirty="0" smtClean="0"/>
                <a:t>6</a:t>
              </a:r>
              <a:endParaRPr lang="en-US" sz="1200" dirty="0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680535" y="363038"/>
            <a:ext cx="48158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Linde Oxygen Liquefaction Cycle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024110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48270" y="336786"/>
            <a:ext cx="11443391" cy="6174965"/>
            <a:chOff x="348270" y="336786"/>
            <a:chExt cx="11443391" cy="6174965"/>
          </a:xfrm>
        </p:grpSpPr>
        <p:grpSp>
          <p:nvGrpSpPr>
            <p:cNvPr id="3" name="Group 2"/>
            <p:cNvGrpSpPr/>
            <p:nvPr/>
          </p:nvGrpSpPr>
          <p:grpSpPr>
            <a:xfrm>
              <a:off x="348270" y="336786"/>
              <a:ext cx="11443391" cy="6174965"/>
              <a:chOff x="348270" y="336786"/>
              <a:chExt cx="11443391" cy="6174965"/>
            </a:xfrm>
          </p:grpSpPr>
          <p:sp>
            <p:nvSpPr>
              <p:cNvPr id="5" name="Rectangle 4"/>
              <p:cNvSpPr/>
              <p:nvPr/>
            </p:nvSpPr>
            <p:spPr>
              <a:xfrm>
                <a:off x="2546579" y="1474118"/>
                <a:ext cx="1447085" cy="616985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Rectangle 6"/>
              <p:cNvSpPr/>
              <p:nvPr/>
            </p:nvSpPr>
            <p:spPr>
              <a:xfrm>
                <a:off x="5573218" y="1474118"/>
                <a:ext cx="1098234" cy="616985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2620822" y="1498313"/>
                <a:ext cx="1349279" cy="58477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 smtClean="0">
                    <a:solidFill>
                      <a:srgbClr val="C00000"/>
                    </a:solidFill>
                  </a:rPr>
                  <a:t>Air filter &amp; dryer</a:t>
                </a:r>
                <a:endParaRPr lang="en-US" sz="1600" dirty="0">
                  <a:solidFill>
                    <a:srgbClr val="C00000"/>
                  </a:solidFill>
                </a:endParaRP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5694583" y="1582456"/>
                <a:ext cx="834745" cy="4011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Mixer</a:t>
                </a:r>
                <a:endParaRPr lang="en-US" dirty="0"/>
              </a:p>
            </p:txBody>
          </p:sp>
          <p:cxnSp>
            <p:nvCxnSpPr>
              <p:cNvPr id="9" name="Straight Arrow Connector 8"/>
              <p:cNvCxnSpPr/>
              <p:nvPr/>
            </p:nvCxnSpPr>
            <p:spPr>
              <a:xfrm>
                <a:off x="4641762" y="1782610"/>
                <a:ext cx="570554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9"/>
              <p:cNvCxnSpPr/>
              <p:nvPr/>
            </p:nvCxnSpPr>
            <p:spPr>
              <a:xfrm>
                <a:off x="4115695" y="1782610"/>
                <a:ext cx="1464503" cy="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1" name="Group 10"/>
              <p:cNvGrpSpPr/>
              <p:nvPr/>
            </p:nvGrpSpPr>
            <p:grpSpPr>
              <a:xfrm>
                <a:off x="7678871" y="1006971"/>
                <a:ext cx="587524" cy="1557682"/>
                <a:chOff x="6943539" y="733696"/>
                <a:chExt cx="540001" cy="1434103"/>
              </a:xfrm>
            </p:grpSpPr>
            <p:cxnSp>
              <p:nvCxnSpPr>
                <p:cNvPr id="110" name="Straight Connector 109"/>
                <p:cNvCxnSpPr/>
                <p:nvPr/>
              </p:nvCxnSpPr>
              <p:spPr>
                <a:xfrm>
                  <a:off x="6943540" y="733696"/>
                  <a:ext cx="540000" cy="360000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11" name="Straight Connector 110"/>
                <p:cNvCxnSpPr/>
                <p:nvPr/>
              </p:nvCxnSpPr>
              <p:spPr>
                <a:xfrm flipV="1">
                  <a:off x="6943540" y="1807799"/>
                  <a:ext cx="540000" cy="360000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12" name="Straight Connector 111"/>
                <p:cNvCxnSpPr/>
                <p:nvPr/>
              </p:nvCxnSpPr>
              <p:spPr>
                <a:xfrm flipH="1">
                  <a:off x="6943539" y="733696"/>
                  <a:ext cx="1" cy="1434103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13" name="Straight Connector 112"/>
                <p:cNvCxnSpPr/>
                <p:nvPr/>
              </p:nvCxnSpPr>
              <p:spPr>
                <a:xfrm>
                  <a:off x="7483540" y="1093696"/>
                  <a:ext cx="0" cy="714103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2" name="Straight Arrow Connector 11"/>
              <p:cNvCxnSpPr/>
              <p:nvPr/>
            </p:nvCxnSpPr>
            <p:spPr>
              <a:xfrm>
                <a:off x="6671452" y="1782610"/>
                <a:ext cx="570554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/>
              <p:cNvCxnSpPr/>
              <p:nvPr/>
            </p:nvCxnSpPr>
            <p:spPr>
              <a:xfrm flipV="1">
                <a:off x="6671452" y="1782610"/>
                <a:ext cx="1007419" cy="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" name="Rectangle 13"/>
              <p:cNvSpPr/>
              <p:nvPr/>
            </p:nvSpPr>
            <p:spPr>
              <a:xfrm>
                <a:off x="9289930" y="1486810"/>
                <a:ext cx="1092246" cy="5916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9381298" y="1581607"/>
                <a:ext cx="1146471" cy="4011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Cooling</a:t>
                </a:r>
                <a:endParaRPr lang="en-US" dirty="0"/>
              </a:p>
            </p:txBody>
          </p:sp>
          <p:cxnSp>
            <p:nvCxnSpPr>
              <p:cNvPr id="16" name="Straight Arrow Connector 15"/>
              <p:cNvCxnSpPr/>
              <p:nvPr/>
            </p:nvCxnSpPr>
            <p:spPr>
              <a:xfrm>
                <a:off x="8259853" y="1782607"/>
                <a:ext cx="570554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/>
              <p:cNvCxnSpPr/>
              <p:nvPr/>
            </p:nvCxnSpPr>
            <p:spPr>
              <a:xfrm flipV="1">
                <a:off x="8259853" y="1782607"/>
                <a:ext cx="1007419" cy="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" name="Rectangle 17"/>
              <p:cNvSpPr/>
              <p:nvPr/>
            </p:nvSpPr>
            <p:spPr>
              <a:xfrm>
                <a:off x="7678870" y="3731313"/>
                <a:ext cx="2350090" cy="1329474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9" name="Group 18"/>
              <p:cNvGrpSpPr/>
              <p:nvPr/>
            </p:nvGrpSpPr>
            <p:grpSpPr>
              <a:xfrm>
                <a:off x="7675823" y="4583939"/>
                <a:ext cx="2350090" cy="365075"/>
                <a:chOff x="3152497" y="3992048"/>
                <a:chExt cx="2160000" cy="336112"/>
              </a:xfrm>
            </p:grpSpPr>
            <p:cxnSp>
              <p:nvCxnSpPr>
                <p:cNvPr id="100" name="Straight Connector 99"/>
                <p:cNvCxnSpPr/>
                <p:nvPr/>
              </p:nvCxnSpPr>
              <p:spPr>
                <a:xfrm>
                  <a:off x="3152497" y="4159902"/>
                  <a:ext cx="443258" cy="0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Straight Connector 100"/>
                <p:cNvCxnSpPr/>
                <p:nvPr/>
              </p:nvCxnSpPr>
              <p:spPr>
                <a:xfrm>
                  <a:off x="4869239" y="4159902"/>
                  <a:ext cx="443258" cy="0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02" name="Straight Connector 101"/>
                <p:cNvCxnSpPr/>
                <p:nvPr/>
              </p:nvCxnSpPr>
              <p:spPr>
                <a:xfrm flipV="1">
                  <a:off x="3595755" y="4005943"/>
                  <a:ext cx="131514" cy="153959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03" name="Straight Connector 102"/>
                <p:cNvCxnSpPr/>
                <p:nvPr/>
              </p:nvCxnSpPr>
              <p:spPr>
                <a:xfrm>
                  <a:off x="3727269" y="4005943"/>
                  <a:ext cx="165462" cy="322217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04" name="Straight Connector 103"/>
                <p:cNvCxnSpPr/>
                <p:nvPr/>
              </p:nvCxnSpPr>
              <p:spPr>
                <a:xfrm flipV="1">
                  <a:off x="3892731" y="4005943"/>
                  <a:ext cx="170328" cy="322217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05" name="Straight Connector 104"/>
                <p:cNvCxnSpPr/>
                <p:nvPr/>
              </p:nvCxnSpPr>
              <p:spPr>
                <a:xfrm>
                  <a:off x="4063059" y="4005943"/>
                  <a:ext cx="165462" cy="322217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06" name="Straight Connector 105"/>
                <p:cNvCxnSpPr/>
                <p:nvPr/>
              </p:nvCxnSpPr>
              <p:spPr>
                <a:xfrm flipV="1">
                  <a:off x="4236473" y="3998794"/>
                  <a:ext cx="191278" cy="322216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07" name="Straight Connector 106"/>
                <p:cNvCxnSpPr/>
                <p:nvPr/>
              </p:nvCxnSpPr>
              <p:spPr>
                <a:xfrm>
                  <a:off x="4420748" y="4005943"/>
                  <a:ext cx="165462" cy="322217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08" name="Straight Connector 107"/>
                <p:cNvCxnSpPr/>
                <p:nvPr/>
              </p:nvCxnSpPr>
              <p:spPr>
                <a:xfrm flipV="1">
                  <a:off x="4593213" y="3992048"/>
                  <a:ext cx="191278" cy="322216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09" name="Straight Connector 108"/>
                <p:cNvCxnSpPr/>
                <p:nvPr/>
              </p:nvCxnSpPr>
              <p:spPr>
                <a:xfrm>
                  <a:off x="4785109" y="4005943"/>
                  <a:ext cx="81513" cy="161108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0" name="Group 19"/>
              <p:cNvGrpSpPr/>
              <p:nvPr/>
            </p:nvGrpSpPr>
            <p:grpSpPr>
              <a:xfrm>
                <a:off x="7688346" y="3858275"/>
                <a:ext cx="2350090" cy="365075"/>
                <a:chOff x="3152497" y="3992048"/>
                <a:chExt cx="2160000" cy="336112"/>
              </a:xfrm>
            </p:grpSpPr>
            <p:cxnSp>
              <p:nvCxnSpPr>
                <p:cNvPr id="90" name="Straight Connector 89"/>
                <p:cNvCxnSpPr/>
                <p:nvPr/>
              </p:nvCxnSpPr>
              <p:spPr>
                <a:xfrm>
                  <a:off x="3152497" y="4159902"/>
                  <a:ext cx="443258" cy="0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91" name="Straight Connector 90"/>
                <p:cNvCxnSpPr/>
                <p:nvPr/>
              </p:nvCxnSpPr>
              <p:spPr>
                <a:xfrm>
                  <a:off x="4869239" y="4159902"/>
                  <a:ext cx="443258" cy="0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92" name="Straight Connector 91"/>
                <p:cNvCxnSpPr/>
                <p:nvPr/>
              </p:nvCxnSpPr>
              <p:spPr>
                <a:xfrm flipV="1">
                  <a:off x="3595755" y="4005943"/>
                  <a:ext cx="131514" cy="153959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93" name="Straight Connector 92"/>
                <p:cNvCxnSpPr/>
                <p:nvPr/>
              </p:nvCxnSpPr>
              <p:spPr>
                <a:xfrm>
                  <a:off x="3727269" y="4005943"/>
                  <a:ext cx="165462" cy="322217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94" name="Straight Connector 93"/>
                <p:cNvCxnSpPr/>
                <p:nvPr/>
              </p:nvCxnSpPr>
              <p:spPr>
                <a:xfrm flipV="1">
                  <a:off x="3892731" y="4005944"/>
                  <a:ext cx="191278" cy="322216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95" name="Straight Connector 94"/>
                <p:cNvCxnSpPr/>
                <p:nvPr/>
              </p:nvCxnSpPr>
              <p:spPr>
                <a:xfrm>
                  <a:off x="4084009" y="4005943"/>
                  <a:ext cx="144512" cy="322217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96" name="Straight Connector 95"/>
                <p:cNvCxnSpPr/>
                <p:nvPr/>
              </p:nvCxnSpPr>
              <p:spPr>
                <a:xfrm flipV="1">
                  <a:off x="4236473" y="3998794"/>
                  <a:ext cx="191278" cy="322216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97" name="Straight Connector 96"/>
                <p:cNvCxnSpPr/>
                <p:nvPr/>
              </p:nvCxnSpPr>
              <p:spPr>
                <a:xfrm>
                  <a:off x="4420748" y="4005943"/>
                  <a:ext cx="172465" cy="308322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98" name="Straight Connector 97"/>
                <p:cNvCxnSpPr/>
                <p:nvPr/>
              </p:nvCxnSpPr>
              <p:spPr>
                <a:xfrm flipV="1">
                  <a:off x="4593213" y="3992048"/>
                  <a:ext cx="191278" cy="322216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99" name="Straight Connector 98"/>
                <p:cNvCxnSpPr/>
                <p:nvPr/>
              </p:nvCxnSpPr>
              <p:spPr>
                <a:xfrm>
                  <a:off x="4785109" y="4005943"/>
                  <a:ext cx="81513" cy="161108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1" name="Straight Connector 20"/>
              <p:cNvCxnSpPr/>
              <p:nvPr/>
            </p:nvCxnSpPr>
            <p:spPr>
              <a:xfrm>
                <a:off x="10398290" y="1782186"/>
                <a:ext cx="735886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/>
              <p:cNvCxnSpPr/>
              <p:nvPr/>
            </p:nvCxnSpPr>
            <p:spPr>
              <a:xfrm flipV="1">
                <a:off x="10022269" y="4766257"/>
                <a:ext cx="1111907" cy="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/>
              <p:cNvCxnSpPr/>
              <p:nvPr/>
            </p:nvCxnSpPr>
            <p:spPr>
              <a:xfrm>
                <a:off x="11134176" y="1782186"/>
                <a:ext cx="0" cy="2984071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4" name="Straight Arrow Connector 23"/>
              <p:cNvCxnSpPr/>
              <p:nvPr/>
            </p:nvCxnSpPr>
            <p:spPr>
              <a:xfrm>
                <a:off x="11134176" y="2641015"/>
                <a:ext cx="0" cy="63320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grpSp>
            <p:nvGrpSpPr>
              <p:cNvPr id="25" name="Group 24"/>
              <p:cNvGrpSpPr/>
              <p:nvPr/>
            </p:nvGrpSpPr>
            <p:grpSpPr>
              <a:xfrm>
                <a:off x="5512342" y="4443980"/>
                <a:ext cx="1096709" cy="625635"/>
                <a:chOff x="3428255" y="3898029"/>
                <a:chExt cx="1008000" cy="576000"/>
              </a:xfrm>
            </p:grpSpPr>
            <p:sp>
              <p:nvSpPr>
                <p:cNvPr id="86" name="Rectangle 85"/>
                <p:cNvSpPr/>
                <p:nvPr/>
              </p:nvSpPr>
              <p:spPr>
                <a:xfrm>
                  <a:off x="3428255" y="3898029"/>
                  <a:ext cx="1008000" cy="576000"/>
                </a:xfrm>
                <a:prstGeom prst="rect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87" name="Group 86"/>
                <p:cNvGrpSpPr/>
                <p:nvPr/>
              </p:nvGrpSpPr>
              <p:grpSpPr>
                <a:xfrm>
                  <a:off x="3646859" y="3939589"/>
                  <a:ext cx="504000" cy="504000"/>
                  <a:chOff x="3646860" y="3957008"/>
                  <a:chExt cx="472347" cy="500187"/>
                </a:xfrm>
              </p:grpSpPr>
              <p:sp>
                <p:nvSpPr>
                  <p:cNvPr id="88" name="Isosceles Triangle 87"/>
                  <p:cNvSpPr/>
                  <p:nvPr/>
                </p:nvSpPr>
                <p:spPr>
                  <a:xfrm>
                    <a:off x="3646860" y="4205195"/>
                    <a:ext cx="468000" cy="252000"/>
                  </a:xfrm>
                  <a:prstGeom prst="triangl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9" name="Isosceles Triangle 88"/>
                  <p:cNvSpPr/>
                  <p:nvPr/>
                </p:nvSpPr>
                <p:spPr>
                  <a:xfrm flipV="1">
                    <a:off x="3651207" y="3957008"/>
                    <a:ext cx="468000" cy="252000"/>
                  </a:xfrm>
                  <a:prstGeom prst="triangl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cxnSp>
            <p:nvCxnSpPr>
              <p:cNvPr id="26" name="Straight Connector 25"/>
              <p:cNvCxnSpPr/>
              <p:nvPr/>
            </p:nvCxnSpPr>
            <p:spPr>
              <a:xfrm>
                <a:off x="6609051" y="4766257"/>
                <a:ext cx="1079295" cy="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7" name="Straight Arrow Connector 26"/>
              <p:cNvCxnSpPr/>
              <p:nvPr/>
            </p:nvCxnSpPr>
            <p:spPr>
              <a:xfrm flipH="1" flipV="1">
                <a:off x="6993620" y="4766257"/>
                <a:ext cx="381040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28" name="TextBox 27"/>
              <p:cNvSpPr txBox="1"/>
              <p:nvPr/>
            </p:nvSpPr>
            <p:spPr>
              <a:xfrm>
                <a:off x="7640770" y="3671989"/>
                <a:ext cx="680549" cy="4011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HX</a:t>
                </a:r>
                <a:endParaRPr lang="en-US" dirty="0"/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5630036" y="5047215"/>
                <a:ext cx="1027669" cy="3008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 smtClean="0"/>
                  <a:t>Throttling</a:t>
                </a:r>
                <a:endParaRPr lang="en-US" sz="1200" dirty="0"/>
              </a:p>
            </p:txBody>
          </p:sp>
          <p:sp>
            <p:nvSpPr>
              <p:cNvPr id="30" name="Rectangle 29"/>
              <p:cNvSpPr/>
              <p:nvPr/>
            </p:nvSpPr>
            <p:spPr>
              <a:xfrm>
                <a:off x="2914462" y="4348463"/>
                <a:ext cx="1566726" cy="1173066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3169151" y="4750057"/>
                <a:ext cx="1126719" cy="3677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Separator</a:t>
                </a:r>
                <a:endParaRPr lang="en-US" sz="1600" dirty="0"/>
              </a:p>
            </p:txBody>
          </p:sp>
          <p:cxnSp>
            <p:nvCxnSpPr>
              <p:cNvPr id="32" name="Straight Connector 31"/>
              <p:cNvCxnSpPr/>
              <p:nvPr/>
            </p:nvCxnSpPr>
            <p:spPr>
              <a:xfrm flipV="1">
                <a:off x="4481188" y="4774070"/>
                <a:ext cx="1031154" cy="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3" name="Straight Arrow Connector 32"/>
              <p:cNvCxnSpPr/>
              <p:nvPr/>
            </p:nvCxnSpPr>
            <p:spPr>
              <a:xfrm flipH="1" flipV="1">
                <a:off x="4883190" y="4774022"/>
                <a:ext cx="381040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34" name="Rectangle 33"/>
              <p:cNvSpPr/>
              <p:nvPr/>
            </p:nvSpPr>
            <p:spPr>
              <a:xfrm>
                <a:off x="348270" y="4933921"/>
                <a:ext cx="1418772" cy="586184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5" name="Straight Connector 34"/>
              <p:cNvCxnSpPr/>
              <p:nvPr/>
            </p:nvCxnSpPr>
            <p:spPr>
              <a:xfrm flipV="1">
                <a:off x="1767042" y="5227013"/>
                <a:ext cx="1147420" cy="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6" name="Straight Arrow Connector 35"/>
              <p:cNvCxnSpPr/>
              <p:nvPr/>
            </p:nvCxnSpPr>
            <p:spPr>
              <a:xfrm flipH="1">
                <a:off x="2168207" y="5227012"/>
                <a:ext cx="381041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37" name="TextBox 36"/>
              <p:cNvSpPr txBox="1"/>
              <p:nvPr/>
            </p:nvSpPr>
            <p:spPr>
              <a:xfrm>
                <a:off x="519447" y="5046887"/>
                <a:ext cx="116563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solidFill>
                      <a:srgbClr val="C00000"/>
                    </a:solidFill>
                  </a:rPr>
                  <a:t>Liquid Air</a:t>
                </a:r>
                <a:endParaRPr lang="en-US" dirty="0">
                  <a:solidFill>
                    <a:srgbClr val="C00000"/>
                  </a:solidFill>
                </a:endParaRPr>
              </a:p>
            </p:txBody>
          </p:sp>
          <p:cxnSp>
            <p:nvCxnSpPr>
              <p:cNvPr id="38" name="Straight Connector 37"/>
              <p:cNvCxnSpPr/>
              <p:nvPr/>
            </p:nvCxnSpPr>
            <p:spPr>
              <a:xfrm flipV="1">
                <a:off x="2077124" y="4639452"/>
                <a:ext cx="837338" cy="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9" name="Straight Arrow Connector 38"/>
              <p:cNvCxnSpPr/>
              <p:nvPr/>
            </p:nvCxnSpPr>
            <p:spPr>
              <a:xfrm flipH="1">
                <a:off x="2445037" y="4639452"/>
                <a:ext cx="381041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/>
              <p:cNvCxnSpPr/>
              <p:nvPr/>
            </p:nvCxnSpPr>
            <p:spPr>
              <a:xfrm flipH="1">
                <a:off x="2077124" y="4039954"/>
                <a:ext cx="5610822" cy="8405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/>
              <p:cNvCxnSpPr/>
              <p:nvPr/>
            </p:nvCxnSpPr>
            <p:spPr>
              <a:xfrm flipV="1">
                <a:off x="2077124" y="4048358"/>
                <a:ext cx="0" cy="596988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2" name="Straight Arrow Connector 41"/>
              <p:cNvCxnSpPr/>
              <p:nvPr/>
            </p:nvCxnSpPr>
            <p:spPr>
              <a:xfrm>
                <a:off x="4214174" y="4047389"/>
                <a:ext cx="601088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/>
              <p:cNvCxnSpPr/>
              <p:nvPr/>
            </p:nvCxnSpPr>
            <p:spPr>
              <a:xfrm flipV="1">
                <a:off x="10038435" y="4048590"/>
                <a:ext cx="489333" cy="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/>
              <p:cNvCxnSpPr/>
              <p:nvPr/>
            </p:nvCxnSpPr>
            <p:spPr>
              <a:xfrm flipV="1">
                <a:off x="10527769" y="3129182"/>
                <a:ext cx="0" cy="919176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/>
              <p:cNvCxnSpPr/>
              <p:nvPr/>
            </p:nvCxnSpPr>
            <p:spPr>
              <a:xfrm flipH="1">
                <a:off x="4601495" y="3129182"/>
                <a:ext cx="5930890" cy="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6" name="Straight Arrow Connector 45"/>
              <p:cNvCxnSpPr>
                <a:stCxn id="5" idx="3"/>
              </p:cNvCxnSpPr>
              <p:nvPr/>
            </p:nvCxnSpPr>
            <p:spPr>
              <a:xfrm flipV="1">
                <a:off x="3993664" y="1781455"/>
                <a:ext cx="363205" cy="115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/>
              <p:cNvCxnSpPr/>
              <p:nvPr/>
            </p:nvCxnSpPr>
            <p:spPr>
              <a:xfrm>
                <a:off x="4601495" y="1782186"/>
                <a:ext cx="0" cy="1346996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8" name="Straight Arrow Connector 47"/>
              <p:cNvCxnSpPr/>
              <p:nvPr/>
            </p:nvCxnSpPr>
            <p:spPr>
              <a:xfrm flipH="1">
                <a:off x="6986679" y="3129182"/>
                <a:ext cx="569655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9" name="Straight Arrow Connector 48"/>
              <p:cNvCxnSpPr/>
              <p:nvPr/>
            </p:nvCxnSpPr>
            <p:spPr>
              <a:xfrm flipV="1">
                <a:off x="4601495" y="2146858"/>
                <a:ext cx="0" cy="317315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50" name="TextBox 49"/>
              <p:cNvSpPr txBox="1"/>
              <p:nvPr/>
            </p:nvSpPr>
            <p:spPr>
              <a:xfrm>
                <a:off x="7668100" y="1994257"/>
                <a:ext cx="544556" cy="2757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50" dirty="0" smtClean="0"/>
                  <a:t>Comp</a:t>
                </a:r>
                <a:endParaRPr lang="en-US" sz="1050" dirty="0"/>
              </a:p>
            </p:txBody>
          </p:sp>
          <p:grpSp>
            <p:nvGrpSpPr>
              <p:cNvPr id="51" name="Group 50"/>
              <p:cNvGrpSpPr/>
              <p:nvPr/>
            </p:nvGrpSpPr>
            <p:grpSpPr>
              <a:xfrm>
                <a:off x="1082736" y="1203338"/>
                <a:ext cx="1497821" cy="1064269"/>
                <a:chOff x="1464569" y="604218"/>
                <a:chExt cx="1765989" cy="979836"/>
              </a:xfrm>
            </p:grpSpPr>
            <p:sp>
              <p:nvSpPr>
                <p:cNvPr id="84" name="Left Brace 83"/>
                <p:cNvSpPr/>
                <p:nvPr/>
              </p:nvSpPr>
              <p:spPr>
                <a:xfrm>
                  <a:off x="1464569" y="604218"/>
                  <a:ext cx="452387" cy="979836"/>
                </a:xfrm>
                <a:prstGeom prst="leftBrac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TextBox 84"/>
                <p:cNvSpPr txBox="1"/>
                <p:nvPr/>
              </p:nvSpPr>
              <p:spPr>
                <a:xfrm>
                  <a:off x="1678866" y="606464"/>
                  <a:ext cx="1551692" cy="97758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b="1" dirty="0" smtClean="0"/>
                    <a:t>Air inlet</a:t>
                  </a:r>
                </a:p>
                <a:p>
                  <a:endParaRPr lang="en-US" sz="300" dirty="0" smtClean="0"/>
                </a:p>
                <a:p>
                  <a:r>
                    <a:rPr lang="en-US" sz="1200" dirty="0" smtClean="0"/>
                    <a:t>ṁ = </a:t>
                  </a:r>
                  <a:r>
                    <a:rPr lang="en-US" sz="1200" dirty="0" err="1" smtClean="0"/>
                    <a:t>uu-vv</a:t>
                  </a:r>
                  <a:r>
                    <a:rPr lang="en-US" sz="1200" dirty="0" smtClean="0"/>
                    <a:t> Kg/sec</a:t>
                  </a:r>
                </a:p>
                <a:p>
                  <a:r>
                    <a:rPr lang="en-US" sz="1200" dirty="0" smtClean="0"/>
                    <a:t>P = 1 bar</a:t>
                  </a:r>
                </a:p>
                <a:p>
                  <a:r>
                    <a:rPr lang="en-US" sz="1200" dirty="0" smtClean="0"/>
                    <a:t>T = 300 K</a:t>
                  </a:r>
                </a:p>
                <a:p>
                  <a:r>
                    <a:rPr lang="en-US" sz="1200" dirty="0" smtClean="0">
                      <a:solidFill>
                        <a:srgbClr val="C00000"/>
                      </a:solidFill>
                    </a:rPr>
                    <a:t>H = 300.31 kJ/Kg </a:t>
                  </a:r>
                  <a:endParaRPr lang="en-US" sz="1200" dirty="0">
                    <a:solidFill>
                      <a:srgbClr val="C00000"/>
                    </a:solidFill>
                  </a:endParaRPr>
                </a:p>
              </p:txBody>
            </p:sp>
          </p:grpSp>
          <p:grpSp>
            <p:nvGrpSpPr>
              <p:cNvPr id="52" name="Group 51"/>
              <p:cNvGrpSpPr/>
              <p:nvPr/>
            </p:nvGrpSpPr>
            <p:grpSpPr>
              <a:xfrm>
                <a:off x="6281900" y="336786"/>
                <a:ext cx="1423440" cy="1064184"/>
                <a:chOff x="1630439" y="604218"/>
                <a:chExt cx="1559313" cy="1014708"/>
              </a:xfrm>
            </p:grpSpPr>
            <p:sp>
              <p:nvSpPr>
                <p:cNvPr id="82" name="Left Brace 81"/>
                <p:cNvSpPr/>
                <p:nvPr/>
              </p:nvSpPr>
              <p:spPr>
                <a:xfrm>
                  <a:off x="1630439" y="604218"/>
                  <a:ext cx="452386" cy="981963"/>
                </a:xfrm>
                <a:prstGeom prst="leftBrac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TextBox 82"/>
                <p:cNvSpPr txBox="1"/>
                <p:nvPr/>
              </p:nvSpPr>
              <p:spPr>
                <a:xfrm>
                  <a:off x="1828150" y="606464"/>
                  <a:ext cx="1361602" cy="101246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b="1" dirty="0" smtClean="0"/>
                    <a:t>Point 1</a:t>
                  </a:r>
                </a:p>
                <a:p>
                  <a:endParaRPr lang="en-US" sz="300" dirty="0" smtClean="0"/>
                </a:p>
                <a:p>
                  <a:r>
                    <a:rPr lang="en-US" sz="1200" dirty="0" smtClean="0"/>
                    <a:t>ṁ = </a:t>
                  </a:r>
                  <a:r>
                    <a:rPr lang="en-US" sz="1200" dirty="0" err="1" smtClean="0"/>
                    <a:t>uu</a:t>
                  </a:r>
                  <a:r>
                    <a:rPr lang="en-US" sz="1200" dirty="0" smtClean="0"/>
                    <a:t> Kg/sec</a:t>
                  </a:r>
                </a:p>
                <a:p>
                  <a:r>
                    <a:rPr lang="en-US" sz="1200" dirty="0" smtClean="0"/>
                    <a:t>P = 1 bar</a:t>
                  </a:r>
                </a:p>
                <a:p>
                  <a:r>
                    <a:rPr lang="en-US" sz="1200" dirty="0" smtClean="0"/>
                    <a:t>T = 290 K</a:t>
                  </a:r>
                </a:p>
                <a:p>
                  <a:r>
                    <a:rPr lang="en-US" sz="1200" dirty="0" smtClean="0">
                      <a:solidFill>
                        <a:srgbClr val="C00000"/>
                      </a:solidFill>
                    </a:rPr>
                    <a:t>H = 290 kJ/Kg</a:t>
                  </a:r>
                  <a:endParaRPr lang="en-US" sz="1200" dirty="0">
                    <a:solidFill>
                      <a:srgbClr val="C00000"/>
                    </a:solidFill>
                  </a:endParaRPr>
                </a:p>
              </p:txBody>
            </p:sp>
          </p:grpSp>
          <p:grpSp>
            <p:nvGrpSpPr>
              <p:cNvPr id="53" name="Group 52"/>
              <p:cNvGrpSpPr/>
              <p:nvPr/>
            </p:nvGrpSpPr>
            <p:grpSpPr>
              <a:xfrm>
                <a:off x="8168787" y="488404"/>
                <a:ext cx="1423440" cy="1064093"/>
                <a:chOff x="1630439" y="604218"/>
                <a:chExt cx="1559313" cy="1055866"/>
              </a:xfrm>
            </p:grpSpPr>
            <p:sp>
              <p:nvSpPr>
                <p:cNvPr id="80" name="Left Brace 79"/>
                <p:cNvSpPr/>
                <p:nvPr/>
              </p:nvSpPr>
              <p:spPr>
                <a:xfrm>
                  <a:off x="1630439" y="604218"/>
                  <a:ext cx="452386" cy="1021699"/>
                </a:xfrm>
                <a:prstGeom prst="leftBrac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TextBox 80"/>
                <p:cNvSpPr txBox="1"/>
                <p:nvPr/>
              </p:nvSpPr>
              <p:spPr>
                <a:xfrm>
                  <a:off x="1828150" y="606464"/>
                  <a:ext cx="1361602" cy="10536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b="1" dirty="0" smtClean="0"/>
                    <a:t>Point 2</a:t>
                  </a:r>
                </a:p>
                <a:p>
                  <a:endParaRPr lang="en-US" sz="300" dirty="0" smtClean="0"/>
                </a:p>
                <a:p>
                  <a:r>
                    <a:rPr lang="en-US" sz="1200" dirty="0" smtClean="0"/>
                    <a:t>ṁ = </a:t>
                  </a:r>
                  <a:r>
                    <a:rPr lang="en-US" sz="1200" dirty="0" err="1" smtClean="0"/>
                    <a:t>uu</a:t>
                  </a:r>
                  <a:r>
                    <a:rPr lang="en-US" sz="1200" dirty="0" smtClean="0"/>
                    <a:t> Kg/sec</a:t>
                  </a:r>
                </a:p>
                <a:p>
                  <a:r>
                    <a:rPr lang="en-US" sz="1200" dirty="0" smtClean="0">
                      <a:solidFill>
                        <a:srgbClr val="C00000"/>
                      </a:solidFill>
                    </a:rPr>
                    <a:t>P = 10 bar</a:t>
                  </a:r>
                </a:p>
                <a:p>
                  <a:r>
                    <a:rPr lang="en-US" sz="1200" dirty="0" smtClean="0"/>
                    <a:t>T = 400 K</a:t>
                  </a:r>
                </a:p>
                <a:p>
                  <a:r>
                    <a:rPr lang="en-US" sz="1200" dirty="0" smtClean="0">
                      <a:solidFill>
                        <a:srgbClr val="C00000"/>
                      </a:solidFill>
                    </a:rPr>
                    <a:t>H = 400.28 kJ/kg</a:t>
                  </a:r>
                  <a:endParaRPr lang="en-US" sz="1200" dirty="0">
                    <a:solidFill>
                      <a:srgbClr val="C00000"/>
                    </a:solidFill>
                  </a:endParaRPr>
                </a:p>
              </p:txBody>
            </p:sp>
          </p:grpSp>
          <p:grpSp>
            <p:nvGrpSpPr>
              <p:cNvPr id="54" name="Group 53"/>
              <p:cNvGrpSpPr/>
              <p:nvPr/>
            </p:nvGrpSpPr>
            <p:grpSpPr>
              <a:xfrm>
                <a:off x="10368221" y="512583"/>
                <a:ext cx="1423440" cy="1064093"/>
                <a:chOff x="1630439" y="604218"/>
                <a:chExt cx="1559313" cy="1055866"/>
              </a:xfrm>
            </p:grpSpPr>
            <p:sp>
              <p:nvSpPr>
                <p:cNvPr id="78" name="Left Brace 77"/>
                <p:cNvSpPr/>
                <p:nvPr/>
              </p:nvSpPr>
              <p:spPr>
                <a:xfrm>
                  <a:off x="1630439" y="604218"/>
                  <a:ext cx="452386" cy="1031874"/>
                </a:xfrm>
                <a:prstGeom prst="leftBrac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TextBox 78"/>
                <p:cNvSpPr txBox="1"/>
                <p:nvPr/>
              </p:nvSpPr>
              <p:spPr>
                <a:xfrm>
                  <a:off x="1828150" y="606464"/>
                  <a:ext cx="1361602" cy="10536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b="1" dirty="0" smtClean="0"/>
                    <a:t>Point 3</a:t>
                  </a:r>
                </a:p>
                <a:p>
                  <a:endParaRPr lang="en-US" sz="300" dirty="0" smtClean="0"/>
                </a:p>
                <a:p>
                  <a:r>
                    <a:rPr lang="en-US" sz="1200" dirty="0" smtClean="0"/>
                    <a:t>ṁ = </a:t>
                  </a:r>
                  <a:r>
                    <a:rPr lang="en-US" sz="1200" dirty="0" err="1" smtClean="0"/>
                    <a:t>uu</a:t>
                  </a:r>
                  <a:r>
                    <a:rPr lang="en-US" sz="1200" dirty="0" smtClean="0"/>
                    <a:t> Kg/sec</a:t>
                  </a:r>
                </a:p>
                <a:p>
                  <a:r>
                    <a:rPr lang="en-US" sz="1200" dirty="0" smtClean="0">
                      <a:solidFill>
                        <a:srgbClr val="C00000"/>
                      </a:solidFill>
                    </a:rPr>
                    <a:t>P = 10 bar</a:t>
                  </a:r>
                </a:p>
                <a:p>
                  <a:r>
                    <a:rPr lang="en-US" sz="1200" dirty="0" smtClean="0">
                      <a:solidFill>
                        <a:srgbClr val="C00000"/>
                      </a:solidFill>
                    </a:rPr>
                    <a:t>T = 200 K</a:t>
                  </a:r>
                </a:p>
                <a:p>
                  <a:r>
                    <a:rPr lang="en-US" sz="1200" dirty="0" smtClean="0">
                      <a:solidFill>
                        <a:srgbClr val="C00000"/>
                      </a:solidFill>
                    </a:rPr>
                    <a:t>H = 195.2 kJ/Kg</a:t>
                  </a:r>
                  <a:endParaRPr lang="en-US" sz="1200" dirty="0">
                    <a:solidFill>
                      <a:srgbClr val="C00000"/>
                    </a:solidFill>
                  </a:endParaRPr>
                </a:p>
              </p:txBody>
            </p:sp>
          </p:grpSp>
          <p:grpSp>
            <p:nvGrpSpPr>
              <p:cNvPr id="55" name="Group 54"/>
              <p:cNvGrpSpPr/>
              <p:nvPr/>
            </p:nvGrpSpPr>
            <p:grpSpPr>
              <a:xfrm>
                <a:off x="7190797" y="5251437"/>
                <a:ext cx="3045023" cy="1064093"/>
                <a:chOff x="1630439" y="604218"/>
                <a:chExt cx="3335684" cy="1055866"/>
              </a:xfrm>
            </p:grpSpPr>
            <p:sp>
              <p:nvSpPr>
                <p:cNvPr id="76" name="Left Brace 75"/>
                <p:cNvSpPr/>
                <p:nvPr/>
              </p:nvSpPr>
              <p:spPr>
                <a:xfrm>
                  <a:off x="1630439" y="604218"/>
                  <a:ext cx="452387" cy="1055865"/>
                </a:xfrm>
                <a:prstGeom prst="leftBrac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7" name="TextBox 76"/>
                <p:cNvSpPr txBox="1"/>
                <p:nvPr/>
              </p:nvSpPr>
              <p:spPr>
                <a:xfrm>
                  <a:off x="1828149" y="606464"/>
                  <a:ext cx="3137974" cy="10536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b="1" dirty="0" smtClean="0"/>
                    <a:t>Point 4</a:t>
                  </a:r>
                </a:p>
                <a:p>
                  <a:endParaRPr lang="en-US" sz="300" dirty="0" smtClean="0"/>
                </a:p>
                <a:p>
                  <a:r>
                    <a:rPr lang="en-US" sz="1200" dirty="0" smtClean="0"/>
                    <a:t>ṁ = </a:t>
                  </a:r>
                  <a:r>
                    <a:rPr lang="en-US" sz="1200" dirty="0" err="1" smtClean="0"/>
                    <a:t>uu</a:t>
                  </a:r>
                  <a:r>
                    <a:rPr lang="en-US" sz="1200" dirty="0" smtClean="0"/>
                    <a:t> Kg/sec</a:t>
                  </a:r>
                </a:p>
                <a:p>
                  <a:r>
                    <a:rPr lang="en-US" sz="1200" dirty="0" smtClean="0"/>
                    <a:t>P = 10 bar</a:t>
                  </a:r>
                </a:p>
                <a:p>
                  <a:r>
                    <a:rPr lang="en-US" sz="1200" dirty="0" smtClean="0">
                      <a:solidFill>
                        <a:srgbClr val="C00000"/>
                      </a:solidFill>
                    </a:rPr>
                    <a:t>T = 90 K</a:t>
                  </a:r>
                </a:p>
                <a:p>
                  <a:r>
                    <a:rPr lang="en-US" sz="1200" dirty="0" smtClean="0">
                      <a:solidFill>
                        <a:srgbClr val="C00000"/>
                      </a:solidFill>
                    </a:rPr>
                    <a:t>H = -103.73 kJ/Kg</a:t>
                  </a:r>
                </a:p>
              </p:txBody>
            </p:sp>
          </p:grpSp>
          <p:grpSp>
            <p:nvGrpSpPr>
              <p:cNvPr id="56" name="Group 55"/>
              <p:cNvGrpSpPr/>
              <p:nvPr/>
            </p:nvGrpSpPr>
            <p:grpSpPr>
              <a:xfrm>
                <a:off x="4460685" y="5262992"/>
                <a:ext cx="1561815" cy="1248759"/>
                <a:chOff x="1630439" y="604218"/>
                <a:chExt cx="1710896" cy="1239104"/>
              </a:xfrm>
            </p:grpSpPr>
            <p:sp>
              <p:nvSpPr>
                <p:cNvPr id="74" name="Left Brace 73"/>
                <p:cNvSpPr/>
                <p:nvPr/>
              </p:nvSpPr>
              <p:spPr>
                <a:xfrm>
                  <a:off x="1630439" y="604218"/>
                  <a:ext cx="452386" cy="1216290"/>
                </a:xfrm>
                <a:prstGeom prst="leftBrac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5" name="TextBox 74"/>
                <p:cNvSpPr txBox="1"/>
                <p:nvPr/>
              </p:nvSpPr>
              <p:spPr>
                <a:xfrm>
                  <a:off x="1828150" y="606464"/>
                  <a:ext cx="1513185" cy="123685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b="1" dirty="0" smtClean="0"/>
                    <a:t>Point 5</a:t>
                  </a:r>
                </a:p>
                <a:p>
                  <a:endParaRPr lang="en-US" sz="300" dirty="0" smtClean="0"/>
                </a:p>
                <a:p>
                  <a:r>
                    <a:rPr lang="en-US" sz="1200" dirty="0" smtClean="0"/>
                    <a:t>ṁ = </a:t>
                  </a:r>
                  <a:r>
                    <a:rPr lang="en-US" sz="1200" dirty="0" err="1" smtClean="0"/>
                    <a:t>uu</a:t>
                  </a:r>
                  <a:r>
                    <a:rPr lang="en-US" sz="1200" dirty="0" smtClean="0"/>
                    <a:t> Kg/sec</a:t>
                  </a:r>
                </a:p>
                <a:p>
                  <a:r>
                    <a:rPr lang="en-US" sz="1200" dirty="0" smtClean="0"/>
                    <a:t>P = 1 bar</a:t>
                  </a:r>
                </a:p>
                <a:p>
                  <a:r>
                    <a:rPr lang="en-US" sz="1200" dirty="0" smtClean="0">
                      <a:solidFill>
                        <a:srgbClr val="C00000"/>
                      </a:solidFill>
                    </a:rPr>
                    <a:t>T = 78.91 K</a:t>
                  </a:r>
                </a:p>
                <a:p>
                  <a:r>
                    <a:rPr lang="en-US" sz="1200" dirty="0" smtClean="0">
                      <a:solidFill>
                        <a:srgbClr val="C00000"/>
                      </a:solidFill>
                    </a:rPr>
                    <a:t>H = -103.73 kJ/Kg</a:t>
                  </a:r>
                </a:p>
                <a:p>
                  <a:r>
                    <a:rPr lang="en-US" sz="1200" dirty="0" smtClean="0"/>
                    <a:t>X = </a:t>
                  </a:r>
                  <a:r>
                    <a:rPr lang="en-US" sz="1200" dirty="0" err="1" smtClean="0"/>
                    <a:t>yy</a:t>
                  </a:r>
                  <a:endParaRPr lang="en-US" sz="1200" dirty="0"/>
                </a:p>
              </p:txBody>
            </p:sp>
          </p:grpSp>
          <p:grpSp>
            <p:nvGrpSpPr>
              <p:cNvPr id="57" name="Group 56"/>
              <p:cNvGrpSpPr/>
              <p:nvPr/>
            </p:nvGrpSpPr>
            <p:grpSpPr>
              <a:xfrm>
                <a:off x="1626426" y="5424668"/>
                <a:ext cx="1803105" cy="1064092"/>
                <a:chOff x="1630439" y="604218"/>
                <a:chExt cx="1975219" cy="1055865"/>
              </a:xfrm>
            </p:grpSpPr>
            <p:sp>
              <p:nvSpPr>
                <p:cNvPr id="72" name="Left Brace 71"/>
                <p:cNvSpPr/>
                <p:nvPr/>
              </p:nvSpPr>
              <p:spPr>
                <a:xfrm>
                  <a:off x="1630439" y="604218"/>
                  <a:ext cx="452386" cy="1055864"/>
                </a:xfrm>
                <a:prstGeom prst="leftBrac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3" name="TextBox 72"/>
                <p:cNvSpPr txBox="1"/>
                <p:nvPr/>
              </p:nvSpPr>
              <p:spPr>
                <a:xfrm>
                  <a:off x="1828150" y="606464"/>
                  <a:ext cx="1777508" cy="105361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b="1" dirty="0" smtClean="0"/>
                    <a:t>Point f</a:t>
                  </a:r>
                </a:p>
                <a:p>
                  <a:endParaRPr lang="en-US" sz="300" dirty="0" smtClean="0"/>
                </a:p>
                <a:p>
                  <a:r>
                    <a:rPr lang="en-US" sz="1200" dirty="0" smtClean="0"/>
                    <a:t>ṁ = </a:t>
                  </a:r>
                  <a:r>
                    <a:rPr lang="en-US" sz="1200" dirty="0" err="1" smtClean="0"/>
                    <a:t>uu-vv</a:t>
                  </a:r>
                  <a:r>
                    <a:rPr lang="en-US" sz="1200" dirty="0" smtClean="0"/>
                    <a:t> Kg/sec</a:t>
                  </a:r>
                </a:p>
                <a:p>
                  <a:r>
                    <a:rPr lang="en-US" sz="1200" dirty="0" smtClean="0"/>
                    <a:t>P = 1 bar</a:t>
                  </a:r>
                </a:p>
                <a:p>
                  <a:r>
                    <a:rPr lang="en-US" sz="1200" dirty="0" smtClean="0">
                      <a:solidFill>
                        <a:srgbClr val="C00000"/>
                      </a:solidFill>
                    </a:rPr>
                    <a:t>T = 78.9 K</a:t>
                  </a:r>
                </a:p>
                <a:p>
                  <a:r>
                    <a:rPr lang="en-US" sz="1200" dirty="0" smtClean="0">
                      <a:solidFill>
                        <a:srgbClr val="C00000"/>
                      </a:solidFill>
                    </a:rPr>
                    <a:t>H = -103.73 kJ/Kg</a:t>
                  </a:r>
                  <a:endParaRPr lang="en-US" sz="1200" dirty="0">
                    <a:solidFill>
                      <a:srgbClr val="C00000"/>
                    </a:solidFill>
                  </a:endParaRPr>
                </a:p>
              </p:txBody>
            </p:sp>
          </p:grpSp>
          <p:grpSp>
            <p:nvGrpSpPr>
              <p:cNvPr id="58" name="Group 57"/>
              <p:cNvGrpSpPr/>
              <p:nvPr/>
            </p:nvGrpSpPr>
            <p:grpSpPr>
              <a:xfrm>
                <a:off x="698237" y="3396295"/>
                <a:ext cx="1641643" cy="1155592"/>
                <a:chOff x="1630439" y="604218"/>
                <a:chExt cx="1798345" cy="1146658"/>
              </a:xfrm>
            </p:grpSpPr>
            <p:sp>
              <p:nvSpPr>
                <p:cNvPr id="70" name="Left Brace 69"/>
                <p:cNvSpPr/>
                <p:nvPr/>
              </p:nvSpPr>
              <p:spPr>
                <a:xfrm>
                  <a:off x="1630439" y="604218"/>
                  <a:ext cx="452386" cy="1146658"/>
                </a:xfrm>
                <a:prstGeom prst="leftBrac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1" name="TextBox 70"/>
                <p:cNvSpPr txBox="1"/>
                <p:nvPr/>
              </p:nvSpPr>
              <p:spPr>
                <a:xfrm>
                  <a:off x="1828150" y="606464"/>
                  <a:ext cx="1600634" cy="10536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b="1" dirty="0" smtClean="0"/>
                    <a:t>Point g</a:t>
                  </a:r>
                </a:p>
                <a:p>
                  <a:endParaRPr lang="en-US" sz="300" dirty="0" smtClean="0"/>
                </a:p>
                <a:p>
                  <a:r>
                    <a:rPr lang="en-US" sz="1200" dirty="0" smtClean="0"/>
                    <a:t>ṁ = </a:t>
                  </a:r>
                  <a:r>
                    <a:rPr lang="en-US" sz="1200" dirty="0" err="1" smtClean="0"/>
                    <a:t>vv</a:t>
                  </a:r>
                  <a:r>
                    <a:rPr lang="en-US" sz="1200" dirty="0" smtClean="0"/>
                    <a:t> Kg/sec</a:t>
                  </a:r>
                </a:p>
                <a:p>
                  <a:r>
                    <a:rPr lang="en-US" sz="1200" dirty="0" smtClean="0"/>
                    <a:t>P = 1 bar</a:t>
                  </a:r>
                </a:p>
                <a:p>
                  <a:r>
                    <a:rPr lang="en-US" sz="1200" dirty="0" smtClean="0">
                      <a:solidFill>
                        <a:srgbClr val="C00000"/>
                      </a:solidFill>
                    </a:rPr>
                    <a:t>T = 81.611 K</a:t>
                  </a:r>
                </a:p>
                <a:p>
                  <a:r>
                    <a:rPr lang="en-US" sz="1200" dirty="0" smtClean="0">
                      <a:solidFill>
                        <a:srgbClr val="C00000"/>
                      </a:solidFill>
                    </a:rPr>
                    <a:t>H = 78.671 kJ/Kg </a:t>
                  </a:r>
                  <a:endParaRPr lang="en-US" sz="1200" dirty="0">
                    <a:solidFill>
                      <a:srgbClr val="C00000"/>
                    </a:solidFill>
                  </a:endParaRPr>
                </a:p>
              </p:txBody>
            </p:sp>
          </p:grpSp>
          <p:grpSp>
            <p:nvGrpSpPr>
              <p:cNvPr id="59" name="Group 58"/>
              <p:cNvGrpSpPr/>
              <p:nvPr/>
            </p:nvGrpSpPr>
            <p:grpSpPr>
              <a:xfrm>
                <a:off x="3088467" y="2445080"/>
                <a:ext cx="1627173" cy="1155592"/>
                <a:chOff x="1630439" y="604218"/>
                <a:chExt cx="1782493" cy="1146658"/>
              </a:xfrm>
            </p:grpSpPr>
            <p:sp>
              <p:nvSpPr>
                <p:cNvPr id="68" name="Left Brace 67"/>
                <p:cNvSpPr/>
                <p:nvPr/>
              </p:nvSpPr>
              <p:spPr>
                <a:xfrm>
                  <a:off x="1630439" y="604218"/>
                  <a:ext cx="452386" cy="1146658"/>
                </a:xfrm>
                <a:prstGeom prst="leftBrac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9" name="TextBox 68"/>
                <p:cNvSpPr txBox="1"/>
                <p:nvPr/>
              </p:nvSpPr>
              <p:spPr>
                <a:xfrm>
                  <a:off x="1828150" y="606464"/>
                  <a:ext cx="1584782" cy="10536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b="1" dirty="0" smtClean="0"/>
                    <a:t>Point 6</a:t>
                  </a:r>
                </a:p>
                <a:p>
                  <a:endParaRPr lang="en-US" sz="300" dirty="0" smtClean="0"/>
                </a:p>
                <a:p>
                  <a:r>
                    <a:rPr lang="en-US" sz="1200" dirty="0" smtClean="0"/>
                    <a:t>ṁ = </a:t>
                  </a:r>
                  <a:r>
                    <a:rPr lang="en-US" sz="1200" dirty="0" err="1" smtClean="0"/>
                    <a:t>vv</a:t>
                  </a:r>
                  <a:r>
                    <a:rPr lang="en-US" sz="1200" dirty="0" smtClean="0"/>
                    <a:t> Kg/sec</a:t>
                  </a:r>
                </a:p>
                <a:p>
                  <a:r>
                    <a:rPr lang="en-US" sz="1200" dirty="0" smtClean="0"/>
                    <a:t>P = 1 bar</a:t>
                  </a:r>
                </a:p>
                <a:p>
                  <a:r>
                    <a:rPr lang="en-US" sz="1200" dirty="0" smtClean="0">
                      <a:solidFill>
                        <a:srgbClr val="C00000"/>
                      </a:solidFill>
                    </a:rPr>
                    <a:t>T = 180 K</a:t>
                  </a:r>
                </a:p>
                <a:p>
                  <a:r>
                    <a:rPr lang="en-US" sz="1200" dirty="0" smtClean="0">
                      <a:solidFill>
                        <a:srgbClr val="C00000"/>
                      </a:solidFill>
                    </a:rPr>
                    <a:t>H = 179.54 kJ/Kg</a:t>
                  </a:r>
                  <a:endParaRPr lang="en-US" sz="1200" dirty="0">
                    <a:solidFill>
                      <a:srgbClr val="C00000"/>
                    </a:solidFill>
                  </a:endParaRPr>
                </a:p>
              </p:txBody>
            </p:sp>
          </p:grpSp>
          <p:sp>
            <p:nvSpPr>
              <p:cNvPr id="60" name="TextBox 59"/>
              <p:cNvSpPr txBox="1"/>
              <p:nvPr/>
            </p:nvSpPr>
            <p:spPr>
              <a:xfrm flipH="1">
                <a:off x="6839610" y="1645411"/>
                <a:ext cx="21807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 smtClean="0"/>
                  <a:t>|</a:t>
                </a:r>
              </a:p>
              <a:p>
                <a:r>
                  <a:rPr lang="en-US" sz="1200" b="1" dirty="0"/>
                  <a:t>1</a:t>
                </a:r>
              </a:p>
            </p:txBody>
          </p:sp>
          <p:sp>
            <p:nvSpPr>
              <p:cNvPr id="61" name="TextBox 60"/>
              <p:cNvSpPr txBox="1"/>
              <p:nvPr/>
            </p:nvSpPr>
            <p:spPr>
              <a:xfrm flipH="1">
                <a:off x="8545491" y="1629836"/>
                <a:ext cx="21807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 smtClean="0"/>
                  <a:t>|</a:t>
                </a:r>
              </a:p>
              <a:p>
                <a:r>
                  <a:rPr lang="en-US" sz="1200" b="1" dirty="0" smtClean="0"/>
                  <a:t>2</a:t>
                </a:r>
                <a:endParaRPr lang="en-US" sz="1200" b="1" dirty="0"/>
              </a:p>
            </p:txBody>
          </p:sp>
          <p:sp>
            <p:nvSpPr>
              <p:cNvPr id="62" name="TextBox 61"/>
              <p:cNvSpPr txBox="1"/>
              <p:nvPr/>
            </p:nvSpPr>
            <p:spPr>
              <a:xfrm flipH="1">
                <a:off x="10778376" y="1639035"/>
                <a:ext cx="21807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 smtClean="0"/>
                  <a:t>|</a:t>
                </a:r>
              </a:p>
              <a:p>
                <a:r>
                  <a:rPr lang="en-US" sz="1200" b="1" dirty="0" smtClean="0"/>
                  <a:t>3</a:t>
                </a:r>
                <a:endParaRPr lang="en-US" sz="1200" b="1" dirty="0"/>
              </a:p>
            </p:txBody>
          </p:sp>
          <p:sp>
            <p:nvSpPr>
              <p:cNvPr id="63" name="TextBox 62"/>
              <p:cNvSpPr txBox="1"/>
              <p:nvPr/>
            </p:nvSpPr>
            <p:spPr>
              <a:xfrm flipH="1">
                <a:off x="7143428" y="4628150"/>
                <a:ext cx="21807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 smtClean="0"/>
                  <a:t>|</a:t>
                </a:r>
              </a:p>
              <a:p>
                <a:r>
                  <a:rPr lang="en-US" sz="1200" b="1" dirty="0" smtClean="0"/>
                  <a:t>4</a:t>
                </a:r>
                <a:endParaRPr lang="en-US" sz="1200" b="1" dirty="0"/>
              </a:p>
            </p:txBody>
          </p:sp>
          <p:sp>
            <p:nvSpPr>
              <p:cNvPr id="64" name="TextBox 63"/>
              <p:cNvSpPr txBox="1"/>
              <p:nvPr/>
            </p:nvSpPr>
            <p:spPr>
              <a:xfrm flipH="1">
                <a:off x="4955530" y="4627022"/>
                <a:ext cx="21807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 smtClean="0"/>
                  <a:t>|</a:t>
                </a:r>
              </a:p>
              <a:p>
                <a:r>
                  <a:rPr lang="en-US" sz="1200" b="1" dirty="0" smtClean="0"/>
                  <a:t>5</a:t>
                </a:r>
                <a:endParaRPr lang="en-US" sz="1200" b="1" dirty="0"/>
              </a:p>
            </p:txBody>
          </p:sp>
          <p:sp>
            <p:nvSpPr>
              <p:cNvPr id="65" name="TextBox 64"/>
              <p:cNvSpPr txBox="1"/>
              <p:nvPr/>
            </p:nvSpPr>
            <p:spPr>
              <a:xfrm flipH="1">
                <a:off x="2403424" y="5080489"/>
                <a:ext cx="21807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 smtClean="0"/>
                  <a:t>|</a:t>
                </a:r>
              </a:p>
              <a:p>
                <a:r>
                  <a:rPr lang="en-US" sz="1200" b="1" dirty="0" smtClean="0"/>
                  <a:t>f</a:t>
                </a:r>
                <a:endParaRPr lang="en-US" sz="1200" b="1" dirty="0"/>
              </a:p>
            </p:txBody>
          </p:sp>
          <p:sp>
            <p:nvSpPr>
              <p:cNvPr id="66" name="TextBox 65"/>
              <p:cNvSpPr txBox="1"/>
              <p:nvPr/>
            </p:nvSpPr>
            <p:spPr>
              <a:xfrm flipH="1">
                <a:off x="2575223" y="3902018"/>
                <a:ext cx="21807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 smtClean="0"/>
                  <a:t>|</a:t>
                </a:r>
              </a:p>
              <a:p>
                <a:r>
                  <a:rPr lang="en-US" sz="1200" b="1" dirty="0" smtClean="0"/>
                  <a:t>g</a:t>
                </a:r>
                <a:endParaRPr lang="en-US" sz="1200" b="1" dirty="0"/>
              </a:p>
            </p:txBody>
          </p:sp>
          <p:sp>
            <p:nvSpPr>
              <p:cNvPr id="67" name="TextBox 66"/>
              <p:cNvSpPr txBox="1"/>
              <p:nvPr/>
            </p:nvSpPr>
            <p:spPr>
              <a:xfrm flipH="1">
                <a:off x="5773005" y="2989518"/>
                <a:ext cx="218071" cy="4992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 smtClean="0"/>
                  <a:t>|</a:t>
                </a:r>
              </a:p>
              <a:p>
                <a:r>
                  <a:rPr lang="en-US" sz="1200" dirty="0" smtClean="0"/>
                  <a:t>6</a:t>
                </a:r>
                <a:endParaRPr lang="en-US" sz="1200" dirty="0"/>
              </a:p>
            </p:txBody>
          </p:sp>
        </p:grpSp>
        <p:sp>
          <p:nvSpPr>
            <p:cNvPr id="4" name="TextBox 3"/>
            <p:cNvSpPr txBox="1"/>
            <p:nvPr/>
          </p:nvSpPr>
          <p:spPr>
            <a:xfrm>
              <a:off x="680535" y="363038"/>
              <a:ext cx="524806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solidFill>
                    <a:srgbClr val="C00000"/>
                  </a:solidFill>
                </a:rPr>
                <a:t>Linde Air Liquefaction Cycle _ In general</a:t>
              </a:r>
              <a:endParaRPr lang="en-US" sz="2400" b="1" dirty="0">
                <a:solidFill>
                  <a:srgbClr val="C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19401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48270" y="336786"/>
            <a:ext cx="11443391" cy="6174965"/>
            <a:chOff x="348270" y="336786"/>
            <a:chExt cx="11443391" cy="6174965"/>
          </a:xfrm>
        </p:grpSpPr>
        <p:grpSp>
          <p:nvGrpSpPr>
            <p:cNvPr id="3" name="Group 2"/>
            <p:cNvGrpSpPr/>
            <p:nvPr/>
          </p:nvGrpSpPr>
          <p:grpSpPr>
            <a:xfrm>
              <a:off x="348270" y="336786"/>
              <a:ext cx="11443391" cy="6174965"/>
              <a:chOff x="348270" y="336786"/>
              <a:chExt cx="11443391" cy="6174965"/>
            </a:xfrm>
          </p:grpSpPr>
          <p:sp>
            <p:nvSpPr>
              <p:cNvPr id="5" name="Rectangle 4"/>
              <p:cNvSpPr/>
              <p:nvPr/>
            </p:nvSpPr>
            <p:spPr>
              <a:xfrm>
                <a:off x="2546579" y="1474118"/>
                <a:ext cx="1447085" cy="616985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Rectangle 6"/>
              <p:cNvSpPr/>
              <p:nvPr/>
            </p:nvSpPr>
            <p:spPr>
              <a:xfrm>
                <a:off x="5573218" y="1474118"/>
                <a:ext cx="1098234" cy="616985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2620822" y="1498313"/>
                <a:ext cx="1349279" cy="58477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 smtClean="0">
                    <a:solidFill>
                      <a:srgbClr val="C00000"/>
                    </a:solidFill>
                  </a:rPr>
                  <a:t>Air filter &amp; dryer</a:t>
                </a:r>
                <a:endParaRPr lang="en-US" sz="1600" dirty="0">
                  <a:solidFill>
                    <a:srgbClr val="C00000"/>
                  </a:solidFill>
                </a:endParaRP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5694583" y="1582456"/>
                <a:ext cx="834745" cy="4011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Mixer</a:t>
                </a:r>
                <a:endParaRPr lang="en-US" dirty="0"/>
              </a:p>
            </p:txBody>
          </p:sp>
          <p:cxnSp>
            <p:nvCxnSpPr>
              <p:cNvPr id="9" name="Straight Arrow Connector 8"/>
              <p:cNvCxnSpPr/>
              <p:nvPr/>
            </p:nvCxnSpPr>
            <p:spPr>
              <a:xfrm>
                <a:off x="4641762" y="1782610"/>
                <a:ext cx="570554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9"/>
              <p:cNvCxnSpPr/>
              <p:nvPr/>
            </p:nvCxnSpPr>
            <p:spPr>
              <a:xfrm>
                <a:off x="4115695" y="1782610"/>
                <a:ext cx="1464503" cy="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1" name="Group 10"/>
              <p:cNvGrpSpPr/>
              <p:nvPr/>
            </p:nvGrpSpPr>
            <p:grpSpPr>
              <a:xfrm>
                <a:off x="7678871" y="1006971"/>
                <a:ext cx="587524" cy="1557682"/>
                <a:chOff x="6943539" y="733696"/>
                <a:chExt cx="540001" cy="1434103"/>
              </a:xfrm>
            </p:grpSpPr>
            <p:cxnSp>
              <p:nvCxnSpPr>
                <p:cNvPr id="110" name="Straight Connector 109"/>
                <p:cNvCxnSpPr/>
                <p:nvPr/>
              </p:nvCxnSpPr>
              <p:spPr>
                <a:xfrm>
                  <a:off x="6943540" y="733696"/>
                  <a:ext cx="540000" cy="360000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11" name="Straight Connector 110"/>
                <p:cNvCxnSpPr/>
                <p:nvPr/>
              </p:nvCxnSpPr>
              <p:spPr>
                <a:xfrm flipV="1">
                  <a:off x="6943540" y="1807799"/>
                  <a:ext cx="540000" cy="360000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12" name="Straight Connector 111"/>
                <p:cNvCxnSpPr/>
                <p:nvPr/>
              </p:nvCxnSpPr>
              <p:spPr>
                <a:xfrm flipH="1">
                  <a:off x="6943539" y="733696"/>
                  <a:ext cx="1" cy="1434103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13" name="Straight Connector 112"/>
                <p:cNvCxnSpPr/>
                <p:nvPr/>
              </p:nvCxnSpPr>
              <p:spPr>
                <a:xfrm>
                  <a:off x="7483540" y="1093696"/>
                  <a:ext cx="0" cy="714103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2" name="Straight Arrow Connector 11"/>
              <p:cNvCxnSpPr/>
              <p:nvPr/>
            </p:nvCxnSpPr>
            <p:spPr>
              <a:xfrm>
                <a:off x="6671452" y="1782610"/>
                <a:ext cx="570554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/>
              <p:cNvCxnSpPr/>
              <p:nvPr/>
            </p:nvCxnSpPr>
            <p:spPr>
              <a:xfrm flipV="1">
                <a:off x="6671452" y="1782610"/>
                <a:ext cx="1007419" cy="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" name="Rectangle 13"/>
              <p:cNvSpPr/>
              <p:nvPr/>
            </p:nvSpPr>
            <p:spPr>
              <a:xfrm>
                <a:off x="9289930" y="1486810"/>
                <a:ext cx="1092246" cy="5916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9381298" y="1581607"/>
                <a:ext cx="1146471" cy="4011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Cooling</a:t>
                </a:r>
                <a:endParaRPr lang="en-US" dirty="0"/>
              </a:p>
            </p:txBody>
          </p:sp>
          <p:cxnSp>
            <p:nvCxnSpPr>
              <p:cNvPr id="16" name="Straight Arrow Connector 15"/>
              <p:cNvCxnSpPr/>
              <p:nvPr/>
            </p:nvCxnSpPr>
            <p:spPr>
              <a:xfrm>
                <a:off x="8259853" y="1782607"/>
                <a:ext cx="570554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/>
              <p:cNvCxnSpPr/>
              <p:nvPr/>
            </p:nvCxnSpPr>
            <p:spPr>
              <a:xfrm flipV="1">
                <a:off x="8259853" y="1782607"/>
                <a:ext cx="1007419" cy="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" name="Rectangle 17"/>
              <p:cNvSpPr/>
              <p:nvPr/>
            </p:nvSpPr>
            <p:spPr>
              <a:xfrm>
                <a:off x="7678870" y="3731313"/>
                <a:ext cx="2350090" cy="1329474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9" name="Group 18"/>
              <p:cNvGrpSpPr/>
              <p:nvPr/>
            </p:nvGrpSpPr>
            <p:grpSpPr>
              <a:xfrm>
                <a:off x="7675823" y="4583939"/>
                <a:ext cx="2350090" cy="365075"/>
                <a:chOff x="3152497" y="3992048"/>
                <a:chExt cx="2160000" cy="336112"/>
              </a:xfrm>
            </p:grpSpPr>
            <p:cxnSp>
              <p:nvCxnSpPr>
                <p:cNvPr id="100" name="Straight Connector 99"/>
                <p:cNvCxnSpPr/>
                <p:nvPr/>
              </p:nvCxnSpPr>
              <p:spPr>
                <a:xfrm>
                  <a:off x="3152497" y="4159902"/>
                  <a:ext cx="443258" cy="0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Straight Connector 100"/>
                <p:cNvCxnSpPr/>
                <p:nvPr/>
              </p:nvCxnSpPr>
              <p:spPr>
                <a:xfrm>
                  <a:off x="4869239" y="4159902"/>
                  <a:ext cx="443258" cy="0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02" name="Straight Connector 101"/>
                <p:cNvCxnSpPr/>
                <p:nvPr/>
              </p:nvCxnSpPr>
              <p:spPr>
                <a:xfrm flipV="1">
                  <a:off x="3595755" y="4005943"/>
                  <a:ext cx="131514" cy="153959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03" name="Straight Connector 102"/>
                <p:cNvCxnSpPr/>
                <p:nvPr/>
              </p:nvCxnSpPr>
              <p:spPr>
                <a:xfrm>
                  <a:off x="3727269" y="4005943"/>
                  <a:ext cx="165462" cy="322217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04" name="Straight Connector 103"/>
                <p:cNvCxnSpPr/>
                <p:nvPr/>
              </p:nvCxnSpPr>
              <p:spPr>
                <a:xfrm flipV="1">
                  <a:off x="3892731" y="4005943"/>
                  <a:ext cx="170328" cy="322217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05" name="Straight Connector 104"/>
                <p:cNvCxnSpPr/>
                <p:nvPr/>
              </p:nvCxnSpPr>
              <p:spPr>
                <a:xfrm>
                  <a:off x="4063059" y="4005943"/>
                  <a:ext cx="165462" cy="322217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06" name="Straight Connector 105"/>
                <p:cNvCxnSpPr/>
                <p:nvPr/>
              </p:nvCxnSpPr>
              <p:spPr>
                <a:xfrm flipV="1">
                  <a:off x="4236473" y="3998794"/>
                  <a:ext cx="191278" cy="322216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07" name="Straight Connector 106"/>
                <p:cNvCxnSpPr/>
                <p:nvPr/>
              </p:nvCxnSpPr>
              <p:spPr>
                <a:xfrm>
                  <a:off x="4420748" y="4005943"/>
                  <a:ext cx="165462" cy="322217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08" name="Straight Connector 107"/>
                <p:cNvCxnSpPr/>
                <p:nvPr/>
              </p:nvCxnSpPr>
              <p:spPr>
                <a:xfrm flipV="1">
                  <a:off x="4593213" y="3992048"/>
                  <a:ext cx="191278" cy="322216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09" name="Straight Connector 108"/>
                <p:cNvCxnSpPr/>
                <p:nvPr/>
              </p:nvCxnSpPr>
              <p:spPr>
                <a:xfrm>
                  <a:off x="4785109" y="4005943"/>
                  <a:ext cx="81513" cy="161108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0" name="Group 19"/>
              <p:cNvGrpSpPr/>
              <p:nvPr/>
            </p:nvGrpSpPr>
            <p:grpSpPr>
              <a:xfrm>
                <a:off x="7688346" y="3858275"/>
                <a:ext cx="2350090" cy="365075"/>
                <a:chOff x="3152497" y="3992048"/>
                <a:chExt cx="2160000" cy="336112"/>
              </a:xfrm>
            </p:grpSpPr>
            <p:cxnSp>
              <p:nvCxnSpPr>
                <p:cNvPr id="90" name="Straight Connector 89"/>
                <p:cNvCxnSpPr/>
                <p:nvPr/>
              </p:nvCxnSpPr>
              <p:spPr>
                <a:xfrm>
                  <a:off x="3152497" y="4159902"/>
                  <a:ext cx="443258" cy="0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91" name="Straight Connector 90"/>
                <p:cNvCxnSpPr/>
                <p:nvPr/>
              </p:nvCxnSpPr>
              <p:spPr>
                <a:xfrm>
                  <a:off x="4869239" y="4159902"/>
                  <a:ext cx="443258" cy="0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92" name="Straight Connector 91"/>
                <p:cNvCxnSpPr/>
                <p:nvPr/>
              </p:nvCxnSpPr>
              <p:spPr>
                <a:xfrm flipV="1">
                  <a:off x="3595755" y="4005943"/>
                  <a:ext cx="131514" cy="153959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93" name="Straight Connector 92"/>
                <p:cNvCxnSpPr/>
                <p:nvPr/>
              </p:nvCxnSpPr>
              <p:spPr>
                <a:xfrm>
                  <a:off x="3727269" y="4005943"/>
                  <a:ext cx="165462" cy="322217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94" name="Straight Connector 93"/>
                <p:cNvCxnSpPr/>
                <p:nvPr/>
              </p:nvCxnSpPr>
              <p:spPr>
                <a:xfrm flipV="1">
                  <a:off x="3892731" y="4005944"/>
                  <a:ext cx="191278" cy="322216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95" name="Straight Connector 94"/>
                <p:cNvCxnSpPr/>
                <p:nvPr/>
              </p:nvCxnSpPr>
              <p:spPr>
                <a:xfrm>
                  <a:off x="4084009" y="4005943"/>
                  <a:ext cx="144512" cy="322217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96" name="Straight Connector 95"/>
                <p:cNvCxnSpPr/>
                <p:nvPr/>
              </p:nvCxnSpPr>
              <p:spPr>
                <a:xfrm flipV="1">
                  <a:off x="4236473" y="3998794"/>
                  <a:ext cx="191278" cy="322216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97" name="Straight Connector 96"/>
                <p:cNvCxnSpPr/>
                <p:nvPr/>
              </p:nvCxnSpPr>
              <p:spPr>
                <a:xfrm>
                  <a:off x="4420748" y="4005943"/>
                  <a:ext cx="172465" cy="308322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98" name="Straight Connector 97"/>
                <p:cNvCxnSpPr/>
                <p:nvPr/>
              </p:nvCxnSpPr>
              <p:spPr>
                <a:xfrm flipV="1">
                  <a:off x="4593213" y="3992048"/>
                  <a:ext cx="191278" cy="322216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99" name="Straight Connector 98"/>
                <p:cNvCxnSpPr/>
                <p:nvPr/>
              </p:nvCxnSpPr>
              <p:spPr>
                <a:xfrm>
                  <a:off x="4785109" y="4005943"/>
                  <a:ext cx="81513" cy="161108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1" name="Straight Connector 20"/>
              <p:cNvCxnSpPr/>
              <p:nvPr/>
            </p:nvCxnSpPr>
            <p:spPr>
              <a:xfrm>
                <a:off x="10398290" y="1782186"/>
                <a:ext cx="735886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/>
              <p:cNvCxnSpPr/>
              <p:nvPr/>
            </p:nvCxnSpPr>
            <p:spPr>
              <a:xfrm flipV="1">
                <a:off x="10022269" y="4766257"/>
                <a:ext cx="1111907" cy="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/>
              <p:cNvCxnSpPr/>
              <p:nvPr/>
            </p:nvCxnSpPr>
            <p:spPr>
              <a:xfrm>
                <a:off x="11134176" y="1782186"/>
                <a:ext cx="0" cy="2984071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4" name="Straight Arrow Connector 23"/>
              <p:cNvCxnSpPr/>
              <p:nvPr/>
            </p:nvCxnSpPr>
            <p:spPr>
              <a:xfrm>
                <a:off x="11134176" y="2641015"/>
                <a:ext cx="0" cy="63320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grpSp>
            <p:nvGrpSpPr>
              <p:cNvPr id="25" name="Group 24"/>
              <p:cNvGrpSpPr/>
              <p:nvPr/>
            </p:nvGrpSpPr>
            <p:grpSpPr>
              <a:xfrm>
                <a:off x="5512342" y="4443980"/>
                <a:ext cx="1096709" cy="625635"/>
                <a:chOff x="3428255" y="3898029"/>
                <a:chExt cx="1008000" cy="576000"/>
              </a:xfrm>
            </p:grpSpPr>
            <p:sp>
              <p:nvSpPr>
                <p:cNvPr id="86" name="Rectangle 85"/>
                <p:cNvSpPr/>
                <p:nvPr/>
              </p:nvSpPr>
              <p:spPr>
                <a:xfrm>
                  <a:off x="3428255" y="3898029"/>
                  <a:ext cx="1008000" cy="576000"/>
                </a:xfrm>
                <a:prstGeom prst="rect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87" name="Group 86"/>
                <p:cNvGrpSpPr/>
                <p:nvPr/>
              </p:nvGrpSpPr>
              <p:grpSpPr>
                <a:xfrm>
                  <a:off x="3646859" y="3939589"/>
                  <a:ext cx="504000" cy="504000"/>
                  <a:chOff x="3646860" y="3957008"/>
                  <a:chExt cx="472347" cy="500187"/>
                </a:xfrm>
              </p:grpSpPr>
              <p:sp>
                <p:nvSpPr>
                  <p:cNvPr id="88" name="Isosceles Triangle 87"/>
                  <p:cNvSpPr/>
                  <p:nvPr/>
                </p:nvSpPr>
                <p:spPr>
                  <a:xfrm>
                    <a:off x="3646860" y="4205195"/>
                    <a:ext cx="468000" cy="252000"/>
                  </a:xfrm>
                  <a:prstGeom prst="triangl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9" name="Isosceles Triangle 88"/>
                  <p:cNvSpPr/>
                  <p:nvPr/>
                </p:nvSpPr>
                <p:spPr>
                  <a:xfrm flipV="1">
                    <a:off x="3651207" y="3957008"/>
                    <a:ext cx="468000" cy="252000"/>
                  </a:xfrm>
                  <a:prstGeom prst="triangl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cxnSp>
            <p:nvCxnSpPr>
              <p:cNvPr id="26" name="Straight Connector 25"/>
              <p:cNvCxnSpPr/>
              <p:nvPr/>
            </p:nvCxnSpPr>
            <p:spPr>
              <a:xfrm>
                <a:off x="6609051" y="4766257"/>
                <a:ext cx="1079295" cy="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7" name="Straight Arrow Connector 26"/>
              <p:cNvCxnSpPr/>
              <p:nvPr/>
            </p:nvCxnSpPr>
            <p:spPr>
              <a:xfrm flipH="1" flipV="1">
                <a:off x="6993620" y="4766257"/>
                <a:ext cx="381040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28" name="TextBox 27"/>
              <p:cNvSpPr txBox="1"/>
              <p:nvPr/>
            </p:nvSpPr>
            <p:spPr>
              <a:xfrm>
                <a:off x="7640770" y="3671989"/>
                <a:ext cx="680549" cy="4011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HX</a:t>
                </a:r>
                <a:endParaRPr lang="en-US" dirty="0"/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5630036" y="5047215"/>
                <a:ext cx="1027669" cy="3008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 smtClean="0"/>
                  <a:t>Throttling</a:t>
                </a:r>
                <a:endParaRPr lang="en-US" sz="1200" dirty="0"/>
              </a:p>
            </p:txBody>
          </p:sp>
          <p:sp>
            <p:nvSpPr>
              <p:cNvPr id="30" name="Rectangle 29"/>
              <p:cNvSpPr/>
              <p:nvPr/>
            </p:nvSpPr>
            <p:spPr>
              <a:xfrm>
                <a:off x="2914462" y="4348463"/>
                <a:ext cx="1566726" cy="1173066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3169151" y="4750057"/>
                <a:ext cx="1126719" cy="3677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Separator</a:t>
                </a:r>
                <a:endParaRPr lang="en-US" sz="1600" dirty="0"/>
              </a:p>
            </p:txBody>
          </p:sp>
          <p:cxnSp>
            <p:nvCxnSpPr>
              <p:cNvPr id="32" name="Straight Connector 31"/>
              <p:cNvCxnSpPr/>
              <p:nvPr/>
            </p:nvCxnSpPr>
            <p:spPr>
              <a:xfrm flipV="1">
                <a:off x="4481188" y="4774070"/>
                <a:ext cx="1031154" cy="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3" name="Straight Arrow Connector 32"/>
              <p:cNvCxnSpPr/>
              <p:nvPr/>
            </p:nvCxnSpPr>
            <p:spPr>
              <a:xfrm flipH="1" flipV="1">
                <a:off x="4883190" y="4774022"/>
                <a:ext cx="381040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34" name="Rectangle 33"/>
              <p:cNvSpPr/>
              <p:nvPr/>
            </p:nvSpPr>
            <p:spPr>
              <a:xfrm>
                <a:off x="348270" y="4933921"/>
                <a:ext cx="1418772" cy="586184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5" name="Straight Connector 34"/>
              <p:cNvCxnSpPr/>
              <p:nvPr/>
            </p:nvCxnSpPr>
            <p:spPr>
              <a:xfrm flipV="1">
                <a:off x="1767042" y="5227013"/>
                <a:ext cx="1147420" cy="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6" name="Straight Arrow Connector 35"/>
              <p:cNvCxnSpPr/>
              <p:nvPr/>
            </p:nvCxnSpPr>
            <p:spPr>
              <a:xfrm flipH="1">
                <a:off x="2168207" y="5227012"/>
                <a:ext cx="381041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37" name="TextBox 36"/>
              <p:cNvSpPr txBox="1"/>
              <p:nvPr/>
            </p:nvSpPr>
            <p:spPr>
              <a:xfrm>
                <a:off x="519447" y="5046887"/>
                <a:ext cx="116563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solidFill>
                      <a:srgbClr val="C00000"/>
                    </a:solidFill>
                  </a:rPr>
                  <a:t>Liquid Air</a:t>
                </a:r>
                <a:endParaRPr lang="en-US" dirty="0">
                  <a:solidFill>
                    <a:srgbClr val="C00000"/>
                  </a:solidFill>
                </a:endParaRPr>
              </a:p>
            </p:txBody>
          </p:sp>
          <p:cxnSp>
            <p:nvCxnSpPr>
              <p:cNvPr id="38" name="Straight Connector 37"/>
              <p:cNvCxnSpPr/>
              <p:nvPr/>
            </p:nvCxnSpPr>
            <p:spPr>
              <a:xfrm flipV="1">
                <a:off x="2077124" y="4639452"/>
                <a:ext cx="837338" cy="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9" name="Straight Arrow Connector 38"/>
              <p:cNvCxnSpPr/>
              <p:nvPr/>
            </p:nvCxnSpPr>
            <p:spPr>
              <a:xfrm flipH="1">
                <a:off x="2445037" y="4639452"/>
                <a:ext cx="381041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/>
              <p:cNvCxnSpPr/>
              <p:nvPr/>
            </p:nvCxnSpPr>
            <p:spPr>
              <a:xfrm flipH="1">
                <a:off x="2077124" y="4039954"/>
                <a:ext cx="5610822" cy="8405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/>
              <p:cNvCxnSpPr/>
              <p:nvPr/>
            </p:nvCxnSpPr>
            <p:spPr>
              <a:xfrm flipV="1">
                <a:off x="2077124" y="4048358"/>
                <a:ext cx="0" cy="596988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2" name="Straight Arrow Connector 41"/>
              <p:cNvCxnSpPr/>
              <p:nvPr/>
            </p:nvCxnSpPr>
            <p:spPr>
              <a:xfrm>
                <a:off x="4214174" y="4047389"/>
                <a:ext cx="601088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/>
              <p:cNvCxnSpPr/>
              <p:nvPr/>
            </p:nvCxnSpPr>
            <p:spPr>
              <a:xfrm flipV="1">
                <a:off x="10038435" y="4048590"/>
                <a:ext cx="489333" cy="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/>
              <p:cNvCxnSpPr/>
              <p:nvPr/>
            </p:nvCxnSpPr>
            <p:spPr>
              <a:xfrm flipV="1">
                <a:off x="10527769" y="3129182"/>
                <a:ext cx="0" cy="919176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/>
              <p:cNvCxnSpPr/>
              <p:nvPr/>
            </p:nvCxnSpPr>
            <p:spPr>
              <a:xfrm flipH="1">
                <a:off x="4601495" y="3129182"/>
                <a:ext cx="5930890" cy="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6" name="Straight Arrow Connector 45"/>
              <p:cNvCxnSpPr>
                <a:stCxn id="5" idx="3"/>
              </p:cNvCxnSpPr>
              <p:nvPr/>
            </p:nvCxnSpPr>
            <p:spPr>
              <a:xfrm flipV="1">
                <a:off x="3993664" y="1781455"/>
                <a:ext cx="363205" cy="115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/>
              <p:cNvCxnSpPr/>
              <p:nvPr/>
            </p:nvCxnSpPr>
            <p:spPr>
              <a:xfrm>
                <a:off x="4601495" y="1782186"/>
                <a:ext cx="0" cy="1346996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8" name="Straight Arrow Connector 47"/>
              <p:cNvCxnSpPr/>
              <p:nvPr/>
            </p:nvCxnSpPr>
            <p:spPr>
              <a:xfrm flipH="1">
                <a:off x="6986679" y="3129182"/>
                <a:ext cx="569655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9" name="Straight Arrow Connector 48"/>
              <p:cNvCxnSpPr/>
              <p:nvPr/>
            </p:nvCxnSpPr>
            <p:spPr>
              <a:xfrm flipV="1">
                <a:off x="4601495" y="2146858"/>
                <a:ext cx="0" cy="317315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50" name="TextBox 49"/>
              <p:cNvSpPr txBox="1"/>
              <p:nvPr/>
            </p:nvSpPr>
            <p:spPr>
              <a:xfrm>
                <a:off x="7668100" y="1994257"/>
                <a:ext cx="544556" cy="2757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50" dirty="0" smtClean="0"/>
                  <a:t>Comp</a:t>
                </a:r>
                <a:endParaRPr lang="en-US" sz="1050" dirty="0"/>
              </a:p>
            </p:txBody>
          </p:sp>
          <p:grpSp>
            <p:nvGrpSpPr>
              <p:cNvPr id="51" name="Group 50"/>
              <p:cNvGrpSpPr/>
              <p:nvPr/>
            </p:nvGrpSpPr>
            <p:grpSpPr>
              <a:xfrm>
                <a:off x="1082736" y="1203338"/>
                <a:ext cx="1497821" cy="1064269"/>
                <a:chOff x="1464569" y="604218"/>
                <a:chExt cx="1765989" cy="979836"/>
              </a:xfrm>
            </p:grpSpPr>
            <p:sp>
              <p:nvSpPr>
                <p:cNvPr id="84" name="Left Brace 83"/>
                <p:cNvSpPr/>
                <p:nvPr/>
              </p:nvSpPr>
              <p:spPr>
                <a:xfrm>
                  <a:off x="1464569" y="604218"/>
                  <a:ext cx="452387" cy="979836"/>
                </a:xfrm>
                <a:prstGeom prst="leftBrac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TextBox 84"/>
                <p:cNvSpPr txBox="1"/>
                <p:nvPr/>
              </p:nvSpPr>
              <p:spPr>
                <a:xfrm>
                  <a:off x="1678866" y="606464"/>
                  <a:ext cx="1551692" cy="97758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b="1" dirty="0" smtClean="0"/>
                    <a:t>Air inlet</a:t>
                  </a:r>
                </a:p>
                <a:p>
                  <a:endParaRPr lang="en-US" sz="300" dirty="0" smtClean="0"/>
                </a:p>
                <a:p>
                  <a:r>
                    <a:rPr lang="en-US" sz="1200" dirty="0" smtClean="0"/>
                    <a:t>ṁ = </a:t>
                  </a:r>
                  <a:r>
                    <a:rPr lang="en-US" sz="1200" dirty="0" err="1" smtClean="0"/>
                    <a:t>uu-vv</a:t>
                  </a:r>
                  <a:r>
                    <a:rPr lang="en-US" sz="1200" dirty="0" smtClean="0"/>
                    <a:t> Kg/sec</a:t>
                  </a:r>
                </a:p>
                <a:p>
                  <a:r>
                    <a:rPr lang="en-US" sz="1200" dirty="0" smtClean="0"/>
                    <a:t>P = 1 bar</a:t>
                  </a:r>
                </a:p>
                <a:p>
                  <a:r>
                    <a:rPr lang="en-US" sz="1200" dirty="0" smtClean="0"/>
                    <a:t>T = 300 K</a:t>
                  </a:r>
                </a:p>
                <a:p>
                  <a:r>
                    <a:rPr lang="en-US" sz="1200" dirty="0" smtClean="0">
                      <a:solidFill>
                        <a:srgbClr val="C00000"/>
                      </a:solidFill>
                    </a:rPr>
                    <a:t>H = 300.31 kJ/Kg </a:t>
                  </a:r>
                  <a:endParaRPr lang="en-US" sz="1200" dirty="0">
                    <a:solidFill>
                      <a:srgbClr val="C00000"/>
                    </a:solidFill>
                  </a:endParaRPr>
                </a:p>
              </p:txBody>
            </p:sp>
          </p:grpSp>
          <p:grpSp>
            <p:nvGrpSpPr>
              <p:cNvPr id="52" name="Group 51"/>
              <p:cNvGrpSpPr/>
              <p:nvPr/>
            </p:nvGrpSpPr>
            <p:grpSpPr>
              <a:xfrm>
                <a:off x="6281900" y="336786"/>
                <a:ext cx="1423440" cy="1064184"/>
                <a:chOff x="1630439" y="604218"/>
                <a:chExt cx="1559313" cy="1014708"/>
              </a:xfrm>
            </p:grpSpPr>
            <p:sp>
              <p:nvSpPr>
                <p:cNvPr id="82" name="Left Brace 81"/>
                <p:cNvSpPr/>
                <p:nvPr/>
              </p:nvSpPr>
              <p:spPr>
                <a:xfrm>
                  <a:off x="1630439" y="604218"/>
                  <a:ext cx="452386" cy="981963"/>
                </a:xfrm>
                <a:prstGeom prst="leftBrac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TextBox 82"/>
                <p:cNvSpPr txBox="1"/>
                <p:nvPr/>
              </p:nvSpPr>
              <p:spPr>
                <a:xfrm>
                  <a:off x="1828150" y="606464"/>
                  <a:ext cx="1361602" cy="101246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b="1" dirty="0" smtClean="0"/>
                    <a:t>Point 1</a:t>
                  </a:r>
                </a:p>
                <a:p>
                  <a:endParaRPr lang="en-US" sz="300" dirty="0" smtClean="0"/>
                </a:p>
                <a:p>
                  <a:r>
                    <a:rPr lang="en-US" sz="1200" dirty="0" smtClean="0"/>
                    <a:t>ṁ = </a:t>
                  </a:r>
                  <a:r>
                    <a:rPr lang="en-US" sz="1200" dirty="0" err="1" smtClean="0"/>
                    <a:t>uu</a:t>
                  </a:r>
                  <a:r>
                    <a:rPr lang="en-US" sz="1200" dirty="0" smtClean="0"/>
                    <a:t> Kg/sec</a:t>
                  </a:r>
                </a:p>
                <a:p>
                  <a:r>
                    <a:rPr lang="en-US" sz="1200" dirty="0" smtClean="0"/>
                    <a:t>P = 1 bar</a:t>
                  </a:r>
                </a:p>
                <a:p>
                  <a:r>
                    <a:rPr lang="en-US" sz="1200" dirty="0" smtClean="0"/>
                    <a:t>T = 300 K</a:t>
                  </a:r>
                </a:p>
                <a:p>
                  <a:r>
                    <a:rPr lang="en-US" sz="1200" dirty="0" smtClean="0">
                      <a:solidFill>
                        <a:srgbClr val="C00000"/>
                      </a:solidFill>
                    </a:rPr>
                    <a:t>H = 300.31 kJ/Kg</a:t>
                  </a:r>
                  <a:endParaRPr lang="en-US" sz="1200" dirty="0">
                    <a:solidFill>
                      <a:srgbClr val="C00000"/>
                    </a:solidFill>
                  </a:endParaRPr>
                </a:p>
              </p:txBody>
            </p:sp>
          </p:grpSp>
          <p:grpSp>
            <p:nvGrpSpPr>
              <p:cNvPr id="53" name="Group 52"/>
              <p:cNvGrpSpPr/>
              <p:nvPr/>
            </p:nvGrpSpPr>
            <p:grpSpPr>
              <a:xfrm>
                <a:off x="8168787" y="488404"/>
                <a:ext cx="1423440" cy="1064093"/>
                <a:chOff x="1630439" y="604218"/>
                <a:chExt cx="1559313" cy="1055866"/>
              </a:xfrm>
            </p:grpSpPr>
            <p:sp>
              <p:nvSpPr>
                <p:cNvPr id="80" name="Left Brace 79"/>
                <p:cNvSpPr/>
                <p:nvPr/>
              </p:nvSpPr>
              <p:spPr>
                <a:xfrm>
                  <a:off x="1630439" y="604218"/>
                  <a:ext cx="452386" cy="1021699"/>
                </a:xfrm>
                <a:prstGeom prst="leftBrac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TextBox 80"/>
                <p:cNvSpPr txBox="1"/>
                <p:nvPr/>
              </p:nvSpPr>
              <p:spPr>
                <a:xfrm>
                  <a:off x="1828150" y="606464"/>
                  <a:ext cx="1361602" cy="10536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b="1" dirty="0" smtClean="0"/>
                    <a:t>Point 2</a:t>
                  </a:r>
                </a:p>
                <a:p>
                  <a:endParaRPr lang="en-US" sz="300" dirty="0" smtClean="0"/>
                </a:p>
                <a:p>
                  <a:r>
                    <a:rPr lang="en-US" sz="1200" dirty="0" smtClean="0"/>
                    <a:t>ṁ = </a:t>
                  </a:r>
                  <a:r>
                    <a:rPr lang="en-US" sz="1200" dirty="0" err="1" smtClean="0"/>
                    <a:t>uu</a:t>
                  </a:r>
                  <a:r>
                    <a:rPr lang="en-US" sz="1200" dirty="0" smtClean="0"/>
                    <a:t> Kg/sec</a:t>
                  </a:r>
                </a:p>
                <a:p>
                  <a:r>
                    <a:rPr lang="en-US" sz="1200" dirty="0" smtClean="0">
                      <a:solidFill>
                        <a:srgbClr val="C00000"/>
                      </a:solidFill>
                    </a:rPr>
                    <a:t>P = 10 bar</a:t>
                  </a:r>
                </a:p>
                <a:p>
                  <a:r>
                    <a:rPr lang="en-US" sz="1200" dirty="0" smtClean="0"/>
                    <a:t>T = 400 K</a:t>
                  </a:r>
                </a:p>
                <a:p>
                  <a:r>
                    <a:rPr lang="en-US" sz="1200" dirty="0" smtClean="0">
                      <a:solidFill>
                        <a:srgbClr val="C00000"/>
                      </a:solidFill>
                    </a:rPr>
                    <a:t>H = 400.28 kJ/kg</a:t>
                  </a:r>
                  <a:endParaRPr lang="en-US" sz="1200" dirty="0">
                    <a:solidFill>
                      <a:srgbClr val="C00000"/>
                    </a:solidFill>
                  </a:endParaRPr>
                </a:p>
              </p:txBody>
            </p:sp>
          </p:grpSp>
          <p:grpSp>
            <p:nvGrpSpPr>
              <p:cNvPr id="54" name="Group 53"/>
              <p:cNvGrpSpPr/>
              <p:nvPr/>
            </p:nvGrpSpPr>
            <p:grpSpPr>
              <a:xfrm>
                <a:off x="10368221" y="512583"/>
                <a:ext cx="1423440" cy="1064093"/>
                <a:chOff x="1630439" y="604218"/>
                <a:chExt cx="1559313" cy="1055866"/>
              </a:xfrm>
            </p:grpSpPr>
            <p:sp>
              <p:nvSpPr>
                <p:cNvPr id="78" name="Left Brace 77"/>
                <p:cNvSpPr/>
                <p:nvPr/>
              </p:nvSpPr>
              <p:spPr>
                <a:xfrm>
                  <a:off x="1630439" y="604218"/>
                  <a:ext cx="452386" cy="1031874"/>
                </a:xfrm>
                <a:prstGeom prst="leftBrac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TextBox 78"/>
                <p:cNvSpPr txBox="1"/>
                <p:nvPr/>
              </p:nvSpPr>
              <p:spPr>
                <a:xfrm>
                  <a:off x="1828150" y="606464"/>
                  <a:ext cx="1361602" cy="10536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b="1" dirty="0" smtClean="0"/>
                    <a:t>Point 3</a:t>
                  </a:r>
                </a:p>
                <a:p>
                  <a:endParaRPr lang="en-US" sz="300" dirty="0" smtClean="0"/>
                </a:p>
                <a:p>
                  <a:r>
                    <a:rPr lang="en-US" sz="1200" dirty="0" smtClean="0"/>
                    <a:t>ṁ = </a:t>
                  </a:r>
                  <a:r>
                    <a:rPr lang="en-US" sz="1200" dirty="0" err="1" smtClean="0"/>
                    <a:t>uu</a:t>
                  </a:r>
                  <a:r>
                    <a:rPr lang="en-US" sz="1200" dirty="0" smtClean="0"/>
                    <a:t> Kg/sec</a:t>
                  </a:r>
                </a:p>
                <a:p>
                  <a:r>
                    <a:rPr lang="en-US" sz="1200" dirty="0" smtClean="0">
                      <a:solidFill>
                        <a:srgbClr val="C00000"/>
                      </a:solidFill>
                    </a:rPr>
                    <a:t>P = 10 bar</a:t>
                  </a:r>
                </a:p>
                <a:p>
                  <a:r>
                    <a:rPr lang="en-US" sz="1200" dirty="0" smtClean="0">
                      <a:solidFill>
                        <a:srgbClr val="C00000"/>
                      </a:solidFill>
                    </a:rPr>
                    <a:t>T = 200 K</a:t>
                  </a:r>
                </a:p>
                <a:p>
                  <a:r>
                    <a:rPr lang="en-US" sz="1200" dirty="0" smtClean="0">
                      <a:solidFill>
                        <a:srgbClr val="C00000"/>
                      </a:solidFill>
                    </a:rPr>
                    <a:t>H = 195.2 kJ/Kg</a:t>
                  </a:r>
                  <a:endParaRPr lang="en-US" sz="1200" dirty="0">
                    <a:solidFill>
                      <a:srgbClr val="C00000"/>
                    </a:solidFill>
                  </a:endParaRPr>
                </a:p>
              </p:txBody>
            </p:sp>
          </p:grpSp>
          <p:grpSp>
            <p:nvGrpSpPr>
              <p:cNvPr id="55" name="Group 54"/>
              <p:cNvGrpSpPr/>
              <p:nvPr/>
            </p:nvGrpSpPr>
            <p:grpSpPr>
              <a:xfrm>
                <a:off x="7190797" y="5251437"/>
                <a:ext cx="3045023" cy="1064093"/>
                <a:chOff x="1630439" y="604218"/>
                <a:chExt cx="3335684" cy="1055866"/>
              </a:xfrm>
            </p:grpSpPr>
            <p:sp>
              <p:nvSpPr>
                <p:cNvPr id="76" name="Left Brace 75"/>
                <p:cNvSpPr/>
                <p:nvPr/>
              </p:nvSpPr>
              <p:spPr>
                <a:xfrm>
                  <a:off x="1630439" y="604218"/>
                  <a:ext cx="452387" cy="1055865"/>
                </a:xfrm>
                <a:prstGeom prst="leftBrac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7" name="TextBox 76"/>
                <p:cNvSpPr txBox="1"/>
                <p:nvPr/>
              </p:nvSpPr>
              <p:spPr>
                <a:xfrm>
                  <a:off x="1828149" y="606464"/>
                  <a:ext cx="3137974" cy="10536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b="1" dirty="0" smtClean="0"/>
                    <a:t>Point 4</a:t>
                  </a:r>
                </a:p>
                <a:p>
                  <a:endParaRPr lang="en-US" sz="300" dirty="0" smtClean="0"/>
                </a:p>
                <a:p>
                  <a:r>
                    <a:rPr lang="en-US" sz="1200" dirty="0" smtClean="0"/>
                    <a:t>ṁ = </a:t>
                  </a:r>
                  <a:r>
                    <a:rPr lang="en-US" sz="1200" dirty="0" err="1" smtClean="0"/>
                    <a:t>uu</a:t>
                  </a:r>
                  <a:r>
                    <a:rPr lang="en-US" sz="1200" dirty="0" smtClean="0"/>
                    <a:t> Kg/sec</a:t>
                  </a:r>
                </a:p>
                <a:p>
                  <a:r>
                    <a:rPr lang="en-US" sz="1200" dirty="0" smtClean="0"/>
                    <a:t>P = 10 bar</a:t>
                  </a:r>
                </a:p>
                <a:p>
                  <a:r>
                    <a:rPr lang="en-US" sz="1200" dirty="0" smtClean="0">
                      <a:solidFill>
                        <a:srgbClr val="C00000"/>
                      </a:solidFill>
                    </a:rPr>
                    <a:t>T = 200 K</a:t>
                  </a:r>
                </a:p>
                <a:p>
                  <a:r>
                    <a:rPr lang="en-US" sz="1200" dirty="0" smtClean="0">
                      <a:solidFill>
                        <a:srgbClr val="C00000"/>
                      </a:solidFill>
                    </a:rPr>
                    <a:t>H = 195.2 kJ/Kg</a:t>
                  </a:r>
                </a:p>
              </p:txBody>
            </p:sp>
          </p:grpSp>
          <p:grpSp>
            <p:nvGrpSpPr>
              <p:cNvPr id="56" name="Group 55"/>
              <p:cNvGrpSpPr/>
              <p:nvPr/>
            </p:nvGrpSpPr>
            <p:grpSpPr>
              <a:xfrm>
                <a:off x="4460685" y="5262992"/>
                <a:ext cx="1561815" cy="1248759"/>
                <a:chOff x="1630439" y="604218"/>
                <a:chExt cx="1710896" cy="1239104"/>
              </a:xfrm>
            </p:grpSpPr>
            <p:sp>
              <p:nvSpPr>
                <p:cNvPr id="74" name="Left Brace 73"/>
                <p:cNvSpPr/>
                <p:nvPr/>
              </p:nvSpPr>
              <p:spPr>
                <a:xfrm>
                  <a:off x="1630439" y="604218"/>
                  <a:ext cx="452386" cy="1216290"/>
                </a:xfrm>
                <a:prstGeom prst="leftBrac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5" name="TextBox 74"/>
                <p:cNvSpPr txBox="1"/>
                <p:nvPr/>
              </p:nvSpPr>
              <p:spPr>
                <a:xfrm>
                  <a:off x="1828150" y="606464"/>
                  <a:ext cx="1513185" cy="123685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b="1" dirty="0" smtClean="0"/>
                    <a:t>Point 5</a:t>
                  </a:r>
                </a:p>
                <a:p>
                  <a:endParaRPr lang="en-US" sz="300" dirty="0" smtClean="0"/>
                </a:p>
                <a:p>
                  <a:r>
                    <a:rPr lang="en-US" sz="1200" dirty="0" smtClean="0"/>
                    <a:t>ṁ = </a:t>
                  </a:r>
                  <a:r>
                    <a:rPr lang="en-US" sz="1200" dirty="0" err="1" smtClean="0"/>
                    <a:t>uu</a:t>
                  </a:r>
                  <a:r>
                    <a:rPr lang="en-US" sz="1200" dirty="0" smtClean="0"/>
                    <a:t> Kg/sec</a:t>
                  </a:r>
                </a:p>
                <a:p>
                  <a:r>
                    <a:rPr lang="en-US" sz="1200" dirty="0" smtClean="0"/>
                    <a:t>P = 1 bar</a:t>
                  </a:r>
                </a:p>
                <a:p>
                  <a:r>
                    <a:rPr lang="en-US" sz="1200" dirty="0" smtClean="0">
                      <a:solidFill>
                        <a:srgbClr val="C00000"/>
                      </a:solidFill>
                    </a:rPr>
                    <a:t>T = 195.54 K</a:t>
                  </a:r>
                </a:p>
                <a:p>
                  <a:r>
                    <a:rPr lang="en-US" sz="1200" dirty="0" smtClean="0">
                      <a:solidFill>
                        <a:srgbClr val="C00000"/>
                      </a:solidFill>
                    </a:rPr>
                    <a:t>H = 195.2 kJ/Kg</a:t>
                  </a:r>
                </a:p>
                <a:p>
                  <a:r>
                    <a:rPr lang="en-US" sz="1200" dirty="0" smtClean="0"/>
                    <a:t>X = </a:t>
                  </a:r>
                  <a:r>
                    <a:rPr lang="en-US" sz="1200" dirty="0" err="1" smtClean="0"/>
                    <a:t>yy</a:t>
                  </a:r>
                  <a:endParaRPr lang="en-US" sz="1200" dirty="0"/>
                </a:p>
              </p:txBody>
            </p:sp>
          </p:grpSp>
          <p:grpSp>
            <p:nvGrpSpPr>
              <p:cNvPr id="57" name="Group 56"/>
              <p:cNvGrpSpPr/>
              <p:nvPr/>
            </p:nvGrpSpPr>
            <p:grpSpPr>
              <a:xfrm>
                <a:off x="1626426" y="5424668"/>
                <a:ext cx="1803105" cy="1064092"/>
                <a:chOff x="1630439" y="604218"/>
                <a:chExt cx="1975219" cy="1055865"/>
              </a:xfrm>
            </p:grpSpPr>
            <p:sp>
              <p:nvSpPr>
                <p:cNvPr id="72" name="Left Brace 71"/>
                <p:cNvSpPr/>
                <p:nvPr/>
              </p:nvSpPr>
              <p:spPr>
                <a:xfrm>
                  <a:off x="1630439" y="604218"/>
                  <a:ext cx="452386" cy="1055864"/>
                </a:xfrm>
                <a:prstGeom prst="leftBrac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3" name="TextBox 72"/>
                <p:cNvSpPr txBox="1"/>
                <p:nvPr/>
              </p:nvSpPr>
              <p:spPr>
                <a:xfrm>
                  <a:off x="1828150" y="606464"/>
                  <a:ext cx="1777508" cy="105361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b="1" dirty="0" smtClean="0"/>
                    <a:t>Point f</a:t>
                  </a:r>
                </a:p>
                <a:p>
                  <a:endParaRPr lang="en-US" sz="300" dirty="0" smtClean="0"/>
                </a:p>
                <a:p>
                  <a:r>
                    <a:rPr lang="en-US" sz="1200" dirty="0" smtClean="0"/>
                    <a:t>ṁ = 0 Kg/sec</a:t>
                  </a:r>
                </a:p>
                <a:p>
                  <a:r>
                    <a:rPr lang="en-US" sz="1200" dirty="0" smtClean="0"/>
                    <a:t>P = </a:t>
                  </a:r>
                </a:p>
                <a:p>
                  <a:r>
                    <a:rPr lang="en-US" sz="1200" dirty="0" smtClean="0">
                      <a:solidFill>
                        <a:srgbClr val="C00000"/>
                      </a:solidFill>
                    </a:rPr>
                    <a:t>T = </a:t>
                  </a:r>
                </a:p>
                <a:p>
                  <a:r>
                    <a:rPr lang="en-US" sz="1200" dirty="0" smtClean="0">
                      <a:solidFill>
                        <a:srgbClr val="C00000"/>
                      </a:solidFill>
                    </a:rPr>
                    <a:t>H = </a:t>
                  </a:r>
                  <a:endParaRPr lang="en-US" sz="1200" dirty="0">
                    <a:solidFill>
                      <a:srgbClr val="C00000"/>
                    </a:solidFill>
                  </a:endParaRPr>
                </a:p>
              </p:txBody>
            </p:sp>
          </p:grpSp>
          <p:grpSp>
            <p:nvGrpSpPr>
              <p:cNvPr id="58" name="Group 57"/>
              <p:cNvGrpSpPr/>
              <p:nvPr/>
            </p:nvGrpSpPr>
            <p:grpSpPr>
              <a:xfrm>
                <a:off x="698237" y="3396295"/>
                <a:ext cx="1641643" cy="1155592"/>
                <a:chOff x="1630439" y="604218"/>
                <a:chExt cx="1798345" cy="1146658"/>
              </a:xfrm>
            </p:grpSpPr>
            <p:sp>
              <p:nvSpPr>
                <p:cNvPr id="70" name="Left Brace 69"/>
                <p:cNvSpPr/>
                <p:nvPr/>
              </p:nvSpPr>
              <p:spPr>
                <a:xfrm>
                  <a:off x="1630439" y="604218"/>
                  <a:ext cx="452386" cy="1146658"/>
                </a:xfrm>
                <a:prstGeom prst="leftBrac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1" name="TextBox 70"/>
                <p:cNvSpPr txBox="1"/>
                <p:nvPr/>
              </p:nvSpPr>
              <p:spPr>
                <a:xfrm>
                  <a:off x="1828150" y="606464"/>
                  <a:ext cx="1600634" cy="10536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b="1" dirty="0" smtClean="0"/>
                    <a:t>Point g</a:t>
                  </a:r>
                </a:p>
                <a:p>
                  <a:endParaRPr lang="en-US" sz="300" dirty="0" smtClean="0"/>
                </a:p>
                <a:p>
                  <a:r>
                    <a:rPr lang="en-US" sz="1200" dirty="0" smtClean="0"/>
                    <a:t>ṁ = </a:t>
                  </a:r>
                  <a:r>
                    <a:rPr lang="en-US" sz="1200" dirty="0" err="1" smtClean="0"/>
                    <a:t>vv</a:t>
                  </a:r>
                  <a:r>
                    <a:rPr lang="en-US" sz="1200" dirty="0" smtClean="0"/>
                    <a:t> Kg/sec</a:t>
                  </a:r>
                </a:p>
                <a:p>
                  <a:r>
                    <a:rPr lang="en-US" sz="1200" dirty="0" smtClean="0"/>
                    <a:t>P = 1 bar</a:t>
                  </a:r>
                </a:p>
                <a:p>
                  <a:r>
                    <a:rPr lang="en-US" sz="1200" dirty="0" smtClean="0">
                      <a:solidFill>
                        <a:srgbClr val="C00000"/>
                      </a:solidFill>
                    </a:rPr>
                    <a:t>T = 300 K</a:t>
                  </a:r>
                </a:p>
                <a:p>
                  <a:r>
                    <a:rPr lang="en-US" sz="1200" dirty="0" smtClean="0">
                      <a:solidFill>
                        <a:srgbClr val="C00000"/>
                      </a:solidFill>
                    </a:rPr>
                    <a:t>H = 300.31 kJ/Kg </a:t>
                  </a:r>
                  <a:endParaRPr lang="en-US" sz="1200" dirty="0">
                    <a:solidFill>
                      <a:srgbClr val="C00000"/>
                    </a:solidFill>
                  </a:endParaRPr>
                </a:p>
              </p:txBody>
            </p:sp>
          </p:grpSp>
          <p:grpSp>
            <p:nvGrpSpPr>
              <p:cNvPr id="59" name="Group 58"/>
              <p:cNvGrpSpPr/>
              <p:nvPr/>
            </p:nvGrpSpPr>
            <p:grpSpPr>
              <a:xfrm>
                <a:off x="3088467" y="2445080"/>
                <a:ext cx="1627173" cy="1155592"/>
                <a:chOff x="1630439" y="604218"/>
                <a:chExt cx="1782493" cy="1146658"/>
              </a:xfrm>
            </p:grpSpPr>
            <p:sp>
              <p:nvSpPr>
                <p:cNvPr id="68" name="Left Brace 67"/>
                <p:cNvSpPr/>
                <p:nvPr/>
              </p:nvSpPr>
              <p:spPr>
                <a:xfrm>
                  <a:off x="1630439" y="604218"/>
                  <a:ext cx="452386" cy="1146658"/>
                </a:xfrm>
                <a:prstGeom prst="leftBrac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9" name="TextBox 68"/>
                <p:cNvSpPr txBox="1"/>
                <p:nvPr/>
              </p:nvSpPr>
              <p:spPr>
                <a:xfrm>
                  <a:off x="1828150" y="606464"/>
                  <a:ext cx="1584782" cy="10536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b="1" dirty="0" smtClean="0"/>
                    <a:t>Point 6</a:t>
                  </a:r>
                </a:p>
                <a:p>
                  <a:endParaRPr lang="en-US" sz="300" dirty="0" smtClean="0"/>
                </a:p>
                <a:p>
                  <a:r>
                    <a:rPr lang="en-US" sz="1200" dirty="0" smtClean="0"/>
                    <a:t>ṁ = </a:t>
                  </a:r>
                  <a:r>
                    <a:rPr lang="en-US" sz="1200" dirty="0" err="1" smtClean="0"/>
                    <a:t>vv</a:t>
                  </a:r>
                  <a:r>
                    <a:rPr lang="en-US" sz="1200" dirty="0" smtClean="0"/>
                    <a:t> Kg/sec</a:t>
                  </a:r>
                </a:p>
                <a:p>
                  <a:r>
                    <a:rPr lang="en-US" sz="1200" dirty="0" smtClean="0"/>
                    <a:t>P = 1 bar</a:t>
                  </a:r>
                </a:p>
                <a:p>
                  <a:r>
                    <a:rPr lang="en-US" sz="1200" dirty="0" smtClean="0">
                      <a:solidFill>
                        <a:srgbClr val="C00000"/>
                      </a:solidFill>
                    </a:rPr>
                    <a:t>T = 300 K</a:t>
                  </a:r>
                </a:p>
                <a:p>
                  <a:r>
                    <a:rPr lang="en-US" sz="1200" dirty="0" smtClean="0">
                      <a:solidFill>
                        <a:srgbClr val="C00000"/>
                      </a:solidFill>
                    </a:rPr>
                    <a:t>H = 300.31 kJ/Kg</a:t>
                  </a:r>
                  <a:endParaRPr lang="en-US" sz="1200" dirty="0">
                    <a:solidFill>
                      <a:srgbClr val="C00000"/>
                    </a:solidFill>
                  </a:endParaRPr>
                </a:p>
              </p:txBody>
            </p:sp>
          </p:grpSp>
          <p:sp>
            <p:nvSpPr>
              <p:cNvPr id="60" name="TextBox 59"/>
              <p:cNvSpPr txBox="1"/>
              <p:nvPr/>
            </p:nvSpPr>
            <p:spPr>
              <a:xfrm flipH="1">
                <a:off x="6839610" y="1645411"/>
                <a:ext cx="21807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 smtClean="0"/>
                  <a:t>|</a:t>
                </a:r>
              </a:p>
              <a:p>
                <a:r>
                  <a:rPr lang="en-US" sz="1200" b="1" dirty="0"/>
                  <a:t>1</a:t>
                </a:r>
              </a:p>
            </p:txBody>
          </p:sp>
          <p:sp>
            <p:nvSpPr>
              <p:cNvPr id="61" name="TextBox 60"/>
              <p:cNvSpPr txBox="1"/>
              <p:nvPr/>
            </p:nvSpPr>
            <p:spPr>
              <a:xfrm flipH="1">
                <a:off x="8545491" y="1629836"/>
                <a:ext cx="21807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 smtClean="0"/>
                  <a:t>|</a:t>
                </a:r>
              </a:p>
              <a:p>
                <a:r>
                  <a:rPr lang="en-US" sz="1200" b="1" dirty="0" smtClean="0"/>
                  <a:t>2</a:t>
                </a:r>
                <a:endParaRPr lang="en-US" sz="1200" b="1" dirty="0"/>
              </a:p>
            </p:txBody>
          </p:sp>
          <p:sp>
            <p:nvSpPr>
              <p:cNvPr id="62" name="TextBox 61"/>
              <p:cNvSpPr txBox="1"/>
              <p:nvPr/>
            </p:nvSpPr>
            <p:spPr>
              <a:xfrm flipH="1">
                <a:off x="10778376" y="1639035"/>
                <a:ext cx="21807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 smtClean="0"/>
                  <a:t>|</a:t>
                </a:r>
              </a:p>
              <a:p>
                <a:r>
                  <a:rPr lang="en-US" sz="1200" b="1" dirty="0" smtClean="0"/>
                  <a:t>3</a:t>
                </a:r>
                <a:endParaRPr lang="en-US" sz="1200" b="1" dirty="0"/>
              </a:p>
            </p:txBody>
          </p:sp>
          <p:sp>
            <p:nvSpPr>
              <p:cNvPr id="63" name="TextBox 62"/>
              <p:cNvSpPr txBox="1"/>
              <p:nvPr/>
            </p:nvSpPr>
            <p:spPr>
              <a:xfrm flipH="1">
                <a:off x="7143428" y="4628150"/>
                <a:ext cx="21807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 smtClean="0"/>
                  <a:t>|</a:t>
                </a:r>
              </a:p>
              <a:p>
                <a:r>
                  <a:rPr lang="en-US" sz="1200" b="1" dirty="0" smtClean="0"/>
                  <a:t>4</a:t>
                </a:r>
                <a:endParaRPr lang="en-US" sz="1200" b="1" dirty="0"/>
              </a:p>
            </p:txBody>
          </p:sp>
          <p:sp>
            <p:nvSpPr>
              <p:cNvPr id="64" name="TextBox 63"/>
              <p:cNvSpPr txBox="1"/>
              <p:nvPr/>
            </p:nvSpPr>
            <p:spPr>
              <a:xfrm flipH="1">
                <a:off x="4955530" y="4627022"/>
                <a:ext cx="21807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 smtClean="0"/>
                  <a:t>|</a:t>
                </a:r>
              </a:p>
              <a:p>
                <a:r>
                  <a:rPr lang="en-US" sz="1200" b="1" dirty="0" smtClean="0"/>
                  <a:t>5</a:t>
                </a:r>
                <a:endParaRPr lang="en-US" sz="1200" b="1" dirty="0"/>
              </a:p>
            </p:txBody>
          </p:sp>
          <p:sp>
            <p:nvSpPr>
              <p:cNvPr id="65" name="TextBox 64"/>
              <p:cNvSpPr txBox="1"/>
              <p:nvPr/>
            </p:nvSpPr>
            <p:spPr>
              <a:xfrm flipH="1">
                <a:off x="2403424" y="5080489"/>
                <a:ext cx="21807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 smtClean="0"/>
                  <a:t>|</a:t>
                </a:r>
              </a:p>
              <a:p>
                <a:r>
                  <a:rPr lang="en-US" sz="1200" b="1" dirty="0" smtClean="0"/>
                  <a:t>f</a:t>
                </a:r>
                <a:endParaRPr lang="en-US" sz="1200" b="1" dirty="0"/>
              </a:p>
            </p:txBody>
          </p:sp>
          <p:sp>
            <p:nvSpPr>
              <p:cNvPr id="66" name="TextBox 65"/>
              <p:cNvSpPr txBox="1"/>
              <p:nvPr/>
            </p:nvSpPr>
            <p:spPr>
              <a:xfrm flipH="1">
                <a:off x="2575223" y="3902018"/>
                <a:ext cx="21807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 smtClean="0"/>
                  <a:t>|</a:t>
                </a:r>
              </a:p>
              <a:p>
                <a:r>
                  <a:rPr lang="en-US" sz="1200" b="1" dirty="0" smtClean="0"/>
                  <a:t>g</a:t>
                </a:r>
                <a:endParaRPr lang="en-US" sz="1200" b="1" dirty="0"/>
              </a:p>
            </p:txBody>
          </p:sp>
          <p:sp>
            <p:nvSpPr>
              <p:cNvPr id="67" name="TextBox 66"/>
              <p:cNvSpPr txBox="1"/>
              <p:nvPr/>
            </p:nvSpPr>
            <p:spPr>
              <a:xfrm flipH="1">
                <a:off x="5773005" y="2989518"/>
                <a:ext cx="218071" cy="4992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 smtClean="0"/>
                  <a:t>|</a:t>
                </a:r>
              </a:p>
              <a:p>
                <a:r>
                  <a:rPr lang="en-US" sz="1200" dirty="0" smtClean="0"/>
                  <a:t>6</a:t>
                </a:r>
                <a:endParaRPr lang="en-US" sz="1200" dirty="0"/>
              </a:p>
            </p:txBody>
          </p:sp>
        </p:grpSp>
        <p:sp>
          <p:nvSpPr>
            <p:cNvPr id="4" name="TextBox 3"/>
            <p:cNvSpPr txBox="1"/>
            <p:nvPr/>
          </p:nvSpPr>
          <p:spPr>
            <a:xfrm>
              <a:off x="680535" y="363038"/>
              <a:ext cx="481586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solidFill>
                    <a:srgbClr val="C00000"/>
                  </a:solidFill>
                </a:rPr>
                <a:t>Linde Air Liquefaction </a:t>
              </a:r>
              <a:r>
                <a:rPr lang="en-US" sz="2400" b="1" dirty="0" smtClean="0">
                  <a:solidFill>
                    <a:srgbClr val="00B050"/>
                  </a:solidFill>
                </a:rPr>
                <a:t>Cycle #1</a:t>
              </a:r>
              <a:endParaRPr lang="en-US" sz="2400" b="1" dirty="0">
                <a:solidFill>
                  <a:srgbClr val="00B05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68490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48270" y="336786"/>
            <a:ext cx="11443391" cy="6174965"/>
            <a:chOff x="348270" y="336786"/>
            <a:chExt cx="11443391" cy="6174965"/>
          </a:xfrm>
        </p:grpSpPr>
        <p:grpSp>
          <p:nvGrpSpPr>
            <p:cNvPr id="3" name="Group 2"/>
            <p:cNvGrpSpPr/>
            <p:nvPr/>
          </p:nvGrpSpPr>
          <p:grpSpPr>
            <a:xfrm>
              <a:off x="348270" y="336786"/>
              <a:ext cx="11443391" cy="6174965"/>
              <a:chOff x="348270" y="336786"/>
              <a:chExt cx="11443391" cy="6174965"/>
            </a:xfrm>
          </p:grpSpPr>
          <p:sp>
            <p:nvSpPr>
              <p:cNvPr id="5" name="Rectangle 4"/>
              <p:cNvSpPr/>
              <p:nvPr/>
            </p:nvSpPr>
            <p:spPr>
              <a:xfrm>
                <a:off x="2546579" y="1474118"/>
                <a:ext cx="1447085" cy="616985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Rectangle 6"/>
              <p:cNvSpPr/>
              <p:nvPr/>
            </p:nvSpPr>
            <p:spPr>
              <a:xfrm>
                <a:off x="5573218" y="1474118"/>
                <a:ext cx="1098234" cy="616985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2620822" y="1498313"/>
                <a:ext cx="1349279" cy="58477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 smtClean="0">
                    <a:solidFill>
                      <a:srgbClr val="C00000"/>
                    </a:solidFill>
                  </a:rPr>
                  <a:t>Air filter &amp; dryer</a:t>
                </a:r>
                <a:endParaRPr lang="en-US" sz="1600" dirty="0">
                  <a:solidFill>
                    <a:srgbClr val="C00000"/>
                  </a:solidFill>
                </a:endParaRP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5694583" y="1582456"/>
                <a:ext cx="834745" cy="4011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Mixer</a:t>
                </a:r>
                <a:endParaRPr lang="en-US" dirty="0"/>
              </a:p>
            </p:txBody>
          </p:sp>
          <p:cxnSp>
            <p:nvCxnSpPr>
              <p:cNvPr id="9" name="Straight Arrow Connector 8"/>
              <p:cNvCxnSpPr/>
              <p:nvPr/>
            </p:nvCxnSpPr>
            <p:spPr>
              <a:xfrm>
                <a:off x="4641762" y="1782610"/>
                <a:ext cx="570554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9"/>
              <p:cNvCxnSpPr/>
              <p:nvPr/>
            </p:nvCxnSpPr>
            <p:spPr>
              <a:xfrm>
                <a:off x="4115695" y="1782610"/>
                <a:ext cx="1464503" cy="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1" name="Group 10"/>
              <p:cNvGrpSpPr/>
              <p:nvPr/>
            </p:nvGrpSpPr>
            <p:grpSpPr>
              <a:xfrm>
                <a:off x="7678871" y="1006971"/>
                <a:ext cx="587524" cy="1557682"/>
                <a:chOff x="6943539" y="733696"/>
                <a:chExt cx="540001" cy="1434103"/>
              </a:xfrm>
            </p:grpSpPr>
            <p:cxnSp>
              <p:nvCxnSpPr>
                <p:cNvPr id="110" name="Straight Connector 109"/>
                <p:cNvCxnSpPr/>
                <p:nvPr/>
              </p:nvCxnSpPr>
              <p:spPr>
                <a:xfrm>
                  <a:off x="6943540" y="733696"/>
                  <a:ext cx="540000" cy="360000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11" name="Straight Connector 110"/>
                <p:cNvCxnSpPr/>
                <p:nvPr/>
              </p:nvCxnSpPr>
              <p:spPr>
                <a:xfrm flipV="1">
                  <a:off x="6943540" y="1807799"/>
                  <a:ext cx="540000" cy="360000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12" name="Straight Connector 111"/>
                <p:cNvCxnSpPr/>
                <p:nvPr/>
              </p:nvCxnSpPr>
              <p:spPr>
                <a:xfrm flipH="1">
                  <a:off x="6943539" y="733696"/>
                  <a:ext cx="1" cy="1434103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13" name="Straight Connector 112"/>
                <p:cNvCxnSpPr/>
                <p:nvPr/>
              </p:nvCxnSpPr>
              <p:spPr>
                <a:xfrm>
                  <a:off x="7483540" y="1093696"/>
                  <a:ext cx="0" cy="714103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2" name="Straight Arrow Connector 11"/>
              <p:cNvCxnSpPr/>
              <p:nvPr/>
            </p:nvCxnSpPr>
            <p:spPr>
              <a:xfrm>
                <a:off x="6671452" y="1782610"/>
                <a:ext cx="570554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/>
              <p:cNvCxnSpPr/>
              <p:nvPr/>
            </p:nvCxnSpPr>
            <p:spPr>
              <a:xfrm flipV="1">
                <a:off x="6671452" y="1782610"/>
                <a:ext cx="1007419" cy="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" name="Rectangle 13"/>
              <p:cNvSpPr/>
              <p:nvPr/>
            </p:nvSpPr>
            <p:spPr>
              <a:xfrm>
                <a:off x="9289930" y="1486810"/>
                <a:ext cx="1092246" cy="5916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9381298" y="1581607"/>
                <a:ext cx="1146471" cy="4011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Cooling</a:t>
                </a:r>
                <a:endParaRPr lang="en-US" dirty="0"/>
              </a:p>
            </p:txBody>
          </p:sp>
          <p:cxnSp>
            <p:nvCxnSpPr>
              <p:cNvPr id="16" name="Straight Arrow Connector 15"/>
              <p:cNvCxnSpPr/>
              <p:nvPr/>
            </p:nvCxnSpPr>
            <p:spPr>
              <a:xfrm>
                <a:off x="8259853" y="1782607"/>
                <a:ext cx="570554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/>
              <p:cNvCxnSpPr/>
              <p:nvPr/>
            </p:nvCxnSpPr>
            <p:spPr>
              <a:xfrm flipV="1">
                <a:off x="8259853" y="1782607"/>
                <a:ext cx="1007419" cy="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" name="Rectangle 17"/>
              <p:cNvSpPr/>
              <p:nvPr/>
            </p:nvSpPr>
            <p:spPr>
              <a:xfrm>
                <a:off x="7678870" y="3731313"/>
                <a:ext cx="2350090" cy="1329474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9" name="Group 18"/>
              <p:cNvGrpSpPr/>
              <p:nvPr/>
            </p:nvGrpSpPr>
            <p:grpSpPr>
              <a:xfrm>
                <a:off x="7675823" y="4583939"/>
                <a:ext cx="2350090" cy="365075"/>
                <a:chOff x="3152497" y="3992048"/>
                <a:chExt cx="2160000" cy="336112"/>
              </a:xfrm>
            </p:grpSpPr>
            <p:cxnSp>
              <p:nvCxnSpPr>
                <p:cNvPr id="100" name="Straight Connector 99"/>
                <p:cNvCxnSpPr/>
                <p:nvPr/>
              </p:nvCxnSpPr>
              <p:spPr>
                <a:xfrm>
                  <a:off x="3152497" y="4159902"/>
                  <a:ext cx="443258" cy="0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Straight Connector 100"/>
                <p:cNvCxnSpPr/>
                <p:nvPr/>
              </p:nvCxnSpPr>
              <p:spPr>
                <a:xfrm>
                  <a:off x="4869239" y="4159902"/>
                  <a:ext cx="443258" cy="0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02" name="Straight Connector 101"/>
                <p:cNvCxnSpPr/>
                <p:nvPr/>
              </p:nvCxnSpPr>
              <p:spPr>
                <a:xfrm flipV="1">
                  <a:off x="3595755" y="4005943"/>
                  <a:ext cx="131514" cy="153959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03" name="Straight Connector 102"/>
                <p:cNvCxnSpPr/>
                <p:nvPr/>
              </p:nvCxnSpPr>
              <p:spPr>
                <a:xfrm>
                  <a:off x="3727269" y="4005943"/>
                  <a:ext cx="165462" cy="322217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04" name="Straight Connector 103"/>
                <p:cNvCxnSpPr/>
                <p:nvPr/>
              </p:nvCxnSpPr>
              <p:spPr>
                <a:xfrm flipV="1">
                  <a:off x="3892731" y="4005943"/>
                  <a:ext cx="170328" cy="322217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05" name="Straight Connector 104"/>
                <p:cNvCxnSpPr/>
                <p:nvPr/>
              </p:nvCxnSpPr>
              <p:spPr>
                <a:xfrm>
                  <a:off x="4063059" y="4005943"/>
                  <a:ext cx="165462" cy="322217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06" name="Straight Connector 105"/>
                <p:cNvCxnSpPr/>
                <p:nvPr/>
              </p:nvCxnSpPr>
              <p:spPr>
                <a:xfrm flipV="1">
                  <a:off x="4236473" y="3998794"/>
                  <a:ext cx="191278" cy="322216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07" name="Straight Connector 106"/>
                <p:cNvCxnSpPr/>
                <p:nvPr/>
              </p:nvCxnSpPr>
              <p:spPr>
                <a:xfrm>
                  <a:off x="4420748" y="4005943"/>
                  <a:ext cx="165462" cy="322217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08" name="Straight Connector 107"/>
                <p:cNvCxnSpPr/>
                <p:nvPr/>
              </p:nvCxnSpPr>
              <p:spPr>
                <a:xfrm flipV="1">
                  <a:off x="4593213" y="3992048"/>
                  <a:ext cx="191278" cy="322216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09" name="Straight Connector 108"/>
                <p:cNvCxnSpPr/>
                <p:nvPr/>
              </p:nvCxnSpPr>
              <p:spPr>
                <a:xfrm>
                  <a:off x="4785109" y="4005943"/>
                  <a:ext cx="81513" cy="161108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0" name="Group 19"/>
              <p:cNvGrpSpPr/>
              <p:nvPr/>
            </p:nvGrpSpPr>
            <p:grpSpPr>
              <a:xfrm>
                <a:off x="7688346" y="3858275"/>
                <a:ext cx="2350090" cy="365075"/>
                <a:chOff x="3152497" y="3992048"/>
                <a:chExt cx="2160000" cy="336112"/>
              </a:xfrm>
            </p:grpSpPr>
            <p:cxnSp>
              <p:nvCxnSpPr>
                <p:cNvPr id="90" name="Straight Connector 89"/>
                <p:cNvCxnSpPr/>
                <p:nvPr/>
              </p:nvCxnSpPr>
              <p:spPr>
                <a:xfrm>
                  <a:off x="3152497" y="4159902"/>
                  <a:ext cx="443258" cy="0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91" name="Straight Connector 90"/>
                <p:cNvCxnSpPr/>
                <p:nvPr/>
              </p:nvCxnSpPr>
              <p:spPr>
                <a:xfrm>
                  <a:off x="4869239" y="4159902"/>
                  <a:ext cx="443258" cy="0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92" name="Straight Connector 91"/>
                <p:cNvCxnSpPr/>
                <p:nvPr/>
              </p:nvCxnSpPr>
              <p:spPr>
                <a:xfrm flipV="1">
                  <a:off x="3595755" y="4005943"/>
                  <a:ext cx="131514" cy="153959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93" name="Straight Connector 92"/>
                <p:cNvCxnSpPr/>
                <p:nvPr/>
              </p:nvCxnSpPr>
              <p:spPr>
                <a:xfrm>
                  <a:off x="3727269" y="4005943"/>
                  <a:ext cx="165462" cy="322217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94" name="Straight Connector 93"/>
                <p:cNvCxnSpPr/>
                <p:nvPr/>
              </p:nvCxnSpPr>
              <p:spPr>
                <a:xfrm flipV="1">
                  <a:off x="3892731" y="4005944"/>
                  <a:ext cx="191278" cy="322216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95" name="Straight Connector 94"/>
                <p:cNvCxnSpPr/>
                <p:nvPr/>
              </p:nvCxnSpPr>
              <p:spPr>
                <a:xfrm>
                  <a:off x="4084009" y="4005943"/>
                  <a:ext cx="144512" cy="322217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96" name="Straight Connector 95"/>
                <p:cNvCxnSpPr/>
                <p:nvPr/>
              </p:nvCxnSpPr>
              <p:spPr>
                <a:xfrm flipV="1">
                  <a:off x="4236473" y="3998794"/>
                  <a:ext cx="191278" cy="322216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97" name="Straight Connector 96"/>
                <p:cNvCxnSpPr/>
                <p:nvPr/>
              </p:nvCxnSpPr>
              <p:spPr>
                <a:xfrm>
                  <a:off x="4420748" y="4005943"/>
                  <a:ext cx="172465" cy="308322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98" name="Straight Connector 97"/>
                <p:cNvCxnSpPr/>
                <p:nvPr/>
              </p:nvCxnSpPr>
              <p:spPr>
                <a:xfrm flipV="1">
                  <a:off x="4593213" y="3992048"/>
                  <a:ext cx="191278" cy="322216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99" name="Straight Connector 98"/>
                <p:cNvCxnSpPr/>
                <p:nvPr/>
              </p:nvCxnSpPr>
              <p:spPr>
                <a:xfrm>
                  <a:off x="4785109" y="4005943"/>
                  <a:ext cx="81513" cy="161108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1" name="Straight Connector 20"/>
              <p:cNvCxnSpPr/>
              <p:nvPr/>
            </p:nvCxnSpPr>
            <p:spPr>
              <a:xfrm>
                <a:off x="10398290" y="1782186"/>
                <a:ext cx="735886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/>
              <p:cNvCxnSpPr/>
              <p:nvPr/>
            </p:nvCxnSpPr>
            <p:spPr>
              <a:xfrm flipV="1">
                <a:off x="10022269" y="4766257"/>
                <a:ext cx="1111907" cy="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/>
              <p:cNvCxnSpPr/>
              <p:nvPr/>
            </p:nvCxnSpPr>
            <p:spPr>
              <a:xfrm>
                <a:off x="11134176" y="1782186"/>
                <a:ext cx="0" cy="2984071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4" name="Straight Arrow Connector 23"/>
              <p:cNvCxnSpPr/>
              <p:nvPr/>
            </p:nvCxnSpPr>
            <p:spPr>
              <a:xfrm>
                <a:off x="11134176" y="2641015"/>
                <a:ext cx="0" cy="63320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grpSp>
            <p:nvGrpSpPr>
              <p:cNvPr id="25" name="Group 24"/>
              <p:cNvGrpSpPr/>
              <p:nvPr/>
            </p:nvGrpSpPr>
            <p:grpSpPr>
              <a:xfrm>
                <a:off x="5512342" y="4443980"/>
                <a:ext cx="1096709" cy="625635"/>
                <a:chOff x="3428255" y="3898029"/>
                <a:chExt cx="1008000" cy="576000"/>
              </a:xfrm>
            </p:grpSpPr>
            <p:sp>
              <p:nvSpPr>
                <p:cNvPr id="86" name="Rectangle 85"/>
                <p:cNvSpPr/>
                <p:nvPr/>
              </p:nvSpPr>
              <p:spPr>
                <a:xfrm>
                  <a:off x="3428255" y="3898029"/>
                  <a:ext cx="1008000" cy="576000"/>
                </a:xfrm>
                <a:prstGeom prst="rect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87" name="Group 86"/>
                <p:cNvGrpSpPr/>
                <p:nvPr/>
              </p:nvGrpSpPr>
              <p:grpSpPr>
                <a:xfrm>
                  <a:off x="3646859" y="3939589"/>
                  <a:ext cx="504000" cy="504000"/>
                  <a:chOff x="3646860" y="3957008"/>
                  <a:chExt cx="472347" cy="500187"/>
                </a:xfrm>
              </p:grpSpPr>
              <p:sp>
                <p:nvSpPr>
                  <p:cNvPr id="88" name="Isosceles Triangle 87"/>
                  <p:cNvSpPr/>
                  <p:nvPr/>
                </p:nvSpPr>
                <p:spPr>
                  <a:xfrm>
                    <a:off x="3646860" y="4205195"/>
                    <a:ext cx="468000" cy="252000"/>
                  </a:xfrm>
                  <a:prstGeom prst="triangl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9" name="Isosceles Triangle 88"/>
                  <p:cNvSpPr/>
                  <p:nvPr/>
                </p:nvSpPr>
                <p:spPr>
                  <a:xfrm flipV="1">
                    <a:off x="3651207" y="3957008"/>
                    <a:ext cx="468000" cy="252000"/>
                  </a:xfrm>
                  <a:prstGeom prst="triangl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cxnSp>
            <p:nvCxnSpPr>
              <p:cNvPr id="26" name="Straight Connector 25"/>
              <p:cNvCxnSpPr/>
              <p:nvPr/>
            </p:nvCxnSpPr>
            <p:spPr>
              <a:xfrm>
                <a:off x="6609051" y="4766257"/>
                <a:ext cx="1079295" cy="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7" name="Straight Arrow Connector 26"/>
              <p:cNvCxnSpPr/>
              <p:nvPr/>
            </p:nvCxnSpPr>
            <p:spPr>
              <a:xfrm flipH="1" flipV="1">
                <a:off x="6993620" y="4766257"/>
                <a:ext cx="381040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28" name="TextBox 27"/>
              <p:cNvSpPr txBox="1"/>
              <p:nvPr/>
            </p:nvSpPr>
            <p:spPr>
              <a:xfrm>
                <a:off x="7640770" y="3671989"/>
                <a:ext cx="680549" cy="4011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HX</a:t>
                </a:r>
                <a:endParaRPr lang="en-US" dirty="0"/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5630036" y="5047215"/>
                <a:ext cx="1027669" cy="3008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 smtClean="0"/>
                  <a:t>Throttling</a:t>
                </a:r>
                <a:endParaRPr lang="en-US" sz="1200" dirty="0"/>
              </a:p>
            </p:txBody>
          </p:sp>
          <p:sp>
            <p:nvSpPr>
              <p:cNvPr id="30" name="Rectangle 29"/>
              <p:cNvSpPr/>
              <p:nvPr/>
            </p:nvSpPr>
            <p:spPr>
              <a:xfrm>
                <a:off x="2914462" y="4348463"/>
                <a:ext cx="1566726" cy="1173066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3169151" y="4750057"/>
                <a:ext cx="1126719" cy="3677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Separator</a:t>
                </a:r>
                <a:endParaRPr lang="en-US" sz="1600" dirty="0"/>
              </a:p>
            </p:txBody>
          </p:sp>
          <p:cxnSp>
            <p:nvCxnSpPr>
              <p:cNvPr id="32" name="Straight Connector 31"/>
              <p:cNvCxnSpPr/>
              <p:nvPr/>
            </p:nvCxnSpPr>
            <p:spPr>
              <a:xfrm flipV="1">
                <a:off x="4481188" y="4774070"/>
                <a:ext cx="1031154" cy="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3" name="Straight Arrow Connector 32"/>
              <p:cNvCxnSpPr/>
              <p:nvPr/>
            </p:nvCxnSpPr>
            <p:spPr>
              <a:xfrm flipH="1" flipV="1">
                <a:off x="4883190" y="4774022"/>
                <a:ext cx="381040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34" name="Rectangle 33"/>
              <p:cNvSpPr/>
              <p:nvPr/>
            </p:nvSpPr>
            <p:spPr>
              <a:xfrm>
                <a:off x="348270" y="4933921"/>
                <a:ext cx="1418772" cy="586184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5" name="Straight Connector 34"/>
              <p:cNvCxnSpPr/>
              <p:nvPr/>
            </p:nvCxnSpPr>
            <p:spPr>
              <a:xfrm flipV="1">
                <a:off x="1767042" y="5227013"/>
                <a:ext cx="1147420" cy="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6" name="Straight Arrow Connector 35"/>
              <p:cNvCxnSpPr/>
              <p:nvPr/>
            </p:nvCxnSpPr>
            <p:spPr>
              <a:xfrm flipH="1">
                <a:off x="2168207" y="5227012"/>
                <a:ext cx="381041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37" name="TextBox 36"/>
              <p:cNvSpPr txBox="1"/>
              <p:nvPr/>
            </p:nvSpPr>
            <p:spPr>
              <a:xfrm>
                <a:off x="519447" y="5046887"/>
                <a:ext cx="116563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solidFill>
                      <a:srgbClr val="C00000"/>
                    </a:solidFill>
                  </a:rPr>
                  <a:t>Liquid Air</a:t>
                </a:r>
                <a:endParaRPr lang="en-US" dirty="0">
                  <a:solidFill>
                    <a:srgbClr val="C00000"/>
                  </a:solidFill>
                </a:endParaRPr>
              </a:p>
            </p:txBody>
          </p:sp>
          <p:cxnSp>
            <p:nvCxnSpPr>
              <p:cNvPr id="38" name="Straight Connector 37"/>
              <p:cNvCxnSpPr/>
              <p:nvPr/>
            </p:nvCxnSpPr>
            <p:spPr>
              <a:xfrm flipV="1">
                <a:off x="2077124" y="4639452"/>
                <a:ext cx="837338" cy="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9" name="Straight Arrow Connector 38"/>
              <p:cNvCxnSpPr/>
              <p:nvPr/>
            </p:nvCxnSpPr>
            <p:spPr>
              <a:xfrm flipH="1">
                <a:off x="2445037" y="4639452"/>
                <a:ext cx="381041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/>
              <p:cNvCxnSpPr/>
              <p:nvPr/>
            </p:nvCxnSpPr>
            <p:spPr>
              <a:xfrm flipH="1">
                <a:off x="2077124" y="4039954"/>
                <a:ext cx="5610822" cy="8405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/>
              <p:cNvCxnSpPr/>
              <p:nvPr/>
            </p:nvCxnSpPr>
            <p:spPr>
              <a:xfrm flipV="1">
                <a:off x="2077124" y="4048358"/>
                <a:ext cx="0" cy="596988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2" name="Straight Arrow Connector 41"/>
              <p:cNvCxnSpPr/>
              <p:nvPr/>
            </p:nvCxnSpPr>
            <p:spPr>
              <a:xfrm>
                <a:off x="4214174" y="4047389"/>
                <a:ext cx="601088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/>
              <p:cNvCxnSpPr/>
              <p:nvPr/>
            </p:nvCxnSpPr>
            <p:spPr>
              <a:xfrm flipV="1">
                <a:off x="10038435" y="4048590"/>
                <a:ext cx="489333" cy="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/>
              <p:cNvCxnSpPr/>
              <p:nvPr/>
            </p:nvCxnSpPr>
            <p:spPr>
              <a:xfrm flipV="1">
                <a:off x="10527769" y="3129182"/>
                <a:ext cx="0" cy="919176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/>
              <p:cNvCxnSpPr/>
              <p:nvPr/>
            </p:nvCxnSpPr>
            <p:spPr>
              <a:xfrm flipH="1">
                <a:off x="4601495" y="3129182"/>
                <a:ext cx="5930890" cy="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6" name="Straight Arrow Connector 45"/>
              <p:cNvCxnSpPr>
                <a:stCxn id="5" idx="3"/>
              </p:cNvCxnSpPr>
              <p:nvPr/>
            </p:nvCxnSpPr>
            <p:spPr>
              <a:xfrm flipV="1">
                <a:off x="3993664" y="1781455"/>
                <a:ext cx="363205" cy="115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/>
              <p:cNvCxnSpPr/>
              <p:nvPr/>
            </p:nvCxnSpPr>
            <p:spPr>
              <a:xfrm>
                <a:off x="4601495" y="1782186"/>
                <a:ext cx="0" cy="1346996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8" name="Straight Arrow Connector 47"/>
              <p:cNvCxnSpPr/>
              <p:nvPr/>
            </p:nvCxnSpPr>
            <p:spPr>
              <a:xfrm flipH="1">
                <a:off x="6986679" y="3129182"/>
                <a:ext cx="569655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9" name="Straight Arrow Connector 48"/>
              <p:cNvCxnSpPr/>
              <p:nvPr/>
            </p:nvCxnSpPr>
            <p:spPr>
              <a:xfrm flipV="1">
                <a:off x="4601495" y="2146858"/>
                <a:ext cx="0" cy="317315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50" name="TextBox 49"/>
              <p:cNvSpPr txBox="1"/>
              <p:nvPr/>
            </p:nvSpPr>
            <p:spPr>
              <a:xfrm>
                <a:off x="7668100" y="1994257"/>
                <a:ext cx="544556" cy="2757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50" dirty="0" smtClean="0"/>
                  <a:t>Comp</a:t>
                </a:r>
                <a:endParaRPr lang="en-US" sz="1050" dirty="0"/>
              </a:p>
            </p:txBody>
          </p:sp>
          <p:grpSp>
            <p:nvGrpSpPr>
              <p:cNvPr id="51" name="Group 50"/>
              <p:cNvGrpSpPr/>
              <p:nvPr/>
            </p:nvGrpSpPr>
            <p:grpSpPr>
              <a:xfrm>
                <a:off x="1082736" y="1203338"/>
                <a:ext cx="1497821" cy="1064269"/>
                <a:chOff x="1464569" y="604218"/>
                <a:chExt cx="1765989" cy="979836"/>
              </a:xfrm>
            </p:grpSpPr>
            <p:sp>
              <p:nvSpPr>
                <p:cNvPr id="84" name="Left Brace 83"/>
                <p:cNvSpPr/>
                <p:nvPr/>
              </p:nvSpPr>
              <p:spPr>
                <a:xfrm>
                  <a:off x="1464569" y="604218"/>
                  <a:ext cx="452387" cy="979836"/>
                </a:xfrm>
                <a:prstGeom prst="leftBrac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TextBox 84"/>
                <p:cNvSpPr txBox="1"/>
                <p:nvPr/>
              </p:nvSpPr>
              <p:spPr>
                <a:xfrm>
                  <a:off x="1678866" y="606464"/>
                  <a:ext cx="1551692" cy="97758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b="1" dirty="0" smtClean="0"/>
                    <a:t>Air inlet</a:t>
                  </a:r>
                </a:p>
                <a:p>
                  <a:endParaRPr lang="en-US" sz="300" dirty="0" smtClean="0"/>
                </a:p>
                <a:p>
                  <a:r>
                    <a:rPr lang="en-US" sz="1200" dirty="0" smtClean="0"/>
                    <a:t>ṁ = </a:t>
                  </a:r>
                  <a:r>
                    <a:rPr lang="en-US" sz="1200" dirty="0" err="1" smtClean="0"/>
                    <a:t>uu-vv</a:t>
                  </a:r>
                  <a:r>
                    <a:rPr lang="en-US" sz="1200" dirty="0" smtClean="0"/>
                    <a:t> Kg/sec</a:t>
                  </a:r>
                </a:p>
                <a:p>
                  <a:r>
                    <a:rPr lang="en-US" sz="1200" dirty="0" smtClean="0"/>
                    <a:t>P = 1 bar</a:t>
                  </a:r>
                </a:p>
                <a:p>
                  <a:r>
                    <a:rPr lang="en-US" sz="1200" dirty="0" smtClean="0"/>
                    <a:t>T = 300 K</a:t>
                  </a:r>
                </a:p>
                <a:p>
                  <a:r>
                    <a:rPr lang="en-US" sz="1200" dirty="0" smtClean="0">
                      <a:solidFill>
                        <a:srgbClr val="C00000"/>
                      </a:solidFill>
                    </a:rPr>
                    <a:t>H = 300.31 kJ/Kg </a:t>
                  </a:r>
                  <a:endParaRPr lang="en-US" sz="1200" dirty="0">
                    <a:solidFill>
                      <a:srgbClr val="C00000"/>
                    </a:solidFill>
                  </a:endParaRPr>
                </a:p>
              </p:txBody>
            </p:sp>
          </p:grpSp>
          <p:grpSp>
            <p:nvGrpSpPr>
              <p:cNvPr id="52" name="Group 51"/>
              <p:cNvGrpSpPr/>
              <p:nvPr/>
            </p:nvGrpSpPr>
            <p:grpSpPr>
              <a:xfrm>
                <a:off x="6281900" y="336786"/>
                <a:ext cx="1423440" cy="1064184"/>
                <a:chOff x="1630439" y="604218"/>
                <a:chExt cx="1559313" cy="1014708"/>
              </a:xfrm>
            </p:grpSpPr>
            <p:sp>
              <p:nvSpPr>
                <p:cNvPr id="82" name="Left Brace 81"/>
                <p:cNvSpPr/>
                <p:nvPr/>
              </p:nvSpPr>
              <p:spPr>
                <a:xfrm>
                  <a:off x="1630439" y="604218"/>
                  <a:ext cx="452386" cy="981963"/>
                </a:xfrm>
                <a:prstGeom prst="leftBrac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TextBox 82"/>
                <p:cNvSpPr txBox="1"/>
                <p:nvPr/>
              </p:nvSpPr>
              <p:spPr>
                <a:xfrm>
                  <a:off x="1828150" y="606464"/>
                  <a:ext cx="1361602" cy="101246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b="1" dirty="0" smtClean="0"/>
                    <a:t>Point 1</a:t>
                  </a:r>
                </a:p>
                <a:p>
                  <a:endParaRPr lang="en-US" sz="300" dirty="0" smtClean="0"/>
                </a:p>
                <a:p>
                  <a:r>
                    <a:rPr lang="en-US" sz="1200" dirty="0" smtClean="0"/>
                    <a:t>ṁ = </a:t>
                  </a:r>
                  <a:r>
                    <a:rPr lang="en-US" sz="1200" dirty="0" err="1" smtClean="0"/>
                    <a:t>uu</a:t>
                  </a:r>
                  <a:r>
                    <a:rPr lang="en-US" sz="1200" dirty="0" smtClean="0"/>
                    <a:t> Kg/sec</a:t>
                  </a:r>
                </a:p>
                <a:p>
                  <a:r>
                    <a:rPr lang="en-US" sz="1200" dirty="0" smtClean="0"/>
                    <a:t>P = 1 bar</a:t>
                  </a:r>
                </a:p>
                <a:p>
                  <a:r>
                    <a:rPr lang="en-US" sz="1200" dirty="0" smtClean="0"/>
                    <a:t>T = 290 K</a:t>
                  </a:r>
                </a:p>
                <a:p>
                  <a:r>
                    <a:rPr lang="en-US" sz="1200" dirty="0" smtClean="0">
                      <a:solidFill>
                        <a:srgbClr val="C00000"/>
                      </a:solidFill>
                    </a:rPr>
                    <a:t>H = 290 kJ/Kg</a:t>
                  </a:r>
                  <a:endParaRPr lang="en-US" sz="1200" dirty="0">
                    <a:solidFill>
                      <a:srgbClr val="C00000"/>
                    </a:solidFill>
                  </a:endParaRPr>
                </a:p>
              </p:txBody>
            </p:sp>
          </p:grpSp>
          <p:grpSp>
            <p:nvGrpSpPr>
              <p:cNvPr id="53" name="Group 52"/>
              <p:cNvGrpSpPr/>
              <p:nvPr/>
            </p:nvGrpSpPr>
            <p:grpSpPr>
              <a:xfrm>
                <a:off x="8168787" y="488404"/>
                <a:ext cx="1423440" cy="1064093"/>
                <a:chOff x="1630439" y="604218"/>
                <a:chExt cx="1559313" cy="1055866"/>
              </a:xfrm>
            </p:grpSpPr>
            <p:sp>
              <p:nvSpPr>
                <p:cNvPr id="80" name="Left Brace 79"/>
                <p:cNvSpPr/>
                <p:nvPr/>
              </p:nvSpPr>
              <p:spPr>
                <a:xfrm>
                  <a:off x="1630439" y="604218"/>
                  <a:ext cx="452386" cy="1021699"/>
                </a:xfrm>
                <a:prstGeom prst="leftBrac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TextBox 80"/>
                <p:cNvSpPr txBox="1"/>
                <p:nvPr/>
              </p:nvSpPr>
              <p:spPr>
                <a:xfrm>
                  <a:off x="1828150" y="606464"/>
                  <a:ext cx="1361602" cy="10536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b="1" dirty="0" smtClean="0"/>
                    <a:t>Point 2</a:t>
                  </a:r>
                </a:p>
                <a:p>
                  <a:endParaRPr lang="en-US" sz="300" dirty="0" smtClean="0"/>
                </a:p>
                <a:p>
                  <a:r>
                    <a:rPr lang="en-US" sz="1200" dirty="0" smtClean="0"/>
                    <a:t>ṁ = </a:t>
                  </a:r>
                  <a:r>
                    <a:rPr lang="en-US" sz="1200" dirty="0" err="1" smtClean="0"/>
                    <a:t>uu</a:t>
                  </a:r>
                  <a:r>
                    <a:rPr lang="en-US" sz="1200" dirty="0" smtClean="0"/>
                    <a:t> Kg/sec</a:t>
                  </a:r>
                </a:p>
                <a:p>
                  <a:r>
                    <a:rPr lang="en-US" sz="1200" dirty="0" smtClean="0">
                      <a:solidFill>
                        <a:srgbClr val="C00000"/>
                      </a:solidFill>
                    </a:rPr>
                    <a:t>P = 10 bar</a:t>
                  </a:r>
                </a:p>
                <a:p>
                  <a:r>
                    <a:rPr lang="en-US" sz="1200" dirty="0" smtClean="0"/>
                    <a:t>T = 400 K</a:t>
                  </a:r>
                </a:p>
                <a:p>
                  <a:r>
                    <a:rPr lang="en-US" sz="1200" dirty="0" smtClean="0">
                      <a:solidFill>
                        <a:srgbClr val="C00000"/>
                      </a:solidFill>
                    </a:rPr>
                    <a:t>H = 400.28 kJ/kg</a:t>
                  </a:r>
                  <a:endParaRPr lang="en-US" sz="1200" dirty="0">
                    <a:solidFill>
                      <a:srgbClr val="C00000"/>
                    </a:solidFill>
                  </a:endParaRPr>
                </a:p>
              </p:txBody>
            </p:sp>
          </p:grpSp>
          <p:grpSp>
            <p:nvGrpSpPr>
              <p:cNvPr id="54" name="Group 53"/>
              <p:cNvGrpSpPr/>
              <p:nvPr/>
            </p:nvGrpSpPr>
            <p:grpSpPr>
              <a:xfrm>
                <a:off x="10368221" y="512583"/>
                <a:ext cx="1423440" cy="1064093"/>
                <a:chOff x="1630439" y="604218"/>
                <a:chExt cx="1559313" cy="1055866"/>
              </a:xfrm>
            </p:grpSpPr>
            <p:sp>
              <p:nvSpPr>
                <p:cNvPr id="78" name="Left Brace 77"/>
                <p:cNvSpPr/>
                <p:nvPr/>
              </p:nvSpPr>
              <p:spPr>
                <a:xfrm>
                  <a:off x="1630439" y="604218"/>
                  <a:ext cx="452386" cy="1031874"/>
                </a:xfrm>
                <a:prstGeom prst="leftBrac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TextBox 78"/>
                <p:cNvSpPr txBox="1"/>
                <p:nvPr/>
              </p:nvSpPr>
              <p:spPr>
                <a:xfrm>
                  <a:off x="1828150" y="606464"/>
                  <a:ext cx="1361602" cy="10536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b="1" dirty="0" smtClean="0"/>
                    <a:t>Point 3</a:t>
                  </a:r>
                </a:p>
                <a:p>
                  <a:endParaRPr lang="en-US" sz="300" dirty="0" smtClean="0"/>
                </a:p>
                <a:p>
                  <a:r>
                    <a:rPr lang="en-US" sz="1200" dirty="0" smtClean="0"/>
                    <a:t>ṁ = </a:t>
                  </a:r>
                  <a:r>
                    <a:rPr lang="en-US" sz="1200" dirty="0" err="1" smtClean="0"/>
                    <a:t>uu</a:t>
                  </a:r>
                  <a:r>
                    <a:rPr lang="en-US" sz="1200" dirty="0" smtClean="0"/>
                    <a:t> Kg/sec</a:t>
                  </a:r>
                </a:p>
                <a:p>
                  <a:r>
                    <a:rPr lang="en-US" sz="1200" dirty="0" smtClean="0">
                      <a:solidFill>
                        <a:srgbClr val="C00000"/>
                      </a:solidFill>
                    </a:rPr>
                    <a:t>P = 10 bar</a:t>
                  </a:r>
                </a:p>
                <a:p>
                  <a:r>
                    <a:rPr lang="en-US" sz="1200" dirty="0" smtClean="0">
                      <a:solidFill>
                        <a:srgbClr val="C00000"/>
                      </a:solidFill>
                    </a:rPr>
                    <a:t>T = 200 K</a:t>
                  </a:r>
                </a:p>
                <a:p>
                  <a:r>
                    <a:rPr lang="en-US" sz="1200" dirty="0" smtClean="0">
                      <a:solidFill>
                        <a:srgbClr val="C00000"/>
                      </a:solidFill>
                    </a:rPr>
                    <a:t>H = 195.2 kJ/Kg</a:t>
                  </a:r>
                  <a:endParaRPr lang="en-US" sz="1200" dirty="0">
                    <a:solidFill>
                      <a:srgbClr val="C00000"/>
                    </a:solidFill>
                  </a:endParaRPr>
                </a:p>
              </p:txBody>
            </p:sp>
          </p:grpSp>
          <p:grpSp>
            <p:nvGrpSpPr>
              <p:cNvPr id="55" name="Group 54"/>
              <p:cNvGrpSpPr/>
              <p:nvPr/>
            </p:nvGrpSpPr>
            <p:grpSpPr>
              <a:xfrm>
                <a:off x="7190797" y="5251437"/>
                <a:ext cx="3045023" cy="1064093"/>
                <a:chOff x="1630439" y="604218"/>
                <a:chExt cx="3335684" cy="1055866"/>
              </a:xfrm>
            </p:grpSpPr>
            <p:sp>
              <p:nvSpPr>
                <p:cNvPr id="76" name="Left Brace 75"/>
                <p:cNvSpPr/>
                <p:nvPr/>
              </p:nvSpPr>
              <p:spPr>
                <a:xfrm>
                  <a:off x="1630439" y="604218"/>
                  <a:ext cx="452387" cy="1055865"/>
                </a:xfrm>
                <a:prstGeom prst="leftBrac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7" name="TextBox 76"/>
                <p:cNvSpPr txBox="1"/>
                <p:nvPr/>
              </p:nvSpPr>
              <p:spPr>
                <a:xfrm>
                  <a:off x="1828149" y="606464"/>
                  <a:ext cx="3137974" cy="10536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b="1" dirty="0" smtClean="0"/>
                    <a:t>Point 4</a:t>
                  </a:r>
                </a:p>
                <a:p>
                  <a:endParaRPr lang="en-US" sz="300" dirty="0" smtClean="0"/>
                </a:p>
                <a:p>
                  <a:r>
                    <a:rPr lang="en-US" sz="1200" dirty="0" smtClean="0"/>
                    <a:t>ṁ = </a:t>
                  </a:r>
                  <a:r>
                    <a:rPr lang="en-US" sz="1200" dirty="0" err="1" smtClean="0"/>
                    <a:t>uu</a:t>
                  </a:r>
                  <a:r>
                    <a:rPr lang="en-US" sz="1200" dirty="0" smtClean="0"/>
                    <a:t> Kg/sec</a:t>
                  </a:r>
                </a:p>
                <a:p>
                  <a:r>
                    <a:rPr lang="en-US" sz="1200" dirty="0" smtClean="0"/>
                    <a:t>P = 10 bar</a:t>
                  </a:r>
                </a:p>
                <a:p>
                  <a:r>
                    <a:rPr lang="en-US" sz="1200" dirty="0" smtClean="0">
                      <a:solidFill>
                        <a:srgbClr val="C00000"/>
                      </a:solidFill>
                    </a:rPr>
                    <a:t>T = 249.06 K</a:t>
                  </a:r>
                </a:p>
                <a:p>
                  <a:r>
                    <a:rPr lang="en-US" sz="1200" dirty="0" smtClean="0">
                      <a:solidFill>
                        <a:srgbClr val="C00000"/>
                      </a:solidFill>
                    </a:rPr>
                    <a:t>H =  246.09 kJ/Kg</a:t>
                  </a:r>
                </a:p>
              </p:txBody>
            </p:sp>
          </p:grpSp>
          <p:grpSp>
            <p:nvGrpSpPr>
              <p:cNvPr id="56" name="Group 55"/>
              <p:cNvGrpSpPr/>
              <p:nvPr/>
            </p:nvGrpSpPr>
            <p:grpSpPr>
              <a:xfrm>
                <a:off x="4460685" y="5262992"/>
                <a:ext cx="1561815" cy="1248759"/>
                <a:chOff x="1630439" y="604218"/>
                <a:chExt cx="1710896" cy="1239104"/>
              </a:xfrm>
            </p:grpSpPr>
            <p:sp>
              <p:nvSpPr>
                <p:cNvPr id="74" name="Left Brace 73"/>
                <p:cNvSpPr/>
                <p:nvPr/>
              </p:nvSpPr>
              <p:spPr>
                <a:xfrm>
                  <a:off x="1630439" y="604218"/>
                  <a:ext cx="452386" cy="1216290"/>
                </a:xfrm>
                <a:prstGeom prst="leftBrac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5" name="TextBox 74"/>
                <p:cNvSpPr txBox="1"/>
                <p:nvPr/>
              </p:nvSpPr>
              <p:spPr>
                <a:xfrm>
                  <a:off x="1828150" y="606464"/>
                  <a:ext cx="1513185" cy="123685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b="1" dirty="0" smtClean="0"/>
                    <a:t>Point 5</a:t>
                  </a:r>
                </a:p>
                <a:p>
                  <a:endParaRPr lang="en-US" sz="300" dirty="0" smtClean="0"/>
                </a:p>
                <a:p>
                  <a:r>
                    <a:rPr lang="en-US" sz="1200" dirty="0" smtClean="0"/>
                    <a:t>ṁ = </a:t>
                  </a:r>
                  <a:r>
                    <a:rPr lang="en-US" sz="1200" dirty="0" err="1" smtClean="0"/>
                    <a:t>uu</a:t>
                  </a:r>
                  <a:r>
                    <a:rPr lang="en-US" sz="1200" dirty="0" smtClean="0"/>
                    <a:t> Kg/sec</a:t>
                  </a:r>
                </a:p>
                <a:p>
                  <a:r>
                    <a:rPr lang="en-US" sz="1200" dirty="0" smtClean="0"/>
                    <a:t>P = 1 bar</a:t>
                  </a:r>
                </a:p>
                <a:p>
                  <a:r>
                    <a:rPr lang="en-US" sz="1200" dirty="0" smtClean="0">
                      <a:solidFill>
                        <a:srgbClr val="C00000"/>
                      </a:solidFill>
                    </a:rPr>
                    <a:t>T = 246.11 K</a:t>
                  </a:r>
                </a:p>
                <a:p>
                  <a:r>
                    <a:rPr lang="en-US" sz="1200" dirty="0" smtClean="0">
                      <a:solidFill>
                        <a:srgbClr val="C00000"/>
                      </a:solidFill>
                    </a:rPr>
                    <a:t>H = 246.09 kJ/Kg</a:t>
                  </a:r>
                </a:p>
                <a:p>
                  <a:r>
                    <a:rPr lang="en-US" sz="1200" dirty="0" smtClean="0"/>
                    <a:t>X = </a:t>
                  </a:r>
                  <a:r>
                    <a:rPr lang="en-US" sz="1200" dirty="0" err="1" smtClean="0"/>
                    <a:t>yy</a:t>
                  </a:r>
                  <a:endParaRPr lang="en-US" sz="1200" dirty="0"/>
                </a:p>
              </p:txBody>
            </p:sp>
          </p:grpSp>
          <p:grpSp>
            <p:nvGrpSpPr>
              <p:cNvPr id="57" name="Group 56"/>
              <p:cNvGrpSpPr/>
              <p:nvPr/>
            </p:nvGrpSpPr>
            <p:grpSpPr>
              <a:xfrm>
                <a:off x="1626426" y="5424668"/>
                <a:ext cx="1803105" cy="1064092"/>
                <a:chOff x="1630439" y="604218"/>
                <a:chExt cx="1975219" cy="1055865"/>
              </a:xfrm>
            </p:grpSpPr>
            <p:sp>
              <p:nvSpPr>
                <p:cNvPr id="72" name="Left Brace 71"/>
                <p:cNvSpPr/>
                <p:nvPr/>
              </p:nvSpPr>
              <p:spPr>
                <a:xfrm>
                  <a:off x="1630439" y="604218"/>
                  <a:ext cx="452386" cy="1055864"/>
                </a:xfrm>
                <a:prstGeom prst="leftBrac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3" name="TextBox 72"/>
                <p:cNvSpPr txBox="1"/>
                <p:nvPr/>
              </p:nvSpPr>
              <p:spPr>
                <a:xfrm>
                  <a:off x="1828150" y="606464"/>
                  <a:ext cx="1777508" cy="105361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b="1" dirty="0" smtClean="0"/>
                    <a:t>Point f</a:t>
                  </a:r>
                </a:p>
                <a:p>
                  <a:endParaRPr lang="en-US" sz="300" dirty="0" smtClean="0"/>
                </a:p>
                <a:p>
                  <a:r>
                    <a:rPr lang="en-US" sz="1200" dirty="0" smtClean="0"/>
                    <a:t>ṁ = 0 Kg/sec</a:t>
                  </a:r>
                </a:p>
                <a:p>
                  <a:r>
                    <a:rPr lang="en-US" sz="1200" dirty="0" smtClean="0"/>
                    <a:t>P = </a:t>
                  </a:r>
                </a:p>
                <a:p>
                  <a:r>
                    <a:rPr lang="en-US" sz="1200" dirty="0" smtClean="0">
                      <a:solidFill>
                        <a:srgbClr val="C00000"/>
                      </a:solidFill>
                    </a:rPr>
                    <a:t>T = </a:t>
                  </a:r>
                </a:p>
                <a:p>
                  <a:r>
                    <a:rPr lang="en-US" sz="1200" dirty="0" smtClean="0">
                      <a:solidFill>
                        <a:srgbClr val="C00000"/>
                      </a:solidFill>
                    </a:rPr>
                    <a:t>H = </a:t>
                  </a:r>
                  <a:endParaRPr lang="en-US" sz="1200" dirty="0">
                    <a:solidFill>
                      <a:srgbClr val="C00000"/>
                    </a:solidFill>
                  </a:endParaRPr>
                </a:p>
              </p:txBody>
            </p:sp>
          </p:grpSp>
          <p:grpSp>
            <p:nvGrpSpPr>
              <p:cNvPr id="58" name="Group 57"/>
              <p:cNvGrpSpPr/>
              <p:nvPr/>
            </p:nvGrpSpPr>
            <p:grpSpPr>
              <a:xfrm>
                <a:off x="698237" y="3396295"/>
                <a:ext cx="1641643" cy="1155592"/>
                <a:chOff x="1630439" y="604218"/>
                <a:chExt cx="1798345" cy="1146658"/>
              </a:xfrm>
            </p:grpSpPr>
            <p:sp>
              <p:nvSpPr>
                <p:cNvPr id="70" name="Left Brace 69"/>
                <p:cNvSpPr/>
                <p:nvPr/>
              </p:nvSpPr>
              <p:spPr>
                <a:xfrm>
                  <a:off x="1630439" y="604218"/>
                  <a:ext cx="452386" cy="1146658"/>
                </a:xfrm>
                <a:prstGeom prst="leftBrac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1" name="TextBox 70"/>
                <p:cNvSpPr txBox="1"/>
                <p:nvPr/>
              </p:nvSpPr>
              <p:spPr>
                <a:xfrm>
                  <a:off x="1828150" y="606464"/>
                  <a:ext cx="1600634" cy="10536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b="1" dirty="0" smtClean="0"/>
                    <a:t>Point g</a:t>
                  </a:r>
                </a:p>
                <a:p>
                  <a:endParaRPr lang="en-US" sz="300" dirty="0" smtClean="0"/>
                </a:p>
                <a:p>
                  <a:r>
                    <a:rPr lang="en-US" sz="1200" dirty="0" smtClean="0"/>
                    <a:t>ṁ = </a:t>
                  </a:r>
                  <a:r>
                    <a:rPr lang="en-US" sz="1200" dirty="0" err="1" smtClean="0"/>
                    <a:t>vv</a:t>
                  </a:r>
                  <a:r>
                    <a:rPr lang="en-US" sz="1200" dirty="0" smtClean="0"/>
                    <a:t> Kg/sec</a:t>
                  </a:r>
                </a:p>
                <a:p>
                  <a:r>
                    <a:rPr lang="en-US" sz="1200" dirty="0" smtClean="0"/>
                    <a:t>P = 1 bar</a:t>
                  </a:r>
                </a:p>
                <a:p>
                  <a:r>
                    <a:rPr lang="en-US" sz="1200" dirty="0" smtClean="0">
                      <a:solidFill>
                        <a:srgbClr val="C00000"/>
                      </a:solidFill>
                    </a:rPr>
                    <a:t>T = </a:t>
                  </a:r>
                  <a:r>
                    <a:rPr lang="en-US" sz="1200" dirty="0">
                      <a:solidFill>
                        <a:srgbClr val="C00000"/>
                      </a:solidFill>
                    </a:rPr>
                    <a:t> 246.11  </a:t>
                  </a:r>
                  <a:r>
                    <a:rPr lang="en-US" sz="1200" dirty="0" smtClean="0">
                      <a:solidFill>
                        <a:srgbClr val="C00000"/>
                      </a:solidFill>
                    </a:rPr>
                    <a:t>K</a:t>
                  </a:r>
                </a:p>
                <a:p>
                  <a:r>
                    <a:rPr lang="en-US" sz="1200" dirty="0" smtClean="0">
                      <a:solidFill>
                        <a:srgbClr val="C00000"/>
                      </a:solidFill>
                    </a:rPr>
                    <a:t>H = </a:t>
                  </a:r>
                  <a:r>
                    <a:rPr lang="en-US" sz="1200" dirty="0">
                      <a:solidFill>
                        <a:srgbClr val="C00000"/>
                      </a:solidFill>
                    </a:rPr>
                    <a:t>246.09 </a:t>
                  </a:r>
                  <a:r>
                    <a:rPr lang="en-US" sz="1200" dirty="0" smtClean="0">
                      <a:solidFill>
                        <a:srgbClr val="C00000"/>
                      </a:solidFill>
                    </a:rPr>
                    <a:t>kJ/Kg </a:t>
                  </a:r>
                  <a:endParaRPr lang="en-US" sz="1200" dirty="0">
                    <a:solidFill>
                      <a:srgbClr val="C00000"/>
                    </a:solidFill>
                  </a:endParaRPr>
                </a:p>
              </p:txBody>
            </p:sp>
          </p:grpSp>
          <p:grpSp>
            <p:nvGrpSpPr>
              <p:cNvPr id="59" name="Group 58"/>
              <p:cNvGrpSpPr/>
              <p:nvPr/>
            </p:nvGrpSpPr>
            <p:grpSpPr>
              <a:xfrm>
                <a:off x="3088467" y="2445080"/>
                <a:ext cx="1627173" cy="1155592"/>
                <a:chOff x="1630439" y="604218"/>
                <a:chExt cx="1782493" cy="1146658"/>
              </a:xfrm>
            </p:grpSpPr>
            <p:sp>
              <p:nvSpPr>
                <p:cNvPr id="68" name="Left Brace 67"/>
                <p:cNvSpPr/>
                <p:nvPr/>
              </p:nvSpPr>
              <p:spPr>
                <a:xfrm>
                  <a:off x="1630439" y="604218"/>
                  <a:ext cx="452386" cy="1146658"/>
                </a:xfrm>
                <a:prstGeom prst="leftBrac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9" name="TextBox 68"/>
                <p:cNvSpPr txBox="1"/>
                <p:nvPr/>
              </p:nvSpPr>
              <p:spPr>
                <a:xfrm>
                  <a:off x="1828150" y="606464"/>
                  <a:ext cx="1584782" cy="10536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b="1" dirty="0" smtClean="0"/>
                    <a:t>Point 6</a:t>
                  </a:r>
                </a:p>
                <a:p>
                  <a:endParaRPr lang="en-US" sz="300" dirty="0" smtClean="0"/>
                </a:p>
                <a:p>
                  <a:r>
                    <a:rPr lang="en-US" sz="1200" dirty="0" smtClean="0"/>
                    <a:t>ṁ = </a:t>
                  </a:r>
                  <a:r>
                    <a:rPr lang="en-US" sz="1200" dirty="0" err="1" smtClean="0"/>
                    <a:t>vv</a:t>
                  </a:r>
                  <a:r>
                    <a:rPr lang="en-US" sz="1200" dirty="0" smtClean="0"/>
                    <a:t> Kg/sec</a:t>
                  </a:r>
                </a:p>
                <a:p>
                  <a:r>
                    <a:rPr lang="en-US" sz="1200" dirty="0" smtClean="0"/>
                    <a:t>P = 1 bar</a:t>
                  </a:r>
                </a:p>
                <a:p>
                  <a:r>
                    <a:rPr lang="en-US" sz="1200" dirty="0" smtClean="0">
                      <a:solidFill>
                        <a:srgbClr val="C00000"/>
                      </a:solidFill>
                    </a:rPr>
                    <a:t>T = 249.49 K</a:t>
                  </a:r>
                </a:p>
                <a:p>
                  <a:r>
                    <a:rPr lang="en-US" sz="1200" dirty="0" smtClean="0">
                      <a:solidFill>
                        <a:srgbClr val="C00000"/>
                      </a:solidFill>
                    </a:rPr>
                    <a:t>H = 249.5 kJ/Kg</a:t>
                  </a:r>
                  <a:endParaRPr lang="en-US" sz="1200" dirty="0">
                    <a:solidFill>
                      <a:srgbClr val="C00000"/>
                    </a:solidFill>
                  </a:endParaRPr>
                </a:p>
              </p:txBody>
            </p:sp>
          </p:grpSp>
          <p:sp>
            <p:nvSpPr>
              <p:cNvPr id="60" name="TextBox 59"/>
              <p:cNvSpPr txBox="1"/>
              <p:nvPr/>
            </p:nvSpPr>
            <p:spPr>
              <a:xfrm flipH="1">
                <a:off x="6839610" y="1645411"/>
                <a:ext cx="21807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 smtClean="0"/>
                  <a:t>|</a:t>
                </a:r>
              </a:p>
              <a:p>
                <a:r>
                  <a:rPr lang="en-US" sz="1200" b="1" dirty="0"/>
                  <a:t>1</a:t>
                </a:r>
              </a:p>
            </p:txBody>
          </p:sp>
          <p:sp>
            <p:nvSpPr>
              <p:cNvPr id="61" name="TextBox 60"/>
              <p:cNvSpPr txBox="1"/>
              <p:nvPr/>
            </p:nvSpPr>
            <p:spPr>
              <a:xfrm flipH="1">
                <a:off x="8545491" y="1629836"/>
                <a:ext cx="21807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 smtClean="0"/>
                  <a:t>|</a:t>
                </a:r>
              </a:p>
              <a:p>
                <a:r>
                  <a:rPr lang="en-US" sz="1200" b="1" dirty="0" smtClean="0"/>
                  <a:t>2</a:t>
                </a:r>
                <a:endParaRPr lang="en-US" sz="1200" b="1" dirty="0"/>
              </a:p>
            </p:txBody>
          </p:sp>
          <p:sp>
            <p:nvSpPr>
              <p:cNvPr id="62" name="TextBox 61"/>
              <p:cNvSpPr txBox="1"/>
              <p:nvPr/>
            </p:nvSpPr>
            <p:spPr>
              <a:xfrm flipH="1">
                <a:off x="10778376" y="1639035"/>
                <a:ext cx="21807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 smtClean="0"/>
                  <a:t>|</a:t>
                </a:r>
              </a:p>
              <a:p>
                <a:r>
                  <a:rPr lang="en-US" sz="1200" b="1" dirty="0" smtClean="0"/>
                  <a:t>3</a:t>
                </a:r>
                <a:endParaRPr lang="en-US" sz="1200" b="1" dirty="0"/>
              </a:p>
            </p:txBody>
          </p:sp>
          <p:sp>
            <p:nvSpPr>
              <p:cNvPr id="63" name="TextBox 62"/>
              <p:cNvSpPr txBox="1"/>
              <p:nvPr/>
            </p:nvSpPr>
            <p:spPr>
              <a:xfrm flipH="1">
                <a:off x="7143428" y="4628150"/>
                <a:ext cx="21807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 smtClean="0"/>
                  <a:t>|</a:t>
                </a:r>
              </a:p>
              <a:p>
                <a:r>
                  <a:rPr lang="en-US" sz="1200" b="1" dirty="0" smtClean="0"/>
                  <a:t>4</a:t>
                </a:r>
                <a:endParaRPr lang="en-US" sz="1200" b="1" dirty="0"/>
              </a:p>
            </p:txBody>
          </p:sp>
          <p:sp>
            <p:nvSpPr>
              <p:cNvPr id="64" name="TextBox 63"/>
              <p:cNvSpPr txBox="1"/>
              <p:nvPr/>
            </p:nvSpPr>
            <p:spPr>
              <a:xfrm flipH="1">
                <a:off x="4955530" y="4627022"/>
                <a:ext cx="21807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 smtClean="0"/>
                  <a:t>|</a:t>
                </a:r>
              </a:p>
              <a:p>
                <a:r>
                  <a:rPr lang="en-US" sz="1200" b="1" dirty="0" smtClean="0"/>
                  <a:t>5</a:t>
                </a:r>
                <a:endParaRPr lang="en-US" sz="1200" b="1" dirty="0"/>
              </a:p>
            </p:txBody>
          </p:sp>
          <p:sp>
            <p:nvSpPr>
              <p:cNvPr id="65" name="TextBox 64"/>
              <p:cNvSpPr txBox="1"/>
              <p:nvPr/>
            </p:nvSpPr>
            <p:spPr>
              <a:xfrm flipH="1">
                <a:off x="2403424" y="5080489"/>
                <a:ext cx="21807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 smtClean="0"/>
                  <a:t>|</a:t>
                </a:r>
              </a:p>
              <a:p>
                <a:r>
                  <a:rPr lang="en-US" sz="1200" b="1" dirty="0" smtClean="0"/>
                  <a:t>f</a:t>
                </a:r>
                <a:endParaRPr lang="en-US" sz="1200" b="1" dirty="0"/>
              </a:p>
            </p:txBody>
          </p:sp>
          <p:sp>
            <p:nvSpPr>
              <p:cNvPr id="66" name="TextBox 65"/>
              <p:cNvSpPr txBox="1"/>
              <p:nvPr/>
            </p:nvSpPr>
            <p:spPr>
              <a:xfrm flipH="1">
                <a:off x="2575223" y="3902018"/>
                <a:ext cx="21807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 smtClean="0"/>
                  <a:t>|</a:t>
                </a:r>
              </a:p>
              <a:p>
                <a:r>
                  <a:rPr lang="en-US" sz="1200" b="1" dirty="0" smtClean="0"/>
                  <a:t>g</a:t>
                </a:r>
                <a:endParaRPr lang="en-US" sz="1200" b="1" dirty="0"/>
              </a:p>
            </p:txBody>
          </p:sp>
          <p:sp>
            <p:nvSpPr>
              <p:cNvPr id="67" name="TextBox 66"/>
              <p:cNvSpPr txBox="1"/>
              <p:nvPr/>
            </p:nvSpPr>
            <p:spPr>
              <a:xfrm flipH="1">
                <a:off x="5773005" y="2989518"/>
                <a:ext cx="218071" cy="4992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 smtClean="0"/>
                  <a:t>|</a:t>
                </a:r>
              </a:p>
              <a:p>
                <a:r>
                  <a:rPr lang="en-US" sz="1200" dirty="0" smtClean="0"/>
                  <a:t>6</a:t>
                </a:r>
                <a:endParaRPr lang="en-US" sz="1200" dirty="0"/>
              </a:p>
            </p:txBody>
          </p:sp>
        </p:grpSp>
        <p:sp>
          <p:nvSpPr>
            <p:cNvPr id="4" name="TextBox 3"/>
            <p:cNvSpPr txBox="1"/>
            <p:nvPr/>
          </p:nvSpPr>
          <p:spPr>
            <a:xfrm>
              <a:off x="680535" y="363038"/>
              <a:ext cx="481586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solidFill>
                    <a:srgbClr val="C00000"/>
                  </a:solidFill>
                </a:rPr>
                <a:t>Linde Air Liquefaction </a:t>
              </a:r>
              <a:r>
                <a:rPr lang="en-US" sz="2400" b="1" dirty="0" smtClean="0">
                  <a:solidFill>
                    <a:srgbClr val="00B050"/>
                  </a:solidFill>
                </a:rPr>
                <a:t>Cycle #2</a:t>
              </a:r>
              <a:endParaRPr lang="en-US" sz="2400" b="1" dirty="0">
                <a:solidFill>
                  <a:srgbClr val="00B05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80939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10250</TotalTime>
  <Words>2173</Words>
  <Application>Microsoft Office PowerPoint</Application>
  <PresentationFormat>Widescreen</PresentationFormat>
  <Paragraphs>657</Paragraphs>
  <Slides>28</Slides>
  <Notes>3</Notes>
  <HiddenSlides>2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7" baseType="lpstr">
      <vt:lpstr>Aharoni</vt:lpstr>
      <vt:lpstr>Arial</vt:lpstr>
      <vt:lpstr>Calibri</vt:lpstr>
      <vt:lpstr>Calibri Light</vt:lpstr>
      <vt:lpstr>Century Gothic</vt:lpstr>
      <vt:lpstr>Georgia</vt:lpstr>
      <vt:lpstr>Microsoft Sans Serif</vt:lpstr>
      <vt:lpstr>Modern No. 20</vt:lpstr>
      <vt:lpstr>Office Theme</vt:lpstr>
      <vt:lpstr>Oxygen liquefaction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144</cp:revision>
  <dcterms:created xsi:type="dcterms:W3CDTF">2021-01-18T15:24:17Z</dcterms:created>
  <dcterms:modified xsi:type="dcterms:W3CDTF">2021-05-08T13:10:43Z</dcterms:modified>
</cp:coreProperties>
</file>