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691813" cy="15119350"/>
  <p:notesSz cx="7559675" cy="10691813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2573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5EB0CEC8-3E2C-F9D3-F94A-14A71C6A4298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4E49A51-80F7-6590-06E2-450EB30AF12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CA4F12F-9022-92A4-3914-5F0AC276C6AD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en-US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57A53BA-3765-962C-9EAB-A251F51506D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en-US" altLang="de-DE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13C9021-0D3B-9980-368B-BF8D3DAD0CA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en-US" altLang="de-DE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606E820-748E-39C4-C4E2-2C8DEF71D31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fld id="{926CC7FF-379F-4DED-A5D5-E5B64B18701F}" type="slidenum">
              <a:rPr lang="en-US" altLang="de-DE"/>
              <a:pPr/>
              <a:t>‹#›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E7C05406-8691-4CE4-A80E-C7A5A6FD2FF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085CCE-FC0D-4889-97DB-7C4E8D2C5BB4}" type="slidenum">
              <a:rPr lang="en-US" altLang="de-DE"/>
              <a:pPr/>
              <a:t>1</a:t>
            </a:fld>
            <a:endParaRPr lang="en-US" altLang="de-DE"/>
          </a:p>
        </p:txBody>
      </p:sp>
      <p:sp>
        <p:nvSpPr>
          <p:cNvPr id="4097" name="Rectangle 1">
            <a:extLst>
              <a:ext uri="{FF2B5EF4-FFF2-40B4-BE49-F238E27FC236}">
                <a16:creationId xmlns:a16="http://schemas.microsoft.com/office/drawing/2014/main" id="{09893AB4-CD7E-3DC1-884D-25DDDB8DC23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22151295-054A-4AC3-6120-B16E8AE8BE7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5DD0F-CA4C-6162-1970-9454AF42D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2474913"/>
            <a:ext cx="8018463" cy="526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F89369-9001-2306-0527-35E5FE7B5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7940675"/>
            <a:ext cx="8018463" cy="36512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5AE89-F818-0EE4-AEDC-6BA1EBDC797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D7110-94D4-304A-F663-5283465BC44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128BC-9104-BAB9-ADCC-3ACA656BD1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D16ADB-1D34-42BA-9EBB-F7E63814A63F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6426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9127-46AB-D7CE-8ECC-F13175F00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029A9-1A2D-7839-284F-4CB44ADD1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A2A32-CE2D-19CB-F953-8510FBA2E50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1E2E9-AA75-3347-3BF1-7B47A1E4330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70194-52A5-5AC9-1673-E6565A58BF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F23113-A4F3-4C1F-9F05-99067D16FFEB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4517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C5B03-3949-3227-46B6-CECB318E4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48588" y="603250"/>
            <a:ext cx="2405062" cy="11699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36E0AC-308F-16EA-21EF-F2B9DAF43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603250"/>
            <a:ext cx="7062788" cy="11699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7DBFD-35BD-A1A5-79BE-60FD0B23592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D2440-8424-B113-BF24-851FF4A5089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57EE4-EAA4-4C2C-880E-71A9DD9737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20FF08-EE52-49EA-8D06-C2D19FC4F48A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14413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87C63-0BDE-E1A0-91E6-BE1C7016A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03250"/>
            <a:ext cx="9620250" cy="25225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69EC5-0193-2C83-2C16-D770E473CB6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33400" y="3536950"/>
            <a:ext cx="4733925" cy="8766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5D8A4-097E-0809-5636-6D069908BBE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419725" y="3536950"/>
            <a:ext cx="4733925" cy="4306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91D406-263D-EB37-4AC9-EDDE356E759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419725" y="7996238"/>
            <a:ext cx="4733925" cy="430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EC4518-4E53-C53C-9343-45A9CEB21DB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533400" y="13773150"/>
            <a:ext cx="2489200" cy="1039813"/>
          </a:xfrm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8A89EE-9F0D-293B-4B4A-C6662243AF8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656013" y="13773150"/>
            <a:ext cx="3387725" cy="1039813"/>
          </a:xfrm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54C25C8-2B1A-8317-4E51-5D014F11501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664450" y="13773150"/>
            <a:ext cx="2489200" cy="1039813"/>
          </a:xfrm>
        </p:spPr>
        <p:txBody>
          <a:bodyPr/>
          <a:lstStyle>
            <a:lvl1pPr>
              <a:defRPr/>
            </a:lvl1pPr>
          </a:lstStyle>
          <a:p>
            <a:fld id="{9E60A3DD-344F-4BFA-A37C-AC1116C2B67F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5945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D8C6-349C-420E-4107-F8B5FEACD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653FE-CD61-5668-2B31-8E6534BAE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27318-1DCB-D0FB-4327-DAB3C779FCF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E9BC5-909A-7418-BE8D-66B55E54CF5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078DC-EC32-204F-9514-AD7370319E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1E581B-F1A8-4994-AE0D-DE76A342B7E7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4733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2705-5376-6BEE-F18A-AB9ED94F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3768725"/>
            <a:ext cx="9220200" cy="62896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FDDBC-C4F6-CE7B-CA6B-B79D0E9F0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10118725"/>
            <a:ext cx="9220200" cy="33067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72596-5D18-E1DE-3130-F73FF75AA7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BF404-4BF1-3259-0A05-730CFD44E0A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799AA-BEF7-F0BE-FF75-1C17FD8E60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E3E328-3E5C-4369-9FEF-F62673D0C59A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05730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C968-3658-5CAA-74AA-9A6E66D2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5825D-E53D-A384-C5E1-B9BDD24BA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3536950"/>
            <a:ext cx="4733925" cy="8766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B91AB-2445-B642-61FA-11E883515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9725" y="3536950"/>
            <a:ext cx="4733925" cy="8766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DD059-A13F-23B4-A53B-7A0018FBCBE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42978-FEE3-F126-DC9B-638082804A7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8BED5-09DD-915C-B5F5-4A9A24A13A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CE361A-3FE9-415D-9A3A-4391D7AB2F73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3494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10106-58DD-1B9E-3D8B-EB51F2B3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804863"/>
            <a:ext cx="9221788" cy="29225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1FB6B-426C-B391-63B6-35B93765F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3706813"/>
            <a:ext cx="4522788" cy="1816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91C34-4EEA-7A40-F371-27DA5160A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5522913"/>
            <a:ext cx="4522788" cy="812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914C90-8453-5CBF-396F-E270AA929D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3706813"/>
            <a:ext cx="4545013" cy="1816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782349-6E9D-17D9-7C0A-FDA974EF3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5522913"/>
            <a:ext cx="4545013" cy="812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C91ABF-BCED-AE3C-B3ED-B3675843CE7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EB5A00-938F-E35B-D012-96DB5B3B4F7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26317-C76D-296F-F872-1498DF48A2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8D9A8E-1FCE-40CF-9EA3-1B709B421B1D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5638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3C990-4A85-AA17-B3C4-4AC79296E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01A2E1-F089-B82A-EDCF-6374E3A8683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F95BF-94A6-6F93-4038-193E0BFB7FB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9B674-9DCA-0344-7908-1E7AE5AE53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50EE61-71E5-4C6A-B2E1-DB01DFB98F29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7811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7EB6A0-D219-0346-1F5A-2D36B5C8648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FB48E-94FD-5389-D439-3B41FF05574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ED4B9-0D9A-7568-58B4-0E0F3427CD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BF3EFF-3ABD-4D49-A934-69575C799CE2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42279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6435-8715-69BF-D313-EA7FCE19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008063"/>
            <a:ext cx="3448050" cy="352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63756-0D3D-6B9E-5923-01DD80E37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013" y="2176463"/>
            <a:ext cx="5413375" cy="10744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2494A-17F4-3C39-8484-AE53EECB6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4535488"/>
            <a:ext cx="3448050" cy="84042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82E4E-DB29-78A6-E1FF-36B6EB3B081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86158-268A-DC66-4354-5449D0F2E3E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1F961-B3AC-590F-3850-E003C8F5E7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08FF3A-C4D7-4E4C-93C2-0DE58BF97A05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8457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B8B3-A31A-2DA0-EE44-72C46E3F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008063"/>
            <a:ext cx="3448050" cy="352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A46262-810D-3940-19BC-456C1F93F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013" y="2176463"/>
            <a:ext cx="5413375" cy="10744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DB093-E398-BC1C-ACCB-25E94007E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4535488"/>
            <a:ext cx="3448050" cy="84042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71F05-B729-4C4D-6ABD-FC3078D030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BD58C-5A3E-835D-AC34-C9F3BF2BAB0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7071A-2531-A32B-0382-6F96D239F3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7B7120-22D5-4435-ABFB-10016B3F1D6B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0718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48208E41-6895-914A-1199-A64E31679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3250"/>
            <a:ext cx="962025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5FCD5C6D-2906-4B6E-5676-BAC9891CB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3536950"/>
            <a:ext cx="9620250" cy="876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556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to edit the outline text format</a:t>
            </a:r>
          </a:p>
          <a:p>
            <a:pPr lvl="1"/>
            <a:r>
              <a:rPr lang="en-GB" altLang="de-DE"/>
              <a:t>Second Outline Level</a:t>
            </a:r>
          </a:p>
          <a:p>
            <a:pPr lvl="2"/>
            <a:r>
              <a:rPr lang="en-GB" altLang="de-DE"/>
              <a:t>Third Outline Level</a:t>
            </a:r>
          </a:p>
          <a:p>
            <a:pPr lvl="3"/>
            <a:r>
              <a:rPr lang="en-GB" altLang="de-DE"/>
              <a:t>Fourth Outline Level</a:t>
            </a:r>
          </a:p>
          <a:p>
            <a:pPr lvl="4"/>
            <a:r>
              <a:rPr lang="en-GB" altLang="de-DE"/>
              <a:t>Fifth Outline Level</a:t>
            </a:r>
          </a:p>
          <a:p>
            <a:pPr lvl="4"/>
            <a:r>
              <a:rPr lang="en-GB" altLang="de-DE"/>
              <a:t>Sixth Outline Level</a:t>
            </a:r>
          </a:p>
          <a:p>
            <a:pPr lvl="4"/>
            <a:r>
              <a:rPr lang="en-GB" altLang="de-DE"/>
              <a:t>Seventh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F55CCF-AC6F-8DA8-1E43-2E2CDD6FC53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33400" y="13773150"/>
            <a:ext cx="24892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en-US" altLang="de-DE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DC3D605-5421-A1FE-FD6F-A5A53C18C7F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656013" y="13773150"/>
            <a:ext cx="3387725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en-US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2DD7203-28C0-40C8-A8C4-60714F04092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664450" y="13773150"/>
            <a:ext cx="24892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fld id="{73F6BB7E-AFF6-4001-88D1-A7E75002F1A6}" type="slidenum">
              <a:rPr lang="en-US" altLang="de-DE"/>
              <a:pPr/>
              <a:t>‹#›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7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7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7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7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7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7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7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7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7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ts val="3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8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ts val="30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5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ts val="22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ts val="15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3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3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8CB"/>
            </a:gs>
            <a:gs pos="100000">
              <a:srgbClr val="729FC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29FE6E71-F53F-501C-5190-7AFA7D48258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5278438"/>
            <a:ext cx="4695825" cy="904875"/>
          </a:xfrm>
          <a:ln/>
        </p:spPr>
        <p:txBody>
          <a:bodyPr tIns="35560" anchor="t"/>
          <a:lstStyle/>
          <a:p>
            <a:pPr marL="431800" indent="-323850" algn="l">
              <a:spcBef>
                <a:spcPts val="3775"/>
              </a:spcBef>
              <a:buSzPct val="45000"/>
              <a:buFont typeface="Wingdings" panose="05000000000000000000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altLang="de-DE" sz="4000"/>
              <a:t>Anode Preparation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DD0CEBCA-CC41-E635-630D-EC3DB0E8865E}"/>
              </a:ext>
            </a:extLst>
          </p:cNvPr>
          <p:cNvSpPr>
            <a:spLocks noGrp="1" noChangeArrowheads="1"/>
          </p:cNvSpPr>
          <p:nvPr>
            <p:ph type="title" idx="1"/>
          </p:nvPr>
        </p:nvSpPr>
        <p:spPr>
          <a:xfrm>
            <a:off x="274638" y="6276975"/>
            <a:ext cx="4937125" cy="1998663"/>
          </a:xfrm>
          <a:ln/>
        </p:spPr>
        <p:txBody>
          <a:bodyPr tIns="12446"/>
          <a:lstStyle/>
          <a:p>
            <a:pPr marL="0" indent="0" algn="ctr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br>
              <a:rPr lang="en-US" altLang="de-DE" sz="1400"/>
            </a:br>
            <a:r>
              <a:rPr lang="en-US" altLang="de-DE" sz="1400" b="1"/>
              <a:t>Chemical Formula:</a:t>
            </a:r>
            <a:r>
              <a:rPr lang="en-US" altLang="de-DE" sz="1400"/>
              <a:t> Ni-Ce0.8Sm0.2</a:t>
            </a:r>
            <a:br>
              <a:rPr lang="en-US" altLang="de-DE" sz="1400"/>
            </a:br>
            <a:r>
              <a:rPr lang="en-US" altLang="de-DE" sz="1400" b="1"/>
              <a:t>Volume of the anode (disc shape):</a:t>
            </a:r>
            <a:br>
              <a:rPr lang="en-US" altLang="de-DE" sz="1400"/>
            </a:br>
            <a:r>
              <a:rPr lang="en-US" altLang="de-DE" sz="1400" b="1"/>
              <a:t>Radius</a:t>
            </a:r>
            <a:r>
              <a:rPr lang="en-US" altLang="de-DE" sz="1400"/>
              <a:t> = 6.5 cm         </a:t>
            </a:r>
            <a:r>
              <a:rPr lang="en-US" altLang="de-DE" sz="1400" b="1"/>
              <a:t>Height</a:t>
            </a:r>
            <a:r>
              <a:rPr lang="en-US" altLang="de-DE" sz="1400"/>
              <a:t> = 0.1 cm or more</a:t>
            </a:r>
            <a:br>
              <a:rPr lang="en-US" altLang="de-DE" sz="1400"/>
            </a:br>
            <a:r>
              <a:rPr lang="en-US" altLang="de-DE" sz="1400" b="1"/>
              <a:t>V</a:t>
            </a:r>
            <a:r>
              <a:rPr lang="en-US" altLang="de-DE" sz="1400"/>
              <a:t> = π r</a:t>
            </a:r>
            <a:r>
              <a:rPr lang="en-US" altLang="de-DE" sz="1400">
                <a:cs typeface="Arial" panose="020B0604020202020204" pitchFamily="34" charset="0"/>
              </a:rPr>
              <a:t>²</a:t>
            </a:r>
            <a:r>
              <a:rPr lang="en-US" altLang="de-DE" sz="1400"/>
              <a:t>h = π*6.52*0.1 = 13.273 cm3 = 13273 mm3</a:t>
            </a:r>
            <a:br>
              <a:rPr lang="en-US" altLang="de-DE" sz="1400"/>
            </a:br>
            <a:r>
              <a:rPr lang="en-US" altLang="de-DE" sz="1400"/>
              <a:t>Total volume for 100g mass of this alloy = 13.53 cm3</a:t>
            </a:r>
            <a:br>
              <a:rPr lang="en-US" altLang="de-DE" sz="1400"/>
            </a:br>
            <a:r>
              <a:rPr lang="en-US" altLang="de-DE" sz="1400" b="1">
                <a:cs typeface="Arial" panose="020B0604020202020204" pitchFamily="34" charset="0"/>
              </a:rPr>
              <a:t>ρ</a:t>
            </a:r>
            <a:r>
              <a:rPr lang="en-US" altLang="de-DE" sz="1400"/>
              <a:t>  = 100/13,53 = 7.391 g/cm3</a:t>
            </a:r>
            <a:br>
              <a:rPr lang="en-US" altLang="de-DE" sz="1400"/>
            </a:br>
            <a:r>
              <a:rPr lang="en-US" altLang="de-DE" sz="1400" b="1"/>
              <a:t>M1</a:t>
            </a:r>
            <a:r>
              <a:rPr lang="en-US" altLang="de-DE" sz="1400"/>
              <a:t> = </a:t>
            </a:r>
            <a:r>
              <a:rPr lang="en-US" altLang="de-DE" sz="1400">
                <a:cs typeface="Arial" panose="020B0604020202020204" pitchFamily="34" charset="0"/>
              </a:rPr>
              <a:t>ρ</a:t>
            </a:r>
            <a:r>
              <a:rPr lang="en-US" altLang="de-DE" sz="1400"/>
              <a:t> V = 7.391*13.273 = 98.100743 g</a:t>
            </a:r>
            <a:br>
              <a:rPr lang="en-US" altLang="de-DE" sz="1400"/>
            </a:br>
            <a:br>
              <a:rPr lang="en-US" altLang="de-DE" sz="1400"/>
            </a:br>
            <a:endParaRPr lang="en-US" altLang="de-DE" sz="1400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4178899D-0195-C766-D687-5724B92FB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73050"/>
            <a:ext cx="338296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A64572CC-B83C-56FE-AF9F-B86961C98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4297363"/>
            <a:ext cx="10506075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78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altLang="de-DE" sz="2000"/>
              <a:t>Figure : Alternative ammonia production at low T° and pressure in an electrolysis unit powered by renewable energy. (a) = separation membrane; (b) = anode; (c) = cathode. The dotted arrows indicate the path of the electrons within the device.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en-US" altLang="de-DE" sz="1000"/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31B341DE-3B38-D7FB-BE5F-E9FA4E886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189038"/>
            <a:ext cx="9144000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CB62EBC-5DBA-B6C6-F666-A08845AF1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5875338"/>
            <a:ext cx="4057650" cy="6588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41989446-4E77-B7E0-1BFF-F2F85342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5873750"/>
            <a:ext cx="4057650" cy="6588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0" name="Text Box 8">
            <a:extLst>
              <a:ext uri="{FF2B5EF4-FFF2-40B4-BE49-F238E27FC236}">
                <a16:creationId xmlns:a16="http://schemas.microsoft.com/office/drawing/2014/main" id="{93B87B0B-5FD7-611A-B5D1-5C937CD1B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8" y="5276850"/>
            <a:ext cx="49037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5560" rIns="0" bIns="0"/>
          <a:lstStyle>
            <a:lvl1pPr marL="431800" indent="-3238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3775"/>
              </a:spcBef>
              <a:buSzPct val="45000"/>
              <a:buFont typeface="Wingdings" panose="05000000000000000000" pitchFamily="2" charset="2"/>
              <a:buNone/>
            </a:pPr>
            <a:r>
              <a:rPr lang="en-US" altLang="de-DE" sz="4000" dirty="0"/>
              <a:t>Cathode Preparation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509D50DA-221E-BB06-0CB3-CBC913BD2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25" y="6350000"/>
            <a:ext cx="5029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446" rIns="0" bIns="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/>
            <a:r>
              <a:rPr lang="en-US" altLang="de-DE" sz="1400" b="1"/>
              <a:t>Chemical Formula:</a:t>
            </a:r>
            <a:r>
              <a:rPr lang="en-US" altLang="de-DE" sz="1400"/>
              <a:t> SmFe0.7Cu0.1Ni0.2</a:t>
            </a:r>
            <a:br>
              <a:rPr lang="en-US" altLang="de-DE" sz="1400"/>
            </a:br>
            <a:r>
              <a:rPr lang="en-US" altLang="de-DE" sz="1400" b="1"/>
              <a:t>Volume of the anode (disc shape):</a:t>
            </a:r>
            <a:br>
              <a:rPr lang="en-US" altLang="de-DE" sz="1400"/>
            </a:br>
            <a:r>
              <a:rPr lang="en-US" altLang="de-DE" sz="1400" b="1"/>
              <a:t>Radius</a:t>
            </a:r>
            <a:r>
              <a:rPr lang="en-US" altLang="de-DE" sz="1400"/>
              <a:t> = 6.5 cm        </a:t>
            </a:r>
            <a:r>
              <a:rPr lang="en-US" altLang="de-DE" sz="1400" b="1"/>
              <a:t>Height</a:t>
            </a:r>
            <a:r>
              <a:rPr lang="en-US" altLang="de-DE" sz="1400"/>
              <a:t> = 0.1 cm or more</a:t>
            </a:r>
            <a:br>
              <a:rPr lang="en-US" altLang="de-DE" sz="1400"/>
            </a:br>
            <a:r>
              <a:rPr lang="en-US" altLang="de-DE" sz="1400" b="1"/>
              <a:t>V</a:t>
            </a:r>
            <a:r>
              <a:rPr lang="en-US" altLang="de-DE" sz="1400"/>
              <a:t> = π r2h = π*6.52*0.1 = 13.273 cm3 = 13273 mm3</a:t>
            </a:r>
            <a:br>
              <a:rPr lang="en-US" altLang="de-DE" sz="1400"/>
            </a:br>
            <a:r>
              <a:rPr lang="en-US" altLang="de-DE" sz="1400"/>
              <a:t>Total volume for 100g mass of this alloy = 13.01 cm3</a:t>
            </a:r>
            <a:br>
              <a:rPr lang="en-US" altLang="de-DE" sz="1400"/>
            </a:br>
            <a:r>
              <a:rPr lang="en-US" altLang="de-DE" sz="1400" b="1">
                <a:cs typeface="Arial" panose="020B0604020202020204" pitchFamily="34" charset="0"/>
              </a:rPr>
              <a:t>ρ</a:t>
            </a:r>
            <a:r>
              <a:rPr lang="en-US" altLang="de-DE" sz="1400"/>
              <a:t> = 100/13.01 = 7.69 g/cm3</a:t>
            </a:r>
            <a:br>
              <a:rPr lang="en-US" altLang="de-DE" sz="1400"/>
            </a:br>
            <a:r>
              <a:rPr lang="en-US" altLang="de-DE" sz="1400" b="1"/>
              <a:t>M2</a:t>
            </a:r>
            <a:r>
              <a:rPr lang="en-US" altLang="de-DE" sz="1400"/>
              <a:t> = </a:t>
            </a:r>
            <a:r>
              <a:rPr lang="en-US" altLang="de-DE" sz="1400">
                <a:cs typeface="Arial" panose="020B0604020202020204" pitchFamily="34" charset="0"/>
              </a:rPr>
              <a:t>ρ</a:t>
            </a:r>
            <a:r>
              <a:rPr lang="en-US" altLang="de-DE" sz="1400"/>
              <a:t> V = 7.69*13.273 = 102.06937 g</a:t>
            </a:r>
          </a:p>
        </p:txBody>
      </p:sp>
      <p:graphicFrame>
        <p:nvGraphicFramePr>
          <p:cNvPr id="3082" name="Group 10">
            <a:extLst>
              <a:ext uri="{FF2B5EF4-FFF2-40B4-BE49-F238E27FC236}">
                <a16:creationId xmlns:a16="http://schemas.microsoft.com/office/drawing/2014/main" id="{81AE900A-5F74-C8AB-436F-E4CEDE9C3B0C}"/>
              </a:ext>
            </a:extLst>
          </p:cNvPr>
          <p:cNvGraphicFramePr>
            <a:graphicFrameLocks noGrp="1"/>
          </p:cNvGraphicFramePr>
          <p:nvPr/>
        </p:nvGraphicFramePr>
        <p:xfrm>
          <a:off x="60325" y="7953375"/>
          <a:ext cx="5207000" cy="1111508"/>
        </p:xfrm>
        <a:graphic>
          <a:graphicData uri="http://schemas.openxmlformats.org/drawingml/2006/table">
            <a:tbl>
              <a:tblPr/>
              <a:tblGrid>
                <a:gridCol w="1724025">
                  <a:extLst>
                    <a:ext uri="{9D8B030D-6E8A-4147-A177-3AD203B41FA5}">
                      <a16:colId xmlns:a16="http://schemas.microsoft.com/office/drawing/2014/main" val="1873607481"/>
                    </a:ext>
                  </a:extLst>
                </a:gridCol>
                <a:gridCol w="1736725">
                  <a:extLst>
                    <a:ext uri="{9D8B030D-6E8A-4147-A177-3AD203B41FA5}">
                      <a16:colId xmlns:a16="http://schemas.microsoft.com/office/drawing/2014/main" val="241164554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2916396210"/>
                    </a:ext>
                  </a:extLst>
                </a:gridCol>
              </a:tblGrid>
              <a:tr h="277813"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Metal</a:t>
                      </a:r>
                    </a:p>
                  </a:txBody>
                  <a:tcPr marL="90000" marR="90000" marT="46800" marB="46800" anchor="ctr" horzOverflow="overflow">
                    <a:lnL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Melting point (</a:t>
                      </a: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C)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Density (g/cm^3)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9046985"/>
                  </a:ext>
                </a:extLst>
              </a:tr>
              <a:tr h="277813"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Nickel</a:t>
                      </a:r>
                    </a:p>
                  </a:txBody>
                  <a:tcPr marL="90000" marR="90000" marT="46800" marB="46800" anchor="ctr" horzOverflow="overflow">
                    <a:lnL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1455 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8.902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87154728"/>
                  </a:ext>
                </a:extLst>
              </a:tr>
              <a:tr h="277813"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Cerium</a:t>
                      </a:r>
                    </a:p>
                  </a:txBody>
                  <a:tcPr marL="90000" marR="90000" marT="46800" marB="46800" anchor="ctr" horzOverflow="overflow">
                    <a:lnL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795 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6.76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16089969"/>
                  </a:ext>
                </a:extLst>
              </a:tr>
              <a:tr h="277813"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Samarium</a:t>
                      </a:r>
                    </a:p>
                  </a:txBody>
                  <a:tcPr marL="90000" marR="90000" marT="46800" marB="46800" anchor="ctr" horzOverflow="overflow">
                    <a:lnL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1072 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7.52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12381063"/>
                  </a:ext>
                </a:extLst>
              </a:tr>
            </a:tbl>
          </a:graphicData>
        </a:graphic>
      </p:graphicFrame>
      <p:graphicFrame>
        <p:nvGraphicFramePr>
          <p:cNvPr id="3109" name="Group 37">
            <a:extLst>
              <a:ext uri="{FF2B5EF4-FFF2-40B4-BE49-F238E27FC236}">
                <a16:creationId xmlns:a16="http://schemas.microsoft.com/office/drawing/2014/main" id="{3B18BC2B-62E8-747B-3359-A05F28FFBC31}"/>
              </a:ext>
            </a:extLst>
          </p:cNvPr>
          <p:cNvGraphicFramePr>
            <a:graphicFrameLocks noGrp="1"/>
          </p:cNvGraphicFramePr>
          <p:nvPr/>
        </p:nvGraphicFramePr>
        <p:xfrm>
          <a:off x="5392738" y="7947025"/>
          <a:ext cx="5211762" cy="1389385"/>
        </p:xfrm>
        <a:graphic>
          <a:graphicData uri="http://schemas.openxmlformats.org/drawingml/2006/table">
            <a:tbl>
              <a:tblPr/>
              <a:tblGrid>
                <a:gridCol w="1627187">
                  <a:extLst>
                    <a:ext uri="{9D8B030D-6E8A-4147-A177-3AD203B41FA5}">
                      <a16:colId xmlns:a16="http://schemas.microsoft.com/office/drawing/2014/main" val="3897517576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872577705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3527353001"/>
                    </a:ext>
                  </a:extLst>
                </a:gridCol>
              </a:tblGrid>
              <a:tr h="277813"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Metal</a:t>
                      </a:r>
                    </a:p>
                  </a:txBody>
                  <a:tcPr marL="90000" marR="90000" marT="46800" marB="46800" anchor="ctr" horzOverflow="overflow">
                    <a:lnL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Melting point (</a:t>
                      </a: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C)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Density (g/cm^3)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91559272"/>
                  </a:ext>
                </a:extLst>
              </a:tr>
              <a:tr h="277813"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Samarium</a:t>
                      </a:r>
                    </a:p>
                  </a:txBody>
                  <a:tcPr marL="90000" marR="90000" marT="46800" marB="46800" anchor="ctr" horzOverflow="overflow">
                    <a:lnL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1072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7.52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70388765"/>
                  </a:ext>
                </a:extLst>
              </a:tr>
              <a:tr h="277813"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Iron</a:t>
                      </a:r>
                    </a:p>
                  </a:txBody>
                  <a:tcPr marL="90000" marR="90000" marT="46800" marB="46800" anchor="ctr" horzOverflow="overflow">
                    <a:lnL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1538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 7.874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7017246"/>
                  </a:ext>
                </a:extLst>
              </a:tr>
              <a:tr h="277813"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Copper</a:t>
                      </a:r>
                    </a:p>
                  </a:txBody>
                  <a:tcPr marL="90000" marR="90000" marT="46800" marB="46800" anchor="ctr" horzOverflow="overflow">
                    <a:lnL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1538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 8.96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08309823"/>
                  </a:ext>
                </a:extLst>
              </a:tr>
              <a:tr h="277813"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Nickel</a:t>
                      </a:r>
                    </a:p>
                  </a:txBody>
                  <a:tcPr marL="90000" marR="90000" marT="46800" marB="46800" anchor="ctr" horzOverflow="overflow">
                    <a:lnL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 1455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8.902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080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60782059"/>
                  </a:ext>
                </a:extLst>
              </a:tr>
            </a:tbl>
          </a:graphicData>
        </a:graphic>
      </p:graphicFrame>
      <p:graphicFrame>
        <p:nvGraphicFramePr>
          <p:cNvPr id="3141" name="Group 69">
            <a:extLst>
              <a:ext uri="{FF2B5EF4-FFF2-40B4-BE49-F238E27FC236}">
                <a16:creationId xmlns:a16="http://schemas.microsoft.com/office/drawing/2014/main" id="{C734659C-8AC4-A0E1-28B0-F1EF2C61A6AB}"/>
              </a:ext>
            </a:extLst>
          </p:cNvPr>
          <p:cNvGraphicFramePr>
            <a:graphicFrameLocks noGrp="1"/>
          </p:cNvGraphicFramePr>
          <p:nvPr/>
        </p:nvGraphicFramePr>
        <p:xfrm>
          <a:off x="93663" y="9202738"/>
          <a:ext cx="5183187" cy="1435358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112426610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482616670"/>
                    </a:ext>
                  </a:extLst>
                </a:gridCol>
                <a:gridCol w="1030287">
                  <a:extLst>
                    <a:ext uri="{9D8B030D-6E8A-4147-A177-3AD203B41FA5}">
                      <a16:colId xmlns:a16="http://schemas.microsoft.com/office/drawing/2014/main" val="1718701728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708569167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1106653088"/>
                    </a:ext>
                  </a:extLst>
                </a:gridCol>
              </a:tblGrid>
              <a:tr h="273050"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Metal</a:t>
                      </a:r>
                    </a:p>
                  </a:txBody>
                  <a:tcPr marL="90000" marR="90000" marT="46800" marB="46800" anchor="ctr" horzOverflow="overflow">
                    <a:lnL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Mass (g)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%W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N</a:t>
                      </a: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 of moles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Xi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10431849"/>
                  </a:ext>
                </a:extLst>
              </a:tr>
              <a:tr h="323850"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Nickel</a:t>
                      </a:r>
                    </a:p>
                  </a:txBody>
                  <a:tcPr marL="90000" marR="90000" marT="46800" marB="46800" anchor="ctr" horzOverflow="overflow">
                    <a:lnL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286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30.33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4.873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0.5134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1188709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Cerium</a:t>
                      </a:r>
                    </a:p>
                  </a:txBody>
                  <a:tcPr marL="90000" marR="90000" marT="46800" marB="46800" anchor="ctr" horzOverflow="overflow">
                    <a:lnL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510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 54.08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 3.640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0.3835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62660998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Samarium</a:t>
                      </a:r>
                    </a:p>
                  </a:txBody>
                  <a:tcPr marL="90000" marR="90000" marT="46800" marB="46800" anchor="ctr" horzOverflow="overflow">
                    <a:lnL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147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15.59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0.978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 0.1030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73715990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Alloy</a:t>
                      </a:r>
                    </a:p>
                  </a:txBody>
                  <a:tcPr marL="90000" marR="90000" marT="46800" marB="46800" anchor="ctr" horzOverflow="overflow">
                    <a:lnL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943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 100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9.491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20590946"/>
                  </a:ext>
                </a:extLst>
              </a:tr>
            </a:tbl>
          </a:graphicData>
        </a:graphic>
      </p:graphicFrame>
      <p:graphicFrame>
        <p:nvGraphicFramePr>
          <p:cNvPr id="3187" name="Group 115">
            <a:extLst>
              <a:ext uri="{FF2B5EF4-FFF2-40B4-BE49-F238E27FC236}">
                <a16:creationId xmlns:a16="http://schemas.microsoft.com/office/drawing/2014/main" id="{EE82662B-E18E-051C-43C2-5A4C6B1B831F}"/>
              </a:ext>
            </a:extLst>
          </p:cNvPr>
          <p:cNvGraphicFramePr>
            <a:graphicFrameLocks noGrp="1"/>
          </p:cNvGraphicFramePr>
          <p:nvPr/>
        </p:nvGraphicFramePr>
        <p:xfrm>
          <a:off x="5397500" y="9458325"/>
          <a:ext cx="5213350" cy="1730633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680090728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636576601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1320649041"/>
                    </a:ext>
                  </a:extLst>
                </a:gridCol>
                <a:gridCol w="1049338">
                  <a:extLst>
                    <a:ext uri="{9D8B030D-6E8A-4147-A177-3AD203B41FA5}">
                      <a16:colId xmlns:a16="http://schemas.microsoft.com/office/drawing/2014/main" val="737330832"/>
                    </a:ext>
                  </a:extLst>
                </a:gridCol>
                <a:gridCol w="1046162">
                  <a:extLst>
                    <a:ext uri="{9D8B030D-6E8A-4147-A177-3AD203B41FA5}">
                      <a16:colId xmlns:a16="http://schemas.microsoft.com/office/drawing/2014/main" val="4098314182"/>
                    </a:ext>
                  </a:extLst>
                </a:gridCol>
              </a:tblGrid>
              <a:tr h="127000"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Metal</a:t>
                      </a:r>
                    </a:p>
                  </a:txBody>
                  <a:tcPr marL="90000" marR="90000" marT="46800" marB="46800" anchor="ctr" horzOverflow="overflow">
                    <a:lnL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Mass (g)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%W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N</a:t>
                      </a: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 of moles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Xi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51140312"/>
                  </a:ext>
                </a:extLst>
              </a:tr>
              <a:tr h="311150"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Samarium</a:t>
                      </a:r>
                    </a:p>
                  </a:txBody>
                  <a:tcPr marL="90000" marR="90000" marT="46800" marB="46800" anchor="ctr" horzOverflow="overflow">
                    <a:lnL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147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15.59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0.978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 0.1030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9305817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Iron</a:t>
                      </a:r>
                    </a:p>
                  </a:txBody>
                  <a:tcPr marL="90000" marR="90000" marT="46800" marB="46800" anchor="ctr" horzOverflow="overflow">
                    <a:lnL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192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18.78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3.4381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0.35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24251905"/>
                  </a:ext>
                </a:extLst>
              </a:tr>
              <a:tr h="307975"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Copper</a:t>
                      </a:r>
                    </a:p>
                  </a:txBody>
                  <a:tcPr marL="90000" marR="90000" marT="46800" marB="46800" anchor="ctr" horzOverflow="overflow">
                    <a:lnL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31.5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3.08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0.5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0.05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2639682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Nickel</a:t>
                      </a:r>
                    </a:p>
                  </a:txBody>
                  <a:tcPr marL="90000" marR="90000" marT="46800" marB="46800" anchor="ctr" horzOverflow="overflow">
                    <a:lnL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286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30.33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4.873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0.5134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83792726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Alloy</a:t>
                      </a:r>
                    </a:p>
                  </a:txBody>
                  <a:tcPr marL="90000" marR="90000" marT="46800" marB="46800" anchor="ctr" horzOverflow="overflow">
                    <a:lnL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1022.29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100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9.8537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7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7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30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6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226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5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1513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  <a:defRPr sz="4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kumimoji="0" lang="en-US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5093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4C7DC"/>
                        </a:gs>
                        <a:gs pos="100000">
                          <a:srgbClr val="3FAF4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15318905"/>
                  </a:ext>
                </a:extLst>
              </a:tr>
            </a:tbl>
          </a:graphicData>
        </a:graphic>
      </p:graphicFrame>
      <p:pic>
        <p:nvPicPr>
          <p:cNvPr id="3240" name="Picture 168">
            <a:extLst>
              <a:ext uri="{FF2B5EF4-FFF2-40B4-BE49-F238E27FC236}">
                <a16:creationId xmlns:a16="http://schemas.microsoft.com/office/drawing/2014/main" id="{7C90A52B-26EF-B89D-5CEA-AC0077542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11066463"/>
            <a:ext cx="914400" cy="742950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DDE8CB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41" name="Picture 169">
            <a:extLst>
              <a:ext uri="{FF2B5EF4-FFF2-40B4-BE49-F238E27FC236}">
                <a16:creationId xmlns:a16="http://schemas.microsoft.com/office/drawing/2014/main" id="{FDEB4E28-CD93-B604-CFD1-E7F5F1954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438" y="11642725"/>
            <a:ext cx="1554162" cy="742950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DDE8CB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42" name="Picture 170">
            <a:extLst>
              <a:ext uri="{FF2B5EF4-FFF2-40B4-BE49-F238E27FC236}">
                <a16:creationId xmlns:a16="http://schemas.microsoft.com/office/drawing/2014/main" id="{3F33E8BD-713C-AE9F-1903-F578B6277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1102975"/>
            <a:ext cx="1463675" cy="742950"/>
          </a:xfrm>
          <a:prstGeom prst="rect">
            <a:avLst/>
          </a:prstGeom>
          <a:gradFill rotWithShape="0">
            <a:gsLst>
              <a:gs pos="0">
                <a:srgbClr val="FFD7D7"/>
              </a:gs>
              <a:gs pos="100000">
                <a:srgbClr val="DDE8CB"/>
              </a:gs>
            </a:gsLst>
            <a:lin ang="14400000" scaled="1"/>
          </a:gradFill>
          <a:ln>
            <a:noFill/>
          </a:ln>
          <a:effectLst>
            <a:outerShdw dist="107933" dir="2700000" algn="ctr" rotWithShape="0">
              <a:srgbClr val="DDE8CB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43" name="Picture 171">
            <a:extLst>
              <a:ext uri="{FF2B5EF4-FFF2-40B4-BE49-F238E27FC236}">
                <a16:creationId xmlns:a16="http://schemas.microsoft.com/office/drawing/2014/main" id="{8DA077DA-D800-54C8-2061-CC5940993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11066463"/>
            <a:ext cx="914400" cy="742950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DDE8CB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44" name="Picture 172">
            <a:extLst>
              <a:ext uri="{FF2B5EF4-FFF2-40B4-BE49-F238E27FC236}">
                <a16:creationId xmlns:a16="http://schemas.microsoft.com/office/drawing/2014/main" id="{B286AF1D-0566-5F93-176F-46261EE37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lum bright="2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1066463"/>
            <a:ext cx="914400" cy="742950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DDE8CB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2000" contrast="2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45" name="Picture 173">
            <a:extLst>
              <a:ext uri="{FF2B5EF4-FFF2-40B4-BE49-F238E27FC236}">
                <a16:creationId xmlns:a16="http://schemas.microsoft.com/office/drawing/2014/main" id="{9DF5F972-0B8D-7B6F-724A-2A2030CFD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607800"/>
            <a:ext cx="1539875" cy="742950"/>
          </a:xfrm>
          <a:prstGeom prst="rect">
            <a:avLst/>
          </a:prstGeom>
          <a:noFill/>
          <a:ln>
            <a:noFill/>
          </a:ln>
          <a:effectLst>
            <a:outerShdw dist="107933" dir="2700000" algn="ctr" rotWithShape="0">
              <a:srgbClr val="DDE8CB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46" name="Picture 174">
            <a:extLst>
              <a:ext uri="{FF2B5EF4-FFF2-40B4-BE49-F238E27FC236}">
                <a16:creationId xmlns:a16="http://schemas.microsoft.com/office/drawing/2014/main" id="{923DF15F-5612-AB4E-CF68-0F969748A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607800"/>
            <a:ext cx="1535113" cy="742950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DDE8CB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47" name="Text Box 175">
            <a:extLst>
              <a:ext uri="{FF2B5EF4-FFF2-40B4-BE49-F238E27FC236}">
                <a16:creationId xmlns:a16="http://schemas.microsoft.com/office/drawing/2014/main" id="{EADF90D8-4E79-F95C-48B6-6D778486A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1161713"/>
            <a:ext cx="155416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446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/>
            <a:r>
              <a:rPr lang="en-US" altLang="de-DE" sz="1400" b="1"/>
              <a:t>Samarium</a:t>
            </a:r>
          </a:p>
          <a:p>
            <a:pPr algn="ctr"/>
            <a:r>
              <a:rPr lang="en-US" altLang="de-DE" sz="1400" b="1"/>
              <a:t>(740g)</a:t>
            </a:r>
          </a:p>
        </p:txBody>
      </p:sp>
      <p:sp>
        <p:nvSpPr>
          <p:cNvPr id="3248" name="Text Box 176">
            <a:extLst>
              <a:ext uri="{FF2B5EF4-FFF2-40B4-BE49-F238E27FC236}">
                <a16:creationId xmlns:a16="http://schemas.microsoft.com/office/drawing/2014/main" id="{141EBE58-5F9B-BB16-79B5-97490FE20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5" y="11161713"/>
            <a:ext cx="146367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446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/>
            <a:r>
              <a:rPr lang="en-US" altLang="de-DE" sz="1400" b="1"/>
              <a:t>Copper</a:t>
            </a:r>
          </a:p>
          <a:p>
            <a:pPr algn="ctr"/>
            <a:r>
              <a:rPr lang="en-US" altLang="de-DE" sz="1400" b="1"/>
              <a:t>(31.5g)</a:t>
            </a:r>
          </a:p>
        </p:txBody>
      </p:sp>
      <p:sp>
        <p:nvSpPr>
          <p:cNvPr id="3249" name="Text Box 177">
            <a:extLst>
              <a:ext uri="{FF2B5EF4-FFF2-40B4-BE49-F238E27FC236}">
                <a16:creationId xmlns:a16="http://schemas.microsoft.com/office/drawing/2014/main" id="{2A1C6903-63A1-47BF-D08C-579157ACB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925" y="11161713"/>
            <a:ext cx="13716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446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/>
            <a:r>
              <a:rPr lang="en-US" altLang="de-DE" sz="1400" b="1"/>
              <a:t>Nickel(286g)</a:t>
            </a:r>
          </a:p>
        </p:txBody>
      </p:sp>
      <p:sp>
        <p:nvSpPr>
          <p:cNvPr id="3250" name="Text Box 178">
            <a:extLst>
              <a:ext uri="{FF2B5EF4-FFF2-40B4-BE49-F238E27FC236}">
                <a16:creationId xmlns:a16="http://schemas.microsoft.com/office/drawing/2014/main" id="{DF6F5388-2449-F7D9-AB5C-B4904715C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0621963"/>
            <a:ext cx="10969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446" rIns="90000" bIns="4500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/>
            <a:r>
              <a:rPr lang="en-US" altLang="de-DE" sz="1400" b="1"/>
              <a:t>Samarium</a:t>
            </a:r>
          </a:p>
          <a:p>
            <a:pPr algn="ctr"/>
            <a:r>
              <a:rPr lang="en-US" altLang="de-DE" sz="1400" b="1"/>
              <a:t>(147g)</a:t>
            </a:r>
          </a:p>
        </p:txBody>
      </p:sp>
      <p:sp>
        <p:nvSpPr>
          <p:cNvPr id="3251" name="Text Box 179">
            <a:extLst>
              <a:ext uri="{FF2B5EF4-FFF2-40B4-BE49-F238E27FC236}">
                <a16:creationId xmlns:a16="http://schemas.microsoft.com/office/drawing/2014/main" id="{0EFAB125-1C6E-FA46-3923-12DF13C71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0621963"/>
            <a:ext cx="8223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44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/>
            <a:r>
              <a:rPr lang="en-US" altLang="de-DE" sz="1400" b="1"/>
              <a:t>Cerium</a:t>
            </a:r>
          </a:p>
          <a:p>
            <a:pPr algn="ctr"/>
            <a:r>
              <a:rPr lang="en-US" altLang="de-DE" sz="1400" b="1"/>
              <a:t>(510g)</a:t>
            </a:r>
          </a:p>
        </p:txBody>
      </p:sp>
      <p:sp>
        <p:nvSpPr>
          <p:cNvPr id="3252" name="Text Box 180">
            <a:extLst>
              <a:ext uri="{FF2B5EF4-FFF2-40B4-BE49-F238E27FC236}">
                <a16:creationId xmlns:a16="http://schemas.microsoft.com/office/drawing/2014/main" id="{2C8A77EF-A207-E4DD-92D9-06E520AF1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10621963"/>
            <a:ext cx="8223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44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/>
            <a:r>
              <a:rPr lang="en-US" altLang="de-DE" sz="1400" b="1"/>
              <a:t>Nickel</a:t>
            </a:r>
          </a:p>
          <a:p>
            <a:pPr algn="ctr"/>
            <a:r>
              <a:rPr lang="en-US" altLang="de-DE" sz="1400" b="1"/>
              <a:t>(58.5g)</a:t>
            </a:r>
          </a:p>
        </p:txBody>
      </p:sp>
      <p:sp>
        <p:nvSpPr>
          <p:cNvPr id="3253" name="Text Box 181">
            <a:extLst>
              <a:ext uri="{FF2B5EF4-FFF2-40B4-BE49-F238E27FC236}">
                <a16:creationId xmlns:a16="http://schemas.microsoft.com/office/drawing/2014/main" id="{3D0883AC-BEC6-8910-0F32-BBB7B9569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10656888"/>
            <a:ext cx="14255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446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/>
            <a:r>
              <a:rPr lang="en-US" altLang="de-DE" sz="1400" b="1"/>
              <a:t>Ni-Ce0.8Sm0.2</a:t>
            </a:r>
          </a:p>
        </p:txBody>
      </p:sp>
      <p:sp>
        <p:nvSpPr>
          <p:cNvPr id="3254" name="Text Box 182">
            <a:extLst>
              <a:ext uri="{FF2B5EF4-FFF2-40B4-BE49-F238E27FC236}">
                <a16:creationId xmlns:a16="http://schemas.microsoft.com/office/drawing/2014/main" id="{1BF6955C-A606-899C-145E-6CE0DB2B3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14465300"/>
            <a:ext cx="4021137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780" rIns="90000" bIns="45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r>
              <a:rPr lang="en-US" altLang="de-DE" sz="2000" b="1"/>
              <a:t>Oussama Mostapha Al Dahabi   </a:t>
            </a:r>
          </a:p>
        </p:txBody>
      </p:sp>
      <p:sp>
        <p:nvSpPr>
          <p:cNvPr id="3255" name="Text Box 183">
            <a:extLst>
              <a:ext uri="{FF2B5EF4-FFF2-40B4-BE49-F238E27FC236}">
                <a16:creationId xmlns:a16="http://schemas.microsoft.com/office/drawing/2014/main" id="{F9DA29B0-1CF5-D032-7D7E-DBA2B74DD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14485938"/>
            <a:ext cx="49514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780" rIns="90000" bIns="45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r"/>
            <a:r>
              <a:rPr lang="en-US" altLang="de-DE" sz="2000" b="1"/>
              <a:t>@AECENAR_ICPT_AP 20/Aug/2024</a:t>
            </a:r>
          </a:p>
        </p:txBody>
      </p:sp>
      <p:pic>
        <p:nvPicPr>
          <p:cNvPr id="3256" name="Picture 184">
            <a:extLst>
              <a:ext uri="{FF2B5EF4-FFF2-40B4-BE49-F238E27FC236}">
                <a16:creationId xmlns:a16="http://schemas.microsoft.com/office/drawing/2014/main" id="{F2BADF13-96C2-7EB5-D438-AAC50004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255588"/>
            <a:ext cx="4200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0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57" name="Text Box 185">
            <a:extLst>
              <a:ext uri="{FF2B5EF4-FFF2-40B4-BE49-F238E27FC236}">
                <a16:creationId xmlns:a16="http://schemas.microsoft.com/office/drawing/2014/main" id="{1DA38C8C-5781-25D2-8EB0-6ECC644CE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12265025"/>
            <a:ext cx="475456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78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r>
              <a:rPr lang="en-US" altLang="de-DE" sz="2000" b="1" u="sng"/>
              <a:t>Alloy producing stages :</a:t>
            </a:r>
          </a:p>
        </p:txBody>
      </p:sp>
      <p:pic>
        <p:nvPicPr>
          <p:cNvPr id="3258" name="Picture 186">
            <a:extLst>
              <a:ext uri="{FF2B5EF4-FFF2-40B4-BE49-F238E27FC236}">
                <a16:creationId xmlns:a16="http://schemas.microsoft.com/office/drawing/2014/main" id="{2D76A315-42CA-C15C-9A87-23D58087E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12984163"/>
            <a:ext cx="128587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59" name="Picture 187">
            <a:extLst>
              <a:ext uri="{FF2B5EF4-FFF2-40B4-BE49-F238E27FC236}">
                <a16:creationId xmlns:a16="http://schemas.microsoft.com/office/drawing/2014/main" id="{999499F0-0ED9-C249-000E-FD834A91B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75" y="12984163"/>
            <a:ext cx="131762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0" name="Picture 188">
            <a:extLst>
              <a:ext uri="{FF2B5EF4-FFF2-40B4-BE49-F238E27FC236}">
                <a16:creationId xmlns:a16="http://schemas.microsoft.com/office/drawing/2014/main" id="{E3C8F8DA-0E73-9A53-1C70-2C80C5C00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13012738"/>
            <a:ext cx="1006475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61" name="Text Box 189">
            <a:extLst>
              <a:ext uri="{FF2B5EF4-FFF2-40B4-BE49-F238E27FC236}">
                <a16:creationId xmlns:a16="http://schemas.microsoft.com/office/drawing/2014/main" id="{DB02D878-A077-34C8-2580-F873AB01E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600" y="12682538"/>
            <a:ext cx="2065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335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/>
            <a:r>
              <a:rPr lang="en-US" altLang="de-DE" sz="1500"/>
              <a:t>Alloy</a:t>
            </a:r>
          </a:p>
        </p:txBody>
      </p:sp>
      <p:sp>
        <p:nvSpPr>
          <p:cNvPr id="3262" name="Text Box 190">
            <a:extLst>
              <a:ext uri="{FF2B5EF4-FFF2-40B4-BE49-F238E27FC236}">
                <a16:creationId xmlns:a16="http://schemas.microsoft.com/office/drawing/2014/main" id="{7882228B-2D99-F143-6ABA-A7F22CD2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13" y="12638088"/>
            <a:ext cx="20653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335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/>
            <a:r>
              <a:rPr lang="en-US" altLang="de-DE" sz="1500"/>
              <a:t>Pouring molten metal</a:t>
            </a:r>
          </a:p>
        </p:txBody>
      </p:sp>
      <p:sp>
        <p:nvSpPr>
          <p:cNvPr id="3263" name="Text Box 191">
            <a:extLst>
              <a:ext uri="{FF2B5EF4-FFF2-40B4-BE49-F238E27FC236}">
                <a16:creationId xmlns:a16="http://schemas.microsoft.com/office/drawing/2014/main" id="{324BD6DC-F41B-4846-9901-A9359423C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538" y="12661900"/>
            <a:ext cx="2522537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335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/>
            <a:r>
              <a:rPr lang="en-US" altLang="de-DE" sz="1500"/>
              <a:t>Melting metal</a:t>
            </a:r>
          </a:p>
        </p:txBody>
      </p:sp>
      <p:pic>
        <p:nvPicPr>
          <p:cNvPr id="3264" name="Picture 192">
            <a:extLst>
              <a:ext uri="{FF2B5EF4-FFF2-40B4-BE49-F238E27FC236}">
                <a16:creationId xmlns:a16="http://schemas.microsoft.com/office/drawing/2014/main" id="{3CA41E82-6140-2478-04B3-C93F287D8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3839825"/>
            <a:ext cx="109696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5" name="Picture 193">
            <a:extLst>
              <a:ext uri="{FF2B5EF4-FFF2-40B4-BE49-F238E27FC236}">
                <a16:creationId xmlns:a16="http://schemas.microsoft.com/office/drawing/2014/main" id="{AEAB5331-2218-97F4-CC4E-AD9FCC73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2925425"/>
            <a:ext cx="10207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66" name="Text Box 194">
            <a:extLst>
              <a:ext uri="{FF2B5EF4-FFF2-40B4-BE49-F238E27FC236}">
                <a16:creationId xmlns:a16="http://schemas.microsoft.com/office/drawing/2014/main" id="{0602E483-81AD-39E6-4054-935E4619C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2839700"/>
            <a:ext cx="308292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r>
              <a:rPr lang="en-US" altLang="de-DE"/>
              <a:t>1)Melting nickel with a torch</a:t>
            </a:r>
          </a:p>
          <a:p>
            <a:r>
              <a:rPr lang="en-US" altLang="de-DE"/>
              <a:t>2)After dissolving the nickel well, add the remaining iron to the melted nickel to incorporate 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832973-4FD6-AB22-65D4-F3D8ADC0FC6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73" y="-1133"/>
            <a:ext cx="2065339" cy="153867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Noto Sans CJK SC"/>
      </a:majorFont>
      <a:minorFont>
        <a:latin typeface="Arial"/>
        <a:ea typeface=""/>
        <a:cs typeface="Noto Sans CJK S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Noto Sans CJK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Noto Sans CJK S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Custom</PresentationFormat>
  <Paragraphs>108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Times New Roman</vt:lpstr>
      <vt:lpstr>Arial</vt:lpstr>
      <vt:lpstr>Noto Sans CJK SC</vt:lpstr>
      <vt:lpstr>DejaVu Sans</vt:lpstr>
      <vt:lpstr>Wingdings</vt:lpstr>
      <vt:lpstr>Office Theme</vt:lpstr>
      <vt:lpstr> Chemical Formula: Ni-Ce0.8Sm0.2 Volume of the anode (disc shape): Radius = 6.5 cm         Height = 0.1 cm or more V = π r²h = π*6.52*0.1 = 13.273 cm3 = 13273 mm3 Total volume for 100g mass of this alloy = 13.53 cm3 ρ  = 100/13,53 = 7.391 g/cm3 M1 = ρ V = 7.391*13.273 = 98.100743 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Samir Mourad</dc:creator>
  <cp:lastModifiedBy>Samir Mourad</cp:lastModifiedBy>
  <cp:revision>8</cp:revision>
  <cp:lastPrinted>1601-01-01T00:00:00Z</cp:lastPrinted>
  <dcterms:created xsi:type="dcterms:W3CDTF">2024-08-19T12:01:58Z</dcterms:created>
  <dcterms:modified xsi:type="dcterms:W3CDTF">2024-08-22T09:40:44Z</dcterms:modified>
</cp:coreProperties>
</file>