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24"/>
  </p:notesMasterIdLst>
  <p:sldIdLst>
    <p:sldId id="269" r:id="rId2"/>
    <p:sldId id="272" r:id="rId3"/>
    <p:sldId id="273" r:id="rId4"/>
    <p:sldId id="268" r:id="rId5"/>
    <p:sldId id="258" r:id="rId6"/>
    <p:sldId id="278" r:id="rId7"/>
    <p:sldId id="259" r:id="rId8"/>
    <p:sldId id="274" r:id="rId9"/>
    <p:sldId id="257" r:id="rId10"/>
    <p:sldId id="265" r:id="rId11"/>
    <p:sldId id="267" r:id="rId12"/>
    <p:sldId id="261" r:id="rId13"/>
    <p:sldId id="277" r:id="rId14"/>
    <p:sldId id="262" r:id="rId15"/>
    <p:sldId id="260" r:id="rId16"/>
    <p:sldId id="263" r:id="rId17"/>
    <p:sldId id="271" r:id="rId18"/>
    <p:sldId id="275" r:id="rId19"/>
    <p:sldId id="276" r:id="rId20"/>
    <p:sldId id="279" r:id="rId21"/>
    <p:sldId id="280"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07A5E-0B19-42E1-BC29-7FBA33EE6594}"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5EC66-5B4A-4346-9059-9C0460131105}" type="slidenum">
              <a:rPr lang="en-US" smtClean="0"/>
              <a:t>‹#›</a:t>
            </a:fld>
            <a:endParaRPr lang="en-US"/>
          </a:p>
        </p:txBody>
      </p:sp>
    </p:spTree>
    <p:extLst>
      <p:ext uri="{BB962C8B-B14F-4D97-AF65-F5344CB8AC3E}">
        <p14:creationId xmlns:p14="http://schemas.microsoft.com/office/powerpoint/2010/main" val="4158931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E21C33-2FC7-4D37-B67E-31FCC35AE229}" type="datetime1">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9721D-245C-4B32-A671-639828AC20A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50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F5351D-3C99-4B02-B9B4-DF4A703F9E3D}" type="datetime1">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9721D-245C-4B32-A671-639828AC20AE}" type="slidenum">
              <a:rPr lang="en-US" smtClean="0"/>
              <a:t>‹#›</a:t>
            </a:fld>
            <a:endParaRPr lang="en-US"/>
          </a:p>
        </p:txBody>
      </p:sp>
    </p:spTree>
    <p:extLst>
      <p:ext uri="{BB962C8B-B14F-4D97-AF65-F5344CB8AC3E}">
        <p14:creationId xmlns:p14="http://schemas.microsoft.com/office/powerpoint/2010/main" val="2169517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84A498-F0DD-490C-84A4-A06CEBD451C3}" type="datetime1">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9721D-245C-4B32-A671-639828AC20AE}" type="slidenum">
              <a:rPr lang="en-US" smtClean="0"/>
              <a:t>‹#›</a:t>
            </a:fld>
            <a:endParaRPr lang="en-US"/>
          </a:p>
        </p:txBody>
      </p:sp>
    </p:spTree>
    <p:extLst>
      <p:ext uri="{BB962C8B-B14F-4D97-AF65-F5344CB8AC3E}">
        <p14:creationId xmlns:p14="http://schemas.microsoft.com/office/powerpoint/2010/main" val="387836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310B48-60B0-4F39-9DB1-B944EFC2F9CE}" type="datetime1">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9721D-245C-4B32-A671-639828AC20AE}" type="slidenum">
              <a:rPr lang="en-US" smtClean="0"/>
              <a:t>‹#›</a:t>
            </a:fld>
            <a:endParaRPr lang="en-US"/>
          </a:p>
        </p:txBody>
      </p:sp>
    </p:spTree>
    <p:extLst>
      <p:ext uri="{BB962C8B-B14F-4D97-AF65-F5344CB8AC3E}">
        <p14:creationId xmlns:p14="http://schemas.microsoft.com/office/powerpoint/2010/main" val="216039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0129C6-CE19-4659-A304-C5B26CDCD6FF}" type="datetime1">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9721D-245C-4B32-A671-639828AC20A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92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15C92B-FD66-4518-9A4E-55FFD0FD3B38}" type="datetime1">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9721D-245C-4B32-A671-639828AC20AE}" type="slidenum">
              <a:rPr lang="en-US" smtClean="0"/>
              <a:t>‹#›</a:t>
            </a:fld>
            <a:endParaRPr lang="en-US"/>
          </a:p>
        </p:txBody>
      </p:sp>
    </p:spTree>
    <p:extLst>
      <p:ext uri="{BB962C8B-B14F-4D97-AF65-F5344CB8AC3E}">
        <p14:creationId xmlns:p14="http://schemas.microsoft.com/office/powerpoint/2010/main" val="46494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EB5F02-FF05-4693-B6BD-550D4EE5DFCC}" type="datetime1">
              <a:rPr lang="en-US" smtClean="0"/>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C9721D-245C-4B32-A671-639828AC20AE}" type="slidenum">
              <a:rPr lang="en-US" smtClean="0"/>
              <a:t>‹#›</a:t>
            </a:fld>
            <a:endParaRPr lang="en-US"/>
          </a:p>
        </p:txBody>
      </p:sp>
    </p:spTree>
    <p:extLst>
      <p:ext uri="{BB962C8B-B14F-4D97-AF65-F5344CB8AC3E}">
        <p14:creationId xmlns:p14="http://schemas.microsoft.com/office/powerpoint/2010/main" val="3232176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B4D2FD-1B51-4AC6-9B61-9EED44168E51}" type="datetime1">
              <a:rPr lang="en-US" smtClean="0"/>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C9721D-245C-4B32-A671-639828AC20AE}" type="slidenum">
              <a:rPr lang="en-US" smtClean="0"/>
              <a:t>‹#›</a:t>
            </a:fld>
            <a:endParaRPr lang="en-US"/>
          </a:p>
        </p:txBody>
      </p:sp>
    </p:spTree>
    <p:extLst>
      <p:ext uri="{BB962C8B-B14F-4D97-AF65-F5344CB8AC3E}">
        <p14:creationId xmlns:p14="http://schemas.microsoft.com/office/powerpoint/2010/main" val="129838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5D9342-0993-46C0-BFFC-CD88EF979551}" type="datetime1">
              <a:rPr lang="en-US" smtClean="0"/>
              <a:t>4/5/2023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1C9721D-245C-4B32-A671-639828AC20AE}" type="slidenum">
              <a:rPr lang="en-US" smtClean="0"/>
              <a:t>‹#›</a:t>
            </a:fld>
            <a:endParaRPr lang="en-US"/>
          </a:p>
        </p:txBody>
      </p:sp>
    </p:spTree>
    <p:extLst>
      <p:ext uri="{BB962C8B-B14F-4D97-AF65-F5344CB8AC3E}">
        <p14:creationId xmlns:p14="http://schemas.microsoft.com/office/powerpoint/2010/main" val="2367107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ED162DA-7945-41B0-AB39-B77A6794B0BF}" type="datetime1">
              <a:rPr lang="en-US" smtClean="0"/>
              <a:t>4/5/2023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1C9721D-245C-4B32-A671-639828AC20AE}" type="slidenum">
              <a:rPr lang="en-US" smtClean="0"/>
              <a:t>‹#›</a:t>
            </a:fld>
            <a:endParaRPr lang="en-US"/>
          </a:p>
        </p:txBody>
      </p:sp>
    </p:spTree>
    <p:extLst>
      <p:ext uri="{BB962C8B-B14F-4D97-AF65-F5344CB8AC3E}">
        <p14:creationId xmlns:p14="http://schemas.microsoft.com/office/powerpoint/2010/main" val="2122260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318C2A4-160B-45B9-A8DA-34039EA0A42A}" type="datetime1">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9721D-245C-4B32-A671-639828AC20AE}" type="slidenum">
              <a:rPr lang="en-US" smtClean="0"/>
              <a:t>‹#›</a:t>
            </a:fld>
            <a:endParaRPr lang="en-US"/>
          </a:p>
        </p:txBody>
      </p:sp>
    </p:spTree>
    <p:extLst>
      <p:ext uri="{BB962C8B-B14F-4D97-AF65-F5344CB8AC3E}">
        <p14:creationId xmlns:p14="http://schemas.microsoft.com/office/powerpoint/2010/main" val="415712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C06D68-618E-42D8-B714-52CF70376A9A}" type="datetime1">
              <a:rPr lang="en-US" smtClean="0"/>
              <a:t>4/5/2023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1C9721D-245C-4B32-A671-639828AC20A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47230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8505" y="2560150"/>
            <a:ext cx="7134990" cy="970450"/>
          </a:xfrm>
        </p:spPr>
        <p:txBody>
          <a:bodyPr>
            <a:normAutofit fontScale="90000"/>
          </a:bodyPr>
          <a:lstStyle/>
          <a:p>
            <a:r>
              <a:rPr lang="en-US" b="1" dirty="0">
                <a:solidFill>
                  <a:schemeClr val="tx1"/>
                </a:solidFill>
              </a:rPr>
              <a:t>ECS/CNA Development Process</a:t>
            </a:r>
          </a:p>
        </p:txBody>
      </p:sp>
      <p:sp>
        <p:nvSpPr>
          <p:cNvPr id="4" name="Slide Number Placeholder 3">
            <a:extLst>
              <a:ext uri="{FF2B5EF4-FFF2-40B4-BE49-F238E27FC236}">
                <a16:creationId xmlns:a16="http://schemas.microsoft.com/office/drawing/2014/main" id="{23AFC6CF-CCD2-3486-B5C1-2CABDF2B05B6}"/>
              </a:ext>
            </a:extLst>
          </p:cNvPr>
          <p:cNvSpPr>
            <a:spLocks noGrp="1"/>
          </p:cNvSpPr>
          <p:nvPr>
            <p:ph type="sldNum" sz="quarter" idx="12"/>
          </p:nvPr>
        </p:nvSpPr>
        <p:spPr/>
        <p:txBody>
          <a:bodyPr/>
          <a:lstStyle/>
          <a:p>
            <a:fld id="{31C9721D-245C-4B32-A671-639828AC20AE}" type="slidenum">
              <a:rPr lang="en-US" smtClean="0"/>
              <a:t>1</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2143" b="25382"/>
          <a:stretch/>
        </p:blipFill>
        <p:spPr>
          <a:xfrm>
            <a:off x="4120792" y="415637"/>
            <a:ext cx="3950416" cy="870809"/>
          </a:xfrm>
          <a:prstGeom prst="rect">
            <a:avLst/>
          </a:prstGeom>
        </p:spPr>
      </p:pic>
      <p:sp>
        <p:nvSpPr>
          <p:cNvPr id="6" name="TextBox 5"/>
          <p:cNvSpPr txBox="1"/>
          <p:nvPr/>
        </p:nvSpPr>
        <p:spPr>
          <a:xfrm>
            <a:off x="4621558" y="3530600"/>
            <a:ext cx="3006592" cy="369332"/>
          </a:xfrm>
          <a:prstGeom prst="rect">
            <a:avLst/>
          </a:prstGeom>
          <a:noFill/>
        </p:spPr>
        <p:txBody>
          <a:bodyPr wrap="none" rtlCol="0">
            <a:spAutoFit/>
          </a:bodyPr>
          <a:lstStyle/>
          <a:p>
            <a:r>
              <a:rPr lang="en-US" dirty="0"/>
              <a:t>Last Updated: </a:t>
            </a:r>
            <a:fld id="{C96396EB-4620-4EB0-9369-DC253AB43EA2}" type="datetime4">
              <a:rPr lang="en-US" smtClean="0"/>
              <a:t>April 5, 2023</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3495" y="412159"/>
            <a:ext cx="1059923" cy="874287"/>
          </a:xfrm>
          <a:prstGeom prst="rect">
            <a:avLst/>
          </a:prstGeom>
        </p:spPr>
      </p:pic>
      <p:sp>
        <p:nvSpPr>
          <p:cNvPr id="7" name="TextBox 6"/>
          <p:cNvSpPr txBox="1"/>
          <p:nvPr/>
        </p:nvSpPr>
        <p:spPr>
          <a:xfrm>
            <a:off x="5126182" y="4065640"/>
            <a:ext cx="1939636" cy="1754326"/>
          </a:xfrm>
          <a:prstGeom prst="rect">
            <a:avLst/>
          </a:prstGeom>
          <a:noFill/>
        </p:spPr>
        <p:txBody>
          <a:bodyPr wrap="square" rtlCol="0">
            <a:spAutoFit/>
          </a:bodyPr>
          <a:lstStyle/>
          <a:p>
            <a:r>
              <a:rPr lang="en-US" dirty="0"/>
              <a:t>By:</a:t>
            </a:r>
          </a:p>
          <a:p>
            <a:r>
              <a:rPr lang="en-US" dirty="0"/>
              <a:t>Raja </a:t>
            </a:r>
            <a:r>
              <a:rPr lang="en-US" dirty="0" err="1"/>
              <a:t>Mourad</a:t>
            </a:r>
            <a:endParaRPr lang="en-US" dirty="0"/>
          </a:p>
          <a:p>
            <a:r>
              <a:rPr lang="en-US" dirty="0"/>
              <a:t>Ahmad </a:t>
            </a:r>
            <a:r>
              <a:rPr lang="en-US" dirty="0" err="1"/>
              <a:t>Awwad</a:t>
            </a:r>
            <a:endParaRPr lang="en-US" dirty="0"/>
          </a:p>
          <a:p>
            <a:r>
              <a:rPr lang="en-US" dirty="0"/>
              <a:t>Hana Murad</a:t>
            </a:r>
          </a:p>
          <a:p>
            <a:r>
              <a:rPr lang="en-US" dirty="0"/>
              <a:t>Karim </a:t>
            </a:r>
            <a:r>
              <a:rPr lang="en-US" dirty="0" err="1"/>
              <a:t>Meemary</a:t>
            </a:r>
            <a:endParaRPr lang="en-US" dirty="0"/>
          </a:p>
          <a:p>
            <a:r>
              <a:rPr lang="en-US" dirty="0"/>
              <a:t>Hanna </a:t>
            </a:r>
            <a:r>
              <a:rPr lang="en-US" dirty="0" err="1"/>
              <a:t>Abboud</a:t>
            </a:r>
            <a:endParaRPr lang="en-US" dirty="0"/>
          </a:p>
        </p:txBody>
      </p:sp>
    </p:spTree>
    <p:extLst>
      <p:ext uri="{BB962C8B-B14F-4D97-AF65-F5344CB8AC3E}">
        <p14:creationId xmlns:p14="http://schemas.microsoft.com/office/powerpoint/2010/main" val="349099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886" y="950020"/>
            <a:ext cx="10225597" cy="764915"/>
          </a:xfrm>
        </p:spPr>
        <p:txBody>
          <a:bodyPr>
            <a:normAutofit/>
          </a:bodyPr>
          <a:lstStyle/>
          <a:p>
            <a:r>
              <a:rPr lang="en-US" sz="4000" dirty="0">
                <a:solidFill>
                  <a:schemeClr val="tx1"/>
                </a:solidFill>
              </a:rPr>
              <a:t>Modified the system architecture (More compact)</a:t>
            </a:r>
          </a:p>
        </p:txBody>
      </p:sp>
      <p:sp>
        <p:nvSpPr>
          <p:cNvPr id="14" name="Slide Number Placeholder 13">
            <a:extLst>
              <a:ext uri="{FF2B5EF4-FFF2-40B4-BE49-F238E27FC236}">
                <a16:creationId xmlns:a16="http://schemas.microsoft.com/office/drawing/2014/main" id="{ADE63FF7-E67B-B2D5-D2EE-5503309FC9FF}"/>
              </a:ext>
            </a:extLst>
          </p:cNvPr>
          <p:cNvSpPr>
            <a:spLocks noGrp="1"/>
          </p:cNvSpPr>
          <p:nvPr>
            <p:ph type="sldNum" sz="quarter" idx="12"/>
          </p:nvPr>
        </p:nvSpPr>
        <p:spPr/>
        <p:txBody>
          <a:bodyPr/>
          <a:lstStyle/>
          <a:p>
            <a:fld id="{31C9721D-245C-4B32-A671-639828AC20AE}" type="slidenum">
              <a:rPr lang="en-US" smtClean="0"/>
              <a:t>10</a:t>
            </a:fld>
            <a:endParaRPr lang="en-US"/>
          </a:p>
        </p:txBody>
      </p:sp>
      <p:pic>
        <p:nvPicPr>
          <p:cNvPr id="10" name="Picture 9">
            <a:extLst>
              <a:ext uri="{FF2B5EF4-FFF2-40B4-BE49-F238E27FC236}">
                <a16:creationId xmlns:a16="http://schemas.microsoft.com/office/drawing/2014/main" id="{25A490D3-4FC3-11FF-B0DB-D821080EB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4" y="1732449"/>
            <a:ext cx="12192000" cy="4239731"/>
          </a:xfrm>
          <a:prstGeom prst="rect">
            <a:avLst/>
          </a:prstGeom>
        </p:spPr>
      </p:pic>
      <p:sp>
        <p:nvSpPr>
          <p:cNvPr id="11" name="TextBox 10"/>
          <p:cNvSpPr txBox="1"/>
          <p:nvPr/>
        </p:nvSpPr>
        <p:spPr>
          <a:xfrm>
            <a:off x="123085" y="6455578"/>
            <a:ext cx="1386983" cy="369332"/>
          </a:xfrm>
          <a:prstGeom prst="rect">
            <a:avLst/>
          </a:prstGeom>
          <a:noFill/>
        </p:spPr>
        <p:txBody>
          <a:bodyPr wrap="none" rtlCol="0">
            <a:spAutoFit/>
          </a:bodyPr>
          <a:lstStyle/>
          <a:p>
            <a:r>
              <a:rPr lang="en-US" dirty="0"/>
              <a:t>Raja </a:t>
            </a:r>
            <a:r>
              <a:rPr lang="en-US" dirty="0" err="1"/>
              <a:t>Mourad</a:t>
            </a:r>
            <a:endParaRPr lang="en-US" dirty="0"/>
          </a:p>
        </p:txBody>
      </p:sp>
      <p:grpSp>
        <p:nvGrpSpPr>
          <p:cNvPr id="13" name="Group 12"/>
          <p:cNvGrpSpPr/>
          <p:nvPr/>
        </p:nvGrpSpPr>
        <p:grpSpPr>
          <a:xfrm>
            <a:off x="9340734" y="457201"/>
            <a:ext cx="2431471" cy="633577"/>
            <a:chOff x="7287491" y="183007"/>
            <a:chExt cx="2431471" cy="633577"/>
          </a:xfrm>
        </p:grpSpPr>
        <p:sp>
          <p:nvSpPr>
            <p:cNvPr id="15" name="Rounded Rectangle 14"/>
            <p:cNvSpPr/>
            <p:nvPr/>
          </p:nvSpPr>
          <p:spPr>
            <a:xfrm>
              <a:off x="7287491" y="275369"/>
              <a:ext cx="942109" cy="44506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ECS</a:t>
              </a:r>
            </a:p>
          </p:txBody>
        </p:sp>
        <p:sp>
          <p:nvSpPr>
            <p:cNvPr id="16" name="Rounded Rectangle 15"/>
            <p:cNvSpPr/>
            <p:nvPr/>
          </p:nvSpPr>
          <p:spPr>
            <a:xfrm>
              <a:off x="8610600" y="183007"/>
              <a:ext cx="1108362" cy="63357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CNA</a:t>
              </a:r>
            </a:p>
          </p:txBody>
        </p:sp>
        <p:cxnSp>
          <p:nvCxnSpPr>
            <p:cNvPr id="17" name="Straight Arrow Connector 16"/>
            <p:cNvCxnSpPr>
              <a:stCxn id="15" idx="3"/>
              <a:endCxn id="16" idx="1"/>
            </p:cNvCxnSpPr>
            <p:nvPr/>
          </p:nvCxnSpPr>
          <p:spPr>
            <a:xfrm>
              <a:off x="8229600" y="497903"/>
              <a:ext cx="381000" cy="18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305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8108" y="293805"/>
            <a:ext cx="6571572" cy="970450"/>
          </a:xfrm>
        </p:spPr>
        <p:txBody>
          <a:bodyPr/>
          <a:lstStyle/>
          <a:p>
            <a:r>
              <a:rPr lang="en-US" dirty="0"/>
              <a:t>Power Management Unit</a:t>
            </a:r>
          </a:p>
        </p:txBody>
      </p:sp>
      <p:sp>
        <p:nvSpPr>
          <p:cNvPr id="5" name="Slide Number Placeholder 4">
            <a:extLst>
              <a:ext uri="{FF2B5EF4-FFF2-40B4-BE49-F238E27FC236}">
                <a16:creationId xmlns:a16="http://schemas.microsoft.com/office/drawing/2014/main" id="{5EAA9E70-44E1-4C36-7F28-200389D7D79B}"/>
              </a:ext>
            </a:extLst>
          </p:cNvPr>
          <p:cNvSpPr>
            <a:spLocks noGrp="1"/>
          </p:cNvSpPr>
          <p:nvPr>
            <p:ph type="sldNum" sz="quarter" idx="12"/>
          </p:nvPr>
        </p:nvSpPr>
        <p:spPr/>
        <p:txBody>
          <a:bodyPr/>
          <a:lstStyle/>
          <a:p>
            <a:fld id="{31C9721D-245C-4B32-A671-639828AC20AE}" type="slidenum">
              <a:rPr lang="en-US" smtClean="0"/>
              <a:t>11</a:t>
            </a:fld>
            <a:endParaRPr lang="en-US"/>
          </a:p>
        </p:txBody>
      </p:sp>
      <p:pic>
        <p:nvPicPr>
          <p:cNvPr id="4" name="Picture 3">
            <a:extLst>
              <a:ext uri="{FF2B5EF4-FFF2-40B4-BE49-F238E27FC236}">
                <a16:creationId xmlns:a16="http://schemas.microsoft.com/office/drawing/2014/main" id="{317A6143-63A1-2524-D602-4789B53FD9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9" y="1773383"/>
            <a:ext cx="9300578" cy="4481005"/>
          </a:xfrm>
          <a:prstGeom prst="rect">
            <a:avLst/>
          </a:prstGeom>
        </p:spPr>
      </p:pic>
      <p:sp>
        <p:nvSpPr>
          <p:cNvPr id="9" name="TextBox 8"/>
          <p:cNvSpPr txBox="1"/>
          <p:nvPr/>
        </p:nvSpPr>
        <p:spPr>
          <a:xfrm>
            <a:off x="123085" y="6455578"/>
            <a:ext cx="1690399" cy="369332"/>
          </a:xfrm>
          <a:prstGeom prst="rect">
            <a:avLst/>
          </a:prstGeom>
          <a:noFill/>
        </p:spPr>
        <p:txBody>
          <a:bodyPr wrap="none" rtlCol="0">
            <a:spAutoFit/>
          </a:bodyPr>
          <a:lstStyle/>
          <a:p>
            <a:r>
              <a:rPr lang="en-US" dirty="0"/>
              <a:t>Karim </a:t>
            </a:r>
            <a:r>
              <a:rPr lang="en-US" dirty="0" err="1"/>
              <a:t>Meemary</a:t>
            </a:r>
            <a:endParaRPr lang="en-US" dirty="0"/>
          </a:p>
        </p:txBody>
      </p:sp>
      <p:grpSp>
        <p:nvGrpSpPr>
          <p:cNvPr id="10" name="Group 9"/>
          <p:cNvGrpSpPr/>
          <p:nvPr/>
        </p:nvGrpSpPr>
        <p:grpSpPr>
          <a:xfrm>
            <a:off x="9340734" y="457201"/>
            <a:ext cx="2431471" cy="633577"/>
            <a:chOff x="7287491" y="183007"/>
            <a:chExt cx="2431471" cy="633577"/>
          </a:xfrm>
        </p:grpSpPr>
        <p:sp>
          <p:nvSpPr>
            <p:cNvPr id="11" name="Rounded Rectangle 10"/>
            <p:cNvSpPr/>
            <p:nvPr/>
          </p:nvSpPr>
          <p:spPr>
            <a:xfrm>
              <a:off x="7287491" y="275369"/>
              <a:ext cx="942109" cy="44506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ECS</a:t>
              </a:r>
            </a:p>
          </p:txBody>
        </p:sp>
        <p:sp>
          <p:nvSpPr>
            <p:cNvPr id="13" name="Rounded Rectangle 12"/>
            <p:cNvSpPr/>
            <p:nvPr/>
          </p:nvSpPr>
          <p:spPr>
            <a:xfrm>
              <a:off x="8610600" y="183007"/>
              <a:ext cx="1108362" cy="63357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CNA</a:t>
              </a:r>
            </a:p>
          </p:txBody>
        </p:sp>
        <p:cxnSp>
          <p:nvCxnSpPr>
            <p:cNvPr id="14" name="Straight Arrow Connector 13"/>
            <p:cNvCxnSpPr>
              <a:stCxn id="11" idx="3"/>
              <a:endCxn id="13" idx="1"/>
            </p:cNvCxnSpPr>
            <p:nvPr/>
          </p:nvCxnSpPr>
          <p:spPr>
            <a:xfrm>
              <a:off x="8229600" y="497903"/>
              <a:ext cx="381000" cy="18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9255893" y="1795260"/>
            <a:ext cx="3151693" cy="3139321"/>
          </a:xfrm>
          <a:prstGeom prst="rect">
            <a:avLst/>
          </a:prstGeom>
          <a:noFill/>
        </p:spPr>
        <p:txBody>
          <a:bodyPr wrap="square" rtlCol="0">
            <a:spAutoFit/>
          </a:bodyPr>
          <a:lstStyle/>
          <a:p>
            <a:r>
              <a:rPr lang="en-US" b="1" dirty="0"/>
              <a:t>Three circuits to be powered:</a:t>
            </a:r>
          </a:p>
          <a:p>
            <a:pPr marL="342900" indent="-342900">
              <a:buFont typeface="+mj-lt"/>
              <a:buAutoNum type="arabicPeriod"/>
            </a:pPr>
            <a:r>
              <a:rPr lang="en-US" dirty="0"/>
              <a:t>Amplifier circuits(12V)</a:t>
            </a:r>
          </a:p>
          <a:p>
            <a:pPr marL="342900" indent="-342900">
              <a:buFont typeface="+mj-lt"/>
              <a:buAutoNum type="arabicPeriod"/>
            </a:pPr>
            <a:r>
              <a:rPr lang="en-US" dirty="0"/>
              <a:t>Controller circuit(3.3V)</a:t>
            </a:r>
          </a:p>
          <a:p>
            <a:pPr marL="342900" indent="-342900">
              <a:buFont typeface="+mj-lt"/>
              <a:buAutoNum type="arabicPeriod"/>
            </a:pPr>
            <a:r>
              <a:rPr lang="en-US" dirty="0"/>
              <a:t>Misc. (5V)</a:t>
            </a:r>
          </a:p>
          <a:p>
            <a:pPr marL="342900" indent="-342900">
              <a:buFont typeface="+mj-lt"/>
              <a:buAutoNum type="arabicPeriod"/>
            </a:pPr>
            <a:endParaRPr lang="en-US" dirty="0"/>
          </a:p>
          <a:p>
            <a:r>
              <a:rPr lang="en-US" b="1" dirty="0"/>
              <a:t>Reverse protection:</a:t>
            </a:r>
          </a:p>
          <a:p>
            <a:r>
              <a:rPr lang="en-US" dirty="0"/>
              <a:t>To protect all the subsystems from reverse polarity of batteries.</a:t>
            </a:r>
          </a:p>
          <a:p>
            <a:endParaRPr lang="en-US" dirty="0"/>
          </a:p>
          <a:p>
            <a:endParaRPr lang="en-US" dirty="0"/>
          </a:p>
        </p:txBody>
      </p:sp>
    </p:spTree>
    <p:extLst>
      <p:ext uri="{BB962C8B-B14F-4D97-AF65-F5344CB8AC3E}">
        <p14:creationId xmlns:p14="http://schemas.microsoft.com/office/powerpoint/2010/main" val="1767001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835" y="342714"/>
            <a:ext cx="5626793" cy="858764"/>
          </a:xfrm>
        </p:spPr>
        <p:txBody>
          <a:bodyPr/>
          <a:lstStyle/>
          <a:p>
            <a:r>
              <a:rPr lang="en-US" dirty="0"/>
              <a:t>Testing of PA system</a:t>
            </a:r>
          </a:p>
        </p:txBody>
      </p:sp>
      <p:sp>
        <p:nvSpPr>
          <p:cNvPr id="5" name="Slide Number Placeholder 4">
            <a:extLst>
              <a:ext uri="{FF2B5EF4-FFF2-40B4-BE49-F238E27FC236}">
                <a16:creationId xmlns:a16="http://schemas.microsoft.com/office/drawing/2014/main" id="{357BDF11-62FB-0163-71EB-91FB6CE2DDDF}"/>
              </a:ext>
            </a:extLst>
          </p:cNvPr>
          <p:cNvSpPr>
            <a:spLocks noGrp="1"/>
          </p:cNvSpPr>
          <p:nvPr>
            <p:ph type="sldNum" sz="quarter" idx="12"/>
          </p:nvPr>
        </p:nvSpPr>
        <p:spPr/>
        <p:txBody>
          <a:bodyPr/>
          <a:lstStyle/>
          <a:p>
            <a:fld id="{31C9721D-245C-4B32-A671-639828AC20AE}" type="slidenum">
              <a:rPr lang="en-US" smtClean="0"/>
              <a:t>12</a:t>
            </a:fld>
            <a:endParaRPr lang="en-US"/>
          </a:p>
        </p:txBody>
      </p:sp>
      <p:pic>
        <p:nvPicPr>
          <p:cNvPr id="4" name="Picture 3">
            <a:extLst>
              <a:ext uri="{FF2B5EF4-FFF2-40B4-BE49-F238E27FC236}">
                <a16:creationId xmlns:a16="http://schemas.microsoft.com/office/drawing/2014/main" id="{3B611D1C-669C-890F-E3EC-09BA7ACEA3F7}"/>
              </a:ext>
            </a:extLst>
          </p:cNvPr>
          <p:cNvPicPr>
            <a:picLocks noChangeAspect="1"/>
          </p:cNvPicPr>
          <p:nvPr/>
        </p:nvPicPr>
        <p:blipFill rotWithShape="1">
          <a:blip r:embed="rId2">
            <a:extLst>
              <a:ext uri="{28A0092B-C50C-407E-A947-70E740481C1C}">
                <a14:useLocalDpi xmlns:a14="http://schemas.microsoft.com/office/drawing/2010/main" val="0"/>
              </a:ext>
            </a:extLst>
          </a:blip>
          <a:srcRect l="15333" r="15024"/>
          <a:stretch/>
        </p:blipFill>
        <p:spPr>
          <a:xfrm>
            <a:off x="556180" y="1748592"/>
            <a:ext cx="6966409" cy="4556111"/>
          </a:xfrm>
          <a:prstGeom prst="rect">
            <a:avLst/>
          </a:prstGeom>
        </p:spPr>
      </p:pic>
      <p:sp>
        <p:nvSpPr>
          <p:cNvPr id="9" name="TextBox 8"/>
          <p:cNvSpPr txBox="1"/>
          <p:nvPr/>
        </p:nvSpPr>
        <p:spPr>
          <a:xfrm>
            <a:off x="123085" y="6455578"/>
            <a:ext cx="1588897" cy="369332"/>
          </a:xfrm>
          <a:prstGeom prst="rect">
            <a:avLst/>
          </a:prstGeom>
          <a:noFill/>
        </p:spPr>
        <p:txBody>
          <a:bodyPr wrap="none" rtlCol="0">
            <a:spAutoFit/>
          </a:bodyPr>
          <a:lstStyle/>
          <a:p>
            <a:r>
              <a:rPr lang="en-US" dirty="0"/>
              <a:t>Hanna </a:t>
            </a:r>
            <a:r>
              <a:rPr lang="en-US" dirty="0" err="1"/>
              <a:t>Abboud</a:t>
            </a:r>
            <a:endParaRPr lang="en-US" dirty="0"/>
          </a:p>
        </p:txBody>
      </p:sp>
      <p:grpSp>
        <p:nvGrpSpPr>
          <p:cNvPr id="10" name="Group 9"/>
          <p:cNvGrpSpPr/>
          <p:nvPr/>
        </p:nvGrpSpPr>
        <p:grpSpPr>
          <a:xfrm>
            <a:off x="9340734" y="457201"/>
            <a:ext cx="2431471" cy="633577"/>
            <a:chOff x="7287491" y="183007"/>
            <a:chExt cx="2431471" cy="633577"/>
          </a:xfrm>
        </p:grpSpPr>
        <p:sp>
          <p:nvSpPr>
            <p:cNvPr id="11" name="Rounded Rectangle 10"/>
            <p:cNvSpPr/>
            <p:nvPr/>
          </p:nvSpPr>
          <p:spPr>
            <a:xfrm>
              <a:off x="7287491" y="275369"/>
              <a:ext cx="942109" cy="44506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ECS</a:t>
              </a:r>
            </a:p>
          </p:txBody>
        </p:sp>
        <p:sp>
          <p:nvSpPr>
            <p:cNvPr id="13" name="Rounded Rectangle 12"/>
            <p:cNvSpPr/>
            <p:nvPr/>
          </p:nvSpPr>
          <p:spPr>
            <a:xfrm>
              <a:off x="8610600" y="183007"/>
              <a:ext cx="1108362" cy="63357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CNA</a:t>
              </a:r>
            </a:p>
          </p:txBody>
        </p:sp>
        <p:cxnSp>
          <p:nvCxnSpPr>
            <p:cNvPr id="14" name="Straight Arrow Connector 13"/>
            <p:cNvCxnSpPr>
              <a:stCxn id="11" idx="3"/>
              <a:endCxn id="13" idx="1"/>
            </p:cNvCxnSpPr>
            <p:nvPr/>
          </p:nvCxnSpPr>
          <p:spPr>
            <a:xfrm>
              <a:off x="8229600" y="497903"/>
              <a:ext cx="381000" cy="18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7675022" y="1828383"/>
            <a:ext cx="4450871" cy="2585323"/>
          </a:xfrm>
          <a:prstGeom prst="rect">
            <a:avLst/>
          </a:prstGeom>
          <a:noFill/>
        </p:spPr>
        <p:txBody>
          <a:bodyPr wrap="square" rtlCol="0">
            <a:spAutoFit/>
          </a:bodyPr>
          <a:lstStyle/>
          <a:p>
            <a:r>
              <a:rPr lang="en-US" dirty="0"/>
              <a:t>Class AB amplifier with Darlington Arrangement </a:t>
            </a:r>
          </a:p>
          <a:p>
            <a:endParaRPr lang="en-US" dirty="0"/>
          </a:p>
          <a:p>
            <a:r>
              <a:rPr lang="en-US" dirty="0"/>
              <a:t>1 watt amplifier.</a:t>
            </a:r>
          </a:p>
          <a:p>
            <a:endParaRPr lang="en-US" dirty="0"/>
          </a:p>
          <a:p>
            <a:r>
              <a:rPr lang="en-US" dirty="0"/>
              <a:t>Used before the antenna in the TX stage.</a:t>
            </a:r>
          </a:p>
          <a:p>
            <a:endParaRPr lang="en-US" dirty="0"/>
          </a:p>
          <a:p>
            <a:r>
              <a:rPr lang="en-US" dirty="0">
                <a:solidFill>
                  <a:srgbClr val="FF0000"/>
                </a:solidFill>
              </a:rPr>
              <a:t>Result: FAILED</a:t>
            </a:r>
          </a:p>
          <a:p>
            <a:endParaRPr lang="en-US" dirty="0"/>
          </a:p>
        </p:txBody>
      </p:sp>
    </p:spTree>
    <p:extLst>
      <p:ext uri="{BB962C8B-B14F-4D97-AF65-F5344CB8AC3E}">
        <p14:creationId xmlns:p14="http://schemas.microsoft.com/office/powerpoint/2010/main" val="2248311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835" y="342714"/>
            <a:ext cx="5626793" cy="858764"/>
          </a:xfrm>
        </p:spPr>
        <p:txBody>
          <a:bodyPr/>
          <a:lstStyle/>
          <a:p>
            <a:r>
              <a:rPr lang="en-US" dirty="0"/>
              <a:t>Testing of PA system</a:t>
            </a:r>
          </a:p>
        </p:txBody>
      </p:sp>
      <p:sp>
        <p:nvSpPr>
          <p:cNvPr id="5" name="Slide Number Placeholder 4">
            <a:extLst>
              <a:ext uri="{FF2B5EF4-FFF2-40B4-BE49-F238E27FC236}">
                <a16:creationId xmlns:a16="http://schemas.microsoft.com/office/drawing/2014/main" id="{357BDF11-62FB-0163-71EB-91FB6CE2DDDF}"/>
              </a:ext>
            </a:extLst>
          </p:cNvPr>
          <p:cNvSpPr>
            <a:spLocks noGrp="1"/>
          </p:cNvSpPr>
          <p:nvPr>
            <p:ph type="sldNum" sz="quarter" idx="12"/>
          </p:nvPr>
        </p:nvSpPr>
        <p:spPr/>
        <p:txBody>
          <a:bodyPr/>
          <a:lstStyle/>
          <a:p>
            <a:fld id="{31C9721D-245C-4B32-A671-639828AC20AE}" type="slidenum">
              <a:rPr lang="en-US" smtClean="0"/>
              <a:t>13</a:t>
            </a:fld>
            <a:endParaRPr lang="en-US"/>
          </a:p>
        </p:txBody>
      </p:sp>
      <p:sp>
        <p:nvSpPr>
          <p:cNvPr id="9" name="TextBox 8"/>
          <p:cNvSpPr txBox="1"/>
          <p:nvPr/>
        </p:nvSpPr>
        <p:spPr>
          <a:xfrm>
            <a:off x="123085" y="6455578"/>
            <a:ext cx="1588897" cy="369332"/>
          </a:xfrm>
          <a:prstGeom prst="rect">
            <a:avLst/>
          </a:prstGeom>
          <a:noFill/>
        </p:spPr>
        <p:txBody>
          <a:bodyPr wrap="none" rtlCol="0">
            <a:spAutoFit/>
          </a:bodyPr>
          <a:lstStyle/>
          <a:p>
            <a:r>
              <a:rPr lang="en-US" dirty="0"/>
              <a:t>Hanna </a:t>
            </a:r>
            <a:r>
              <a:rPr lang="en-US" dirty="0" err="1"/>
              <a:t>Abboud</a:t>
            </a:r>
            <a:endParaRPr lang="en-US" dirty="0"/>
          </a:p>
        </p:txBody>
      </p:sp>
      <p:grpSp>
        <p:nvGrpSpPr>
          <p:cNvPr id="10" name="Group 9"/>
          <p:cNvGrpSpPr/>
          <p:nvPr/>
        </p:nvGrpSpPr>
        <p:grpSpPr>
          <a:xfrm>
            <a:off x="9340734" y="457201"/>
            <a:ext cx="2431471" cy="633577"/>
            <a:chOff x="7287491" y="183007"/>
            <a:chExt cx="2431471" cy="633577"/>
          </a:xfrm>
        </p:grpSpPr>
        <p:sp>
          <p:nvSpPr>
            <p:cNvPr id="11" name="Rounded Rectangle 10"/>
            <p:cNvSpPr/>
            <p:nvPr/>
          </p:nvSpPr>
          <p:spPr>
            <a:xfrm>
              <a:off x="7287491" y="275369"/>
              <a:ext cx="942109" cy="44506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ECS</a:t>
              </a:r>
            </a:p>
          </p:txBody>
        </p:sp>
        <p:sp>
          <p:nvSpPr>
            <p:cNvPr id="13" name="Rounded Rectangle 12"/>
            <p:cNvSpPr/>
            <p:nvPr/>
          </p:nvSpPr>
          <p:spPr>
            <a:xfrm>
              <a:off x="8610600" y="183007"/>
              <a:ext cx="1108362" cy="63357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CNA</a:t>
              </a:r>
            </a:p>
          </p:txBody>
        </p:sp>
        <p:cxnSp>
          <p:nvCxnSpPr>
            <p:cNvPr id="14" name="Straight Arrow Connector 13"/>
            <p:cNvCxnSpPr>
              <a:stCxn id="11" idx="3"/>
              <a:endCxn id="13" idx="1"/>
            </p:cNvCxnSpPr>
            <p:nvPr/>
          </p:nvCxnSpPr>
          <p:spPr>
            <a:xfrm>
              <a:off x="8229600" y="497903"/>
              <a:ext cx="381000" cy="18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7675022" y="1828383"/>
            <a:ext cx="4450871" cy="2585323"/>
          </a:xfrm>
          <a:prstGeom prst="rect">
            <a:avLst/>
          </a:prstGeom>
          <a:noFill/>
        </p:spPr>
        <p:txBody>
          <a:bodyPr wrap="square" rtlCol="0">
            <a:spAutoFit/>
          </a:bodyPr>
          <a:lstStyle/>
          <a:p>
            <a:r>
              <a:rPr lang="en-US" dirty="0"/>
              <a:t>Class C Amplifier with matching circuit</a:t>
            </a:r>
          </a:p>
          <a:p>
            <a:endParaRPr lang="en-US" dirty="0"/>
          </a:p>
          <a:p>
            <a:r>
              <a:rPr lang="en-US" dirty="0"/>
              <a:t>1 watt amplifier.</a:t>
            </a:r>
          </a:p>
          <a:p>
            <a:endParaRPr lang="en-US" dirty="0"/>
          </a:p>
          <a:p>
            <a:r>
              <a:rPr lang="en-US" dirty="0"/>
              <a:t>Used before the antenna in the TX stage.</a:t>
            </a:r>
          </a:p>
          <a:p>
            <a:endParaRPr lang="en-US" dirty="0"/>
          </a:p>
          <a:p>
            <a:r>
              <a:rPr lang="en-US" dirty="0">
                <a:solidFill>
                  <a:srgbClr val="FF0000"/>
                </a:solidFill>
              </a:rPr>
              <a:t>Result: Still not very sure! Some parameters have to be tuned…</a:t>
            </a:r>
          </a:p>
          <a:p>
            <a:endParaRPr lang="en-US" dirty="0"/>
          </a:p>
        </p:txBody>
      </p:sp>
      <p:pic>
        <p:nvPicPr>
          <p:cNvPr id="3" name="Picture 2">
            <a:extLst>
              <a:ext uri="{FF2B5EF4-FFF2-40B4-BE49-F238E27FC236}">
                <a16:creationId xmlns:a16="http://schemas.microsoft.com/office/drawing/2014/main" id="{940E6C4A-708D-8AA3-E82E-89127DDC9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35231"/>
            <a:ext cx="7675022" cy="3609659"/>
          </a:xfrm>
          <a:prstGeom prst="rect">
            <a:avLst/>
          </a:prstGeom>
        </p:spPr>
      </p:pic>
    </p:spTree>
    <p:extLst>
      <p:ext uri="{BB962C8B-B14F-4D97-AF65-F5344CB8AC3E}">
        <p14:creationId xmlns:p14="http://schemas.microsoft.com/office/powerpoint/2010/main" val="3864338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interface chip</a:t>
            </a:r>
          </a:p>
        </p:txBody>
      </p:sp>
      <p:sp>
        <p:nvSpPr>
          <p:cNvPr id="14" name="Slide Number Placeholder 13">
            <a:extLst>
              <a:ext uri="{FF2B5EF4-FFF2-40B4-BE49-F238E27FC236}">
                <a16:creationId xmlns:a16="http://schemas.microsoft.com/office/drawing/2014/main" id="{73949F7B-376A-FC27-68CC-DF5E2616FACE}"/>
              </a:ext>
            </a:extLst>
          </p:cNvPr>
          <p:cNvSpPr>
            <a:spLocks noGrp="1"/>
          </p:cNvSpPr>
          <p:nvPr>
            <p:ph type="sldNum" sz="quarter" idx="12"/>
          </p:nvPr>
        </p:nvSpPr>
        <p:spPr/>
        <p:txBody>
          <a:bodyPr/>
          <a:lstStyle/>
          <a:p>
            <a:fld id="{31C9721D-245C-4B32-A671-639828AC20AE}" type="slidenum">
              <a:rPr lang="en-US" smtClean="0"/>
              <a:t>14</a:t>
            </a:fld>
            <a:endParaRPr lang="en-US"/>
          </a:p>
        </p:txBody>
      </p:sp>
      <p:pic>
        <p:nvPicPr>
          <p:cNvPr id="8" name="Picture 7">
            <a:extLst>
              <a:ext uri="{FF2B5EF4-FFF2-40B4-BE49-F238E27FC236}">
                <a16:creationId xmlns:a16="http://schemas.microsoft.com/office/drawing/2014/main" id="{C2BD5CDD-F992-9756-AF5A-FC1E5DFC5EB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8875" y1="45184" x2="38875" y2="45184"/>
                        <a14:foregroundMark x1="37750" y1="48159" x2="37750" y2="48159"/>
                        <a14:foregroundMark x1="34750" y1="46742" x2="34750" y2="46742"/>
                        <a14:foregroundMark x1="41875" y1="43343" x2="41875" y2="43343"/>
                        <a14:foregroundMark x1="46750" y1="43626" x2="46750" y2="43626"/>
                        <a14:foregroundMark x1="52875" y1="40652" x2="52875" y2="40652"/>
                        <a14:foregroundMark x1="57375" y1="39802" x2="57375" y2="39802"/>
                        <a14:foregroundMark x1="58625" y1="40652" x2="58625" y2="40652"/>
                        <a14:foregroundMark x1="65125" y1="38102" x2="65125" y2="38102"/>
                        <a14:foregroundMark x1="24875" y1="42776" x2="24875" y2="42776"/>
                        <a14:foregroundMark x1="21125" y1="35977" x2="21125" y2="35977"/>
                        <a14:foregroundMark x1="35125" y1="33286" x2="35125" y2="33286"/>
                        <a14:foregroundMark x1="35875" y1="32295" x2="35875" y2="32295"/>
                        <a14:foregroundMark x1="34750" y1="31870" x2="34750" y2="31870"/>
                        <a14:foregroundMark x1="37000" y1="34419" x2="37000" y2="34419"/>
                        <a14:foregroundMark x1="42875" y1="32720" x2="42875" y2="32720"/>
                        <a14:foregroundMark x1="45000" y1="31870" x2="45000" y2="31870"/>
                        <a14:foregroundMark x1="50875" y1="30595" x2="50875" y2="30595"/>
                        <a14:foregroundMark x1="56250" y1="30028" x2="56250" y2="30028"/>
                        <a14:foregroundMark x1="62250" y1="28329" x2="62250" y2="28329"/>
                        <a14:foregroundMark x1="67625" y1="26346" x2="67625" y2="26346"/>
                        <a14:foregroundMark x1="73375" y1="25779" x2="73375" y2="25779"/>
                        <a14:foregroundMark x1="24625" y1="88952" x2="24625" y2="88952"/>
                        <a14:foregroundMark x1="24625" y1="96317" x2="24625" y2="96317"/>
                        <a14:foregroundMark x1="25750" y1="96317" x2="25750" y2="96317"/>
                        <a14:foregroundMark x1="33000" y1="93626" x2="33000" y2="93626"/>
                        <a14:foregroundMark x1="33125" y1="96884" x2="33125" y2="96884"/>
                        <a14:foregroundMark x1="31250" y1="88102" x2="31250" y2="88102"/>
                        <a14:foregroundMark x1="40875" y1="92493" x2="40875" y2="92493"/>
                        <a14:foregroundMark x1="40500" y1="94618" x2="40500" y2="94618"/>
                        <a14:foregroundMark x1="49625" y1="90368" x2="49625" y2="90368"/>
                        <a14:foregroundMark x1="48500" y1="91926" x2="48500" y2="91926"/>
                        <a14:foregroundMark x1="56000" y1="89235" x2="56000" y2="89235"/>
                        <a14:foregroundMark x1="55625" y1="87960" x2="55625" y2="87960"/>
                        <a14:foregroundMark x1="64500" y1="87677" x2="64500" y2="87677"/>
                        <a14:foregroundMark x1="64125" y1="85836" x2="64125" y2="85836"/>
                        <a14:foregroundMark x1="62625" y1="80170" x2="62625" y2="80170"/>
                        <a14:foregroundMark x1="72500" y1="86261" x2="72500" y2="86261"/>
                        <a14:foregroundMark x1="71375" y1="84844" x2="71375" y2="84844"/>
                        <a14:foregroundMark x1="70750" y1="79320" x2="70750" y2="79320"/>
                        <a14:foregroundMark x1="80000" y1="83711" x2="80000" y2="83711"/>
                        <a14:foregroundMark x1="78500" y1="81445" x2="78500" y2="81445"/>
                        <a14:foregroundMark x1="77625" y1="76346" x2="77625" y2="76346"/>
                        <a14:foregroundMark x1="86250" y1="81445" x2="86250" y2="81445"/>
                        <a14:foregroundMark x1="86625" y1="78045" x2="86625" y2="78045"/>
                        <a14:foregroundMark x1="84875" y1="74788" x2="84875" y2="74788"/>
                        <a14:foregroundMark x1="95375" y1="79603" x2="95375" y2="79603"/>
                        <a14:foregroundMark x1="94625" y1="78895" x2="94625" y2="78895"/>
                        <a14:foregroundMark x1="93000" y1="73229" x2="93000" y2="73229"/>
                        <a14:foregroundMark x1="23875" y1="31586" x2="23875" y2="31586"/>
                        <a14:foregroundMark x1="22000" y1="32295" x2="22000" y2="32295"/>
                        <a14:foregroundMark x1="19875" y1="32861" x2="19875" y2="32861"/>
                        <a14:foregroundMark x1="18000" y1="34136" x2="18000" y2="34136"/>
                        <a14:foregroundMark x1="20750" y1="39943" x2="20750" y2="39943"/>
                        <a14:foregroundMark x1="38625" y1="32720" x2="38625" y2="32720"/>
                        <a14:foregroundMark x1="56250" y1="27620" x2="56250" y2="27620"/>
                        <a14:foregroundMark x1="76125" y1="25779" x2="76125" y2="25779"/>
                        <a14:foregroundMark x1="93500" y1="80595" x2="93500" y2="80595"/>
                      </a14:backgroundRemoval>
                    </a14:imgEffect>
                  </a14:imgLayer>
                </a14:imgProps>
              </a:ext>
              <a:ext uri="{28A0092B-C50C-407E-A947-70E740481C1C}">
                <a14:useLocalDpi xmlns:a14="http://schemas.microsoft.com/office/drawing/2010/main" val="0"/>
              </a:ext>
            </a:extLst>
          </a:blip>
          <a:stretch>
            <a:fillRect/>
          </a:stretch>
        </p:blipFill>
        <p:spPr>
          <a:xfrm>
            <a:off x="1797629" y="2168441"/>
            <a:ext cx="1709225" cy="1508391"/>
          </a:xfrm>
          <a:prstGeom prst="rect">
            <a:avLst/>
          </a:prstGeom>
        </p:spPr>
      </p:pic>
      <p:sp>
        <p:nvSpPr>
          <p:cNvPr id="9" name="Title 1">
            <a:extLst>
              <a:ext uri="{FF2B5EF4-FFF2-40B4-BE49-F238E27FC236}">
                <a16:creationId xmlns:a16="http://schemas.microsoft.com/office/drawing/2014/main" id="{AFCACD6B-5755-2DBA-967E-929DFEFC5D34}"/>
              </a:ext>
            </a:extLst>
          </p:cNvPr>
          <p:cNvSpPr txBox="1">
            <a:spLocks/>
          </p:cNvSpPr>
          <p:nvPr/>
        </p:nvSpPr>
        <p:spPr>
          <a:xfrm>
            <a:off x="1447981" y="3676832"/>
            <a:ext cx="2689880"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solidFill>
              </a:rPr>
              <a:t>Microchip MCP2210</a:t>
            </a:r>
          </a:p>
          <a:p>
            <a:r>
              <a:rPr lang="en-US" sz="2000" dirty="0">
                <a:solidFill>
                  <a:schemeClr val="tx1"/>
                </a:solidFill>
              </a:rPr>
              <a:t>SPI-based </a:t>
            </a:r>
          </a:p>
        </p:txBody>
      </p:sp>
      <p:pic>
        <p:nvPicPr>
          <p:cNvPr id="11" name="Picture 10">
            <a:extLst>
              <a:ext uri="{FF2B5EF4-FFF2-40B4-BE49-F238E27FC236}">
                <a16:creationId xmlns:a16="http://schemas.microsoft.com/office/drawing/2014/main" id="{1DC36337-5664-1DDF-5FFA-AAD26546F0F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8800" b="72200" l="19200" r="85600">
                        <a14:foregroundMark x1="33400" y1="54800" x2="33400" y2="54800"/>
                        <a14:foregroundMark x1="30400" y1="54600" x2="30400" y2="54600"/>
                        <a14:foregroundMark x1="30400" y1="53200" x2="30400" y2="53200"/>
                        <a14:foregroundMark x1="30400" y1="56000" x2="30400" y2="56000"/>
                        <a14:foregroundMark x1="29000" y1="57400" x2="29000" y2="57400"/>
                        <a14:foregroundMark x1="29000" y1="58800" x2="29000" y2="58800"/>
                        <a14:foregroundMark x1="29600" y1="59600" x2="29600" y2="59600"/>
                        <a14:foregroundMark x1="37800" y1="56600" x2="37800" y2="56600"/>
                        <a14:foregroundMark x1="37800" y1="55800" x2="37800" y2="55800"/>
                        <a14:foregroundMark x1="36600" y1="58000" x2="36600" y2="58000"/>
                        <a14:foregroundMark x1="36600" y1="60200" x2="36600" y2="60200"/>
                        <a14:foregroundMark x1="36600" y1="61400" x2="36600" y2="61400"/>
                        <a14:foregroundMark x1="37400" y1="61000" x2="37400" y2="61000"/>
                        <a14:foregroundMark x1="35400" y1="61200" x2="35400" y2="61200"/>
                        <a14:foregroundMark x1="72800" y1="63400" x2="73600" y2="62400"/>
                        <a14:foregroundMark x1="73800" y1="62600" x2="73800" y2="62600"/>
                        <a14:foregroundMark x1="75000" y1="63000" x2="75000" y2="63000"/>
                        <a14:foregroundMark x1="74800" y1="64600" x2="74800" y2="64600"/>
                        <a14:foregroundMark x1="73600" y1="65800" x2="73600" y2="65800"/>
                        <a14:foregroundMark x1="73600" y1="68000" x2="73600" y2="68000"/>
                        <a14:foregroundMark x1="72800" y1="70600" x2="72800" y2="70600"/>
                        <a14:foregroundMark x1="73400" y1="69600" x2="73400" y2="69600"/>
                        <a14:foregroundMark x1="73000" y1="69600" x2="73000" y2="69600"/>
                        <a14:foregroundMark x1="72600" y1="69400" x2="72600" y2="69400"/>
                        <a14:foregroundMark x1="72600" y1="68000" x2="72600" y2="68000"/>
                        <a14:foregroundMark x1="70200" y1="64800" x2="70200" y2="64800"/>
                        <a14:foregroundMark x1="70200" y1="65200" x2="70200" y2="65200"/>
                        <a14:foregroundMark x1="69800" y1="66600" x2="69800" y2="66600"/>
                        <a14:foregroundMark x1="69000" y1="67200" x2="69000" y2="67200"/>
                        <a14:foregroundMark x1="68400" y1="67600" x2="68400" y2="67600"/>
                        <a14:foregroundMark x1="68400" y1="67600" x2="68400" y2="67600"/>
                        <a14:foregroundMark x1="66800" y1="68000" x2="66200" y2="68000"/>
                        <a14:foregroundMark x1="72200" y1="71200" x2="21000" y2="59400"/>
                        <a14:foregroundMark x1="21000" y1="59400" x2="19600" y2="50600"/>
                      </a14:backgroundRemoval>
                    </a14:imgEffect>
                  </a14:imgLayer>
                </a14:imgProps>
              </a:ext>
              <a:ext uri="{28A0092B-C50C-407E-A947-70E740481C1C}">
                <a14:useLocalDpi xmlns:a14="http://schemas.microsoft.com/office/drawing/2010/main" val="0"/>
              </a:ext>
            </a:extLst>
          </a:blip>
          <a:stretch>
            <a:fillRect/>
          </a:stretch>
        </p:blipFill>
        <p:spPr>
          <a:xfrm>
            <a:off x="8104378" y="1662546"/>
            <a:ext cx="2727591" cy="2745586"/>
          </a:xfrm>
          <a:prstGeom prst="rect">
            <a:avLst/>
          </a:prstGeom>
        </p:spPr>
      </p:pic>
      <p:sp>
        <p:nvSpPr>
          <p:cNvPr id="13" name="Title 1">
            <a:extLst>
              <a:ext uri="{FF2B5EF4-FFF2-40B4-BE49-F238E27FC236}">
                <a16:creationId xmlns:a16="http://schemas.microsoft.com/office/drawing/2014/main" id="{70605A3F-7F5F-7C2A-4C72-BFF2872AAACF}"/>
              </a:ext>
            </a:extLst>
          </p:cNvPr>
          <p:cNvSpPr txBox="1">
            <a:spLocks/>
          </p:cNvSpPr>
          <p:nvPr/>
        </p:nvSpPr>
        <p:spPr>
          <a:xfrm>
            <a:off x="8193934" y="3676832"/>
            <a:ext cx="2689880"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solidFill>
              </a:rPr>
              <a:t>CH340G</a:t>
            </a:r>
          </a:p>
          <a:p>
            <a:r>
              <a:rPr lang="en-US" sz="2000" dirty="0">
                <a:solidFill>
                  <a:schemeClr val="tx1"/>
                </a:solidFill>
              </a:rPr>
              <a:t>UART-based </a:t>
            </a:r>
          </a:p>
        </p:txBody>
      </p:sp>
      <p:sp>
        <p:nvSpPr>
          <p:cNvPr id="18" name="TextBox 17"/>
          <p:cNvSpPr txBox="1"/>
          <p:nvPr/>
        </p:nvSpPr>
        <p:spPr>
          <a:xfrm>
            <a:off x="123085" y="6455578"/>
            <a:ext cx="1386983" cy="369332"/>
          </a:xfrm>
          <a:prstGeom prst="rect">
            <a:avLst/>
          </a:prstGeom>
          <a:noFill/>
        </p:spPr>
        <p:txBody>
          <a:bodyPr wrap="none" rtlCol="0">
            <a:spAutoFit/>
          </a:bodyPr>
          <a:lstStyle/>
          <a:p>
            <a:r>
              <a:rPr lang="en-US" dirty="0"/>
              <a:t>Raja </a:t>
            </a:r>
            <a:r>
              <a:rPr lang="en-US" dirty="0" err="1"/>
              <a:t>Mourad</a:t>
            </a:r>
            <a:endParaRPr lang="en-US" dirty="0"/>
          </a:p>
        </p:txBody>
      </p:sp>
      <p:grpSp>
        <p:nvGrpSpPr>
          <p:cNvPr id="19" name="Group 18"/>
          <p:cNvGrpSpPr/>
          <p:nvPr/>
        </p:nvGrpSpPr>
        <p:grpSpPr>
          <a:xfrm>
            <a:off x="9340734" y="457201"/>
            <a:ext cx="2431471" cy="633577"/>
            <a:chOff x="7287491" y="183007"/>
            <a:chExt cx="2431471" cy="633577"/>
          </a:xfrm>
        </p:grpSpPr>
        <p:sp>
          <p:nvSpPr>
            <p:cNvPr id="20" name="Rounded Rectangle 19"/>
            <p:cNvSpPr/>
            <p:nvPr/>
          </p:nvSpPr>
          <p:spPr>
            <a:xfrm>
              <a:off x="7287491" y="275369"/>
              <a:ext cx="942109" cy="44506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ECS</a:t>
              </a:r>
            </a:p>
          </p:txBody>
        </p:sp>
        <p:sp>
          <p:nvSpPr>
            <p:cNvPr id="21" name="Rounded Rectangle 20"/>
            <p:cNvSpPr/>
            <p:nvPr/>
          </p:nvSpPr>
          <p:spPr>
            <a:xfrm>
              <a:off x="8610600" y="183007"/>
              <a:ext cx="1108362" cy="63357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CNA</a:t>
              </a:r>
            </a:p>
          </p:txBody>
        </p:sp>
        <p:cxnSp>
          <p:nvCxnSpPr>
            <p:cNvPr id="22" name="Straight Arrow Connector 21"/>
            <p:cNvCxnSpPr>
              <a:stCxn id="20" idx="3"/>
              <a:endCxn id="21" idx="1"/>
            </p:cNvCxnSpPr>
            <p:nvPr/>
          </p:nvCxnSpPr>
          <p:spPr>
            <a:xfrm>
              <a:off x="8229600" y="497903"/>
              <a:ext cx="381000" cy="18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3944086" y="2322421"/>
            <a:ext cx="4160292" cy="923330"/>
          </a:xfrm>
          <a:prstGeom prst="rect">
            <a:avLst/>
          </a:prstGeom>
          <a:noFill/>
        </p:spPr>
        <p:txBody>
          <a:bodyPr wrap="square" rtlCol="0">
            <a:spAutoFit/>
          </a:bodyPr>
          <a:lstStyle/>
          <a:p>
            <a:pPr algn="ctr"/>
            <a:r>
              <a:rPr lang="en-US" dirty="0"/>
              <a:t>These chips are to be used as an interface between the RF system and the controller system.</a:t>
            </a:r>
          </a:p>
        </p:txBody>
      </p:sp>
    </p:spTree>
    <p:extLst>
      <p:ext uri="{BB962C8B-B14F-4D97-AF65-F5344CB8AC3E}">
        <p14:creationId xmlns:p14="http://schemas.microsoft.com/office/powerpoint/2010/main" val="166378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Synthesizer</a:t>
            </a:r>
          </a:p>
        </p:txBody>
      </p:sp>
      <p:sp>
        <p:nvSpPr>
          <p:cNvPr id="3" name="Content Placeholder 2">
            <a:extLst>
              <a:ext uri="{FF2B5EF4-FFF2-40B4-BE49-F238E27FC236}">
                <a16:creationId xmlns:a16="http://schemas.microsoft.com/office/drawing/2014/main" id="{F704D2C6-FA3D-5F1B-CB9F-911176B82EE7}"/>
              </a:ext>
            </a:extLst>
          </p:cNvPr>
          <p:cNvSpPr>
            <a:spLocks noGrp="1"/>
          </p:cNvSpPr>
          <p:nvPr>
            <p:ph idx="1"/>
          </p:nvPr>
        </p:nvSpPr>
        <p:spPr>
          <a:xfrm>
            <a:off x="671793" y="1959894"/>
            <a:ext cx="11100412" cy="3752527"/>
          </a:xfrm>
        </p:spPr>
        <p:txBody>
          <a:bodyPr>
            <a:normAutofit/>
          </a:bodyPr>
          <a:lstStyle/>
          <a:p>
            <a:pPr>
              <a:buFont typeface="Arial" panose="020B0604020202020204" pitchFamily="34" charset="0"/>
              <a:buChar char="•"/>
            </a:pPr>
            <a:r>
              <a:rPr lang="en-US" sz="2400" dirty="0">
                <a:solidFill>
                  <a:schemeClr val="tx1"/>
                </a:solidFill>
                <a:latin typeface="+mj-lt"/>
                <a:cs typeface="Arial" panose="020B0604020202020204" pitchFamily="34" charset="0"/>
              </a:rPr>
              <a:t>We relied on crystal oscillator for low frequency With f=16Mhz</a:t>
            </a:r>
          </a:p>
          <a:p>
            <a:pPr>
              <a:buFont typeface="Arial" panose="020B0604020202020204" pitchFamily="34" charset="0"/>
              <a:buChar char="•"/>
            </a:pPr>
            <a:endParaRPr lang="en-US" sz="2400" dirty="0">
              <a:solidFill>
                <a:schemeClr val="tx1"/>
              </a:solidFill>
              <a:latin typeface="+mj-lt"/>
              <a:cs typeface="Arial" panose="020B0604020202020204" pitchFamily="34" charset="0"/>
            </a:endParaRPr>
          </a:p>
          <a:p>
            <a:pPr>
              <a:buFont typeface="Arial" panose="020B0604020202020204" pitchFamily="34" charset="0"/>
              <a:buChar char="•"/>
            </a:pPr>
            <a:r>
              <a:rPr lang="en-US" sz="2400" dirty="0">
                <a:solidFill>
                  <a:schemeClr val="tx1"/>
                </a:solidFill>
                <a:latin typeface="+mj-lt"/>
                <a:cs typeface="Arial" panose="020B0604020202020204" pitchFamily="34" charset="0"/>
              </a:rPr>
              <a:t>Using a frequency synthesis chip such as the ADF4351 from Analog Devices or the MAX2870 from Maxim Integrated.</a:t>
            </a:r>
          </a:p>
          <a:p>
            <a:pPr>
              <a:buFont typeface="Arial" panose="020B0604020202020204" pitchFamily="34" charset="0"/>
              <a:buChar char="•"/>
            </a:pPr>
            <a:endParaRPr lang="en-US" sz="2400" dirty="0">
              <a:solidFill>
                <a:schemeClr val="tx1"/>
              </a:solidFill>
              <a:latin typeface="+mj-lt"/>
              <a:cs typeface="Arial" panose="020B0604020202020204" pitchFamily="34" charset="0"/>
            </a:endParaRPr>
          </a:p>
          <a:p>
            <a:pPr>
              <a:buFont typeface="Arial" panose="020B0604020202020204" pitchFamily="34" charset="0"/>
              <a:buChar char="•"/>
            </a:pPr>
            <a:r>
              <a:rPr lang="en-US" sz="2400" dirty="0">
                <a:solidFill>
                  <a:schemeClr val="tx1"/>
                </a:solidFill>
                <a:latin typeface="+mj-lt"/>
                <a:cs typeface="Arial" panose="020B0604020202020204" pitchFamily="34" charset="0"/>
              </a:rPr>
              <a:t> These chips provide a PLL (Phase Locked Loop) that can generate an output frequency in the range of 2.2 GHz to 2.6 GHz. Connect the output of the buffer amplifier to the input of the frequency synthesis chip</a:t>
            </a:r>
          </a:p>
          <a:p>
            <a:pPr>
              <a:buFont typeface="Arial" panose="020B0604020202020204" pitchFamily="34" charset="0"/>
              <a:buChar char="•"/>
            </a:pPr>
            <a:endParaRPr lang="en-US" sz="2400" dirty="0">
              <a:solidFill>
                <a:schemeClr val="tx1"/>
              </a:solidFill>
              <a:latin typeface="+mj-lt"/>
            </a:endParaRPr>
          </a:p>
        </p:txBody>
      </p:sp>
      <p:sp>
        <p:nvSpPr>
          <p:cNvPr id="4" name="Slide Number Placeholder 3">
            <a:extLst>
              <a:ext uri="{FF2B5EF4-FFF2-40B4-BE49-F238E27FC236}">
                <a16:creationId xmlns:a16="http://schemas.microsoft.com/office/drawing/2014/main" id="{82EBCA96-57E0-F5AD-AF08-970D3BCBFEF0}"/>
              </a:ext>
            </a:extLst>
          </p:cNvPr>
          <p:cNvSpPr>
            <a:spLocks noGrp="1"/>
          </p:cNvSpPr>
          <p:nvPr>
            <p:ph type="sldNum" sz="quarter" idx="12"/>
          </p:nvPr>
        </p:nvSpPr>
        <p:spPr/>
        <p:txBody>
          <a:bodyPr/>
          <a:lstStyle/>
          <a:p>
            <a:fld id="{31C9721D-245C-4B32-A671-639828AC20AE}" type="slidenum">
              <a:rPr lang="en-US" smtClean="0"/>
              <a:t>15</a:t>
            </a:fld>
            <a:endParaRPr lang="en-US"/>
          </a:p>
        </p:txBody>
      </p:sp>
      <p:sp>
        <p:nvSpPr>
          <p:cNvPr id="10" name="TextBox 9"/>
          <p:cNvSpPr txBox="1"/>
          <p:nvPr/>
        </p:nvSpPr>
        <p:spPr>
          <a:xfrm>
            <a:off x="123085" y="6455578"/>
            <a:ext cx="1603259" cy="369332"/>
          </a:xfrm>
          <a:prstGeom prst="rect">
            <a:avLst/>
          </a:prstGeom>
          <a:noFill/>
        </p:spPr>
        <p:txBody>
          <a:bodyPr wrap="none" rtlCol="0">
            <a:spAutoFit/>
          </a:bodyPr>
          <a:lstStyle/>
          <a:p>
            <a:r>
              <a:rPr lang="en-US" dirty="0"/>
              <a:t>Ahmad </a:t>
            </a:r>
            <a:r>
              <a:rPr lang="en-US" dirty="0" err="1"/>
              <a:t>Awwad</a:t>
            </a:r>
            <a:endParaRPr lang="en-US" dirty="0"/>
          </a:p>
        </p:txBody>
      </p:sp>
      <p:grpSp>
        <p:nvGrpSpPr>
          <p:cNvPr id="11" name="Group 10"/>
          <p:cNvGrpSpPr/>
          <p:nvPr/>
        </p:nvGrpSpPr>
        <p:grpSpPr>
          <a:xfrm>
            <a:off x="9340734" y="457201"/>
            <a:ext cx="2431471" cy="633577"/>
            <a:chOff x="7287491" y="183007"/>
            <a:chExt cx="2431471" cy="633577"/>
          </a:xfrm>
        </p:grpSpPr>
        <p:sp>
          <p:nvSpPr>
            <p:cNvPr id="13" name="Rounded Rectangle 12"/>
            <p:cNvSpPr/>
            <p:nvPr/>
          </p:nvSpPr>
          <p:spPr>
            <a:xfrm>
              <a:off x="7287491" y="275369"/>
              <a:ext cx="942109" cy="44506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ECS</a:t>
              </a:r>
            </a:p>
          </p:txBody>
        </p:sp>
        <p:sp>
          <p:nvSpPr>
            <p:cNvPr id="14" name="Rounded Rectangle 13"/>
            <p:cNvSpPr/>
            <p:nvPr/>
          </p:nvSpPr>
          <p:spPr>
            <a:xfrm>
              <a:off x="8610600" y="183007"/>
              <a:ext cx="1108362" cy="63357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CNA</a:t>
              </a:r>
            </a:p>
          </p:txBody>
        </p:sp>
        <p:cxnSp>
          <p:nvCxnSpPr>
            <p:cNvPr id="15" name="Straight Arrow Connector 14"/>
            <p:cNvCxnSpPr>
              <a:stCxn id="13" idx="3"/>
              <a:endCxn id="14" idx="1"/>
            </p:cNvCxnSpPr>
            <p:nvPr/>
          </p:nvCxnSpPr>
          <p:spPr>
            <a:xfrm>
              <a:off x="8229600" y="497903"/>
              <a:ext cx="381000" cy="18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2715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Synthesizer</a:t>
            </a:r>
          </a:p>
        </p:txBody>
      </p:sp>
      <p:sp>
        <p:nvSpPr>
          <p:cNvPr id="7" name="Slide Number Placeholder 6">
            <a:extLst>
              <a:ext uri="{FF2B5EF4-FFF2-40B4-BE49-F238E27FC236}">
                <a16:creationId xmlns:a16="http://schemas.microsoft.com/office/drawing/2014/main" id="{1A3981AF-7D7C-F1AD-9072-0F0394585FF7}"/>
              </a:ext>
            </a:extLst>
          </p:cNvPr>
          <p:cNvSpPr>
            <a:spLocks noGrp="1"/>
          </p:cNvSpPr>
          <p:nvPr>
            <p:ph type="sldNum" sz="quarter" idx="12"/>
          </p:nvPr>
        </p:nvSpPr>
        <p:spPr/>
        <p:txBody>
          <a:bodyPr/>
          <a:lstStyle/>
          <a:p>
            <a:fld id="{31C9721D-245C-4B32-A671-639828AC20AE}" type="slidenum">
              <a:rPr lang="en-US" smtClean="0"/>
              <a:t>16</a:t>
            </a:fld>
            <a:endParaRPr lang="en-US"/>
          </a:p>
        </p:txBody>
      </p:sp>
      <p:pic>
        <p:nvPicPr>
          <p:cNvPr id="6" name="Picture 2" descr="ADF4351 Pin Configuration">
            <a:extLst>
              <a:ext uri="{FF2B5EF4-FFF2-40B4-BE49-F238E27FC236}">
                <a16:creationId xmlns:a16="http://schemas.microsoft.com/office/drawing/2014/main" id="{4A3A3820-67AA-E67D-8929-5FD60AC5C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388" y="1765068"/>
            <a:ext cx="4524183" cy="4524183"/>
          </a:xfrm>
          <a:prstGeom prst="rect">
            <a:avLst/>
          </a:prstGeom>
          <a:noFill/>
          <a:effectLst>
            <a:outerShdw blurRad="25400" dir="17880000">
              <a:srgbClr val="000000">
                <a:alpha val="46000"/>
              </a:srgb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23085" y="6455578"/>
            <a:ext cx="1603259" cy="369332"/>
          </a:xfrm>
          <a:prstGeom prst="rect">
            <a:avLst/>
          </a:prstGeom>
          <a:noFill/>
        </p:spPr>
        <p:txBody>
          <a:bodyPr wrap="none" rtlCol="0">
            <a:spAutoFit/>
          </a:bodyPr>
          <a:lstStyle/>
          <a:p>
            <a:r>
              <a:rPr lang="en-US" dirty="0"/>
              <a:t>Ahmad </a:t>
            </a:r>
            <a:r>
              <a:rPr lang="en-US" dirty="0" err="1"/>
              <a:t>Awwad</a:t>
            </a:r>
            <a:endParaRPr lang="en-US" dirty="0"/>
          </a:p>
        </p:txBody>
      </p:sp>
      <p:grpSp>
        <p:nvGrpSpPr>
          <p:cNvPr id="14" name="Group 13"/>
          <p:cNvGrpSpPr/>
          <p:nvPr/>
        </p:nvGrpSpPr>
        <p:grpSpPr>
          <a:xfrm>
            <a:off x="9340734" y="457201"/>
            <a:ext cx="2431471" cy="633577"/>
            <a:chOff x="7287491" y="183007"/>
            <a:chExt cx="2431471" cy="633577"/>
          </a:xfrm>
        </p:grpSpPr>
        <p:sp>
          <p:nvSpPr>
            <p:cNvPr id="15" name="Rounded Rectangle 14"/>
            <p:cNvSpPr/>
            <p:nvPr/>
          </p:nvSpPr>
          <p:spPr>
            <a:xfrm>
              <a:off x="7287491" y="275369"/>
              <a:ext cx="942109" cy="44506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ECS</a:t>
              </a:r>
            </a:p>
          </p:txBody>
        </p:sp>
        <p:sp>
          <p:nvSpPr>
            <p:cNvPr id="16" name="Rounded Rectangle 15"/>
            <p:cNvSpPr/>
            <p:nvPr/>
          </p:nvSpPr>
          <p:spPr>
            <a:xfrm>
              <a:off x="8610600" y="183007"/>
              <a:ext cx="1108362" cy="63357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CNA</a:t>
              </a:r>
            </a:p>
          </p:txBody>
        </p:sp>
        <p:cxnSp>
          <p:nvCxnSpPr>
            <p:cNvPr id="17" name="Straight Arrow Connector 16"/>
            <p:cNvCxnSpPr>
              <a:stCxn id="15" idx="3"/>
              <a:endCxn id="16" idx="1"/>
            </p:cNvCxnSpPr>
            <p:nvPr/>
          </p:nvCxnSpPr>
          <p:spPr>
            <a:xfrm>
              <a:off x="8229600" y="497903"/>
              <a:ext cx="381000" cy="18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84518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F59004-F02E-A4A3-AFCB-C85ADEBD7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738" y="1580050"/>
            <a:ext cx="8212524" cy="4603433"/>
          </a:xfrm>
          <a:prstGeom prst="rect">
            <a:avLst/>
          </a:prstGeom>
        </p:spPr>
      </p:pic>
      <p:sp>
        <p:nvSpPr>
          <p:cNvPr id="8" name="Title 1"/>
          <p:cNvSpPr>
            <a:spLocks noGrp="1"/>
          </p:cNvSpPr>
          <p:nvPr>
            <p:ph type="title"/>
          </p:nvPr>
        </p:nvSpPr>
        <p:spPr/>
        <p:txBody>
          <a:bodyPr/>
          <a:lstStyle/>
          <a:p>
            <a:r>
              <a:rPr lang="en-US" dirty="0"/>
              <a:t>Synthesizer</a:t>
            </a:r>
          </a:p>
        </p:txBody>
      </p:sp>
      <p:sp>
        <p:nvSpPr>
          <p:cNvPr id="10" name="Slide Number Placeholder 9"/>
          <p:cNvSpPr>
            <a:spLocks noGrp="1"/>
          </p:cNvSpPr>
          <p:nvPr>
            <p:ph type="sldNum" sz="quarter" idx="12"/>
          </p:nvPr>
        </p:nvSpPr>
        <p:spPr/>
        <p:txBody>
          <a:bodyPr/>
          <a:lstStyle/>
          <a:p>
            <a:fld id="{31C9721D-245C-4B32-A671-639828AC20AE}" type="slidenum">
              <a:rPr lang="en-US" smtClean="0"/>
              <a:t>17</a:t>
            </a:fld>
            <a:endParaRPr lang="en-US"/>
          </a:p>
        </p:txBody>
      </p:sp>
      <p:sp>
        <p:nvSpPr>
          <p:cNvPr id="15" name="TextBox 14"/>
          <p:cNvSpPr txBox="1"/>
          <p:nvPr/>
        </p:nvSpPr>
        <p:spPr>
          <a:xfrm>
            <a:off x="123085" y="6455578"/>
            <a:ext cx="1603259" cy="369332"/>
          </a:xfrm>
          <a:prstGeom prst="rect">
            <a:avLst/>
          </a:prstGeom>
          <a:noFill/>
        </p:spPr>
        <p:txBody>
          <a:bodyPr wrap="none" rtlCol="0">
            <a:spAutoFit/>
          </a:bodyPr>
          <a:lstStyle/>
          <a:p>
            <a:r>
              <a:rPr lang="en-US" dirty="0"/>
              <a:t>Ahmad </a:t>
            </a:r>
            <a:r>
              <a:rPr lang="en-US" dirty="0" err="1"/>
              <a:t>Awwad</a:t>
            </a:r>
            <a:endParaRPr lang="en-US" dirty="0"/>
          </a:p>
        </p:txBody>
      </p:sp>
      <p:grpSp>
        <p:nvGrpSpPr>
          <p:cNvPr id="16" name="Group 15"/>
          <p:cNvGrpSpPr/>
          <p:nvPr/>
        </p:nvGrpSpPr>
        <p:grpSpPr>
          <a:xfrm>
            <a:off x="9340734" y="457201"/>
            <a:ext cx="2431471" cy="633577"/>
            <a:chOff x="7287491" y="183007"/>
            <a:chExt cx="2431471" cy="633577"/>
          </a:xfrm>
        </p:grpSpPr>
        <p:sp>
          <p:nvSpPr>
            <p:cNvPr id="17" name="Rounded Rectangle 16"/>
            <p:cNvSpPr/>
            <p:nvPr/>
          </p:nvSpPr>
          <p:spPr>
            <a:xfrm>
              <a:off x="7287491" y="275369"/>
              <a:ext cx="942109" cy="44506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ECS</a:t>
              </a:r>
            </a:p>
          </p:txBody>
        </p:sp>
        <p:sp>
          <p:nvSpPr>
            <p:cNvPr id="18" name="Rounded Rectangle 17"/>
            <p:cNvSpPr/>
            <p:nvPr/>
          </p:nvSpPr>
          <p:spPr>
            <a:xfrm>
              <a:off x="8610600" y="183007"/>
              <a:ext cx="1108362" cy="63357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CNA</a:t>
              </a:r>
            </a:p>
          </p:txBody>
        </p:sp>
        <p:cxnSp>
          <p:nvCxnSpPr>
            <p:cNvPr id="19" name="Straight Arrow Connector 18"/>
            <p:cNvCxnSpPr>
              <a:stCxn id="17" idx="3"/>
              <a:endCxn id="18" idx="1"/>
            </p:cNvCxnSpPr>
            <p:nvPr/>
          </p:nvCxnSpPr>
          <p:spPr>
            <a:xfrm>
              <a:off x="8229600" y="497903"/>
              <a:ext cx="381000" cy="18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9943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B84592-4D4D-C02E-C059-63599F2CE06B}"/>
              </a:ext>
            </a:extLst>
          </p:cNvPr>
          <p:cNvPicPr>
            <a:picLocks noChangeAspect="1"/>
          </p:cNvPicPr>
          <p:nvPr/>
        </p:nvPicPr>
        <p:blipFill rotWithShape="1">
          <a:blip r:embed="rId2"/>
          <a:srcRect l="12461" t="71606" r="30274" b="10750"/>
          <a:stretch/>
        </p:blipFill>
        <p:spPr>
          <a:xfrm>
            <a:off x="2410691" y="4978182"/>
            <a:ext cx="7970982" cy="1380836"/>
          </a:xfrm>
          <a:prstGeom prst="rect">
            <a:avLst/>
          </a:prstGeom>
        </p:spPr>
      </p:pic>
      <p:sp>
        <p:nvSpPr>
          <p:cNvPr id="8" name="TextBox 7">
            <a:extLst>
              <a:ext uri="{FF2B5EF4-FFF2-40B4-BE49-F238E27FC236}">
                <a16:creationId xmlns:a16="http://schemas.microsoft.com/office/drawing/2014/main" id="{142624F3-3D72-299A-6E29-283411422B1E}"/>
              </a:ext>
            </a:extLst>
          </p:cNvPr>
          <p:cNvSpPr txBox="1"/>
          <p:nvPr/>
        </p:nvSpPr>
        <p:spPr>
          <a:xfrm>
            <a:off x="1856509" y="457201"/>
            <a:ext cx="7737230" cy="707886"/>
          </a:xfrm>
          <a:prstGeom prst="rect">
            <a:avLst/>
          </a:prstGeom>
          <a:noFill/>
        </p:spPr>
        <p:txBody>
          <a:bodyPr wrap="square" rtlCol="0">
            <a:spAutoFit/>
          </a:bodyPr>
          <a:lstStyle/>
          <a:p>
            <a:pPr algn="ctr"/>
            <a:r>
              <a:rPr lang="en-US" sz="4000" dirty="0"/>
              <a:t>Design Patch Antenna Using </a:t>
            </a:r>
            <a:r>
              <a:rPr lang="en-US" sz="4000" dirty="0" err="1"/>
              <a:t>Cst</a:t>
            </a:r>
            <a:endParaRPr lang="en-US" sz="4000" dirty="0"/>
          </a:p>
        </p:txBody>
      </p:sp>
      <p:grpSp>
        <p:nvGrpSpPr>
          <p:cNvPr id="12" name="Group 11"/>
          <p:cNvGrpSpPr/>
          <p:nvPr/>
        </p:nvGrpSpPr>
        <p:grpSpPr>
          <a:xfrm>
            <a:off x="2765395" y="1730326"/>
            <a:ext cx="7283768" cy="3247856"/>
            <a:chOff x="2811577" y="1307964"/>
            <a:chExt cx="7283768" cy="3670218"/>
          </a:xfrm>
        </p:grpSpPr>
        <p:pic>
          <p:nvPicPr>
            <p:cNvPr id="9" name="Picture 8">
              <a:extLst>
                <a:ext uri="{FF2B5EF4-FFF2-40B4-BE49-F238E27FC236}">
                  <a16:creationId xmlns:a16="http://schemas.microsoft.com/office/drawing/2014/main" id="{173F182C-6F75-F4F7-9596-3FE898D10C05}"/>
                </a:ext>
              </a:extLst>
            </p:cNvPr>
            <p:cNvPicPr>
              <a:picLocks noChangeAspect="1"/>
            </p:cNvPicPr>
            <p:nvPr/>
          </p:nvPicPr>
          <p:blipFill rotWithShape="1">
            <a:blip r:embed="rId3"/>
            <a:srcRect l="40155" t="25789" r="38962" b="29951"/>
            <a:stretch/>
          </p:blipFill>
          <p:spPr>
            <a:xfrm>
              <a:off x="7015158" y="1307964"/>
              <a:ext cx="3080187" cy="3670218"/>
            </a:xfrm>
            <a:prstGeom prst="rect">
              <a:avLst/>
            </a:prstGeom>
          </p:spPr>
        </p:pic>
        <p:pic>
          <p:nvPicPr>
            <p:cNvPr id="10" name="Picture 9">
              <a:extLst>
                <a:ext uri="{FF2B5EF4-FFF2-40B4-BE49-F238E27FC236}">
                  <a16:creationId xmlns:a16="http://schemas.microsoft.com/office/drawing/2014/main" id="{DEB84592-4D4D-C02E-C059-63599F2CE06B}"/>
                </a:ext>
              </a:extLst>
            </p:cNvPr>
            <p:cNvPicPr>
              <a:picLocks noChangeAspect="1"/>
            </p:cNvPicPr>
            <p:nvPr/>
          </p:nvPicPr>
          <p:blipFill rotWithShape="1">
            <a:blip r:embed="rId2"/>
            <a:srcRect l="39567" t="23985" r="30538" b="29750"/>
            <a:stretch/>
          </p:blipFill>
          <p:spPr>
            <a:xfrm>
              <a:off x="2811577" y="1320584"/>
              <a:ext cx="4203582" cy="3657598"/>
            </a:xfrm>
            <a:prstGeom prst="rect">
              <a:avLst/>
            </a:prstGeom>
          </p:spPr>
        </p:pic>
      </p:grpSp>
      <p:sp>
        <p:nvSpPr>
          <p:cNvPr id="11" name="TextBox 10"/>
          <p:cNvSpPr txBox="1"/>
          <p:nvPr/>
        </p:nvSpPr>
        <p:spPr>
          <a:xfrm>
            <a:off x="123085" y="6455578"/>
            <a:ext cx="1603259" cy="369332"/>
          </a:xfrm>
          <a:prstGeom prst="rect">
            <a:avLst/>
          </a:prstGeom>
          <a:noFill/>
        </p:spPr>
        <p:txBody>
          <a:bodyPr wrap="none" rtlCol="0">
            <a:spAutoFit/>
          </a:bodyPr>
          <a:lstStyle/>
          <a:p>
            <a:r>
              <a:rPr lang="en-US" dirty="0"/>
              <a:t>Ahmad </a:t>
            </a:r>
            <a:r>
              <a:rPr lang="en-US" dirty="0" err="1"/>
              <a:t>Awwad</a:t>
            </a:r>
            <a:endParaRPr lang="en-US" dirty="0"/>
          </a:p>
        </p:txBody>
      </p:sp>
      <p:grpSp>
        <p:nvGrpSpPr>
          <p:cNvPr id="13" name="Group 12"/>
          <p:cNvGrpSpPr/>
          <p:nvPr/>
        </p:nvGrpSpPr>
        <p:grpSpPr>
          <a:xfrm>
            <a:off x="9340734" y="457201"/>
            <a:ext cx="2431471" cy="633577"/>
            <a:chOff x="7287491" y="183007"/>
            <a:chExt cx="2431471" cy="633577"/>
          </a:xfrm>
        </p:grpSpPr>
        <p:sp>
          <p:nvSpPr>
            <p:cNvPr id="14" name="Rounded Rectangle 13"/>
            <p:cNvSpPr/>
            <p:nvPr/>
          </p:nvSpPr>
          <p:spPr>
            <a:xfrm>
              <a:off x="7287491" y="275369"/>
              <a:ext cx="942109" cy="44506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ECS</a:t>
              </a:r>
            </a:p>
          </p:txBody>
        </p:sp>
        <p:sp>
          <p:nvSpPr>
            <p:cNvPr id="15" name="Rounded Rectangle 14"/>
            <p:cNvSpPr/>
            <p:nvPr/>
          </p:nvSpPr>
          <p:spPr>
            <a:xfrm>
              <a:off x="8610600" y="183007"/>
              <a:ext cx="1108362" cy="63357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CNA</a:t>
              </a:r>
            </a:p>
          </p:txBody>
        </p:sp>
        <p:cxnSp>
          <p:nvCxnSpPr>
            <p:cNvPr id="16" name="Straight Arrow Connector 15"/>
            <p:cNvCxnSpPr>
              <a:stCxn id="14" idx="3"/>
              <a:endCxn id="15" idx="1"/>
            </p:cNvCxnSpPr>
            <p:nvPr/>
          </p:nvCxnSpPr>
          <p:spPr>
            <a:xfrm>
              <a:off x="8229600" y="497903"/>
              <a:ext cx="381000" cy="18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9747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3085" y="6455578"/>
            <a:ext cx="1603259" cy="369332"/>
          </a:xfrm>
          <a:prstGeom prst="rect">
            <a:avLst/>
          </a:prstGeom>
          <a:noFill/>
        </p:spPr>
        <p:txBody>
          <a:bodyPr wrap="none" rtlCol="0">
            <a:spAutoFit/>
          </a:bodyPr>
          <a:lstStyle/>
          <a:p>
            <a:r>
              <a:rPr lang="en-US" dirty="0"/>
              <a:t>Ahmad </a:t>
            </a:r>
            <a:r>
              <a:rPr lang="en-US" dirty="0" err="1"/>
              <a:t>Awwad</a:t>
            </a:r>
            <a:endParaRPr lang="en-US" dirty="0"/>
          </a:p>
        </p:txBody>
      </p:sp>
      <p:pic>
        <p:nvPicPr>
          <p:cNvPr id="6" name="Picture 5">
            <a:extLst>
              <a:ext uri="{FF2B5EF4-FFF2-40B4-BE49-F238E27FC236}">
                <a16:creationId xmlns:a16="http://schemas.microsoft.com/office/drawing/2014/main" id="{421D973D-EA23-7DEA-3248-DB7273FCEFCA}"/>
              </a:ext>
            </a:extLst>
          </p:cNvPr>
          <p:cNvPicPr>
            <a:picLocks noChangeAspect="1"/>
          </p:cNvPicPr>
          <p:nvPr/>
        </p:nvPicPr>
        <p:blipFill rotWithShape="1">
          <a:blip r:embed="rId2"/>
          <a:srcRect l="12462" t="25250" b="29015"/>
          <a:stretch/>
        </p:blipFill>
        <p:spPr>
          <a:xfrm>
            <a:off x="723758" y="237041"/>
            <a:ext cx="10706241" cy="2877432"/>
          </a:xfrm>
          <a:prstGeom prst="rect">
            <a:avLst/>
          </a:prstGeom>
        </p:spPr>
      </p:pic>
      <p:pic>
        <p:nvPicPr>
          <p:cNvPr id="7" name="Picture 6">
            <a:extLst>
              <a:ext uri="{FF2B5EF4-FFF2-40B4-BE49-F238E27FC236}">
                <a16:creationId xmlns:a16="http://schemas.microsoft.com/office/drawing/2014/main" id="{B4AA32DE-BC3D-C4AE-9123-DC7102AA6722}"/>
              </a:ext>
            </a:extLst>
          </p:cNvPr>
          <p:cNvPicPr>
            <a:picLocks noChangeAspect="1"/>
          </p:cNvPicPr>
          <p:nvPr/>
        </p:nvPicPr>
        <p:blipFill rotWithShape="1">
          <a:blip r:embed="rId3"/>
          <a:srcRect l="12923" t="20088" r="13763" b="27666"/>
          <a:stretch/>
        </p:blipFill>
        <p:spPr>
          <a:xfrm>
            <a:off x="743528" y="3169890"/>
            <a:ext cx="10667999" cy="3133595"/>
          </a:xfrm>
          <a:prstGeom prst="rect">
            <a:avLst/>
          </a:prstGeom>
        </p:spPr>
      </p:pic>
    </p:spTree>
    <p:extLst>
      <p:ext uri="{BB962C8B-B14F-4D97-AF65-F5344CB8AC3E}">
        <p14:creationId xmlns:p14="http://schemas.microsoft.com/office/powerpoint/2010/main" val="1718498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58982"/>
            <a:ext cx="3733338" cy="878378"/>
          </a:xfrm>
        </p:spPr>
        <p:txBody>
          <a:bodyPr>
            <a:normAutofit/>
          </a:bodyPr>
          <a:lstStyle/>
          <a:p>
            <a:r>
              <a:rPr lang="en-US" dirty="0">
                <a:solidFill>
                  <a:schemeClr val="tx1"/>
                </a:solidFill>
              </a:rPr>
              <a:t>Abbreviations: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solidFill>
                  <a:schemeClr val="tx1"/>
                </a:solidFill>
              </a:rPr>
              <a:t>ECS: Emergency Communication System</a:t>
            </a:r>
          </a:p>
          <a:p>
            <a:pPr>
              <a:buFont typeface="Arial" panose="020B0604020202020204" pitchFamily="34" charset="0"/>
              <a:buChar char="•"/>
            </a:pPr>
            <a:r>
              <a:rPr lang="en-US" sz="2400" dirty="0">
                <a:solidFill>
                  <a:schemeClr val="tx1"/>
                </a:solidFill>
              </a:rPr>
              <a:t>CNA: City Network Ambulance</a:t>
            </a:r>
          </a:p>
          <a:p>
            <a:pPr>
              <a:buFont typeface="Arial" panose="020B0604020202020204" pitchFamily="34" charset="0"/>
              <a:buChar char="•"/>
            </a:pPr>
            <a:r>
              <a:rPr lang="en-US" sz="2400" dirty="0">
                <a:solidFill>
                  <a:schemeClr val="tx1"/>
                </a:solidFill>
              </a:rPr>
              <a:t>GUI: Graphical User Interface</a:t>
            </a:r>
          </a:p>
          <a:p>
            <a:pPr>
              <a:buFont typeface="Arial" panose="020B0604020202020204" pitchFamily="34" charset="0"/>
              <a:buChar char="•"/>
            </a:pPr>
            <a:r>
              <a:rPr lang="en-US" sz="2400" dirty="0">
                <a:solidFill>
                  <a:schemeClr val="tx1"/>
                </a:solidFill>
              </a:rPr>
              <a:t>PMU: Power Management Unit</a:t>
            </a:r>
          </a:p>
          <a:p>
            <a:pPr>
              <a:buFont typeface="Arial" panose="020B0604020202020204" pitchFamily="34" charset="0"/>
              <a:buChar char="•"/>
            </a:pPr>
            <a:r>
              <a:rPr lang="en-US" sz="2400" dirty="0">
                <a:solidFill>
                  <a:schemeClr val="tx1"/>
                </a:solidFill>
              </a:rPr>
              <a:t>API: Application Programming Interface</a:t>
            </a:r>
          </a:p>
        </p:txBody>
      </p:sp>
      <p:sp>
        <p:nvSpPr>
          <p:cNvPr id="4" name="Slide Number Placeholder 3"/>
          <p:cNvSpPr>
            <a:spLocks noGrp="1"/>
          </p:cNvSpPr>
          <p:nvPr>
            <p:ph type="sldNum" sz="quarter" idx="12"/>
          </p:nvPr>
        </p:nvSpPr>
        <p:spPr/>
        <p:txBody>
          <a:bodyPr/>
          <a:lstStyle/>
          <a:p>
            <a:fld id="{31C9721D-245C-4B32-A671-639828AC20AE}" type="slidenum">
              <a:rPr lang="en-US" smtClean="0"/>
              <a:t>2</a:t>
            </a:fld>
            <a:endParaRPr lang="en-US"/>
          </a:p>
        </p:txBody>
      </p:sp>
    </p:spTree>
    <p:extLst>
      <p:ext uri="{BB962C8B-B14F-4D97-AF65-F5344CB8AC3E}">
        <p14:creationId xmlns:p14="http://schemas.microsoft.com/office/powerpoint/2010/main" val="3492474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8A22-A703-F616-4D0A-D01751B55341}"/>
              </a:ext>
            </a:extLst>
          </p:cNvPr>
          <p:cNvSpPr>
            <a:spLocks noGrp="1"/>
          </p:cNvSpPr>
          <p:nvPr>
            <p:ph type="title"/>
          </p:nvPr>
        </p:nvSpPr>
        <p:spPr>
          <a:xfrm>
            <a:off x="1477108" y="2703621"/>
            <a:ext cx="10058400" cy="1450757"/>
          </a:xfrm>
        </p:spPr>
        <p:txBody>
          <a:bodyPr>
            <a:normAutofit/>
          </a:bodyPr>
          <a:lstStyle/>
          <a:p>
            <a:pPr algn="ctr"/>
            <a:r>
              <a:rPr lang="en-US" sz="6000" b="1" dirty="0"/>
              <a:t>VCO Circuit Diagram</a:t>
            </a:r>
          </a:p>
        </p:txBody>
      </p:sp>
      <p:sp>
        <p:nvSpPr>
          <p:cNvPr id="4" name="Slide Number Placeholder 3">
            <a:extLst>
              <a:ext uri="{FF2B5EF4-FFF2-40B4-BE49-F238E27FC236}">
                <a16:creationId xmlns:a16="http://schemas.microsoft.com/office/drawing/2014/main" id="{D7EDEBDF-119F-3988-1CCF-EAD69B4781AA}"/>
              </a:ext>
            </a:extLst>
          </p:cNvPr>
          <p:cNvSpPr>
            <a:spLocks noGrp="1"/>
          </p:cNvSpPr>
          <p:nvPr>
            <p:ph type="sldNum" sz="quarter" idx="12"/>
          </p:nvPr>
        </p:nvSpPr>
        <p:spPr/>
        <p:txBody>
          <a:bodyPr/>
          <a:lstStyle/>
          <a:p>
            <a:fld id="{31C9721D-245C-4B32-A671-639828AC20AE}" type="slidenum">
              <a:rPr lang="en-US" smtClean="0"/>
              <a:t>20</a:t>
            </a:fld>
            <a:endParaRPr lang="en-US"/>
          </a:p>
        </p:txBody>
      </p:sp>
    </p:spTree>
    <p:extLst>
      <p:ext uri="{BB962C8B-B14F-4D97-AF65-F5344CB8AC3E}">
        <p14:creationId xmlns:p14="http://schemas.microsoft.com/office/powerpoint/2010/main" val="2985618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BA44191-177F-C691-174A-B09139C6CB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459784"/>
          </a:xfrm>
        </p:spPr>
      </p:pic>
      <p:sp>
        <p:nvSpPr>
          <p:cNvPr id="4" name="Slide Number Placeholder 3">
            <a:extLst>
              <a:ext uri="{FF2B5EF4-FFF2-40B4-BE49-F238E27FC236}">
                <a16:creationId xmlns:a16="http://schemas.microsoft.com/office/drawing/2014/main" id="{235CB1BC-D931-9D8A-433A-F427DEDA985C}"/>
              </a:ext>
            </a:extLst>
          </p:cNvPr>
          <p:cNvSpPr>
            <a:spLocks noGrp="1"/>
          </p:cNvSpPr>
          <p:nvPr>
            <p:ph type="sldNum" sz="quarter" idx="12"/>
          </p:nvPr>
        </p:nvSpPr>
        <p:spPr/>
        <p:txBody>
          <a:bodyPr/>
          <a:lstStyle/>
          <a:p>
            <a:fld id="{31C9721D-245C-4B32-A671-639828AC20AE}" type="slidenum">
              <a:rPr lang="en-US" smtClean="0"/>
              <a:t>21</a:t>
            </a:fld>
            <a:endParaRPr lang="en-US"/>
          </a:p>
        </p:txBody>
      </p:sp>
    </p:spTree>
    <p:extLst>
      <p:ext uri="{BB962C8B-B14F-4D97-AF65-F5344CB8AC3E}">
        <p14:creationId xmlns:p14="http://schemas.microsoft.com/office/powerpoint/2010/main" val="777829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F45334-F532-F25D-5E8D-4741366931EE}"/>
              </a:ext>
            </a:extLst>
          </p:cNvPr>
          <p:cNvSpPr>
            <a:spLocks noGrp="1"/>
          </p:cNvSpPr>
          <p:nvPr>
            <p:ph idx="1"/>
          </p:nvPr>
        </p:nvSpPr>
        <p:spPr>
          <a:xfrm>
            <a:off x="830526" y="495235"/>
            <a:ext cx="10058400" cy="4023360"/>
          </a:xfrm>
        </p:spPr>
        <p:txBody>
          <a:bodyPr/>
          <a:lstStyle/>
          <a:p>
            <a:pPr marL="457200" indent="-457200">
              <a:buFont typeface="+mj-lt"/>
              <a:buAutoNum type="arabicPeriod"/>
            </a:pPr>
            <a:r>
              <a:rPr lang="en-US" b="0" i="0" dirty="0">
                <a:solidFill>
                  <a:srgbClr val="2A2A2A"/>
                </a:solidFill>
                <a:effectLst/>
                <a:latin typeface="Source Sans Pro" panose="020B0604020202020204" pitchFamily="34" charset="0"/>
              </a:rPr>
              <a:t>Transistors M8 and M9 form a NMOS cross-coupled differential pair to provide the negative resistance,</a:t>
            </a:r>
            <a:r>
              <a:rPr lang="en-US" b="0" i="0" dirty="0">
                <a:solidFill>
                  <a:srgbClr val="2A2A2A"/>
                </a:solidFill>
                <a:effectLst/>
                <a:latin typeface="Source Sans Pro" panose="020B0503030403020204" pitchFamily="34" charset="0"/>
              </a:rPr>
              <a:t>  which is required for generating an oscillation</a:t>
            </a:r>
          </a:p>
          <a:p>
            <a:pPr marL="457200" indent="-457200">
              <a:buFont typeface="+mj-lt"/>
              <a:buAutoNum type="arabicPeriod"/>
            </a:pPr>
            <a:r>
              <a:rPr lang="en-US" b="0" i="0" dirty="0">
                <a:solidFill>
                  <a:srgbClr val="2A2A2A"/>
                </a:solidFill>
                <a:effectLst/>
                <a:latin typeface="Source Sans Pro" panose="020B0503030403020204" pitchFamily="34" charset="0"/>
              </a:rPr>
              <a:t>M0, M1 and R3 form the biasing network for the oscillator</a:t>
            </a:r>
            <a:endParaRPr lang="en-US" dirty="0">
              <a:solidFill>
                <a:srgbClr val="2A2A2A"/>
              </a:solidFill>
              <a:latin typeface="Source Sans Pro" panose="020B0503030403020204" pitchFamily="34" charset="0"/>
            </a:endParaRPr>
          </a:p>
          <a:p>
            <a:pPr marL="457200" indent="-457200">
              <a:buFont typeface="+mj-lt"/>
              <a:buAutoNum type="arabicPeriod"/>
            </a:pPr>
            <a:r>
              <a:rPr lang="en-US" b="0" i="0" dirty="0">
                <a:solidFill>
                  <a:srgbClr val="2A2A2A"/>
                </a:solidFill>
                <a:effectLst/>
                <a:latin typeface="Source Sans Pro" panose="020B0503030403020204" pitchFamily="34" charset="0"/>
              </a:rPr>
              <a:t> L7 and C8 form the filtering network and form the low pass filter</a:t>
            </a:r>
          </a:p>
          <a:p>
            <a:pPr marL="457200" indent="-457200">
              <a:buFont typeface="+mj-lt"/>
              <a:buAutoNum type="arabicPeriod"/>
            </a:pPr>
            <a:r>
              <a:rPr lang="en-US" b="0" i="0" dirty="0">
                <a:solidFill>
                  <a:srgbClr val="2A2A2A"/>
                </a:solidFill>
                <a:effectLst/>
                <a:latin typeface="Source Sans Pro" panose="020B0503030403020204" pitchFamily="34" charset="0"/>
              </a:rPr>
              <a:t>To further reduce high-frequency noise in the biasing network, we make use of a filtering technique to suppress the contribution of the noise component around 2 </a:t>
            </a:r>
            <a:r>
              <a:rPr lang="en-US" b="0" i="1" dirty="0">
                <a:solidFill>
                  <a:srgbClr val="2A2A2A"/>
                </a:solidFill>
                <a:effectLst/>
                <a:latin typeface="Source Sans Pro" panose="020B0503030403020204" pitchFamily="34" charset="0"/>
              </a:rPr>
              <a:t>f</a:t>
            </a:r>
            <a:r>
              <a:rPr lang="en-US" b="0" i="0" dirty="0">
                <a:solidFill>
                  <a:srgbClr val="2A2A2A"/>
                </a:solidFill>
                <a:effectLst/>
                <a:latin typeface="Source Sans Pro" panose="020B0503030403020204" pitchFamily="34" charset="0"/>
              </a:rPr>
              <a:t> </a:t>
            </a:r>
            <a:r>
              <a:rPr lang="en-US" b="0" i="0" baseline="-25000" dirty="0">
                <a:solidFill>
                  <a:srgbClr val="2A2A2A"/>
                </a:solidFill>
                <a:effectLst/>
                <a:latin typeface="Source Sans Pro" panose="020B0503030403020204" pitchFamily="34" charset="0"/>
              </a:rPr>
              <a:t>Center</a:t>
            </a:r>
            <a:r>
              <a:rPr lang="en-US" b="0" i="0" dirty="0">
                <a:solidFill>
                  <a:srgbClr val="2A2A2A"/>
                </a:solidFill>
                <a:effectLst/>
                <a:latin typeface="Source Sans Pro" panose="020B0503030403020204" pitchFamily="34" charset="0"/>
              </a:rPr>
              <a:t> to the overall phase noise, where </a:t>
            </a:r>
            <a:r>
              <a:rPr lang="en-US" b="0" i="1" dirty="0">
                <a:solidFill>
                  <a:srgbClr val="2A2A2A"/>
                </a:solidFill>
                <a:effectLst/>
                <a:latin typeface="Source Sans Pro" panose="020B0503030403020204" pitchFamily="34" charset="0"/>
              </a:rPr>
              <a:t>f</a:t>
            </a:r>
            <a:r>
              <a:rPr lang="en-US" b="0" i="0" dirty="0">
                <a:solidFill>
                  <a:srgbClr val="2A2A2A"/>
                </a:solidFill>
                <a:effectLst/>
                <a:latin typeface="Source Sans Pro" panose="020B0503030403020204" pitchFamily="34" charset="0"/>
              </a:rPr>
              <a:t> </a:t>
            </a:r>
            <a:r>
              <a:rPr lang="en-US" b="0" i="0" baseline="-25000" dirty="0">
                <a:solidFill>
                  <a:srgbClr val="2A2A2A"/>
                </a:solidFill>
                <a:effectLst/>
                <a:latin typeface="Source Sans Pro" panose="020B0503030403020204" pitchFamily="34" charset="0"/>
              </a:rPr>
              <a:t>Center</a:t>
            </a:r>
            <a:r>
              <a:rPr lang="en-US" b="0" i="0" dirty="0">
                <a:solidFill>
                  <a:srgbClr val="2A2A2A"/>
                </a:solidFill>
                <a:effectLst/>
                <a:latin typeface="Source Sans Pro" panose="020B0503030403020204" pitchFamily="34" charset="0"/>
              </a:rPr>
              <a:t> stands for the center frequency</a:t>
            </a:r>
          </a:p>
          <a:p>
            <a:pPr marL="457200" indent="-457200">
              <a:buFont typeface="+mj-lt"/>
              <a:buAutoNum type="arabicPeriod"/>
            </a:pPr>
            <a:r>
              <a:rPr lang="en-US" b="0" i="0" dirty="0">
                <a:solidFill>
                  <a:srgbClr val="2A2A2A"/>
                </a:solidFill>
                <a:effectLst/>
                <a:latin typeface="Source Sans Pro" panose="020B0503030403020204" pitchFamily="34" charset="0"/>
              </a:rPr>
              <a:t>An LC network formed by L7 and C8 are used to accomplish the task</a:t>
            </a:r>
          </a:p>
          <a:p>
            <a:pPr marL="0" indent="0">
              <a:buNone/>
            </a:pPr>
            <a:r>
              <a:rPr lang="en-US" b="0" i="0" dirty="0">
                <a:solidFill>
                  <a:srgbClr val="2A2A2A"/>
                </a:solidFill>
                <a:effectLst/>
                <a:latin typeface="Source Sans Pro" panose="020B0503030403020204" pitchFamily="34" charset="0"/>
              </a:rPr>
              <a:t>biasing network</a:t>
            </a:r>
            <a:r>
              <a:rPr lang="en-US" dirty="0">
                <a:solidFill>
                  <a:srgbClr val="2A2A2A"/>
                </a:solidFill>
                <a:latin typeface="Source Sans Pro" panose="020B0503030403020204" pitchFamily="34" charset="0"/>
              </a:rPr>
              <a:t>: to reduce the effect of temperature and change voltage</a:t>
            </a:r>
          </a:p>
          <a:p>
            <a:pPr marL="0" indent="0">
              <a:buNone/>
            </a:pPr>
            <a:r>
              <a:rPr lang="en-US" dirty="0">
                <a:solidFill>
                  <a:srgbClr val="2A2A2A"/>
                </a:solidFill>
                <a:latin typeface="Source Sans Pro" panose="020B0503030403020204" pitchFamily="34" charset="0"/>
              </a:rPr>
              <a:t>When the Control Voltage increase </a:t>
            </a:r>
            <a:r>
              <a:rPr lang="en-US" dirty="0">
                <a:solidFill>
                  <a:srgbClr val="2A2A2A"/>
                </a:solidFill>
                <a:latin typeface="Source Sans Pro" panose="020B0503030403020204" pitchFamily="34" charset="0"/>
                <a:sym typeface="Wingdings" panose="05000000000000000000" pitchFamily="2" charset="2"/>
              </a:rPr>
              <a:t> frequency increase</a:t>
            </a:r>
            <a:endParaRPr lang="en-US" dirty="0">
              <a:solidFill>
                <a:srgbClr val="2A2A2A"/>
              </a:solidFill>
              <a:latin typeface="Source Sans Pro" panose="020B0503030403020204" pitchFamily="34" charset="0"/>
            </a:endParaRPr>
          </a:p>
          <a:p>
            <a:pPr marL="0" indent="0">
              <a:buNone/>
            </a:pPr>
            <a:endParaRPr lang="en-US" b="0" i="0" dirty="0">
              <a:solidFill>
                <a:srgbClr val="2A2A2A"/>
              </a:solidFill>
              <a:effectLst/>
              <a:latin typeface="Source Sans Pro" panose="020B0503030403020204" pitchFamily="34" charset="0"/>
            </a:endParaRPr>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DB0C344C-052D-150D-F274-919EA68E7ADC}"/>
              </a:ext>
            </a:extLst>
          </p:cNvPr>
          <p:cNvSpPr>
            <a:spLocks noGrp="1"/>
          </p:cNvSpPr>
          <p:nvPr>
            <p:ph type="sldNum" sz="quarter" idx="12"/>
          </p:nvPr>
        </p:nvSpPr>
        <p:spPr/>
        <p:txBody>
          <a:bodyPr/>
          <a:lstStyle/>
          <a:p>
            <a:fld id="{31C9721D-245C-4B32-A671-639828AC20AE}" type="slidenum">
              <a:rPr lang="en-US" smtClean="0"/>
              <a:t>22</a:t>
            </a:fld>
            <a:endParaRPr lang="en-US"/>
          </a:p>
        </p:txBody>
      </p:sp>
      <p:pic>
        <p:nvPicPr>
          <p:cNvPr id="2050" name="Picture 2">
            <a:extLst>
              <a:ext uri="{FF2B5EF4-FFF2-40B4-BE49-F238E27FC236}">
                <a16:creationId xmlns:a16="http://schemas.microsoft.com/office/drawing/2014/main" id="{57B04928-C7BD-32C2-5735-0FE958791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951" y="3981157"/>
            <a:ext cx="6697085" cy="238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033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4581" y="1750478"/>
            <a:ext cx="7489767" cy="4534146"/>
          </a:xfrm>
        </p:spPr>
      </p:pic>
      <p:sp>
        <p:nvSpPr>
          <p:cNvPr id="4" name="Slide Number Placeholder 3"/>
          <p:cNvSpPr>
            <a:spLocks noGrp="1"/>
          </p:cNvSpPr>
          <p:nvPr>
            <p:ph type="sldNum" sz="quarter" idx="12"/>
          </p:nvPr>
        </p:nvSpPr>
        <p:spPr/>
        <p:txBody>
          <a:bodyPr/>
          <a:lstStyle/>
          <a:p>
            <a:fld id="{31C9721D-245C-4B32-A671-639828AC20AE}" type="slidenum">
              <a:rPr lang="en-US" smtClean="0"/>
              <a:t>3</a:t>
            </a:fld>
            <a:endParaRPr lang="en-US"/>
          </a:p>
        </p:txBody>
      </p:sp>
      <p:sp>
        <p:nvSpPr>
          <p:cNvPr id="6" name="TextBox 5"/>
          <p:cNvSpPr txBox="1"/>
          <p:nvPr/>
        </p:nvSpPr>
        <p:spPr>
          <a:xfrm>
            <a:off x="2917766" y="637309"/>
            <a:ext cx="7056582" cy="830997"/>
          </a:xfrm>
          <a:prstGeom prst="rect">
            <a:avLst/>
          </a:prstGeom>
          <a:noFill/>
        </p:spPr>
        <p:txBody>
          <a:bodyPr wrap="square" rtlCol="0">
            <a:spAutoFit/>
          </a:bodyPr>
          <a:lstStyle/>
          <a:p>
            <a:r>
              <a:rPr lang="en-US" sz="4800" dirty="0"/>
              <a:t>ECS System Architecture</a:t>
            </a:r>
          </a:p>
        </p:txBody>
      </p:sp>
      <p:grpSp>
        <p:nvGrpSpPr>
          <p:cNvPr id="7" name="Group 6"/>
          <p:cNvGrpSpPr/>
          <p:nvPr/>
        </p:nvGrpSpPr>
        <p:grpSpPr>
          <a:xfrm>
            <a:off x="9356897" y="209977"/>
            <a:ext cx="2399146" cy="726017"/>
            <a:chOff x="7093528" y="114492"/>
            <a:chExt cx="2399146" cy="726017"/>
          </a:xfrm>
        </p:grpSpPr>
        <p:sp>
          <p:nvSpPr>
            <p:cNvPr id="8" name="Rounded Rectangle 7"/>
            <p:cNvSpPr/>
            <p:nvPr/>
          </p:nvSpPr>
          <p:spPr>
            <a:xfrm>
              <a:off x="7093528" y="114492"/>
              <a:ext cx="1163782" cy="72601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ECS</a:t>
              </a:r>
            </a:p>
          </p:txBody>
        </p:sp>
        <p:sp>
          <p:nvSpPr>
            <p:cNvPr id="9" name="Rounded Rectangle 8"/>
            <p:cNvSpPr/>
            <p:nvPr/>
          </p:nvSpPr>
          <p:spPr>
            <a:xfrm>
              <a:off x="8645238" y="275368"/>
              <a:ext cx="847436" cy="445068"/>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CNA</a:t>
              </a:r>
            </a:p>
          </p:txBody>
        </p:sp>
        <p:cxnSp>
          <p:nvCxnSpPr>
            <p:cNvPr id="10" name="Straight Arrow Connector 9"/>
            <p:cNvCxnSpPr>
              <a:stCxn id="8" idx="3"/>
              <a:endCxn id="9" idx="1"/>
            </p:cNvCxnSpPr>
            <p:nvPr/>
          </p:nvCxnSpPr>
          <p:spPr>
            <a:xfrm>
              <a:off x="8257310" y="477501"/>
              <a:ext cx="387928" cy="204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23085" y="6455578"/>
            <a:ext cx="1386983" cy="369332"/>
          </a:xfrm>
          <a:prstGeom prst="rect">
            <a:avLst/>
          </a:prstGeom>
          <a:noFill/>
        </p:spPr>
        <p:txBody>
          <a:bodyPr wrap="none" rtlCol="0">
            <a:spAutoFit/>
          </a:bodyPr>
          <a:lstStyle/>
          <a:p>
            <a:r>
              <a:rPr lang="en-US" dirty="0"/>
              <a:t>Raja </a:t>
            </a:r>
            <a:r>
              <a:rPr lang="en-US" dirty="0" err="1"/>
              <a:t>Mourad</a:t>
            </a:r>
            <a:endParaRPr lang="en-US" dirty="0"/>
          </a:p>
        </p:txBody>
      </p:sp>
    </p:spTree>
    <p:extLst>
      <p:ext uri="{BB962C8B-B14F-4D97-AF65-F5344CB8AC3E}">
        <p14:creationId xmlns:p14="http://schemas.microsoft.com/office/powerpoint/2010/main" val="337858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A5D998-8FBF-72EC-2667-2716BD962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43" y="1538828"/>
            <a:ext cx="7648441" cy="4572091"/>
          </a:xfrm>
          <a:prstGeom prst="rect">
            <a:avLst/>
          </a:prstGeom>
        </p:spPr>
      </p:pic>
      <p:sp>
        <p:nvSpPr>
          <p:cNvPr id="2" name="Title 1"/>
          <p:cNvSpPr>
            <a:spLocks noGrp="1"/>
          </p:cNvSpPr>
          <p:nvPr>
            <p:ph type="title"/>
          </p:nvPr>
        </p:nvSpPr>
        <p:spPr>
          <a:xfrm>
            <a:off x="1580585" y="132215"/>
            <a:ext cx="5398554" cy="710972"/>
          </a:xfrm>
        </p:spPr>
        <p:txBody>
          <a:bodyPr>
            <a:normAutofit/>
          </a:bodyPr>
          <a:lstStyle/>
          <a:p>
            <a:r>
              <a:rPr lang="en-US" sz="4000" b="1" dirty="0">
                <a:solidFill>
                  <a:schemeClr val="tx1"/>
                </a:solidFill>
              </a:rPr>
              <a:t>Latest work on ECS-GUI</a:t>
            </a:r>
          </a:p>
        </p:txBody>
      </p:sp>
      <p:sp>
        <p:nvSpPr>
          <p:cNvPr id="5" name="Slide Number Placeholder 4">
            <a:extLst>
              <a:ext uri="{FF2B5EF4-FFF2-40B4-BE49-F238E27FC236}">
                <a16:creationId xmlns:a16="http://schemas.microsoft.com/office/drawing/2014/main" id="{320AD510-0E70-FB16-E0A7-3F64C9CB7DBE}"/>
              </a:ext>
            </a:extLst>
          </p:cNvPr>
          <p:cNvSpPr>
            <a:spLocks noGrp="1"/>
          </p:cNvSpPr>
          <p:nvPr>
            <p:ph type="sldNum" sz="quarter" idx="12"/>
          </p:nvPr>
        </p:nvSpPr>
        <p:spPr/>
        <p:txBody>
          <a:bodyPr/>
          <a:lstStyle/>
          <a:p>
            <a:fld id="{31C9721D-245C-4B32-A671-639828AC20AE}" type="slidenum">
              <a:rPr lang="en-US" smtClean="0"/>
              <a:t>4</a:t>
            </a:fld>
            <a:endParaRPr lang="en-US"/>
          </a:p>
        </p:txBody>
      </p:sp>
      <p:grpSp>
        <p:nvGrpSpPr>
          <p:cNvPr id="7" name="Group 6"/>
          <p:cNvGrpSpPr/>
          <p:nvPr/>
        </p:nvGrpSpPr>
        <p:grpSpPr>
          <a:xfrm>
            <a:off x="9356897" y="209977"/>
            <a:ext cx="2399146" cy="726017"/>
            <a:chOff x="7093528" y="114492"/>
            <a:chExt cx="2399146" cy="726017"/>
          </a:xfrm>
        </p:grpSpPr>
        <p:sp>
          <p:nvSpPr>
            <p:cNvPr id="6" name="Rounded Rectangle 5"/>
            <p:cNvSpPr/>
            <p:nvPr/>
          </p:nvSpPr>
          <p:spPr>
            <a:xfrm>
              <a:off x="7093528" y="114492"/>
              <a:ext cx="1163782" cy="72601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ECS</a:t>
              </a:r>
            </a:p>
          </p:txBody>
        </p:sp>
        <p:sp>
          <p:nvSpPr>
            <p:cNvPr id="11" name="Rounded Rectangle 10"/>
            <p:cNvSpPr/>
            <p:nvPr/>
          </p:nvSpPr>
          <p:spPr>
            <a:xfrm>
              <a:off x="8645238" y="275368"/>
              <a:ext cx="847436" cy="445068"/>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CNA</a:t>
              </a:r>
            </a:p>
          </p:txBody>
        </p:sp>
        <p:cxnSp>
          <p:nvCxnSpPr>
            <p:cNvPr id="13" name="Straight Arrow Connector 12"/>
            <p:cNvCxnSpPr>
              <a:stCxn id="6" idx="3"/>
              <a:endCxn id="11" idx="1"/>
            </p:cNvCxnSpPr>
            <p:nvPr/>
          </p:nvCxnSpPr>
          <p:spPr>
            <a:xfrm>
              <a:off x="8257310" y="477501"/>
              <a:ext cx="387928" cy="204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23085" y="6455578"/>
            <a:ext cx="1690399" cy="369332"/>
          </a:xfrm>
          <a:prstGeom prst="rect">
            <a:avLst/>
          </a:prstGeom>
          <a:noFill/>
        </p:spPr>
        <p:txBody>
          <a:bodyPr wrap="none" rtlCol="0">
            <a:spAutoFit/>
          </a:bodyPr>
          <a:lstStyle/>
          <a:p>
            <a:r>
              <a:rPr lang="en-US" dirty="0"/>
              <a:t>Karim </a:t>
            </a:r>
            <a:r>
              <a:rPr lang="en-US" dirty="0" err="1"/>
              <a:t>Meemary</a:t>
            </a:r>
            <a:endParaRPr lang="en-US" dirty="0"/>
          </a:p>
        </p:txBody>
      </p:sp>
      <p:sp>
        <p:nvSpPr>
          <p:cNvPr id="8" name="TextBox 7"/>
          <p:cNvSpPr txBox="1"/>
          <p:nvPr/>
        </p:nvSpPr>
        <p:spPr>
          <a:xfrm>
            <a:off x="7951584" y="1819563"/>
            <a:ext cx="4240417" cy="1754326"/>
          </a:xfrm>
          <a:prstGeom prst="rect">
            <a:avLst/>
          </a:prstGeom>
          <a:noFill/>
        </p:spPr>
        <p:txBody>
          <a:bodyPr wrap="square" rtlCol="0">
            <a:spAutoFit/>
          </a:bodyPr>
          <a:lstStyle/>
          <a:p>
            <a:pPr marL="285750" indent="-285750" algn="just">
              <a:buFont typeface="Arial" panose="020B0604020202020204" pitchFamily="34" charset="0"/>
              <a:buChar char="•"/>
            </a:pPr>
            <a:r>
              <a:rPr lang="en-US" dirty="0"/>
              <a:t>Integrated the map as a website (not preferred).</a:t>
            </a:r>
          </a:p>
          <a:p>
            <a:pPr marL="285750" indent="-285750" algn="just">
              <a:buFont typeface="Arial" panose="020B0604020202020204" pitchFamily="34" charset="0"/>
              <a:buChar char="•"/>
            </a:pPr>
            <a:r>
              <a:rPr lang="en-US" dirty="0"/>
              <a:t>Inserted a chat box.</a:t>
            </a:r>
          </a:p>
          <a:p>
            <a:pPr marL="285750" indent="-285750" algn="just">
              <a:buFont typeface="Arial" panose="020B0604020202020204" pitchFamily="34" charset="0"/>
              <a:buChar char="•"/>
            </a:pPr>
            <a:r>
              <a:rPr lang="en-US" dirty="0">
                <a:solidFill>
                  <a:srgbClr val="FF0000"/>
                </a:solidFill>
              </a:rPr>
              <a:t>Failed to fetch data from text file.</a:t>
            </a:r>
          </a:p>
          <a:p>
            <a:pPr marL="285750" indent="-285750" algn="just">
              <a:buFont typeface="Arial" panose="020B0604020202020204" pitchFamily="34" charset="0"/>
              <a:buChar char="•"/>
            </a:pPr>
            <a:r>
              <a:rPr lang="en-US" dirty="0">
                <a:solidFill>
                  <a:srgbClr val="FF0000"/>
                </a:solidFill>
              </a:rPr>
              <a:t>Inactive voice field</a:t>
            </a:r>
          </a:p>
          <a:p>
            <a:pPr marL="285750" indent="-285750" algn="just">
              <a:buFont typeface="Arial" panose="020B0604020202020204" pitchFamily="34" charset="0"/>
              <a:buChar char="•"/>
            </a:pPr>
            <a:endParaRPr lang="en-US" dirty="0"/>
          </a:p>
        </p:txBody>
      </p:sp>
    </p:spTree>
    <p:extLst>
      <p:ext uri="{BB962C8B-B14F-4D97-AF65-F5344CB8AC3E}">
        <p14:creationId xmlns:p14="http://schemas.microsoft.com/office/powerpoint/2010/main" val="2215339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94" y="203237"/>
            <a:ext cx="5861370" cy="759898"/>
          </a:xfrm>
        </p:spPr>
        <p:txBody>
          <a:bodyPr>
            <a:normAutofit/>
          </a:bodyPr>
          <a:lstStyle/>
          <a:p>
            <a:r>
              <a:rPr lang="en-US" sz="4000" dirty="0">
                <a:solidFill>
                  <a:schemeClr val="tx1"/>
                </a:solidFill>
              </a:rPr>
              <a:t>ECS Graphical User Interface</a:t>
            </a:r>
          </a:p>
        </p:txBody>
      </p:sp>
      <p:sp>
        <p:nvSpPr>
          <p:cNvPr id="3" name="Content Placeholder 2"/>
          <p:cNvSpPr>
            <a:spLocks noGrp="1"/>
          </p:cNvSpPr>
          <p:nvPr>
            <p:ph idx="1"/>
          </p:nvPr>
        </p:nvSpPr>
        <p:spPr>
          <a:xfrm>
            <a:off x="326994" y="1408810"/>
            <a:ext cx="4275680" cy="1385195"/>
          </a:xfrm>
        </p:spPr>
        <p:txBody>
          <a:bodyPr>
            <a:normAutofit fontScale="70000" lnSpcReduction="20000"/>
          </a:bodyPr>
          <a:lstStyle/>
          <a:p>
            <a:r>
              <a:rPr lang="en-US" sz="2400" b="1" dirty="0">
                <a:solidFill>
                  <a:schemeClr val="tx1"/>
                </a:solidFill>
              </a:rPr>
              <a:t>Map Interaction:</a:t>
            </a:r>
          </a:p>
          <a:p>
            <a:pPr>
              <a:buFont typeface="Arial" panose="020B0604020202020204" pitchFamily="34" charset="0"/>
              <a:buChar char="•"/>
            </a:pPr>
            <a:r>
              <a:rPr lang="en-US" sz="2400" dirty="0">
                <a:solidFill>
                  <a:schemeClr val="tx1"/>
                </a:solidFill>
              </a:rPr>
              <a:t>Inserted a map API in the GUI</a:t>
            </a:r>
          </a:p>
          <a:p>
            <a:pPr>
              <a:buFont typeface="Arial" panose="020B0604020202020204" pitchFamily="34" charset="0"/>
              <a:buChar char="•"/>
            </a:pPr>
            <a:r>
              <a:rPr lang="en-US" sz="2400" dirty="0">
                <a:solidFill>
                  <a:schemeClr val="tx1"/>
                </a:solidFill>
              </a:rPr>
              <a:t>Passing locations locally</a:t>
            </a:r>
          </a:p>
          <a:p>
            <a:pPr>
              <a:buFont typeface="Arial" panose="020B0604020202020204" pitchFamily="34" charset="0"/>
              <a:buChar char="•"/>
            </a:pPr>
            <a:r>
              <a:rPr lang="en-US" sz="2400" dirty="0">
                <a:solidFill>
                  <a:srgbClr val="FF0000"/>
                </a:solidFill>
              </a:rPr>
              <a:t>Failed to fetch positions from text file</a:t>
            </a:r>
          </a:p>
        </p:txBody>
      </p:sp>
      <p:sp>
        <p:nvSpPr>
          <p:cNvPr id="5" name="Slide Number Placeholder 4">
            <a:extLst>
              <a:ext uri="{FF2B5EF4-FFF2-40B4-BE49-F238E27FC236}">
                <a16:creationId xmlns:a16="http://schemas.microsoft.com/office/drawing/2014/main" id="{9B1DBBC1-E4D3-BF30-5EFF-4E52B5B24963}"/>
              </a:ext>
            </a:extLst>
          </p:cNvPr>
          <p:cNvSpPr>
            <a:spLocks noGrp="1"/>
          </p:cNvSpPr>
          <p:nvPr>
            <p:ph type="sldNum" sz="quarter" idx="12"/>
          </p:nvPr>
        </p:nvSpPr>
        <p:spPr/>
        <p:txBody>
          <a:bodyPr/>
          <a:lstStyle/>
          <a:p>
            <a:fld id="{31C9721D-245C-4B32-A671-639828AC20AE}" type="slidenum">
              <a:rPr lang="en-US" smtClean="0"/>
              <a:t>5</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94" y="2909870"/>
            <a:ext cx="5423839" cy="3429843"/>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501" y="2909869"/>
            <a:ext cx="5909258" cy="3429843"/>
          </a:xfrm>
          <a:prstGeom prst="rect">
            <a:avLst/>
          </a:prstGeom>
        </p:spPr>
      </p:pic>
      <p:sp>
        <p:nvSpPr>
          <p:cNvPr id="7" name="Rectangle 6"/>
          <p:cNvSpPr/>
          <p:nvPr/>
        </p:nvSpPr>
        <p:spPr>
          <a:xfrm>
            <a:off x="4849882" y="4411110"/>
            <a:ext cx="642750" cy="209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3"/>
            <a:endCxn id="14" idx="1"/>
          </p:cNvCxnSpPr>
          <p:nvPr/>
        </p:nvCxnSpPr>
        <p:spPr>
          <a:xfrm>
            <a:off x="5492632" y="4515884"/>
            <a:ext cx="530869" cy="1089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6688552" y="660322"/>
            <a:ext cx="3744638" cy="226147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b="1" dirty="0">
                <a:solidFill>
                  <a:schemeClr val="tx1"/>
                </a:solidFill>
              </a:rPr>
              <a:t>Voice messages integration:</a:t>
            </a:r>
          </a:p>
          <a:p>
            <a:pPr>
              <a:buFont typeface="Arial" panose="020B0604020202020204" pitchFamily="34" charset="0"/>
              <a:buChar char="•"/>
            </a:pPr>
            <a:r>
              <a:rPr lang="en-US" sz="1600" dirty="0">
                <a:solidFill>
                  <a:schemeClr val="tx1"/>
                </a:solidFill>
              </a:rPr>
              <a:t>Record a voice note.</a:t>
            </a:r>
          </a:p>
          <a:p>
            <a:pPr>
              <a:buFont typeface="Arial" panose="020B0604020202020204" pitchFamily="34" charset="0"/>
              <a:buChar char="•"/>
            </a:pPr>
            <a:r>
              <a:rPr lang="en-US" sz="1600" dirty="0">
                <a:solidFill>
                  <a:schemeClr val="tx1"/>
                </a:solidFill>
              </a:rPr>
              <a:t>Save the recorded voice locally.</a:t>
            </a:r>
          </a:p>
          <a:p>
            <a:pPr>
              <a:buFont typeface="Arial" panose="020B0604020202020204" pitchFamily="34" charset="0"/>
              <a:buChar char="•"/>
            </a:pPr>
            <a:r>
              <a:rPr lang="en-US" sz="1600" dirty="0">
                <a:solidFill>
                  <a:schemeClr val="tx1"/>
                </a:solidFill>
              </a:rPr>
              <a:t>Play the recorded voice.</a:t>
            </a:r>
          </a:p>
          <a:p>
            <a:pPr>
              <a:buFont typeface="Arial" panose="020B0604020202020204" pitchFamily="34" charset="0"/>
              <a:buChar char="•"/>
            </a:pPr>
            <a:r>
              <a:rPr lang="en-US" sz="1600" dirty="0">
                <a:solidFill>
                  <a:srgbClr val="FF0000"/>
                </a:solidFill>
              </a:rPr>
              <a:t>Failed to save more than one recording</a:t>
            </a:r>
          </a:p>
          <a:p>
            <a:pPr>
              <a:buFont typeface="Arial" panose="020B0604020202020204" pitchFamily="34" charset="0"/>
              <a:buChar char="•"/>
            </a:pPr>
            <a:r>
              <a:rPr lang="en-US" sz="1600" dirty="0">
                <a:solidFill>
                  <a:srgbClr val="FF0000"/>
                </a:solidFill>
              </a:rPr>
              <a:t>The recording needs filtering.</a:t>
            </a:r>
          </a:p>
          <a:p>
            <a:pPr>
              <a:buFont typeface="Arial" panose="020B0604020202020204" pitchFamily="34" charset="0"/>
              <a:buChar char="•"/>
            </a:pPr>
            <a:endParaRPr lang="en-US" sz="1600" dirty="0">
              <a:solidFill>
                <a:schemeClr val="tx1"/>
              </a:solidFill>
            </a:endParaRPr>
          </a:p>
        </p:txBody>
      </p:sp>
      <p:sp>
        <p:nvSpPr>
          <p:cNvPr id="19" name="TextBox 18"/>
          <p:cNvSpPr txBox="1"/>
          <p:nvPr/>
        </p:nvSpPr>
        <p:spPr>
          <a:xfrm>
            <a:off x="123085" y="6455578"/>
            <a:ext cx="1351717" cy="369332"/>
          </a:xfrm>
          <a:prstGeom prst="rect">
            <a:avLst/>
          </a:prstGeom>
          <a:noFill/>
        </p:spPr>
        <p:txBody>
          <a:bodyPr wrap="none" rtlCol="0">
            <a:spAutoFit/>
          </a:bodyPr>
          <a:lstStyle/>
          <a:p>
            <a:r>
              <a:rPr lang="en-US" dirty="0"/>
              <a:t>Hana Murad</a:t>
            </a:r>
          </a:p>
        </p:txBody>
      </p:sp>
      <p:grpSp>
        <p:nvGrpSpPr>
          <p:cNvPr id="20" name="Group 19"/>
          <p:cNvGrpSpPr/>
          <p:nvPr/>
        </p:nvGrpSpPr>
        <p:grpSpPr>
          <a:xfrm>
            <a:off x="9356897" y="209977"/>
            <a:ext cx="2399146" cy="726017"/>
            <a:chOff x="7093528" y="114492"/>
            <a:chExt cx="2399146" cy="726017"/>
          </a:xfrm>
        </p:grpSpPr>
        <p:sp>
          <p:nvSpPr>
            <p:cNvPr id="21" name="Rounded Rectangle 20"/>
            <p:cNvSpPr/>
            <p:nvPr/>
          </p:nvSpPr>
          <p:spPr>
            <a:xfrm>
              <a:off x="7093528" y="114492"/>
              <a:ext cx="1163782" cy="72601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ECS</a:t>
              </a:r>
            </a:p>
          </p:txBody>
        </p:sp>
        <p:sp>
          <p:nvSpPr>
            <p:cNvPr id="22" name="Rounded Rectangle 21"/>
            <p:cNvSpPr/>
            <p:nvPr/>
          </p:nvSpPr>
          <p:spPr>
            <a:xfrm>
              <a:off x="8645238" y="275368"/>
              <a:ext cx="847436" cy="445068"/>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CNA</a:t>
              </a:r>
            </a:p>
          </p:txBody>
        </p:sp>
        <p:cxnSp>
          <p:nvCxnSpPr>
            <p:cNvPr id="23" name="Straight Arrow Connector 22"/>
            <p:cNvCxnSpPr>
              <a:stCxn id="21" idx="3"/>
              <a:endCxn id="22" idx="1"/>
            </p:cNvCxnSpPr>
            <p:nvPr/>
          </p:nvCxnSpPr>
          <p:spPr>
            <a:xfrm>
              <a:off x="8257310" y="477501"/>
              <a:ext cx="387928" cy="204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515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85" y="405286"/>
            <a:ext cx="5290804" cy="759898"/>
          </a:xfrm>
        </p:spPr>
        <p:txBody>
          <a:bodyPr>
            <a:normAutofit fontScale="90000"/>
          </a:bodyPr>
          <a:lstStyle/>
          <a:p>
            <a:r>
              <a:rPr lang="en-US" sz="4000" dirty="0">
                <a:solidFill>
                  <a:schemeClr val="tx1"/>
                </a:solidFill>
              </a:rPr>
              <a:t>ECS Graphical User Interface</a:t>
            </a:r>
            <a:br>
              <a:rPr lang="en-US" sz="4000" dirty="0">
                <a:solidFill>
                  <a:schemeClr val="tx1"/>
                </a:solidFill>
              </a:rPr>
            </a:br>
            <a:r>
              <a:rPr lang="en-US" sz="2700" dirty="0">
                <a:solidFill>
                  <a:schemeClr val="tx1"/>
                </a:solidFill>
              </a:rPr>
              <a:t>Map Interaction</a:t>
            </a:r>
            <a:endParaRPr lang="en-US" sz="4000" dirty="0">
              <a:solidFill>
                <a:schemeClr val="tx1"/>
              </a:solidFill>
            </a:endParaRPr>
          </a:p>
        </p:txBody>
      </p:sp>
      <p:sp>
        <p:nvSpPr>
          <p:cNvPr id="3" name="Content Placeholder 2"/>
          <p:cNvSpPr>
            <a:spLocks noGrp="1"/>
          </p:cNvSpPr>
          <p:nvPr>
            <p:ph idx="1"/>
          </p:nvPr>
        </p:nvSpPr>
        <p:spPr>
          <a:xfrm>
            <a:off x="177050" y="1830841"/>
            <a:ext cx="4760710" cy="2586414"/>
          </a:xfrm>
        </p:spPr>
        <p:txBody>
          <a:bodyPr>
            <a:normAutofit/>
          </a:bodyPr>
          <a:lstStyle/>
          <a:p>
            <a:r>
              <a:rPr lang="en-US" b="1" dirty="0">
                <a:solidFill>
                  <a:schemeClr val="tx1"/>
                </a:solidFill>
              </a:rPr>
              <a:t>Map Interaction:</a:t>
            </a:r>
          </a:p>
          <a:p>
            <a:pPr marL="0" indent="0">
              <a:buNone/>
            </a:pPr>
            <a:r>
              <a:rPr lang="en-US" dirty="0">
                <a:solidFill>
                  <a:srgbClr val="00B050"/>
                </a:solidFill>
              </a:rPr>
              <a:t>Succeeded to fetch positions from text file</a:t>
            </a:r>
          </a:p>
          <a:p>
            <a:pPr marL="0" indent="0">
              <a:buNone/>
            </a:pPr>
            <a:r>
              <a:rPr lang="en-US" dirty="0">
                <a:solidFill>
                  <a:srgbClr val="C00000"/>
                </a:solidFill>
              </a:rPr>
              <a:t>Real-time position fetching is still under implementation</a:t>
            </a:r>
          </a:p>
        </p:txBody>
      </p:sp>
      <p:sp>
        <p:nvSpPr>
          <p:cNvPr id="5" name="Slide Number Placeholder 4">
            <a:extLst>
              <a:ext uri="{FF2B5EF4-FFF2-40B4-BE49-F238E27FC236}">
                <a16:creationId xmlns:a16="http://schemas.microsoft.com/office/drawing/2014/main" id="{9B1DBBC1-E4D3-BF30-5EFF-4E52B5B24963}"/>
              </a:ext>
            </a:extLst>
          </p:cNvPr>
          <p:cNvSpPr>
            <a:spLocks noGrp="1"/>
          </p:cNvSpPr>
          <p:nvPr>
            <p:ph type="sldNum" sz="quarter" idx="12"/>
          </p:nvPr>
        </p:nvSpPr>
        <p:spPr/>
        <p:txBody>
          <a:bodyPr/>
          <a:lstStyle/>
          <a:p>
            <a:fld id="{31C9721D-245C-4B32-A671-639828AC20AE}" type="slidenum">
              <a:rPr lang="en-US" smtClean="0"/>
              <a:t>6</a:t>
            </a:fld>
            <a:endParaRPr lang="en-US"/>
          </a:p>
        </p:txBody>
      </p:sp>
      <p:sp>
        <p:nvSpPr>
          <p:cNvPr id="19" name="TextBox 18"/>
          <p:cNvSpPr txBox="1"/>
          <p:nvPr/>
        </p:nvSpPr>
        <p:spPr>
          <a:xfrm>
            <a:off x="123085" y="6455578"/>
            <a:ext cx="1351717" cy="369332"/>
          </a:xfrm>
          <a:prstGeom prst="rect">
            <a:avLst/>
          </a:prstGeom>
          <a:noFill/>
        </p:spPr>
        <p:txBody>
          <a:bodyPr wrap="none" rtlCol="0">
            <a:spAutoFit/>
          </a:bodyPr>
          <a:lstStyle/>
          <a:p>
            <a:r>
              <a:rPr lang="en-US" dirty="0"/>
              <a:t>Hana Murad</a:t>
            </a:r>
          </a:p>
        </p:txBody>
      </p:sp>
      <p:grpSp>
        <p:nvGrpSpPr>
          <p:cNvPr id="20" name="Group 19"/>
          <p:cNvGrpSpPr/>
          <p:nvPr/>
        </p:nvGrpSpPr>
        <p:grpSpPr>
          <a:xfrm>
            <a:off x="9356897" y="209977"/>
            <a:ext cx="2399146" cy="726017"/>
            <a:chOff x="7093528" y="114492"/>
            <a:chExt cx="2399146" cy="726017"/>
          </a:xfrm>
        </p:grpSpPr>
        <p:sp>
          <p:nvSpPr>
            <p:cNvPr id="21" name="Rounded Rectangle 20"/>
            <p:cNvSpPr/>
            <p:nvPr/>
          </p:nvSpPr>
          <p:spPr>
            <a:xfrm>
              <a:off x="7093528" y="114492"/>
              <a:ext cx="1163782" cy="72601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ECS</a:t>
              </a:r>
            </a:p>
          </p:txBody>
        </p:sp>
        <p:sp>
          <p:nvSpPr>
            <p:cNvPr id="22" name="Rounded Rectangle 21"/>
            <p:cNvSpPr/>
            <p:nvPr/>
          </p:nvSpPr>
          <p:spPr>
            <a:xfrm>
              <a:off x="8645238" y="275368"/>
              <a:ext cx="847436" cy="445068"/>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CNA</a:t>
              </a:r>
            </a:p>
          </p:txBody>
        </p:sp>
        <p:cxnSp>
          <p:nvCxnSpPr>
            <p:cNvPr id="23" name="Straight Arrow Connector 22"/>
            <p:cNvCxnSpPr>
              <a:stCxn id="21" idx="3"/>
              <a:endCxn id="22" idx="1"/>
            </p:cNvCxnSpPr>
            <p:nvPr/>
          </p:nvCxnSpPr>
          <p:spPr>
            <a:xfrm>
              <a:off x="8257310" y="477501"/>
              <a:ext cx="387928" cy="204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128197F1-9AA5-F800-C263-8D2EA7C81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2160" y="1894295"/>
            <a:ext cx="5819812" cy="4221520"/>
          </a:xfrm>
          <a:prstGeom prst="rect">
            <a:avLst/>
          </a:prstGeom>
        </p:spPr>
      </p:pic>
      <p:sp>
        <p:nvSpPr>
          <p:cNvPr id="6" name="Oval 5">
            <a:extLst>
              <a:ext uri="{FF2B5EF4-FFF2-40B4-BE49-F238E27FC236}">
                <a16:creationId xmlns:a16="http://schemas.microsoft.com/office/drawing/2014/main" id="{6F472C9B-4B8A-5B98-7D3D-89F32E603C8C}"/>
              </a:ext>
            </a:extLst>
          </p:cNvPr>
          <p:cNvSpPr/>
          <p:nvPr/>
        </p:nvSpPr>
        <p:spPr>
          <a:xfrm>
            <a:off x="7512148" y="3868615"/>
            <a:ext cx="1012874" cy="5486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35D2BEB4-E773-69AD-CF79-7CD4099017A6}"/>
              </a:ext>
            </a:extLst>
          </p:cNvPr>
          <p:cNvCxnSpPr>
            <a:stCxn id="6" idx="2"/>
          </p:cNvCxnSpPr>
          <p:nvPr/>
        </p:nvCxnSpPr>
        <p:spPr>
          <a:xfrm flipH="1">
            <a:off x="5413889" y="4142935"/>
            <a:ext cx="2098259" cy="400930"/>
          </a:xfrm>
          <a:prstGeom prst="straightConnector1">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Content Placeholder 2">
            <a:extLst>
              <a:ext uri="{FF2B5EF4-FFF2-40B4-BE49-F238E27FC236}">
                <a16:creationId xmlns:a16="http://schemas.microsoft.com/office/drawing/2014/main" id="{765B0C25-FD5D-C34C-9236-0F7179DD4D7D}"/>
              </a:ext>
            </a:extLst>
          </p:cNvPr>
          <p:cNvSpPr txBox="1">
            <a:spLocks/>
          </p:cNvSpPr>
          <p:nvPr/>
        </p:nvSpPr>
        <p:spPr>
          <a:xfrm>
            <a:off x="1963796" y="4313353"/>
            <a:ext cx="3738364" cy="67765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solidFill>
                  <a:schemeClr val="tx1"/>
                </a:solidFill>
              </a:rPr>
              <a:t>Positions extracted from a local file (received from Gnuradio)</a:t>
            </a:r>
            <a:endParaRPr lang="en-US" dirty="0">
              <a:solidFill>
                <a:srgbClr val="C00000"/>
              </a:solidFill>
            </a:endParaRPr>
          </a:p>
        </p:txBody>
      </p:sp>
    </p:spTree>
    <p:extLst>
      <p:ext uri="{BB962C8B-B14F-4D97-AF65-F5344CB8AC3E}">
        <p14:creationId xmlns:p14="http://schemas.microsoft.com/office/powerpoint/2010/main" val="3157601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3761047" cy="1450757"/>
          </a:xfrm>
        </p:spPr>
        <p:txBody>
          <a:bodyPr/>
          <a:lstStyle/>
          <a:p>
            <a:r>
              <a:rPr lang="en-US" dirty="0">
                <a:solidFill>
                  <a:schemeClr val="tx1"/>
                </a:solidFill>
              </a:rPr>
              <a:t>What is next</a:t>
            </a:r>
          </a:p>
        </p:txBody>
      </p:sp>
      <p:sp>
        <p:nvSpPr>
          <p:cNvPr id="6" name="Content Placeholder 5">
            <a:extLst>
              <a:ext uri="{FF2B5EF4-FFF2-40B4-BE49-F238E27FC236}">
                <a16:creationId xmlns:a16="http://schemas.microsoft.com/office/drawing/2014/main" id="{6495B30B-DD19-ED56-19D1-7F832617DA33}"/>
              </a:ext>
            </a:extLst>
          </p:cNvPr>
          <p:cNvSpPr>
            <a:spLocks noGrp="1"/>
          </p:cNvSpPr>
          <p:nvPr>
            <p:ph idx="1"/>
          </p:nvPr>
        </p:nvSpPr>
        <p:spPr/>
        <p:txBody>
          <a:bodyPr/>
          <a:lstStyle/>
          <a:p>
            <a:pPr marL="457200" indent="-457200">
              <a:buFont typeface="+mj-lt"/>
              <a:buAutoNum type="arabicPeriod"/>
            </a:pPr>
            <a:r>
              <a:rPr lang="en-US" dirty="0">
                <a:solidFill>
                  <a:schemeClr val="tx1"/>
                </a:solidFill>
              </a:rPr>
              <a:t>The map has to take its input from a local text file.</a:t>
            </a:r>
          </a:p>
          <a:p>
            <a:pPr marL="457200" indent="-457200">
              <a:buFont typeface="+mj-lt"/>
              <a:buAutoNum type="arabicPeriod"/>
            </a:pPr>
            <a:endParaRPr lang="en-US" dirty="0">
              <a:solidFill>
                <a:schemeClr val="tx1"/>
              </a:solidFill>
            </a:endParaRPr>
          </a:p>
          <a:p>
            <a:pPr marL="457200" indent="-457200">
              <a:buFont typeface="+mj-lt"/>
              <a:buAutoNum type="arabicPeriod"/>
            </a:pPr>
            <a:r>
              <a:rPr lang="en-US" dirty="0">
                <a:solidFill>
                  <a:schemeClr val="tx1"/>
                </a:solidFill>
              </a:rPr>
              <a:t>Some changes in the audio recorder.</a:t>
            </a:r>
          </a:p>
          <a:p>
            <a:pPr marL="457200" indent="-457200">
              <a:buFont typeface="+mj-lt"/>
              <a:buAutoNum type="arabicPeriod"/>
            </a:pPr>
            <a:endParaRPr lang="en-US" dirty="0">
              <a:solidFill>
                <a:schemeClr val="tx1"/>
              </a:solidFill>
            </a:endParaRPr>
          </a:p>
          <a:p>
            <a:pPr marL="457200" indent="-457200">
              <a:buFont typeface="+mj-lt"/>
              <a:buAutoNum type="arabicPeriod"/>
            </a:pPr>
            <a:r>
              <a:rPr lang="en-US" dirty="0">
                <a:solidFill>
                  <a:schemeClr val="tx1"/>
                </a:solidFill>
              </a:rPr>
              <a:t>Add the map and the recorder to Karim’s GUI.</a:t>
            </a:r>
          </a:p>
          <a:p>
            <a:pPr marL="457200" indent="-457200">
              <a:buFont typeface="+mj-lt"/>
              <a:buAutoNum type="arabicPeriod"/>
            </a:pPr>
            <a:endParaRPr lang="en-US" dirty="0">
              <a:solidFill>
                <a:schemeClr val="tx1"/>
              </a:solidFill>
            </a:endParaRPr>
          </a:p>
          <a:p>
            <a:pPr marL="457200" indent="-457200">
              <a:buFont typeface="+mj-lt"/>
              <a:buAutoNum type="arabicPeriod"/>
            </a:pPr>
            <a:r>
              <a:rPr lang="en-US" dirty="0">
                <a:solidFill>
                  <a:schemeClr val="tx1"/>
                </a:solidFill>
              </a:rPr>
              <a:t>Test the GUI with the ECS.</a:t>
            </a:r>
          </a:p>
        </p:txBody>
      </p:sp>
      <p:sp>
        <p:nvSpPr>
          <p:cNvPr id="8" name="Slide Number Placeholder 7">
            <a:extLst>
              <a:ext uri="{FF2B5EF4-FFF2-40B4-BE49-F238E27FC236}">
                <a16:creationId xmlns:a16="http://schemas.microsoft.com/office/drawing/2014/main" id="{F32C7887-E04B-39FB-FA17-CA7A1E4E8AF8}"/>
              </a:ext>
            </a:extLst>
          </p:cNvPr>
          <p:cNvSpPr>
            <a:spLocks noGrp="1"/>
          </p:cNvSpPr>
          <p:nvPr>
            <p:ph type="sldNum" sz="quarter" idx="12"/>
          </p:nvPr>
        </p:nvSpPr>
        <p:spPr/>
        <p:txBody>
          <a:bodyPr/>
          <a:lstStyle/>
          <a:p>
            <a:fld id="{31C9721D-245C-4B32-A671-639828AC20AE}" type="slidenum">
              <a:rPr lang="en-US" smtClean="0"/>
              <a:t>7</a:t>
            </a:fld>
            <a:endParaRPr lang="en-US"/>
          </a:p>
        </p:txBody>
      </p:sp>
      <p:sp>
        <p:nvSpPr>
          <p:cNvPr id="11" name="TextBox 10"/>
          <p:cNvSpPr txBox="1"/>
          <p:nvPr/>
        </p:nvSpPr>
        <p:spPr>
          <a:xfrm>
            <a:off x="123085" y="6455578"/>
            <a:ext cx="1351717" cy="369332"/>
          </a:xfrm>
          <a:prstGeom prst="rect">
            <a:avLst/>
          </a:prstGeom>
          <a:noFill/>
        </p:spPr>
        <p:txBody>
          <a:bodyPr wrap="none" rtlCol="0">
            <a:spAutoFit/>
          </a:bodyPr>
          <a:lstStyle/>
          <a:p>
            <a:r>
              <a:rPr lang="en-US" dirty="0"/>
              <a:t>Hana Murad</a:t>
            </a:r>
          </a:p>
        </p:txBody>
      </p:sp>
      <p:grpSp>
        <p:nvGrpSpPr>
          <p:cNvPr id="13" name="Group 12"/>
          <p:cNvGrpSpPr/>
          <p:nvPr/>
        </p:nvGrpSpPr>
        <p:grpSpPr>
          <a:xfrm>
            <a:off x="9356897" y="209977"/>
            <a:ext cx="2399146" cy="726017"/>
            <a:chOff x="7093528" y="114492"/>
            <a:chExt cx="2399146" cy="726017"/>
          </a:xfrm>
        </p:grpSpPr>
        <p:sp>
          <p:nvSpPr>
            <p:cNvPr id="14" name="Rounded Rectangle 13"/>
            <p:cNvSpPr/>
            <p:nvPr/>
          </p:nvSpPr>
          <p:spPr>
            <a:xfrm>
              <a:off x="7093528" y="114492"/>
              <a:ext cx="1163782" cy="72601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ECS</a:t>
              </a:r>
            </a:p>
          </p:txBody>
        </p:sp>
        <p:sp>
          <p:nvSpPr>
            <p:cNvPr id="15" name="Rounded Rectangle 14"/>
            <p:cNvSpPr/>
            <p:nvPr/>
          </p:nvSpPr>
          <p:spPr>
            <a:xfrm>
              <a:off x="8645238" y="275368"/>
              <a:ext cx="847436" cy="445068"/>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CNA</a:t>
              </a:r>
            </a:p>
          </p:txBody>
        </p:sp>
        <p:cxnSp>
          <p:nvCxnSpPr>
            <p:cNvPr id="16" name="Straight Arrow Connector 15"/>
            <p:cNvCxnSpPr>
              <a:stCxn id="14" idx="3"/>
              <a:endCxn id="15" idx="1"/>
            </p:cNvCxnSpPr>
            <p:nvPr/>
          </p:nvCxnSpPr>
          <p:spPr>
            <a:xfrm>
              <a:off x="8257310" y="477501"/>
              <a:ext cx="387928" cy="204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1936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0985" y="-54467"/>
            <a:ext cx="6430356" cy="1026160"/>
          </a:xfrm>
        </p:spPr>
        <p:txBody>
          <a:bodyPr/>
          <a:lstStyle/>
          <a:p>
            <a:r>
              <a:rPr lang="en-US" dirty="0">
                <a:solidFill>
                  <a:schemeClr val="tx1"/>
                </a:solidFill>
              </a:rPr>
              <a:t>CNA System Architecture</a:t>
            </a:r>
          </a:p>
        </p:txBody>
      </p:sp>
      <p:sp>
        <p:nvSpPr>
          <p:cNvPr id="4" name="Slide Number Placeholder 3"/>
          <p:cNvSpPr>
            <a:spLocks noGrp="1"/>
          </p:cNvSpPr>
          <p:nvPr>
            <p:ph type="sldNum" sz="quarter" idx="12"/>
          </p:nvPr>
        </p:nvSpPr>
        <p:spPr/>
        <p:txBody>
          <a:bodyPr/>
          <a:lstStyle/>
          <a:p>
            <a:fld id="{31C9721D-245C-4B32-A671-639828AC20AE}" type="slidenum">
              <a:rPr lang="en-US" smtClean="0"/>
              <a:t>8</a:t>
            </a:fld>
            <a:endParaRPr lang="en-US"/>
          </a:p>
        </p:txBody>
      </p:sp>
      <p:grpSp>
        <p:nvGrpSpPr>
          <p:cNvPr id="6" name="Group 5"/>
          <p:cNvGrpSpPr/>
          <p:nvPr/>
        </p:nvGrpSpPr>
        <p:grpSpPr>
          <a:xfrm>
            <a:off x="9340734" y="457201"/>
            <a:ext cx="2431471" cy="633577"/>
            <a:chOff x="7287491" y="183007"/>
            <a:chExt cx="2431471" cy="633577"/>
          </a:xfrm>
        </p:grpSpPr>
        <p:sp>
          <p:nvSpPr>
            <p:cNvPr id="7" name="Rounded Rectangle 6"/>
            <p:cNvSpPr/>
            <p:nvPr/>
          </p:nvSpPr>
          <p:spPr>
            <a:xfrm>
              <a:off x="7287491" y="275369"/>
              <a:ext cx="942109" cy="44506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ECS</a:t>
              </a:r>
            </a:p>
          </p:txBody>
        </p:sp>
        <p:sp>
          <p:nvSpPr>
            <p:cNvPr id="8" name="Rounded Rectangle 7"/>
            <p:cNvSpPr/>
            <p:nvPr/>
          </p:nvSpPr>
          <p:spPr>
            <a:xfrm>
              <a:off x="8610600" y="183007"/>
              <a:ext cx="1108362" cy="63357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CNA</a:t>
              </a:r>
            </a:p>
          </p:txBody>
        </p:sp>
        <p:cxnSp>
          <p:nvCxnSpPr>
            <p:cNvPr id="9" name="Straight Arrow Connector 8"/>
            <p:cNvCxnSpPr>
              <a:stCxn id="7" idx="3"/>
              <a:endCxn id="8" idx="1"/>
            </p:cNvCxnSpPr>
            <p:nvPr/>
          </p:nvCxnSpPr>
          <p:spPr>
            <a:xfrm>
              <a:off x="8229600" y="497903"/>
              <a:ext cx="381000" cy="18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23085" y="6455578"/>
            <a:ext cx="1386983" cy="369332"/>
          </a:xfrm>
          <a:prstGeom prst="rect">
            <a:avLst/>
          </a:prstGeom>
          <a:noFill/>
        </p:spPr>
        <p:txBody>
          <a:bodyPr wrap="none" rtlCol="0">
            <a:spAutoFit/>
          </a:bodyPr>
          <a:lstStyle/>
          <a:p>
            <a:r>
              <a:rPr lang="en-US" dirty="0"/>
              <a:t>Raja </a:t>
            </a:r>
            <a:r>
              <a:rPr lang="en-US" dirty="0" err="1"/>
              <a:t>Mourad</a:t>
            </a:r>
            <a:endParaRPr lang="en-US" dirty="0"/>
          </a:p>
        </p:txBody>
      </p:sp>
      <p:sp>
        <p:nvSpPr>
          <p:cNvPr id="3" name="Oval 2">
            <a:extLst>
              <a:ext uri="{FF2B5EF4-FFF2-40B4-BE49-F238E27FC236}">
                <a16:creationId xmlns:a16="http://schemas.microsoft.com/office/drawing/2014/main" id="{B8C211FA-9295-0AC3-4A0F-92C65CA567EA}"/>
              </a:ext>
            </a:extLst>
          </p:cNvPr>
          <p:cNvSpPr/>
          <p:nvPr/>
        </p:nvSpPr>
        <p:spPr>
          <a:xfrm>
            <a:off x="3664423" y="4729054"/>
            <a:ext cx="533804" cy="533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11" name="Oval 10">
            <a:extLst>
              <a:ext uri="{FF2B5EF4-FFF2-40B4-BE49-F238E27FC236}">
                <a16:creationId xmlns:a16="http://schemas.microsoft.com/office/drawing/2014/main" id="{28837C2A-45DF-B6C7-AC08-4CCC8C0E5FDB}"/>
              </a:ext>
            </a:extLst>
          </p:cNvPr>
          <p:cNvSpPr/>
          <p:nvPr/>
        </p:nvSpPr>
        <p:spPr>
          <a:xfrm>
            <a:off x="4486928" y="1940921"/>
            <a:ext cx="533804" cy="533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12" name="Oval 11">
            <a:extLst>
              <a:ext uri="{FF2B5EF4-FFF2-40B4-BE49-F238E27FC236}">
                <a16:creationId xmlns:a16="http://schemas.microsoft.com/office/drawing/2014/main" id="{E9595DB4-6B48-0FD1-7681-96F228B70EA9}"/>
              </a:ext>
            </a:extLst>
          </p:cNvPr>
          <p:cNvSpPr/>
          <p:nvPr/>
        </p:nvSpPr>
        <p:spPr>
          <a:xfrm>
            <a:off x="5924123" y="3096026"/>
            <a:ext cx="533804" cy="533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13" name="Oval 12">
            <a:extLst>
              <a:ext uri="{FF2B5EF4-FFF2-40B4-BE49-F238E27FC236}">
                <a16:creationId xmlns:a16="http://schemas.microsoft.com/office/drawing/2014/main" id="{32A4600D-761C-1928-1EFA-3A856648A369}"/>
              </a:ext>
            </a:extLst>
          </p:cNvPr>
          <p:cNvSpPr/>
          <p:nvPr/>
        </p:nvSpPr>
        <p:spPr>
          <a:xfrm>
            <a:off x="3037075" y="3104051"/>
            <a:ext cx="533804" cy="533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14" name="Oval 13">
            <a:extLst>
              <a:ext uri="{FF2B5EF4-FFF2-40B4-BE49-F238E27FC236}">
                <a16:creationId xmlns:a16="http://schemas.microsoft.com/office/drawing/2014/main" id="{8D343399-A85D-2ACD-2919-26EECB272411}"/>
              </a:ext>
            </a:extLst>
          </p:cNvPr>
          <p:cNvSpPr/>
          <p:nvPr/>
        </p:nvSpPr>
        <p:spPr>
          <a:xfrm>
            <a:off x="5309434" y="4729054"/>
            <a:ext cx="533804" cy="533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cxnSp>
        <p:nvCxnSpPr>
          <p:cNvPr id="16" name="Straight Connector 15">
            <a:extLst>
              <a:ext uri="{FF2B5EF4-FFF2-40B4-BE49-F238E27FC236}">
                <a16:creationId xmlns:a16="http://schemas.microsoft.com/office/drawing/2014/main" id="{4D7589FE-EAF5-9A8F-E2DD-7F8BA0DA0AA6}"/>
              </a:ext>
            </a:extLst>
          </p:cNvPr>
          <p:cNvCxnSpPr>
            <a:cxnSpLocks/>
            <a:stCxn id="14" idx="7"/>
            <a:endCxn id="12" idx="4"/>
          </p:cNvCxnSpPr>
          <p:nvPr/>
        </p:nvCxnSpPr>
        <p:spPr>
          <a:xfrm flipV="1">
            <a:off x="5765064" y="3629830"/>
            <a:ext cx="425961" cy="1177398"/>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05B2F4BE-9A93-792E-78AA-AC169D9CEDAC}"/>
              </a:ext>
            </a:extLst>
          </p:cNvPr>
          <p:cNvCxnSpPr>
            <a:cxnSpLocks/>
            <a:stCxn id="11" idx="5"/>
            <a:endCxn id="12" idx="1"/>
          </p:cNvCxnSpPr>
          <p:nvPr/>
        </p:nvCxnSpPr>
        <p:spPr>
          <a:xfrm>
            <a:off x="4942558" y="2396551"/>
            <a:ext cx="1059739" cy="777649"/>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5B6AA775-2CC9-5D98-C130-56E39651BE53}"/>
              </a:ext>
            </a:extLst>
          </p:cNvPr>
          <p:cNvCxnSpPr>
            <a:cxnSpLocks/>
            <a:stCxn id="11" idx="3"/>
            <a:endCxn id="13" idx="7"/>
          </p:cNvCxnSpPr>
          <p:nvPr/>
        </p:nvCxnSpPr>
        <p:spPr>
          <a:xfrm flipH="1">
            <a:off x="3492705" y="2396551"/>
            <a:ext cx="1072397" cy="785674"/>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CF568DF2-4D8C-E8B2-6756-519A21379311}"/>
              </a:ext>
            </a:extLst>
          </p:cNvPr>
          <p:cNvCxnSpPr>
            <a:cxnSpLocks/>
            <a:stCxn id="13" idx="4"/>
            <a:endCxn id="3" idx="1"/>
          </p:cNvCxnSpPr>
          <p:nvPr/>
        </p:nvCxnSpPr>
        <p:spPr>
          <a:xfrm>
            <a:off x="3303977" y="3637855"/>
            <a:ext cx="438620" cy="1169373"/>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08C1FA3B-D63F-F7BE-1684-3E9924B7555A}"/>
              </a:ext>
            </a:extLst>
          </p:cNvPr>
          <p:cNvCxnSpPr>
            <a:cxnSpLocks/>
            <a:stCxn id="14" idx="2"/>
            <a:endCxn id="3" idx="6"/>
          </p:cNvCxnSpPr>
          <p:nvPr/>
        </p:nvCxnSpPr>
        <p:spPr>
          <a:xfrm flipH="1">
            <a:off x="4198227" y="4995956"/>
            <a:ext cx="1111207"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56" name="Rectangle 55">
            <a:extLst>
              <a:ext uri="{FF2B5EF4-FFF2-40B4-BE49-F238E27FC236}">
                <a16:creationId xmlns:a16="http://schemas.microsoft.com/office/drawing/2014/main" id="{5F5666F7-A8A6-83A0-7C2A-A43C283D067B}"/>
              </a:ext>
            </a:extLst>
          </p:cNvPr>
          <p:cNvSpPr/>
          <p:nvPr/>
        </p:nvSpPr>
        <p:spPr>
          <a:xfrm>
            <a:off x="3444480" y="5625282"/>
            <a:ext cx="973689" cy="533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IUs</a:t>
            </a:r>
          </a:p>
        </p:txBody>
      </p:sp>
      <p:cxnSp>
        <p:nvCxnSpPr>
          <p:cNvPr id="57" name="Straight Connector 56">
            <a:extLst>
              <a:ext uri="{FF2B5EF4-FFF2-40B4-BE49-F238E27FC236}">
                <a16:creationId xmlns:a16="http://schemas.microsoft.com/office/drawing/2014/main" id="{9683F7C5-9795-E994-5A19-3FF3F78FD20A}"/>
              </a:ext>
            </a:extLst>
          </p:cNvPr>
          <p:cNvCxnSpPr>
            <a:cxnSpLocks/>
            <a:stCxn id="3" idx="4"/>
            <a:endCxn id="56" idx="0"/>
          </p:cNvCxnSpPr>
          <p:nvPr/>
        </p:nvCxnSpPr>
        <p:spPr>
          <a:xfrm>
            <a:off x="3931325" y="5262858"/>
            <a:ext cx="0" cy="362424"/>
          </a:xfrm>
          <a:prstGeom prst="line">
            <a:avLst/>
          </a:prstGeom>
          <a:ln w="28575">
            <a:prstDash val="solid"/>
          </a:ln>
        </p:spPr>
        <p:style>
          <a:lnRef idx="1">
            <a:schemeClr val="dk1"/>
          </a:lnRef>
          <a:fillRef idx="0">
            <a:schemeClr val="dk1"/>
          </a:fillRef>
          <a:effectRef idx="0">
            <a:schemeClr val="dk1"/>
          </a:effectRef>
          <a:fontRef idx="minor">
            <a:schemeClr val="tx1"/>
          </a:fontRef>
        </p:style>
      </p:cxnSp>
      <p:sp>
        <p:nvSpPr>
          <p:cNvPr id="60" name="Rectangle 59">
            <a:extLst>
              <a:ext uri="{FF2B5EF4-FFF2-40B4-BE49-F238E27FC236}">
                <a16:creationId xmlns:a16="http://schemas.microsoft.com/office/drawing/2014/main" id="{5C82CA9B-6CC0-5209-13B7-39E6F8730365}"/>
              </a:ext>
            </a:extLst>
          </p:cNvPr>
          <p:cNvSpPr/>
          <p:nvPr/>
        </p:nvSpPr>
        <p:spPr>
          <a:xfrm>
            <a:off x="5086171" y="5617257"/>
            <a:ext cx="973689" cy="533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IUs</a:t>
            </a:r>
          </a:p>
        </p:txBody>
      </p:sp>
      <p:cxnSp>
        <p:nvCxnSpPr>
          <p:cNvPr id="61" name="Straight Connector 60">
            <a:extLst>
              <a:ext uri="{FF2B5EF4-FFF2-40B4-BE49-F238E27FC236}">
                <a16:creationId xmlns:a16="http://schemas.microsoft.com/office/drawing/2014/main" id="{09F36FDE-8041-ABAB-A620-2D43EECE043C}"/>
              </a:ext>
            </a:extLst>
          </p:cNvPr>
          <p:cNvCxnSpPr>
            <a:cxnSpLocks/>
            <a:stCxn id="14" idx="4"/>
            <a:endCxn id="60" idx="0"/>
          </p:cNvCxnSpPr>
          <p:nvPr/>
        </p:nvCxnSpPr>
        <p:spPr>
          <a:xfrm flipH="1">
            <a:off x="5573016" y="5262858"/>
            <a:ext cx="3320" cy="354399"/>
          </a:xfrm>
          <a:prstGeom prst="line">
            <a:avLst/>
          </a:prstGeom>
          <a:ln w="28575">
            <a:prstDash val="solid"/>
          </a:ln>
        </p:spPr>
        <p:style>
          <a:lnRef idx="1">
            <a:schemeClr val="dk1"/>
          </a:lnRef>
          <a:fillRef idx="0">
            <a:schemeClr val="dk1"/>
          </a:fillRef>
          <a:effectRef idx="0">
            <a:schemeClr val="dk1"/>
          </a:effectRef>
          <a:fontRef idx="minor">
            <a:schemeClr val="tx1"/>
          </a:fontRef>
        </p:style>
      </p:cxnSp>
      <p:sp>
        <p:nvSpPr>
          <p:cNvPr id="64" name="Rectangle 63">
            <a:extLst>
              <a:ext uri="{FF2B5EF4-FFF2-40B4-BE49-F238E27FC236}">
                <a16:creationId xmlns:a16="http://schemas.microsoft.com/office/drawing/2014/main" id="{F01146BE-93B4-098A-4CD1-DD95C3F76632}"/>
              </a:ext>
            </a:extLst>
          </p:cNvPr>
          <p:cNvSpPr/>
          <p:nvPr/>
        </p:nvSpPr>
        <p:spPr>
          <a:xfrm>
            <a:off x="6826861" y="3091759"/>
            <a:ext cx="973689" cy="533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IUs</a:t>
            </a:r>
          </a:p>
        </p:txBody>
      </p:sp>
      <p:cxnSp>
        <p:nvCxnSpPr>
          <p:cNvPr id="65" name="Straight Connector 64">
            <a:extLst>
              <a:ext uri="{FF2B5EF4-FFF2-40B4-BE49-F238E27FC236}">
                <a16:creationId xmlns:a16="http://schemas.microsoft.com/office/drawing/2014/main" id="{D58764F6-963D-F222-62EA-1390AF516ACE}"/>
              </a:ext>
            </a:extLst>
          </p:cNvPr>
          <p:cNvCxnSpPr>
            <a:cxnSpLocks/>
            <a:stCxn id="12" idx="6"/>
            <a:endCxn id="64" idx="1"/>
          </p:cNvCxnSpPr>
          <p:nvPr/>
        </p:nvCxnSpPr>
        <p:spPr>
          <a:xfrm flipV="1">
            <a:off x="6457927" y="3358661"/>
            <a:ext cx="368934" cy="4267"/>
          </a:xfrm>
          <a:prstGeom prst="line">
            <a:avLst/>
          </a:prstGeom>
          <a:ln w="28575">
            <a:prstDash val="solid"/>
          </a:ln>
        </p:spPr>
        <p:style>
          <a:lnRef idx="1">
            <a:schemeClr val="dk1"/>
          </a:lnRef>
          <a:fillRef idx="0">
            <a:schemeClr val="dk1"/>
          </a:fillRef>
          <a:effectRef idx="0">
            <a:schemeClr val="dk1"/>
          </a:effectRef>
          <a:fontRef idx="minor">
            <a:schemeClr val="tx1"/>
          </a:fontRef>
        </p:style>
      </p:cxnSp>
      <p:sp>
        <p:nvSpPr>
          <p:cNvPr id="68" name="Rectangle 67">
            <a:extLst>
              <a:ext uri="{FF2B5EF4-FFF2-40B4-BE49-F238E27FC236}">
                <a16:creationId xmlns:a16="http://schemas.microsoft.com/office/drawing/2014/main" id="{307D5129-FEAA-32FA-2764-82C4B4269B38}"/>
              </a:ext>
            </a:extLst>
          </p:cNvPr>
          <p:cNvSpPr/>
          <p:nvPr/>
        </p:nvSpPr>
        <p:spPr>
          <a:xfrm>
            <a:off x="5406064" y="1906878"/>
            <a:ext cx="973689" cy="533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IUs</a:t>
            </a:r>
          </a:p>
        </p:txBody>
      </p:sp>
      <p:cxnSp>
        <p:nvCxnSpPr>
          <p:cNvPr id="69" name="Straight Connector 68">
            <a:extLst>
              <a:ext uri="{FF2B5EF4-FFF2-40B4-BE49-F238E27FC236}">
                <a16:creationId xmlns:a16="http://schemas.microsoft.com/office/drawing/2014/main" id="{50EE6F74-B427-6351-24AA-88DCB01A58F5}"/>
              </a:ext>
            </a:extLst>
          </p:cNvPr>
          <p:cNvCxnSpPr>
            <a:cxnSpLocks/>
            <a:endCxn id="68" idx="1"/>
          </p:cNvCxnSpPr>
          <p:nvPr/>
        </p:nvCxnSpPr>
        <p:spPr>
          <a:xfrm flipV="1">
            <a:off x="5037130" y="2173780"/>
            <a:ext cx="368934" cy="4267"/>
          </a:xfrm>
          <a:prstGeom prst="line">
            <a:avLst/>
          </a:prstGeom>
          <a:ln w="28575">
            <a:prstDash val="solid"/>
          </a:ln>
        </p:spPr>
        <p:style>
          <a:lnRef idx="1">
            <a:schemeClr val="dk1"/>
          </a:lnRef>
          <a:fillRef idx="0">
            <a:schemeClr val="dk1"/>
          </a:fillRef>
          <a:effectRef idx="0">
            <a:schemeClr val="dk1"/>
          </a:effectRef>
          <a:fontRef idx="minor">
            <a:schemeClr val="tx1"/>
          </a:fontRef>
        </p:style>
      </p:cxnSp>
      <p:sp>
        <p:nvSpPr>
          <p:cNvPr id="70" name="Rectangle 69">
            <a:extLst>
              <a:ext uri="{FF2B5EF4-FFF2-40B4-BE49-F238E27FC236}">
                <a16:creationId xmlns:a16="http://schemas.microsoft.com/office/drawing/2014/main" id="{666F29BF-FD3C-7ACF-6E67-A7DF971EC538}"/>
              </a:ext>
            </a:extLst>
          </p:cNvPr>
          <p:cNvSpPr/>
          <p:nvPr/>
        </p:nvSpPr>
        <p:spPr>
          <a:xfrm>
            <a:off x="1751208" y="3102288"/>
            <a:ext cx="973689" cy="533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IUs</a:t>
            </a:r>
          </a:p>
        </p:txBody>
      </p:sp>
      <p:cxnSp>
        <p:nvCxnSpPr>
          <p:cNvPr id="71" name="Straight Connector 70">
            <a:extLst>
              <a:ext uri="{FF2B5EF4-FFF2-40B4-BE49-F238E27FC236}">
                <a16:creationId xmlns:a16="http://schemas.microsoft.com/office/drawing/2014/main" id="{BF0A79FC-5E80-6FB8-C428-EC0C1B9B37EF}"/>
              </a:ext>
            </a:extLst>
          </p:cNvPr>
          <p:cNvCxnSpPr>
            <a:cxnSpLocks/>
            <a:stCxn id="13" idx="2"/>
            <a:endCxn id="70" idx="3"/>
          </p:cNvCxnSpPr>
          <p:nvPr/>
        </p:nvCxnSpPr>
        <p:spPr>
          <a:xfrm flipH="1" flipV="1">
            <a:off x="2724897" y="3369190"/>
            <a:ext cx="312178" cy="1763"/>
          </a:xfrm>
          <a:prstGeom prst="line">
            <a:avLst/>
          </a:prstGeom>
          <a:ln w="28575">
            <a:prstDash val="solid"/>
          </a:ln>
        </p:spPr>
        <p:style>
          <a:lnRef idx="1">
            <a:schemeClr val="dk1"/>
          </a:lnRef>
          <a:fillRef idx="0">
            <a:schemeClr val="dk1"/>
          </a:fillRef>
          <a:effectRef idx="0">
            <a:schemeClr val="dk1"/>
          </a:effectRef>
          <a:fontRef idx="minor">
            <a:schemeClr val="tx1"/>
          </a:fontRef>
        </p:style>
      </p:cxnSp>
      <p:grpSp>
        <p:nvGrpSpPr>
          <p:cNvPr id="99" name="Group 98">
            <a:extLst>
              <a:ext uri="{FF2B5EF4-FFF2-40B4-BE49-F238E27FC236}">
                <a16:creationId xmlns:a16="http://schemas.microsoft.com/office/drawing/2014/main" id="{6F02E13C-9833-AF11-5DF8-CA1D2F10B506}"/>
              </a:ext>
            </a:extLst>
          </p:cNvPr>
          <p:cNvGrpSpPr/>
          <p:nvPr/>
        </p:nvGrpSpPr>
        <p:grpSpPr>
          <a:xfrm>
            <a:off x="8669936" y="4603894"/>
            <a:ext cx="3486467" cy="1323439"/>
            <a:chOff x="9900458" y="2677437"/>
            <a:chExt cx="3486467" cy="1323439"/>
          </a:xfrm>
        </p:grpSpPr>
        <p:sp>
          <p:nvSpPr>
            <p:cNvPr id="95" name="TextBox 94">
              <a:extLst>
                <a:ext uri="{FF2B5EF4-FFF2-40B4-BE49-F238E27FC236}">
                  <a16:creationId xmlns:a16="http://schemas.microsoft.com/office/drawing/2014/main" id="{329BDEF5-924A-6206-D900-191D866DAE3F}"/>
                </a:ext>
              </a:extLst>
            </p:cNvPr>
            <p:cNvSpPr txBox="1"/>
            <p:nvPr/>
          </p:nvSpPr>
          <p:spPr>
            <a:xfrm>
              <a:off x="9900458" y="2677437"/>
              <a:ext cx="3486467" cy="1323439"/>
            </a:xfrm>
            <a:prstGeom prst="rect">
              <a:avLst/>
            </a:prstGeom>
            <a:noFill/>
          </p:spPr>
          <p:txBody>
            <a:bodyPr wrap="none" rtlCol="0">
              <a:spAutoFit/>
            </a:bodyPr>
            <a:lstStyle/>
            <a:p>
              <a:r>
                <a:rPr lang="en-US" sz="2000" dirty="0"/>
                <a:t>N: Repeater Node</a:t>
              </a:r>
            </a:p>
            <a:p>
              <a:r>
                <a:rPr lang="en-US" sz="2000" dirty="0"/>
                <a:t>IUs: Intervention Units</a:t>
              </a:r>
            </a:p>
            <a:p>
              <a:r>
                <a:rPr lang="en-US" sz="2000" b="1" dirty="0"/>
                <a:t>----</a:t>
              </a:r>
              <a:r>
                <a:rPr lang="en-US" sz="2000" dirty="0"/>
                <a:t>: High Power Channel (80 W)</a:t>
              </a:r>
            </a:p>
            <a:p>
              <a:r>
                <a:rPr lang="en-US" sz="2000" dirty="0"/>
                <a:t>      : Low Power Channel (1W)</a:t>
              </a:r>
            </a:p>
          </p:txBody>
        </p:sp>
        <p:cxnSp>
          <p:nvCxnSpPr>
            <p:cNvPr id="96" name="Straight Connector 95">
              <a:extLst>
                <a:ext uri="{FF2B5EF4-FFF2-40B4-BE49-F238E27FC236}">
                  <a16:creationId xmlns:a16="http://schemas.microsoft.com/office/drawing/2014/main" id="{5223F756-1D25-3F4B-6F95-9620BBBBB81B}"/>
                </a:ext>
              </a:extLst>
            </p:cNvPr>
            <p:cNvCxnSpPr>
              <a:cxnSpLocks/>
            </p:cNvCxnSpPr>
            <p:nvPr/>
          </p:nvCxnSpPr>
          <p:spPr>
            <a:xfrm>
              <a:off x="9978665" y="3830762"/>
              <a:ext cx="314660" cy="0"/>
            </a:xfrm>
            <a:prstGeom prst="line">
              <a:avLst/>
            </a:prstGeom>
            <a:ln w="28575">
              <a:prstDash val="solid"/>
            </a:ln>
          </p:spPr>
          <p:style>
            <a:lnRef idx="1">
              <a:schemeClr val="dk1"/>
            </a:lnRef>
            <a:fillRef idx="0">
              <a:schemeClr val="dk1"/>
            </a:fillRef>
            <a:effectRef idx="0">
              <a:schemeClr val="dk1"/>
            </a:effectRef>
            <a:fontRef idx="minor">
              <a:schemeClr val="tx1"/>
            </a:fontRef>
          </p:style>
        </p:cxnSp>
      </p:grpSp>
      <p:sp>
        <p:nvSpPr>
          <p:cNvPr id="101" name="TextBox 100">
            <a:extLst>
              <a:ext uri="{FF2B5EF4-FFF2-40B4-BE49-F238E27FC236}">
                <a16:creationId xmlns:a16="http://schemas.microsoft.com/office/drawing/2014/main" id="{A081BB39-0A65-344F-6298-22BEA3A5E7E7}"/>
              </a:ext>
            </a:extLst>
          </p:cNvPr>
          <p:cNvSpPr txBox="1"/>
          <p:nvPr/>
        </p:nvSpPr>
        <p:spPr>
          <a:xfrm>
            <a:off x="4994571" y="1012435"/>
            <a:ext cx="2263184" cy="523220"/>
          </a:xfrm>
          <a:prstGeom prst="rect">
            <a:avLst/>
          </a:prstGeom>
          <a:noFill/>
        </p:spPr>
        <p:txBody>
          <a:bodyPr wrap="none" rtlCol="0">
            <a:spAutoFit/>
          </a:bodyPr>
          <a:lstStyle/>
          <a:p>
            <a:r>
              <a:rPr lang="en-US" sz="2800" b="1" dirty="0"/>
              <a:t>Ring Topology</a:t>
            </a:r>
          </a:p>
        </p:txBody>
      </p:sp>
    </p:spTree>
    <p:extLst>
      <p:ext uri="{BB962C8B-B14F-4D97-AF65-F5344CB8AC3E}">
        <p14:creationId xmlns:p14="http://schemas.microsoft.com/office/powerpoint/2010/main" val="538605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023" y="258620"/>
            <a:ext cx="7013954" cy="683491"/>
          </a:xfrm>
        </p:spPr>
        <p:txBody>
          <a:bodyPr anchor="t">
            <a:normAutofit/>
          </a:bodyPr>
          <a:lstStyle/>
          <a:p>
            <a:r>
              <a:rPr lang="en-US" sz="3600" dirty="0">
                <a:solidFill>
                  <a:schemeClr val="tx1"/>
                </a:solidFill>
              </a:rPr>
              <a:t>RF development System Architecture</a:t>
            </a:r>
          </a:p>
        </p:txBody>
      </p:sp>
      <p:sp>
        <p:nvSpPr>
          <p:cNvPr id="9" name="Content Placeholder 2"/>
          <p:cNvSpPr>
            <a:spLocks noGrp="1"/>
          </p:cNvSpPr>
          <p:nvPr>
            <p:ph idx="1"/>
          </p:nvPr>
        </p:nvSpPr>
        <p:spPr>
          <a:xfrm>
            <a:off x="1190886" y="918329"/>
            <a:ext cx="6429114" cy="838162"/>
          </a:xfrm>
        </p:spPr>
        <p:txBody>
          <a:bodyPr>
            <a:normAutofit lnSpcReduction="10000"/>
          </a:bodyPr>
          <a:lstStyle/>
          <a:p>
            <a:r>
              <a:rPr lang="en-US" dirty="0">
                <a:solidFill>
                  <a:schemeClr val="tx1"/>
                </a:solidFill>
                <a:effectLst/>
              </a:rPr>
              <a:t>Common components required to design a Transceiver</a:t>
            </a:r>
          </a:p>
          <a:p>
            <a:r>
              <a:rPr lang="en-US" dirty="0">
                <a:solidFill>
                  <a:schemeClr val="tx1"/>
                </a:solidFill>
                <a:effectLst/>
              </a:rPr>
              <a:t>Common Architecture Techniques used in Transceivers</a:t>
            </a:r>
          </a:p>
          <a:p>
            <a:endParaRPr lang="en-US" dirty="0"/>
          </a:p>
        </p:txBody>
      </p:sp>
      <p:sp>
        <p:nvSpPr>
          <p:cNvPr id="3" name="Slide Number Placeholder 2">
            <a:extLst>
              <a:ext uri="{FF2B5EF4-FFF2-40B4-BE49-F238E27FC236}">
                <a16:creationId xmlns:a16="http://schemas.microsoft.com/office/drawing/2014/main" id="{C3BBB0AF-784F-3E98-3532-EDF10D7EFC10}"/>
              </a:ext>
            </a:extLst>
          </p:cNvPr>
          <p:cNvSpPr>
            <a:spLocks noGrp="1"/>
          </p:cNvSpPr>
          <p:nvPr>
            <p:ph type="sldNum" sz="quarter" idx="12"/>
          </p:nvPr>
        </p:nvSpPr>
        <p:spPr/>
        <p:txBody>
          <a:bodyPr/>
          <a:lstStyle/>
          <a:p>
            <a:fld id="{31C9721D-245C-4B32-A671-639828AC20AE}" type="slidenum">
              <a:rPr lang="en-US" smtClean="0"/>
              <a:t>9</a:t>
            </a:fld>
            <a:endParaRPr lang="en-US"/>
          </a:p>
        </p:txBody>
      </p:sp>
      <p:sp>
        <p:nvSpPr>
          <p:cNvPr id="7" name="Title 1"/>
          <p:cNvSpPr txBox="1">
            <a:spLocks/>
          </p:cNvSpPr>
          <p:nvPr/>
        </p:nvSpPr>
        <p:spPr>
          <a:xfrm>
            <a:off x="798944" y="1112983"/>
            <a:ext cx="10173856" cy="68349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530" y="1967346"/>
            <a:ext cx="9088582" cy="4162646"/>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123085" y="6455578"/>
            <a:ext cx="1351717" cy="369332"/>
          </a:xfrm>
          <a:prstGeom prst="rect">
            <a:avLst/>
          </a:prstGeom>
          <a:noFill/>
        </p:spPr>
        <p:txBody>
          <a:bodyPr wrap="none" rtlCol="0">
            <a:spAutoFit/>
          </a:bodyPr>
          <a:lstStyle/>
          <a:p>
            <a:r>
              <a:rPr lang="en-US" dirty="0"/>
              <a:t>Hana Murad</a:t>
            </a:r>
          </a:p>
        </p:txBody>
      </p:sp>
      <p:grpSp>
        <p:nvGrpSpPr>
          <p:cNvPr id="16" name="Group 15"/>
          <p:cNvGrpSpPr/>
          <p:nvPr/>
        </p:nvGrpSpPr>
        <p:grpSpPr>
          <a:xfrm>
            <a:off x="9340734" y="457201"/>
            <a:ext cx="2431471" cy="633577"/>
            <a:chOff x="7287491" y="183007"/>
            <a:chExt cx="2431471" cy="633577"/>
          </a:xfrm>
        </p:grpSpPr>
        <p:sp>
          <p:nvSpPr>
            <p:cNvPr id="17" name="Rounded Rectangle 16"/>
            <p:cNvSpPr/>
            <p:nvPr/>
          </p:nvSpPr>
          <p:spPr>
            <a:xfrm>
              <a:off x="7287491" y="275369"/>
              <a:ext cx="942109" cy="44506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ECS</a:t>
              </a:r>
            </a:p>
          </p:txBody>
        </p:sp>
        <p:sp>
          <p:nvSpPr>
            <p:cNvPr id="18" name="Rounded Rectangle 17"/>
            <p:cNvSpPr/>
            <p:nvPr/>
          </p:nvSpPr>
          <p:spPr>
            <a:xfrm>
              <a:off x="8610600" y="183007"/>
              <a:ext cx="1108362" cy="63357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CNA</a:t>
              </a:r>
            </a:p>
          </p:txBody>
        </p:sp>
        <p:cxnSp>
          <p:nvCxnSpPr>
            <p:cNvPr id="19" name="Straight Arrow Connector 18"/>
            <p:cNvCxnSpPr>
              <a:stCxn id="17" idx="3"/>
              <a:endCxn id="18" idx="1"/>
            </p:cNvCxnSpPr>
            <p:nvPr/>
          </p:nvCxnSpPr>
          <p:spPr>
            <a:xfrm>
              <a:off x="8229600" y="497903"/>
              <a:ext cx="381000" cy="18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311031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420</TotalTime>
  <Words>699</Words>
  <Application>Microsoft Office PowerPoint</Application>
  <PresentationFormat>Widescreen</PresentationFormat>
  <Paragraphs>180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Source Sans Pro</vt:lpstr>
      <vt:lpstr>Retrospect</vt:lpstr>
      <vt:lpstr>ECS/CNA Development Process</vt:lpstr>
      <vt:lpstr>Abbreviations:</vt:lpstr>
      <vt:lpstr>PowerPoint Presentation</vt:lpstr>
      <vt:lpstr>Latest work on ECS-GUI</vt:lpstr>
      <vt:lpstr>ECS Graphical User Interface</vt:lpstr>
      <vt:lpstr>ECS Graphical User Interface Map Interaction</vt:lpstr>
      <vt:lpstr>What is next</vt:lpstr>
      <vt:lpstr>CNA System Architecture</vt:lpstr>
      <vt:lpstr>RF development System Architecture</vt:lpstr>
      <vt:lpstr>Modified the system architecture (More compact)</vt:lpstr>
      <vt:lpstr>Power Management Unit</vt:lpstr>
      <vt:lpstr>Testing of PA system</vt:lpstr>
      <vt:lpstr>Testing of PA system</vt:lpstr>
      <vt:lpstr>Choosing interface chip</vt:lpstr>
      <vt:lpstr>Synthesizer</vt:lpstr>
      <vt:lpstr>Synthesizer</vt:lpstr>
      <vt:lpstr>Synthesizer</vt:lpstr>
      <vt:lpstr>PowerPoint Presentation</vt:lpstr>
      <vt:lpstr>PowerPoint Presentation</vt:lpstr>
      <vt:lpstr>VCO Circuit Diagram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in ECS</dc:title>
  <dc:creator>DELL</dc:creator>
  <cp:lastModifiedBy>Ahmad Awwad</cp:lastModifiedBy>
  <cp:revision>111</cp:revision>
  <dcterms:created xsi:type="dcterms:W3CDTF">2023-03-24T20:07:53Z</dcterms:created>
  <dcterms:modified xsi:type="dcterms:W3CDTF">2023-04-05T08:24:51Z</dcterms:modified>
</cp:coreProperties>
</file>