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396325" cy="30267275"/>
  <p:notesSz cx="6858000" cy="9144000"/>
  <p:embeddedFontLst>
    <p:embeddedFont>
      <p:font typeface="Calibri" panose="020F0502020204030204" pitchFamily="34" charset="0"/>
      <p:regular r:id="rId4"/>
      <p:bold r:id="rId5"/>
    </p:embeddedFont>
    <p:embeddedFont>
      <p:font typeface="Century Gothic" panose="020B050202020202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739">
          <p15:clr>
            <a:srgbClr val="A4A3A4"/>
          </p15:clr>
        </p15:guide>
        <p15:guide id="2" orient="horz" pos="953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gV0XhzGCd+5HLPQH9zFRZA3QcO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1290" y="-2988"/>
      </p:cViewPr>
      <p:guideLst>
        <p:guide pos="6739"/>
        <p:guide orient="horz" pos="95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470998" y="1611454"/>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096009" y="8432250"/>
            <a:ext cx="19204308" cy="18454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93478" y="12129719"/>
            <a:ext cx="25650117" cy="46135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567414" y="7649864"/>
            <a:ext cx="25650117" cy="135732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2674541" y="4953466"/>
            <a:ext cx="16047244" cy="105374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529"/>
              <a:buFont typeface="Calibri"/>
              <a:buNone/>
              <a:defRPr sz="1052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2674541" y="15897328"/>
            <a:ext cx="16047244" cy="73075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755"/>
              </a:spcBef>
              <a:spcAft>
                <a:spcPts val="0"/>
              </a:spcAft>
              <a:buClr>
                <a:schemeClr val="dk1"/>
              </a:buClr>
              <a:buSzPts val="4212"/>
              <a:buNone/>
              <a:defRPr sz="4212"/>
            </a:lvl1pPr>
            <a:lvl2pPr lvl="1" algn="ctr">
              <a:lnSpc>
                <a:spcPct val="90000"/>
              </a:lnSpc>
              <a:spcBef>
                <a:spcPts val="877"/>
              </a:spcBef>
              <a:spcAft>
                <a:spcPts val="0"/>
              </a:spcAft>
              <a:buClr>
                <a:schemeClr val="dk1"/>
              </a:buClr>
              <a:buSzPts val="3510"/>
              <a:buNone/>
              <a:defRPr sz="3509"/>
            </a:lvl2pPr>
            <a:lvl3pPr lvl="2" algn="ctr">
              <a:lnSpc>
                <a:spcPct val="90000"/>
              </a:lnSpc>
              <a:spcBef>
                <a:spcPts val="877"/>
              </a:spcBef>
              <a:spcAft>
                <a:spcPts val="0"/>
              </a:spcAft>
              <a:buClr>
                <a:schemeClr val="dk1"/>
              </a:buClr>
              <a:buSzPts val="3159"/>
              <a:buNone/>
              <a:defRPr sz="3159"/>
            </a:lvl3pPr>
            <a:lvl4pPr lvl="3" algn="ctr">
              <a:lnSpc>
                <a:spcPct val="90000"/>
              </a:lnSpc>
              <a:spcBef>
                <a:spcPts val="877"/>
              </a:spcBef>
              <a:spcAft>
                <a:spcPts val="0"/>
              </a:spcAft>
              <a:buClr>
                <a:schemeClr val="dk1"/>
              </a:buClr>
              <a:buSzPts val="2808"/>
              <a:buNone/>
              <a:defRPr sz="2808"/>
            </a:lvl4pPr>
            <a:lvl5pPr lvl="4" algn="ctr">
              <a:lnSpc>
                <a:spcPct val="90000"/>
              </a:lnSpc>
              <a:spcBef>
                <a:spcPts val="877"/>
              </a:spcBef>
              <a:spcAft>
                <a:spcPts val="0"/>
              </a:spcAft>
              <a:buClr>
                <a:schemeClr val="dk1"/>
              </a:buClr>
              <a:buSzPts val="2808"/>
              <a:buNone/>
              <a:defRPr sz="2808"/>
            </a:lvl5pPr>
            <a:lvl6pPr lvl="5" algn="ctr">
              <a:lnSpc>
                <a:spcPct val="90000"/>
              </a:lnSpc>
              <a:spcBef>
                <a:spcPts val="877"/>
              </a:spcBef>
              <a:spcAft>
                <a:spcPts val="0"/>
              </a:spcAft>
              <a:buClr>
                <a:schemeClr val="dk1"/>
              </a:buClr>
              <a:buSzPts val="2808"/>
              <a:buNone/>
              <a:defRPr sz="2808"/>
            </a:lvl6pPr>
            <a:lvl7pPr lvl="6" algn="ctr">
              <a:lnSpc>
                <a:spcPct val="90000"/>
              </a:lnSpc>
              <a:spcBef>
                <a:spcPts val="877"/>
              </a:spcBef>
              <a:spcAft>
                <a:spcPts val="0"/>
              </a:spcAft>
              <a:buClr>
                <a:schemeClr val="dk1"/>
              </a:buClr>
              <a:buSzPts val="2808"/>
              <a:buNone/>
              <a:defRPr sz="2808"/>
            </a:lvl7pPr>
            <a:lvl8pPr lvl="7" algn="ctr">
              <a:lnSpc>
                <a:spcPct val="90000"/>
              </a:lnSpc>
              <a:spcBef>
                <a:spcPts val="877"/>
              </a:spcBef>
              <a:spcAft>
                <a:spcPts val="0"/>
              </a:spcAft>
              <a:buClr>
                <a:schemeClr val="dk1"/>
              </a:buClr>
              <a:buSzPts val="2808"/>
              <a:buNone/>
              <a:defRPr sz="2808"/>
            </a:lvl8pPr>
            <a:lvl9pPr lvl="8" algn="ctr">
              <a:lnSpc>
                <a:spcPct val="90000"/>
              </a:lnSpc>
              <a:spcBef>
                <a:spcPts val="877"/>
              </a:spcBef>
              <a:spcAft>
                <a:spcPts val="0"/>
              </a:spcAft>
              <a:buClr>
                <a:schemeClr val="dk1"/>
              </a:buClr>
              <a:buSzPts val="2808"/>
              <a:buNone/>
              <a:defRPr sz="2808"/>
            </a:lvl9pPr>
          </a:lstStyle>
          <a:p>
            <a:endParaRPr/>
          </a:p>
        </p:txBody>
      </p:sp>
      <p:sp>
        <p:nvSpPr>
          <p:cNvPr id="18" name="Google Shape;18;p4"/>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470998" y="1611454"/>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1470998" y="8057261"/>
            <a:ext cx="18454330" cy="192043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459854" y="7545804"/>
            <a:ext cx="18454330" cy="125903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29"/>
              <a:buFont typeface="Calibri"/>
              <a:buNone/>
              <a:defRPr sz="1052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1459854" y="20255257"/>
            <a:ext cx="18454330" cy="66209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55"/>
              </a:spcBef>
              <a:spcAft>
                <a:spcPts val="0"/>
              </a:spcAft>
              <a:buClr>
                <a:srgbClr val="888888"/>
              </a:buClr>
              <a:buSzPts val="4212"/>
              <a:buNone/>
              <a:defRPr sz="4212">
                <a:solidFill>
                  <a:srgbClr val="888888"/>
                </a:solidFill>
              </a:defRPr>
            </a:lvl1pPr>
            <a:lvl2pPr marL="914400" lvl="1" indent="-228600" algn="l">
              <a:lnSpc>
                <a:spcPct val="90000"/>
              </a:lnSpc>
              <a:spcBef>
                <a:spcPts val="877"/>
              </a:spcBef>
              <a:spcAft>
                <a:spcPts val="0"/>
              </a:spcAft>
              <a:buClr>
                <a:srgbClr val="888888"/>
              </a:buClr>
              <a:buSzPts val="3510"/>
              <a:buNone/>
              <a:defRPr sz="3509">
                <a:solidFill>
                  <a:srgbClr val="888888"/>
                </a:solidFill>
              </a:defRPr>
            </a:lvl2pPr>
            <a:lvl3pPr marL="1371600" lvl="2" indent="-228600" algn="l">
              <a:lnSpc>
                <a:spcPct val="90000"/>
              </a:lnSpc>
              <a:spcBef>
                <a:spcPts val="877"/>
              </a:spcBef>
              <a:spcAft>
                <a:spcPts val="0"/>
              </a:spcAft>
              <a:buClr>
                <a:srgbClr val="888888"/>
              </a:buClr>
              <a:buSzPts val="3159"/>
              <a:buNone/>
              <a:defRPr sz="3159">
                <a:solidFill>
                  <a:srgbClr val="888888"/>
                </a:solidFill>
              </a:defRPr>
            </a:lvl3pPr>
            <a:lvl4pPr marL="1828800" lvl="3" indent="-228600" algn="l">
              <a:lnSpc>
                <a:spcPct val="90000"/>
              </a:lnSpc>
              <a:spcBef>
                <a:spcPts val="877"/>
              </a:spcBef>
              <a:spcAft>
                <a:spcPts val="0"/>
              </a:spcAft>
              <a:buClr>
                <a:srgbClr val="888888"/>
              </a:buClr>
              <a:buSzPts val="2808"/>
              <a:buNone/>
              <a:defRPr sz="2808">
                <a:solidFill>
                  <a:srgbClr val="888888"/>
                </a:solidFill>
              </a:defRPr>
            </a:lvl4pPr>
            <a:lvl5pPr marL="2286000" lvl="4" indent="-228600" algn="l">
              <a:lnSpc>
                <a:spcPct val="90000"/>
              </a:lnSpc>
              <a:spcBef>
                <a:spcPts val="877"/>
              </a:spcBef>
              <a:spcAft>
                <a:spcPts val="0"/>
              </a:spcAft>
              <a:buClr>
                <a:srgbClr val="888888"/>
              </a:buClr>
              <a:buSzPts val="2808"/>
              <a:buNone/>
              <a:defRPr sz="2808">
                <a:solidFill>
                  <a:srgbClr val="888888"/>
                </a:solidFill>
              </a:defRPr>
            </a:lvl5pPr>
            <a:lvl6pPr marL="2743200" lvl="5" indent="-228600" algn="l">
              <a:lnSpc>
                <a:spcPct val="90000"/>
              </a:lnSpc>
              <a:spcBef>
                <a:spcPts val="877"/>
              </a:spcBef>
              <a:spcAft>
                <a:spcPts val="0"/>
              </a:spcAft>
              <a:buClr>
                <a:srgbClr val="888888"/>
              </a:buClr>
              <a:buSzPts val="2808"/>
              <a:buNone/>
              <a:defRPr sz="2808">
                <a:solidFill>
                  <a:srgbClr val="888888"/>
                </a:solidFill>
              </a:defRPr>
            </a:lvl6pPr>
            <a:lvl7pPr marL="3200400" lvl="6" indent="-228600" algn="l">
              <a:lnSpc>
                <a:spcPct val="90000"/>
              </a:lnSpc>
              <a:spcBef>
                <a:spcPts val="877"/>
              </a:spcBef>
              <a:spcAft>
                <a:spcPts val="0"/>
              </a:spcAft>
              <a:buClr>
                <a:srgbClr val="888888"/>
              </a:buClr>
              <a:buSzPts val="2808"/>
              <a:buNone/>
              <a:defRPr sz="2808">
                <a:solidFill>
                  <a:srgbClr val="888888"/>
                </a:solidFill>
              </a:defRPr>
            </a:lvl7pPr>
            <a:lvl8pPr marL="3657600" lvl="7" indent="-228600" algn="l">
              <a:lnSpc>
                <a:spcPct val="90000"/>
              </a:lnSpc>
              <a:spcBef>
                <a:spcPts val="877"/>
              </a:spcBef>
              <a:spcAft>
                <a:spcPts val="0"/>
              </a:spcAft>
              <a:buClr>
                <a:srgbClr val="888888"/>
              </a:buClr>
              <a:buSzPts val="2808"/>
              <a:buNone/>
              <a:defRPr sz="2808">
                <a:solidFill>
                  <a:srgbClr val="888888"/>
                </a:solidFill>
              </a:defRPr>
            </a:lvl8pPr>
            <a:lvl9pPr marL="4114800" lvl="8" indent="-228600" algn="l">
              <a:lnSpc>
                <a:spcPct val="90000"/>
              </a:lnSpc>
              <a:spcBef>
                <a:spcPts val="877"/>
              </a:spcBef>
              <a:spcAft>
                <a:spcPts val="0"/>
              </a:spcAft>
              <a:buClr>
                <a:srgbClr val="888888"/>
              </a:buClr>
              <a:buSzPts val="2808"/>
              <a:buNone/>
              <a:defRPr sz="2808">
                <a:solidFill>
                  <a:srgbClr val="888888"/>
                </a:solidFill>
              </a:defRPr>
            </a:lvl9pPr>
          </a:lstStyle>
          <a:p>
            <a:endParaRPr/>
          </a:p>
        </p:txBody>
      </p:sp>
      <p:sp>
        <p:nvSpPr>
          <p:cNvPr id="30" name="Google Shape;30;p6"/>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470998" y="1611454"/>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1470997" y="8057261"/>
            <a:ext cx="9093438" cy="192043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10831890" y="8057261"/>
            <a:ext cx="9093438" cy="192043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473784" y="1611454"/>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1473785" y="7419688"/>
            <a:ext cx="9051648" cy="3636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755"/>
              </a:spcBef>
              <a:spcAft>
                <a:spcPts val="0"/>
              </a:spcAft>
              <a:buClr>
                <a:schemeClr val="dk1"/>
              </a:buClr>
              <a:buSzPts val="4212"/>
              <a:buNone/>
              <a:defRPr sz="4212" b="1"/>
            </a:lvl1pPr>
            <a:lvl2pPr marL="914400" lvl="1" indent="-228600" algn="l">
              <a:lnSpc>
                <a:spcPct val="90000"/>
              </a:lnSpc>
              <a:spcBef>
                <a:spcPts val="877"/>
              </a:spcBef>
              <a:spcAft>
                <a:spcPts val="0"/>
              </a:spcAft>
              <a:buClr>
                <a:schemeClr val="dk1"/>
              </a:buClr>
              <a:buSzPts val="3510"/>
              <a:buNone/>
              <a:defRPr sz="3509" b="1"/>
            </a:lvl2pPr>
            <a:lvl3pPr marL="1371600" lvl="2" indent="-228600" algn="l">
              <a:lnSpc>
                <a:spcPct val="90000"/>
              </a:lnSpc>
              <a:spcBef>
                <a:spcPts val="877"/>
              </a:spcBef>
              <a:spcAft>
                <a:spcPts val="0"/>
              </a:spcAft>
              <a:buClr>
                <a:schemeClr val="dk1"/>
              </a:buClr>
              <a:buSzPts val="3159"/>
              <a:buNone/>
              <a:defRPr sz="3159" b="1"/>
            </a:lvl3pPr>
            <a:lvl4pPr marL="1828800" lvl="3" indent="-228600" algn="l">
              <a:lnSpc>
                <a:spcPct val="90000"/>
              </a:lnSpc>
              <a:spcBef>
                <a:spcPts val="877"/>
              </a:spcBef>
              <a:spcAft>
                <a:spcPts val="0"/>
              </a:spcAft>
              <a:buClr>
                <a:schemeClr val="dk1"/>
              </a:buClr>
              <a:buSzPts val="2808"/>
              <a:buNone/>
              <a:defRPr sz="2808" b="1"/>
            </a:lvl4pPr>
            <a:lvl5pPr marL="2286000" lvl="4" indent="-228600" algn="l">
              <a:lnSpc>
                <a:spcPct val="90000"/>
              </a:lnSpc>
              <a:spcBef>
                <a:spcPts val="877"/>
              </a:spcBef>
              <a:spcAft>
                <a:spcPts val="0"/>
              </a:spcAft>
              <a:buClr>
                <a:schemeClr val="dk1"/>
              </a:buClr>
              <a:buSzPts val="2808"/>
              <a:buNone/>
              <a:defRPr sz="2808" b="1"/>
            </a:lvl5pPr>
            <a:lvl6pPr marL="2743200" lvl="5" indent="-228600" algn="l">
              <a:lnSpc>
                <a:spcPct val="90000"/>
              </a:lnSpc>
              <a:spcBef>
                <a:spcPts val="877"/>
              </a:spcBef>
              <a:spcAft>
                <a:spcPts val="0"/>
              </a:spcAft>
              <a:buClr>
                <a:schemeClr val="dk1"/>
              </a:buClr>
              <a:buSzPts val="2808"/>
              <a:buNone/>
              <a:defRPr sz="2808" b="1"/>
            </a:lvl6pPr>
            <a:lvl7pPr marL="3200400" lvl="6" indent="-228600" algn="l">
              <a:lnSpc>
                <a:spcPct val="90000"/>
              </a:lnSpc>
              <a:spcBef>
                <a:spcPts val="877"/>
              </a:spcBef>
              <a:spcAft>
                <a:spcPts val="0"/>
              </a:spcAft>
              <a:buClr>
                <a:schemeClr val="dk1"/>
              </a:buClr>
              <a:buSzPts val="2808"/>
              <a:buNone/>
              <a:defRPr sz="2808" b="1"/>
            </a:lvl7pPr>
            <a:lvl8pPr marL="3657600" lvl="7" indent="-228600" algn="l">
              <a:lnSpc>
                <a:spcPct val="90000"/>
              </a:lnSpc>
              <a:spcBef>
                <a:spcPts val="877"/>
              </a:spcBef>
              <a:spcAft>
                <a:spcPts val="0"/>
              </a:spcAft>
              <a:buClr>
                <a:schemeClr val="dk1"/>
              </a:buClr>
              <a:buSzPts val="2808"/>
              <a:buNone/>
              <a:defRPr sz="2808" b="1"/>
            </a:lvl8pPr>
            <a:lvl9pPr marL="4114800" lvl="8" indent="-228600" algn="l">
              <a:lnSpc>
                <a:spcPct val="90000"/>
              </a:lnSpc>
              <a:spcBef>
                <a:spcPts val="877"/>
              </a:spcBef>
              <a:spcAft>
                <a:spcPts val="0"/>
              </a:spcAft>
              <a:buClr>
                <a:schemeClr val="dk1"/>
              </a:buClr>
              <a:buSzPts val="2808"/>
              <a:buNone/>
              <a:defRPr sz="2808" b="1"/>
            </a:lvl9pPr>
          </a:lstStyle>
          <a:p>
            <a:endParaRPr/>
          </a:p>
        </p:txBody>
      </p:sp>
      <p:sp>
        <p:nvSpPr>
          <p:cNvPr id="43" name="Google Shape;43;p8"/>
          <p:cNvSpPr txBox="1">
            <a:spLocks noGrp="1"/>
          </p:cNvSpPr>
          <p:nvPr>
            <p:ph type="body" idx="2"/>
          </p:nvPr>
        </p:nvSpPr>
        <p:spPr>
          <a:xfrm>
            <a:off x="1473785" y="11055963"/>
            <a:ext cx="9051648" cy="16261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10831890" y="7419688"/>
            <a:ext cx="9096225" cy="3636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755"/>
              </a:spcBef>
              <a:spcAft>
                <a:spcPts val="0"/>
              </a:spcAft>
              <a:buClr>
                <a:schemeClr val="dk1"/>
              </a:buClr>
              <a:buSzPts val="4212"/>
              <a:buNone/>
              <a:defRPr sz="4212" b="1"/>
            </a:lvl1pPr>
            <a:lvl2pPr marL="914400" lvl="1" indent="-228600" algn="l">
              <a:lnSpc>
                <a:spcPct val="90000"/>
              </a:lnSpc>
              <a:spcBef>
                <a:spcPts val="877"/>
              </a:spcBef>
              <a:spcAft>
                <a:spcPts val="0"/>
              </a:spcAft>
              <a:buClr>
                <a:schemeClr val="dk1"/>
              </a:buClr>
              <a:buSzPts val="3510"/>
              <a:buNone/>
              <a:defRPr sz="3509" b="1"/>
            </a:lvl2pPr>
            <a:lvl3pPr marL="1371600" lvl="2" indent="-228600" algn="l">
              <a:lnSpc>
                <a:spcPct val="90000"/>
              </a:lnSpc>
              <a:spcBef>
                <a:spcPts val="877"/>
              </a:spcBef>
              <a:spcAft>
                <a:spcPts val="0"/>
              </a:spcAft>
              <a:buClr>
                <a:schemeClr val="dk1"/>
              </a:buClr>
              <a:buSzPts val="3159"/>
              <a:buNone/>
              <a:defRPr sz="3159" b="1"/>
            </a:lvl3pPr>
            <a:lvl4pPr marL="1828800" lvl="3" indent="-228600" algn="l">
              <a:lnSpc>
                <a:spcPct val="90000"/>
              </a:lnSpc>
              <a:spcBef>
                <a:spcPts val="877"/>
              </a:spcBef>
              <a:spcAft>
                <a:spcPts val="0"/>
              </a:spcAft>
              <a:buClr>
                <a:schemeClr val="dk1"/>
              </a:buClr>
              <a:buSzPts val="2808"/>
              <a:buNone/>
              <a:defRPr sz="2808" b="1"/>
            </a:lvl4pPr>
            <a:lvl5pPr marL="2286000" lvl="4" indent="-228600" algn="l">
              <a:lnSpc>
                <a:spcPct val="90000"/>
              </a:lnSpc>
              <a:spcBef>
                <a:spcPts val="877"/>
              </a:spcBef>
              <a:spcAft>
                <a:spcPts val="0"/>
              </a:spcAft>
              <a:buClr>
                <a:schemeClr val="dk1"/>
              </a:buClr>
              <a:buSzPts val="2808"/>
              <a:buNone/>
              <a:defRPr sz="2808" b="1"/>
            </a:lvl5pPr>
            <a:lvl6pPr marL="2743200" lvl="5" indent="-228600" algn="l">
              <a:lnSpc>
                <a:spcPct val="90000"/>
              </a:lnSpc>
              <a:spcBef>
                <a:spcPts val="877"/>
              </a:spcBef>
              <a:spcAft>
                <a:spcPts val="0"/>
              </a:spcAft>
              <a:buClr>
                <a:schemeClr val="dk1"/>
              </a:buClr>
              <a:buSzPts val="2808"/>
              <a:buNone/>
              <a:defRPr sz="2808" b="1"/>
            </a:lvl6pPr>
            <a:lvl7pPr marL="3200400" lvl="6" indent="-228600" algn="l">
              <a:lnSpc>
                <a:spcPct val="90000"/>
              </a:lnSpc>
              <a:spcBef>
                <a:spcPts val="877"/>
              </a:spcBef>
              <a:spcAft>
                <a:spcPts val="0"/>
              </a:spcAft>
              <a:buClr>
                <a:schemeClr val="dk1"/>
              </a:buClr>
              <a:buSzPts val="2808"/>
              <a:buNone/>
              <a:defRPr sz="2808" b="1"/>
            </a:lvl7pPr>
            <a:lvl8pPr marL="3657600" lvl="7" indent="-228600" algn="l">
              <a:lnSpc>
                <a:spcPct val="90000"/>
              </a:lnSpc>
              <a:spcBef>
                <a:spcPts val="877"/>
              </a:spcBef>
              <a:spcAft>
                <a:spcPts val="0"/>
              </a:spcAft>
              <a:buClr>
                <a:schemeClr val="dk1"/>
              </a:buClr>
              <a:buSzPts val="2808"/>
              <a:buNone/>
              <a:defRPr sz="2808" b="1"/>
            </a:lvl8pPr>
            <a:lvl9pPr marL="4114800" lvl="8" indent="-228600" algn="l">
              <a:lnSpc>
                <a:spcPct val="90000"/>
              </a:lnSpc>
              <a:spcBef>
                <a:spcPts val="877"/>
              </a:spcBef>
              <a:spcAft>
                <a:spcPts val="0"/>
              </a:spcAft>
              <a:buClr>
                <a:schemeClr val="dk1"/>
              </a:buClr>
              <a:buSzPts val="2808"/>
              <a:buNone/>
              <a:defRPr sz="2808" b="1"/>
            </a:lvl9pPr>
          </a:lstStyle>
          <a:p>
            <a:endParaRPr/>
          </a:p>
        </p:txBody>
      </p:sp>
      <p:sp>
        <p:nvSpPr>
          <p:cNvPr id="45" name="Google Shape;45;p8"/>
          <p:cNvSpPr txBox="1">
            <a:spLocks noGrp="1"/>
          </p:cNvSpPr>
          <p:nvPr>
            <p:ph type="body" idx="4"/>
          </p:nvPr>
        </p:nvSpPr>
        <p:spPr>
          <a:xfrm>
            <a:off x="10831890" y="11055963"/>
            <a:ext cx="9096225" cy="16261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55"/>
              </a:spcBef>
              <a:spcAft>
                <a:spcPts val="0"/>
              </a:spcAft>
              <a:buClr>
                <a:schemeClr val="dk1"/>
              </a:buClr>
              <a:buSzPts val="1800"/>
              <a:buChar char="•"/>
              <a:defRPr/>
            </a:lvl1pPr>
            <a:lvl2pPr marL="914400" lvl="1" indent="-342900" algn="l">
              <a:lnSpc>
                <a:spcPct val="90000"/>
              </a:lnSpc>
              <a:spcBef>
                <a:spcPts val="877"/>
              </a:spcBef>
              <a:spcAft>
                <a:spcPts val="0"/>
              </a:spcAft>
              <a:buClr>
                <a:schemeClr val="dk1"/>
              </a:buClr>
              <a:buSzPts val="1800"/>
              <a:buChar char="•"/>
              <a:defRPr/>
            </a:lvl2pPr>
            <a:lvl3pPr marL="1371600" lvl="2" indent="-342900" algn="l">
              <a:lnSpc>
                <a:spcPct val="90000"/>
              </a:lnSpc>
              <a:spcBef>
                <a:spcPts val="877"/>
              </a:spcBef>
              <a:spcAft>
                <a:spcPts val="0"/>
              </a:spcAft>
              <a:buClr>
                <a:schemeClr val="dk1"/>
              </a:buClr>
              <a:buSzPts val="1800"/>
              <a:buChar char="•"/>
              <a:defRPr/>
            </a:lvl3pPr>
            <a:lvl4pPr marL="1828800" lvl="3" indent="-342900" algn="l">
              <a:lnSpc>
                <a:spcPct val="90000"/>
              </a:lnSpc>
              <a:spcBef>
                <a:spcPts val="877"/>
              </a:spcBef>
              <a:spcAft>
                <a:spcPts val="0"/>
              </a:spcAft>
              <a:buClr>
                <a:schemeClr val="dk1"/>
              </a:buClr>
              <a:buSzPts val="1800"/>
              <a:buChar char="•"/>
              <a:defRPr/>
            </a:lvl4pPr>
            <a:lvl5pPr marL="2286000" lvl="4" indent="-342900" algn="l">
              <a:lnSpc>
                <a:spcPct val="90000"/>
              </a:lnSpc>
              <a:spcBef>
                <a:spcPts val="877"/>
              </a:spcBef>
              <a:spcAft>
                <a:spcPts val="0"/>
              </a:spcAft>
              <a:buClr>
                <a:schemeClr val="dk1"/>
              </a:buClr>
              <a:buSzPts val="1800"/>
              <a:buChar char="•"/>
              <a:defRPr/>
            </a:lvl5pPr>
            <a:lvl6pPr marL="2743200" lvl="5" indent="-342900" algn="l">
              <a:lnSpc>
                <a:spcPct val="90000"/>
              </a:lnSpc>
              <a:spcBef>
                <a:spcPts val="877"/>
              </a:spcBef>
              <a:spcAft>
                <a:spcPts val="0"/>
              </a:spcAft>
              <a:buClr>
                <a:schemeClr val="dk1"/>
              </a:buClr>
              <a:buSzPts val="1800"/>
              <a:buChar char="•"/>
              <a:defRPr/>
            </a:lvl6pPr>
            <a:lvl7pPr marL="3200400" lvl="6" indent="-342900" algn="l">
              <a:lnSpc>
                <a:spcPct val="90000"/>
              </a:lnSpc>
              <a:spcBef>
                <a:spcPts val="877"/>
              </a:spcBef>
              <a:spcAft>
                <a:spcPts val="0"/>
              </a:spcAft>
              <a:buClr>
                <a:schemeClr val="dk1"/>
              </a:buClr>
              <a:buSzPts val="1800"/>
              <a:buChar char="•"/>
              <a:defRPr/>
            </a:lvl7pPr>
            <a:lvl8pPr marL="3657600" lvl="7" indent="-342900" algn="l">
              <a:lnSpc>
                <a:spcPct val="90000"/>
              </a:lnSpc>
              <a:spcBef>
                <a:spcPts val="877"/>
              </a:spcBef>
              <a:spcAft>
                <a:spcPts val="0"/>
              </a:spcAft>
              <a:buClr>
                <a:schemeClr val="dk1"/>
              </a:buClr>
              <a:buSzPts val="1800"/>
              <a:buChar char="•"/>
              <a:defRPr/>
            </a:lvl8pPr>
            <a:lvl9pPr marL="4114800" lvl="8" indent="-342900" algn="l">
              <a:lnSpc>
                <a:spcPct val="90000"/>
              </a:lnSpc>
              <a:spcBef>
                <a:spcPts val="877"/>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470998" y="1611454"/>
            <a:ext cx="18454330" cy="5850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473785" y="2017818"/>
            <a:ext cx="6900871" cy="70623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16"/>
              <a:buFont typeface="Calibri"/>
              <a:buNone/>
              <a:defRPr sz="561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9096225" y="4357929"/>
            <a:ext cx="10831890" cy="21509383"/>
          </a:xfrm>
          <a:prstGeom prst="rect">
            <a:avLst/>
          </a:prstGeom>
          <a:noFill/>
          <a:ln>
            <a:noFill/>
          </a:ln>
        </p:spPr>
        <p:txBody>
          <a:bodyPr spcFirstLastPara="1" wrap="square" lIns="91425" tIns="45700" rIns="91425" bIns="45700" anchor="t" anchorCtr="0">
            <a:normAutofit/>
          </a:bodyPr>
          <a:lstStyle>
            <a:lvl1pPr marL="457200" lvl="0" indent="-585216" algn="l">
              <a:lnSpc>
                <a:spcPct val="90000"/>
              </a:lnSpc>
              <a:spcBef>
                <a:spcPts val="1755"/>
              </a:spcBef>
              <a:spcAft>
                <a:spcPts val="0"/>
              </a:spcAft>
              <a:buClr>
                <a:schemeClr val="dk1"/>
              </a:buClr>
              <a:buSzPts val="5616"/>
              <a:buChar char="•"/>
              <a:defRPr sz="5616"/>
            </a:lvl1pPr>
            <a:lvl2pPr marL="914400" lvl="1" indent="-540639" algn="l">
              <a:lnSpc>
                <a:spcPct val="90000"/>
              </a:lnSpc>
              <a:spcBef>
                <a:spcPts val="877"/>
              </a:spcBef>
              <a:spcAft>
                <a:spcPts val="0"/>
              </a:spcAft>
              <a:buClr>
                <a:schemeClr val="dk1"/>
              </a:buClr>
              <a:buSzPts val="4914"/>
              <a:buChar char="•"/>
              <a:defRPr sz="4914"/>
            </a:lvl2pPr>
            <a:lvl3pPr marL="1371600" lvl="2" indent="-496061" algn="l">
              <a:lnSpc>
                <a:spcPct val="90000"/>
              </a:lnSpc>
              <a:spcBef>
                <a:spcPts val="877"/>
              </a:spcBef>
              <a:spcAft>
                <a:spcPts val="0"/>
              </a:spcAft>
              <a:buClr>
                <a:schemeClr val="dk1"/>
              </a:buClr>
              <a:buSzPts val="4212"/>
              <a:buChar char="•"/>
              <a:defRPr sz="4212"/>
            </a:lvl3pPr>
            <a:lvl4pPr marL="1828800" lvl="3" indent="-451485" algn="l">
              <a:lnSpc>
                <a:spcPct val="90000"/>
              </a:lnSpc>
              <a:spcBef>
                <a:spcPts val="877"/>
              </a:spcBef>
              <a:spcAft>
                <a:spcPts val="0"/>
              </a:spcAft>
              <a:buClr>
                <a:schemeClr val="dk1"/>
              </a:buClr>
              <a:buSzPts val="3510"/>
              <a:buChar char="•"/>
              <a:defRPr sz="3509"/>
            </a:lvl4pPr>
            <a:lvl5pPr marL="2286000" lvl="4" indent="-451485" algn="l">
              <a:lnSpc>
                <a:spcPct val="90000"/>
              </a:lnSpc>
              <a:spcBef>
                <a:spcPts val="877"/>
              </a:spcBef>
              <a:spcAft>
                <a:spcPts val="0"/>
              </a:spcAft>
              <a:buClr>
                <a:schemeClr val="dk1"/>
              </a:buClr>
              <a:buSzPts val="3510"/>
              <a:buChar char="•"/>
              <a:defRPr sz="3509"/>
            </a:lvl5pPr>
            <a:lvl6pPr marL="2743200" lvl="5" indent="-451485" algn="l">
              <a:lnSpc>
                <a:spcPct val="90000"/>
              </a:lnSpc>
              <a:spcBef>
                <a:spcPts val="877"/>
              </a:spcBef>
              <a:spcAft>
                <a:spcPts val="0"/>
              </a:spcAft>
              <a:buClr>
                <a:schemeClr val="dk1"/>
              </a:buClr>
              <a:buSzPts val="3510"/>
              <a:buChar char="•"/>
              <a:defRPr sz="3509"/>
            </a:lvl6pPr>
            <a:lvl7pPr marL="3200400" lvl="6" indent="-451485" algn="l">
              <a:lnSpc>
                <a:spcPct val="90000"/>
              </a:lnSpc>
              <a:spcBef>
                <a:spcPts val="877"/>
              </a:spcBef>
              <a:spcAft>
                <a:spcPts val="0"/>
              </a:spcAft>
              <a:buClr>
                <a:schemeClr val="dk1"/>
              </a:buClr>
              <a:buSzPts val="3510"/>
              <a:buChar char="•"/>
              <a:defRPr sz="3509"/>
            </a:lvl7pPr>
            <a:lvl8pPr marL="3657600" lvl="7" indent="-451485" algn="l">
              <a:lnSpc>
                <a:spcPct val="90000"/>
              </a:lnSpc>
              <a:spcBef>
                <a:spcPts val="877"/>
              </a:spcBef>
              <a:spcAft>
                <a:spcPts val="0"/>
              </a:spcAft>
              <a:buClr>
                <a:schemeClr val="dk1"/>
              </a:buClr>
              <a:buSzPts val="3510"/>
              <a:buChar char="•"/>
              <a:defRPr sz="3509"/>
            </a:lvl8pPr>
            <a:lvl9pPr marL="4114800" lvl="8" indent="-451484" algn="l">
              <a:lnSpc>
                <a:spcPct val="90000"/>
              </a:lnSpc>
              <a:spcBef>
                <a:spcPts val="877"/>
              </a:spcBef>
              <a:spcAft>
                <a:spcPts val="0"/>
              </a:spcAft>
              <a:buClr>
                <a:schemeClr val="dk1"/>
              </a:buClr>
              <a:buSzPts val="3510"/>
              <a:buChar char="•"/>
              <a:defRPr sz="3509"/>
            </a:lvl9pPr>
          </a:lstStyle>
          <a:p>
            <a:endParaRPr/>
          </a:p>
        </p:txBody>
      </p:sp>
      <p:sp>
        <p:nvSpPr>
          <p:cNvPr id="57" name="Google Shape;57;p10"/>
          <p:cNvSpPr txBox="1">
            <a:spLocks noGrp="1"/>
          </p:cNvSpPr>
          <p:nvPr>
            <p:ph type="body" idx="2"/>
          </p:nvPr>
        </p:nvSpPr>
        <p:spPr>
          <a:xfrm>
            <a:off x="1473785" y="9080183"/>
            <a:ext cx="6900871" cy="168221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55"/>
              </a:spcBef>
              <a:spcAft>
                <a:spcPts val="0"/>
              </a:spcAft>
              <a:buClr>
                <a:schemeClr val="dk1"/>
              </a:buClr>
              <a:buSzPts val="2808"/>
              <a:buNone/>
              <a:defRPr sz="2808"/>
            </a:lvl1pPr>
            <a:lvl2pPr marL="914400" lvl="1" indent="-228600" algn="l">
              <a:lnSpc>
                <a:spcPct val="90000"/>
              </a:lnSpc>
              <a:spcBef>
                <a:spcPts val="877"/>
              </a:spcBef>
              <a:spcAft>
                <a:spcPts val="0"/>
              </a:spcAft>
              <a:buClr>
                <a:schemeClr val="dk1"/>
              </a:buClr>
              <a:buSzPts val="2457"/>
              <a:buNone/>
              <a:defRPr sz="2457"/>
            </a:lvl2pPr>
            <a:lvl3pPr marL="1371600" lvl="2" indent="-228600" algn="l">
              <a:lnSpc>
                <a:spcPct val="90000"/>
              </a:lnSpc>
              <a:spcBef>
                <a:spcPts val="877"/>
              </a:spcBef>
              <a:spcAft>
                <a:spcPts val="0"/>
              </a:spcAft>
              <a:buClr>
                <a:schemeClr val="dk1"/>
              </a:buClr>
              <a:buSzPts val="2106"/>
              <a:buNone/>
              <a:defRPr sz="2106"/>
            </a:lvl3pPr>
            <a:lvl4pPr marL="1828800" lvl="3" indent="-228600" algn="l">
              <a:lnSpc>
                <a:spcPct val="90000"/>
              </a:lnSpc>
              <a:spcBef>
                <a:spcPts val="877"/>
              </a:spcBef>
              <a:spcAft>
                <a:spcPts val="0"/>
              </a:spcAft>
              <a:buClr>
                <a:schemeClr val="dk1"/>
              </a:buClr>
              <a:buSzPts val="1755"/>
              <a:buNone/>
              <a:defRPr sz="1754"/>
            </a:lvl4pPr>
            <a:lvl5pPr marL="2286000" lvl="4" indent="-228600" algn="l">
              <a:lnSpc>
                <a:spcPct val="90000"/>
              </a:lnSpc>
              <a:spcBef>
                <a:spcPts val="877"/>
              </a:spcBef>
              <a:spcAft>
                <a:spcPts val="0"/>
              </a:spcAft>
              <a:buClr>
                <a:schemeClr val="dk1"/>
              </a:buClr>
              <a:buSzPts val="1755"/>
              <a:buNone/>
              <a:defRPr sz="1754"/>
            </a:lvl5pPr>
            <a:lvl6pPr marL="2743200" lvl="5" indent="-228600" algn="l">
              <a:lnSpc>
                <a:spcPct val="90000"/>
              </a:lnSpc>
              <a:spcBef>
                <a:spcPts val="877"/>
              </a:spcBef>
              <a:spcAft>
                <a:spcPts val="0"/>
              </a:spcAft>
              <a:buClr>
                <a:schemeClr val="dk1"/>
              </a:buClr>
              <a:buSzPts val="1755"/>
              <a:buNone/>
              <a:defRPr sz="1754"/>
            </a:lvl6pPr>
            <a:lvl7pPr marL="3200400" lvl="6" indent="-228600" algn="l">
              <a:lnSpc>
                <a:spcPct val="90000"/>
              </a:lnSpc>
              <a:spcBef>
                <a:spcPts val="877"/>
              </a:spcBef>
              <a:spcAft>
                <a:spcPts val="0"/>
              </a:spcAft>
              <a:buClr>
                <a:schemeClr val="dk1"/>
              </a:buClr>
              <a:buSzPts val="1755"/>
              <a:buNone/>
              <a:defRPr sz="1754"/>
            </a:lvl7pPr>
            <a:lvl8pPr marL="3657600" lvl="7" indent="-228600" algn="l">
              <a:lnSpc>
                <a:spcPct val="90000"/>
              </a:lnSpc>
              <a:spcBef>
                <a:spcPts val="877"/>
              </a:spcBef>
              <a:spcAft>
                <a:spcPts val="0"/>
              </a:spcAft>
              <a:buClr>
                <a:schemeClr val="dk1"/>
              </a:buClr>
              <a:buSzPts val="1755"/>
              <a:buNone/>
              <a:defRPr sz="1754"/>
            </a:lvl8pPr>
            <a:lvl9pPr marL="4114800" lvl="8" indent="-228600" algn="l">
              <a:lnSpc>
                <a:spcPct val="90000"/>
              </a:lnSpc>
              <a:spcBef>
                <a:spcPts val="877"/>
              </a:spcBef>
              <a:spcAft>
                <a:spcPts val="0"/>
              </a:spcAft>
              <a:buClr>
                <a:schemeClr val="dk1"/>
              </a:buClr>
              <a:buSzPts val="1755"/>
              <a:buNone/>
              <a:defRPr sz="1754"/>
            </a:lvl9pPr>
          </a:lstStyle>
          <a:p>
            <a:endParaRPr/>
          </a:p>
        </p:txBody>
      </p:sp>
      <p:sp>
        <p:nvSpPr>
          <p:cNvPr id="58" name="Google Shape;58;p10"/>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473785" y="2017818"/>
            <a:ext cx="6900871" cy="70623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616"/>
              <a:buFont typeface="Calibri"/>
              <a:buNone/>
              <a:defRPr sz="561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9096225" y="4357929"/>
            <a:ext cx="10831890" cy="21509383"/>
          </a:xfrm>
          <a:prstGeom prst="rect">
            <a:avLst/>
          </a:prstGeom>
          <a:noFill/>
          <a:ln>
            <a:noFill/>
          </a:ln>
        </p:spPr>
      </p:sp>
      <p:sp>
        <p:nvSpPr>
          <p:cNvPr id="64" name="Google Shape;64;p11"/>
          <p:cNvSpPr txBox="1">
            <a:spLocks noGrp="1"/>
          </p:cNvSpPr>
          <p:nvPr>
            <p:ph type="body" idx="1"/>
          </p:nvPr>
        </p:nvSpPr>
        <p:spPr>
          <a:xfrm>
            <a:off x="1473785" y="9080183"/>
            <a:ext cx="6900871" cy="168221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55"/>
              </a:spcBef>
              <a:spcAft>
                <a:spcPts val="0"/>
              </a:spcAft>
              <a:buClr>
                <a:schemeClr val="dk1"/>
              </a:buClr>
              <a:buSzPts val="2808"/>
              <a:buNone/>
              <a:defRPr sz="2808"/>
            </a:lvl1pPr>
            <a:lvl2pPr marL="914400" lvl="1" indent="-228600" algn="l">
              <a:lnSpc>
                <a:spcPct val="90000"/>
              </a:lnSpc>
              <a:spcBef>
                <a:spcPts val="877"/>
              </a:spcBef>
              <a:spcAft>
                <a:spcPts val="0"/>
              </a:spcAft>
              <a:buClr>
                <a:schemeClr val="dk1"/>
              </a:buClr>
              <a:buSzPts val="2457"/>
              <a:buNone/>
              <a:defRPr sz="2457"/>
            </a:lvl2pPr>
            <a:lvl3pPr marL="1371600" lvl="2" indent="-228600" algn="l">
              <a:lnSpc>
                <a:spcPct val="90000"/>
              </a:lnSpc>
              <a:spcBef>
                <a:spcPts val="877"/>
              </a:spcBef>
              <a:spcAft>
                <a:spcPts val="0"/>
              </a:spcAft>
              <a:buClr>
                <a:schemeClr val="dk1"/>
              </a:buClr>
              <a:buSzPts val="2106"/>
              <a:buNone/>
              <a:defRPr sz="2106"/>
            </a:lvl3pPr>
            <a:lvl4pPr marL="1828800" lvl="3" indent="-228600" algn="l">
              <a:lnSpc>
                <a:spcPct val="90000"/>
              </a:lnSpc>
              <a:spcBef>
                <a:spcPts val="877"/>
              </a:spcBef>
              <a:spcAft>
                <a:spcPts val="0"/>
              </a:spcAft>
              <a:buClr>
                <a:schemeClr val="dk1"/>
              </a:buClr>
              <a:buSzPts val="1755"/>
              <a:buNone/>
              <a:defRPr sz="1754"/>
            </a:lvl4pPr>
            <a:lvl5pPr marL="2286000" lvl="4" indent="-228600" algn="l">
              <a:lnSpc>
                <a:spcPct val="90000"/>
              </a:lnSpc>
              <a:spcBef>
                <a:spcPts val="877"/>
              </a:spcBef>
              <a:spcAft>
                <a:spcPts val="0"/>
              </a:spcAft>
              <a:buClr>
                <a:schemeClr val="dk1"/>
              </a:buClr>
              <a:buSzPts val="1755"/>
              <a:buNone/>
              <a:defRPr sz="1754"/>
            </a:lvl5pPr>
            <a:lvl6pPr marL="2743200" lvl="5" indent="-228600" algn="l">
              <a:lnSpc>
                <a:spcPct val="90000"/>
              </a:lnSpc>
              <a:spcBef>
                <a:spcPts val="877"/>
              </a:spcBef>
              <a:spcAft>
                <a:spcPts val="0"/>
              </a:spcAft>
              <a:buClr>
                <a:schemeClr val="dk1"/>
              </a:buClr>
              <a:buSzPts val="1755"/>
              <a:buNone/>
              <a:defRPr sz="1754"/>
            </a:lvl6pPr>
            <a:lvl7pPr marL="3200400" lvl="6" indent="-228600" algn="l">
              <a:lnSpc>
                <a:spcPct val="90000"/>
              </a:lnSpc>
              <a:spcBef>
                <a:spcPts val="877"/>
              </a:spcBef>
              <a:spcAft>
                <a:spcPts val="0"/>
              </a:spcAft>
              <a:buClr>
                <a:schemeClr val="dk1"/>
              </a:buClr>
              <a:buSzPts val="1755"/>
              <a:buNone/>
              <a:defRPr sz="1754"/>
            </a:lvl7pPr>
            <a:lvl8pPr marL="3657600" lvl="7" indent="-228600" algn="l">
              <a:lnSpc>
                <a:spcPct val="90000"/>
              </a:lnSpc>
              <a:spcBef>
                <a:spcPts val="877"/>
              </a:spcBef>
              <a:spcAft>
                <a:spcPts val="0"/>
              </a:spcAft>
              <a:buClr>
                <a:schemeClr val="dk1"/>
              </a:buClr>
              <a:buSzPts val="1755"/>
              <a:buNone/>
              <a:defRPr sz="1754"/>
            </a:lvl8pPr>
            <a:lvl9pPr marL="4114800" lvl="8" indent="-228600" algn="l">
              <a:lnSpc>
                <a:spcPct val="90000"/>
              </a:lnSpc>
              <a:spcBef>
                <a:spcPts val="877"/>
              </a:spcBef>
              <a:spcAft>
                <a:spcPts val="0"/>
              </a:spcAft>
              <a:buClr>
                <a:schemeClr val="dk1"/>
              </a:buClr>
              <a:buSzPts val="1755"/>
              <a:buNone/>
              <a:defRPr sz="1754"/>
            </a:lvl9pPr>
          </a:lstStyle>
          <a:p>
            <a:endParaRPr/>
          </a:p>
        </p:txBody>
      </p:sp>
      <p:sp>
        <p:nvSpPr>
          <p:cNvPr id="65" name="Google Shape;65;p11"/>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470998" y="1611454"/>
            <a:ext cx="18454330" cy="585027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7722"/>
              <a:buFont typeface="Calibri"/>
              <a:buNone/>
              <a:defRPr sz="7722"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470998" y="8057261"/>
            <a:ext cx="18454330" cy="19204308"/>
          </a:xfrm>
          <a:prstGeom prst="rect">
            <a:avLst/>
          </a:prstGeom>
          <a:noFill/>
          <a:ln>
            <a:noFill/>
          </a:ln>
        </p:spPr>
        <p:txBody>
          <a:bodyPr spcFirstLastPara="1" wrap="square" lIns="91425" tIns="45700" rIns="91425" bIns="45700" anchor="t" anchorCtr="0">
            <a:normAutofit/>
          </a:bodyPr>
          <a:lstStyle>
            <a:lvl1pPr marL="457200" marR="0" lvl="0" indent="-540639" algn="l" rtl="0">
              <a:lnSpc>
                <a:spcPct val="90000"/>
              </a:lnSpc>
              <a:spcBef>
                <a:spcPts val="1755"/>
              </a:spcBef>
              <a:spcAft>
                <a:spcPts val="0"/>
              </a:spcAft>
              <a:buClr>
                <a:schemeClr val="dk1"/>
              </a:buClr>
              <a:buSzPts val="4914"/>
              <a:buFont typeface="Arial"/>
              <a:buChar char="•"/>
              <a:defRPr sz="4914" b="0" i="0" u="none" strike="noStrike" cap="none">
                <a:solidFill>
                  <a:schemeClr val="dk1"/>
                </a:solidFill>
                <a:latin typeface="Calibri"/>
                <a:ea typeface="Calibri"/>
                <a:cs typeface="Calibri"/>
                <a:sym typeface="Calibri"/>
              </a:defRPr>
            </a:lvl1pPr>
            <a:lvl2pPr marL="914400" marR="0" lvl="1" indent="-496061" algn="l" rtl="0">
              <a:lnSpc>
                <a:spcPct val="90000"/>
              </a:lnSpc>
              <a:spcBef>
                <a:spcPts val="877"/>
              </a:spcBef>
              <a:spcAft>
                <a:spcPts val="0"/>
              </a:spcAft>
              <a:buClr>
                <a:schemeClr val="dk1"/>
              </a:buClr>
              <a:buSzPts val="4212"/>
              <a:buFont typeface="Arial"/>
              <a:buChar char="•"/>
              <a:defRPr sz="4212" b="0" i="0" u="none" strike="noStrike" cap="none">
                <a:solidFill>
                  <a:schemeClr val="dk1"/>
                </a:solidFill>
                <a:latin typeface="Calibri"/>
                <a:ea typeface="Calibri"/>
                <a:cs typeface="Calibri"/>
                <a:sym typeface="Calibri"/>
              </a:defRPr>
            </a:lvl2pPr>
            <a:lvl3pPr marL="1371600" marR="0" lvl="2" indent="-451485" algn="l" rtl="0">
              <a:lnSpc>
                <a:spcPct val="90000"/>
              </a:lnSpc>
              <a:spcBef>
                <a:spcPts val="877"/>
              </a:spcBef>
              <a:spcAft>
                <a:spcPts val="0"/>
              </a:spcAft>
              <a:buClr>
                <a:schemeClr val="dk1"/>
              </a:buClr>
              <a:buSzPts val="3510"/>
              <a:buFont typeface="Arial"/>
              <a:buChar char="•"/>
              <a:defRPr sz="3509" b="0" i="0" u="none" strike="noStrike" cap="none">
                <a:solidFill>
                  <a:schemeClr val="dk1"/>
                </a:solidFill>
                <a:latin typeface="Calibri"/>
                <a:ea typeface="Calibri"/>
                <a:cs typeface="Calibri"/>
                <a:sym typeface="Calibri"/>
              </a:defRPr>
            </a:lvl3pPr>
            <a:lvl4pPr marL="1828800" marR="0" lvl="3"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4pPr>
            <a:lvl5pPr marL="2286000" marR="0" lvl="4"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5pPr>
            <a:lvl6pPr marL="2743200" marR="0" lvl="5"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6pPr>
            <a:lvl7pPr marL="3200400" marR="0" lvl="6"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7pPr>
            <a:lvl8pPr marL="3657600" marR="0" lvl="7"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8pPr>
            <a:lvl9pPr marL="4114800" marR="0" lvl="8" indent="-429196" algn="l" rtl="0">
              <a:lnSpc>
                <a:spcPct val="90000"/>
              </a:lnSpc>
              <a:spcBef>
                <a:spcPts val="877"/>
              </a:spcBef>
              <a:spcAft>
                <a:spcPts val="0"/>
              </a:spcAft>
              <a:buClr>
                <a:schemeClr val="dk1"/>
              </a:buClr>
              <a:buSzPts val="3159"/>
              <a:buFont typeface="Arial"/>
              <a:buChar char="•"/>
              <a:defRPr sz="315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470997" y="28053282"/>
            <a:ext cx="4814173" cy="16114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10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087533" y="28053282"/>
            <a:ext cx="7221260" cy="161145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10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111155" y="28053282"/>
            <a:ext cx="4814173" cy="16114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106"/>
              <a:buFont typeface="Arial"/>
              <a:buNone/>
              <a:defRPr sz="210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gif"/><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g"/><Relationship Id="rId37" Type="http://schemas.openxmlformats.org/officeDocument/2006/relationships/image" Target="../media/image35.png"/><Relationship Id="rId40" Type="http://schemas.openxmlformats.org/officeDocument/2006/relationships/image" Target="../media/image38.jp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jpg"/><Relationship Id="rId31" Type="http://schemas.openxmlformats.org/officeDocument/2006/relationships/image" Target="../media/image29.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6.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73" name="Google Shape;95;p1">
            <a:extLst>
              <a:ext uri="{FF2B5EF4-FFF2-40B4-BE49-F238E27FC236}">
                <a16:creationId xmlns:a16="http://schemas.microsoft.com/office/drawing/2014/main" id="{4F3A26F9-6EF7-4839-8097-232080A1EBBF}"/>
              </a:ext>
            </a:extLst>
          </p:cNvPr>
          <p:cNvSpPr/>
          <p:nvPr/>
        </p:nvSpPr>
        <p:spPr>
          <a:xfrm>
            <a:off x="12758707" y="27095041"/>
            <a:ext cx="8579511" cy="2589288"/>
          </a:xfrm>
          <a:prstGeom prst="rect">
            <a:avLst/>
          </a:prstGeom>
          <a:solidFill>
            <a:schemeClr val="accent3">
              <a:lumMod val="20000"/>
              <a:lumOff val="80000"/>
            </a:schemeClr>
          </a:solidFill>
          <a:ln w="12700" cap="flat" cmpd="sng">
            <a:solidFill>
              <a:schemeClr val="accent3">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92;p1">
            <a:extLst>
              <a:ext uri="{FF2B5EF4-FFF2-40B4-BE49-F238E27FC236}">
                <a16:creationId xmlns:a16="http://schemas.microsoft.com/office/drawing/2014/main" id="{6ADB2751-01A2-41DE-A44D-10DA62B928FB}"/>
              </a:ext>
            </a:extLst>
          </p:cNvPr>
          <p:cNvSpPr/>
          <p:nvPr/>
        </p:nvSpPr>
        <p:spPr>
          <a:xfrm>
            <a:off x="11394831" y="24235355"/>
            <a:ext cx="9934818" cy="2791604"/>
          </a:xfrm>
          <a:prstGeom prst="rect">
            <a:avLst/>
          </a:prstGeom>
          <a:solidFill>
            <a:schemeClr val="accent6">
              <a:lumMod val="20000"/>
              <a:lumOff val="80000"/>
            </a:schemeClr>
          </a:solidFill>
          <a:ln w="12700" cap="flat" cmpd="sng">
            <a:solidFill>
              <a:schemeClr val="accent6">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92;p1">
            <a:extLst>
              <a:ext uri="{FF2B5EF4-FFF2-40B4-BE49-F238E27FC236}">
                <a16:creationId xmlns:a16="http://schemas.microsoft.com/office/drawing/2014/main" id="{9DE17C64-7709-4464-80A3-6B87B684D6EB}"/>
              </a:ext>
            </a:extLst>
          </p:cNvPr>
          <p:cNvSpPr/>
          <p:nvPr/>
        </p:nvSpPr>
        <p:spPr>
          <a:xfrm>
            <a:off x="6923457" y="23431070"/>
            <a:ext cx="6122533" cy="3595889"/>
          </a:xfrm>
          <a:prstGeom prst="rect">
            <a:avLst/>
          </a:prstGeom>
          <a:solidFill>
            <a:schemeClr val="accent6">
              <a:lumMod val="20000"/>
              <a:lumOff val="80000"/>
            </a:schemeClr>
          </a:solidFill>
          <a:ln w="12700" cap="flat" cmpd="sng">
            <a:solidFill>
              <a:schemeClr val="accent6">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6919390" y="2014970"/>
            <a:ext cx="6126600" cy="21367839"/>
          </a:xfrm>
          <a:prstGeom prst="rect">
            <a:avLst/>
          </a:prstGeom>
          <a:gradFill>
            <a:gsLst>
              <a:gs pos="0">
                <a:srgbClr val="92AAEA"/>
              </a:gs>
              <a:gs pos="50000">
                <a:srgbClr val="BDCAF0"/>
              </a:gs>
              <a:gs pos="100000">
                <a:srgbClr val="DEE4F7"/>
              </a:gs>
            </a:gsLst>
            <a:lin ang="13500032"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solidFill>
                <a:schemeClr val="lt1"/>
              </a:solidFill>
              <a:latin typeface="Calibri"/>
              <a:ea typeface="Calibri"/>
              <a:cs typeface="Calibri"/>
              <a:sym typeface="Calibri"/>
            </a:endParaRPr>
          </a:p>
        </p:txBody>
      </p:sp>
      <p:sp>
        <p:nvSpPr>
          <p:cNvPr id="80" name="Google Shape;154;p1">
            <a:extLst>
              <a:ext uri="{FF2B5EF4-FFF2-40B4-BE49-F238E27FC236}">
                <a16:creationId xmlns:a16="http://schemas.microsoft.com/office/drawing/2014/main" id="{D281DE6F-BB92-4E8D-8567-CD7D72C89F60}"/>
              </a:ext>
            </a:extLst>
          </p:cNvPr>
          <p:cNvSpPr/>
          <p:nvPr/>
        </p:nvSpPr>
        <p:spPr>
          <a:xfrm>
            <a:off x="68633" y="1415262"/>
            <a:ext cx="6779763" cy="24993297"/>
          </a:xfrm>
          <a:prstGeom prst="rect">
            <a:avLst/>
          </a:prstGeom>
          <a:solidFill>
            <a:schemeClr val="accent2">
              <a:lumMod val="20000"/>
              <a:lumOff val="80000"/>
            </a:schemeClr>
          </a:solidFill>
          <a:ln w="12700" cap="flat" cmpd="sng">
            <a:solidFill>
              <a:schemeClr val="accent2">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68634" y="15207181"/>
            <a:ext cx="6779016" cy="3185487"/>
          </a:xfrm>
          <a:prstGeom prst="rect">
            <a:avLst/>
          </a:prstGeom>
          <a:noFill/>
          <a:ln>
            <a:noFill/>
          </a:ln>
        </p:spPr>
        <p:txBody>
          <a:bodyPr spcFirstLastPara="1" wrap="square" lIns="0" tIns="0" rIns="0" bIns="0" anchor="t" anchorCtr="0">
            <a:spAutoFit/>
          </a:bodyPr>
          <a:lstStyle/>
          <a:p>
            <a:pPr marL="155575" marR="0" lvl="0" algn="l" rtl="0">
              <a:spcBef>
                <a:spcPts val="0"/>
              </a:spcBef>
              <a:spcAft>
                <a:spcPts val="0"/>
              </a:spcAft>
              <a:buClr>
                <a:srgbClr val="444444"/>
              </a:buClr>
              <a:buSzPts val="1150"/>
            </a:pPr>
            <a:r>
              <a:rPr lang="en-US" sz="1600" b="1" i="0" strike="noStrike" cap="none" dirty="0">
                <a:solidFill>
                  <a:schemeClr val="tx1"/>
                </a:solidFill>
                <a:latin typeface="Times New Roman"/>
                <a:ea typeface="Times New Roman"/>
                <a:cs typeface="Times New Roman"/>
                <a:sym typeface="Times New Roman"/>
              </a:rPr>
              <a:t>Physics</a:t>
            </a:r>
            <a:r>
              <a:rPr lang="en-US" sz="1600" b="0" i="0" strike="noStrike" cap="none" dirty="0">
                <a:solidFill>
                  <a:schemeClr val="tx1"/>
                </a:solidFill>
                <a:latin typeface="Times New Roman"/>
                <a:ea typeface="Times New Roman"/>
                <a:cs typeface="Times New Roman"/>
                <a:sym typeface="Times New Roman"/>
              </a:rPr>
              <a:t> </a:t>
            </a:r>
            <a:endParaRPr lang="en-US" sz="1600" dirty="0">
              <a:solidFill>
                <a:schemeClr val="tx1"/>
              </a:solidFill>
              <a:latin typeface="Times New Roman"/>
              <a:ea typeface="Times New Roman"/>
              <a:cs typeface="Times New Roman"/>
              <a:sym typeface="Times New Roman"/>
            </a:endParaRPr>
          </a:p>
          <a:p>
            <a:pPr marL="327025" marR="0" lvl="0" indent="-171450" algn="l" rtl="0">
              <a:spcBef>
                <a:spcPts val="0"/>
              </a:spcBef>
              <a:spcAft>
                <a:spcPts val="0"/>
              </a:spcAft>
              <a:buClr>
                <a:srgbClr val="444444"/>
              </a:buClr>
              <a:buSzPts val="1150"/>
              <a:buFont typeface="Wingdings" panose="05000000000000000000" pitchFamily="2" charset="2"/>
              <a:buChar char="Ø"/>
            </a:pPr>
            <a:r>
              <a:rPr lang="en-US" sz="1500" b="0" i="0" u="none" strike="noStrike" cap="none" dirty="0">
                <a:solidFill>
                  <a:schemeClr val="tx1"/>
                </a:solidFill>
                <a:latin typeface="Times New Roman"/>
                <a:ea typeface="Times New Roman"/>
                <a:cs typeface="Times New Roman"/>
                <a:sym typeface="Times New Roman"/>
              </a:rPr>
              <a:t>Frequency of the voltage is </a:t>
            </a:r>
            <a:r>
              <a:rPr lang="en-US" sz="1500" b="1" i="0" u="none" strike="noStrike" cap="none" dirty="0">
                <a:solidFill>
                  <a:schemeClr val="tx1"/>
                </a:solidFill>
                <a:latin typeface="Times New Roman"/>
                <a:ea typeface="Times New Roman"/>
                <a:cs typeface="Times New Roman"/>
                <a:sym typeface="Times New Roman"/>
              </a:rPr>
              <a:t>equal </a:t>
            </a:r>
            <a:r>
              <a:rPr lang="en-US" sz="1500" b="0" i="0" u="none" strike="noStrike" cap="none" dirty="0">
                <a:solidFill>
                  <a:schemeClr val="tx1"/>
                </a:solidFill>
                <a:latin typeface="Times New Roman"/>
                <a:ea typeface="Times New Roman"/>
                <a:cs typeface="Times New Roman"/>
                <a:sym typeface="Times New Roman"/>
              </a:rPr>
              <a:t>to the frequency of the particle’s cyclotron frequency: </a:t>
            </a:r>
          </a:p>
          <a:p>
            <a:pPr marL="155575" marR="0" lvl="0" algn="l" rtl="0">
              <a:spcBef>
                <a:spcPts val="0"/>
              </a:spcBef>
              <a:spcAft>
                <a:spcPts val="0"/>
              </a:spcAft>
              <a:buClr>
                <a:srgbClr val="444444"/>
              </a:buClr>
              <a:buSzPts val="1150"/>
            </a:pPr>
            <a:r>
              <a:rPr lang="en-US" sz="1200" dirty="0">
                <a:solidFill>
                  <a:schemeClr val="accent2">
                    <a:lumMod val="20000"/>
                    <a:lumOff val="80000"/>
                  </a:schemeClr>
                </a:solidFill>
                <a:latin typeface="Times New Roman"/>
                <a:ea typeface="Times New Roman"/>
                <a:cs typeface="Times New Roman"/>
                <a:sym typeface="Times New Roman"/>
              </a:rPr>
              <a:t>                                                       </a:t>
            </a:r>
            <a:r>
              <a:rPr lang="en-US" sz="1200" dirty="0">
                <a:solidFill>
                  <a:schemeClr val="tx1"/>
                </a:solidFill>
                <a:latin typeface="Times New Roman"/>
                <a:ea typeface="Times New Roman"/>
                <a:cs typeface="Times New Roman"/>
                <a:sym typeface="Times New Roman"/>
              </a:rPr>
              <a:t> </a:t>
            </a:r>
            <a:r>
              <a:rPr lang="en-US" sz="1300" dirty="0">
                <a:solidFill>
                  <a:schemeClr val="tx1"/>
                </a:solidFill>
                <a:latin typeface="Times New Roman"/>
                <a:ea typeface="Times New Roman"/>
                <a:cs typeface="Times New Roman"/>
                <a:sym typeface="Times New Roman"/>
              </a:rPr>
              <a:t>Where,</a:t>
            </a:r>
            <a:r>
              <a:rPr lang="en-US" sz="1300" b="0" i="1" u="none" strike="noStrike" cap="none" dirty="0">
                <a:solidFill>
                  <a:schemeClr val="tx1"/>
                </a:solidFill>
                <a:latin typeface="Times New Roman"/>
                <a:ea typeface="Times New Roman"/>
                <a:cs typeface="Times New Roman"/>
                <a:sym typeface="Times New Roman"/>
              </a:rPr>
              <a:t> </a:t>
            </a:r>
            <a:r>
              <a:rPr lang="en-US" sz="1300" b="1" i="1" u="none" strike="noStrike" cap="none" dirty="0">
                <a:solidFill>
                  <a:schemeClr val="tx1"/>
                </a:solidFill>
                <a:latin typeface="Times New Roman"/>
                <a:ea typeface="Times New Roman"/>
                <a:cs typeface="Times New Roman"/>
                <a:sym typeface="Times New Roman"/>
              </a:rPr>
              <a:t>B</a:t>
            </a:r>
            <a:r>
              <a:rPr lang="en-US" sz="1300" b="0" i="0" u="none" strike="noStrike" cap="none" dirty="0">
                <a:solidFill>
                  <a:schemeClr val="tx1"/>
                </a:solidFill>
                <a:latin typeface="Times New Roman"/>
                <a:ea typeface="Times New Roman"/>
                <a:cs typeface="Times New Roman"/>
                <a:sym typeface="Times New Roman"/>
              </a:rPr>
              <a:t> is the magnetic field strength</a:t>
            </a:r>
            <a:endParaRPr lang="en-US" sz="13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300" b="0" i="1" u="none" strike="noStrike" cap="none" dirty="0">
                <a:solidFill>
                  <a:schemeClr val="tx1"/>
                </a:solidFill>
                <a:latin typeface="Times New Roman"/>
                <a:ea typeface="Times New Roman"/>
                <a:cs typeface="Times New Roman"/>
                <a:sym typeface="Times New Roman"/>
              </a:rPr>
              <a:t>			</a:t>
            </a:r>
            <a:r>
              <a:rPr lang="en-US" sz="1300" b="1" i="1" u="none" strike="noStrike" cap="none" dirty="0">
                <a:solidFill>
                  <a:schemeClr val="tx1"/>
                </a:solidFill>
                <a:latin typeface="Times New Roman"/>
                <a:ea typeface="Times New Roman"/>
                <a:cs typeface="Times New Roman"/>
                <a:sym typeface="Times New Roman"/>
              </a:rPr>
              <a:t>q</a:t>
            </a:r>
            <a:r>
              <a:rPr lang="en-US" sz="1300" b="1" i="0" u="none" strike="noStrike" cap="none" dirty="0">
                <a:solidFill>
                  <a:schemeClr val="tx1"/>
                </a:solidFill>
                <a:latin typeface="Times New Roman"/>
                <a:ea typeface="Times New Roman"/>
                <a:cs typeface="Times New Roman"/>
                <a:sym typeface="Times New Roman"/>
              </a:rPr>
              <a:t> </a:t>
            </a:r>
            <a:r>
              <a:rPr lang="en-US" sz="1300" b="0" i="0" u="none" strike="noStrike" cap="none" dirty="0">
                <a:solidFill>
                  <a:schemeClr val="tx1"/>
                </a:solidFill>
                <a:latin typeface="Times New Roman"/>
                <a:ea typeface="Times New Roman"/>
                <a:cs typeface="Times New Roman"/>
                <a:sym typeface="Times New Roman"/>
              </a:rPr>
              <a:t>is the electric charge of the particle</a:t>
            </a:r>
            <a:endParaRPr lang="en-US" sz="13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300" b="0" i="1" u="none" strike="noStrike" cap="none" dirty="0">
                <a:solidFill>
                  <a:schemeClr val="tx1"/>
                </a:solidFill>
                <a:latin typeface="Times New Roman"/>
                <a:ea typeface="Times New Roman"/>
                <a:cs typeface="Times New Roman"/>
                <a:sym typeface="Times New Roman"/>
              </a:rPr>
              <a:t>                                           	</a:t>
            </a:r>
            <a:r>
              <a:rPr lang="en-US" sz="1300" b="1" i="1" u="none" strike="noStrike" cap="none" dirty="0">
                <a:solidFill>
                  <a:schemeClr val="tx1"/>
                </a:solidFill>
                <a:latin typeface="Times New Roman"/>
                <a:ea typeface="Times New Roman"/>
                <a:cs typeface="Times New Roman"/>
                <a:sym typeface="Times New Roman"/>
              </a:rPr>
              <a:t>m</a:t>
            </a:r>
            <a:r>
              <a:rPr lang="en-US" sz="1300" b="0" i="0" u="none" strike="noStrike" cap="none" dirty="0">
                <a:solidFill>
                  <a:schemeClr val="tx1"/>
                </a:solidFill>
                <a:latin typeface="Times New Roman"/>
                <a:ea typeface="Times New Roman"/>
                <a:cs typeface="Times New Roman"/>
                <a:sym typeface="Times New Roman"/>
              </a:rPr>
              <a:t> is the relativistic mass of the charged particle</a:t>
            </a:r>
            <a:endParaRPr lang="en-US" sz="1300" dirty="0">
              <a:solidFill>
                <a:schemeClr val="tx1"/>
              </a:solidFill>
              <a:latin typeface="Times New Roman"/>
              <a:ea typeface="Times New Roman"/>
              <a:cs typeface="Times New Roman"/>
              <a:sym typeface="Times New Roman"/>
            </a:endParaRPr>
          </a:p>
          <a:p>
            <a:pPr marL="327025" marR="0" lvl="0" indent="-171450" algn="l" rtl="0">
              <a:spcBef>
                <a:spcPts val="0"/>
              </a:spcBef>
              <a:spcAft>
                <a:spcPts val="0"/>
              </a:spcAft>
              <a:buClr>
                <a:srgbClr val="444444"/>
              </a:buClr>
              <a:buSzPts val="1150"/>
              <a:buFont typeface="Wingdings" panose="05000000000000000000" pitchFamily="2" charset="2"/>
              <a:buChar char="Ø"/>
            </a:pPr>
            <a:r>
              <a:rPr lang="en-US" sz="1500" b="0" i="0" u="none" strike="noStrike" cap="none" dirty="0">
                <a:solidFill>
                  <a:schemeClr val="tx1"/>
                </a:solidFill>
                <a:latin typeface="Times New Roman"/>
                <a:ea typeface="Times New Roman"/>
                <a:cs typeface="Times New Roman"/>
                <a:sym typeface="Times New Roman"/>
              </a:rPr>
              <a:t>Energy of the particle depends on the strength  of the magnetic field &amp; the diameter of the Dees </a:t>
            </a:r>
          </a:p>
          <a:p>
            <a:pPr marL="155575" marR="0" lvl="0" algn="l" rtl="0">
              <a:spcBef>
                <a:spcPts val="0"/>
              </a:spcBef>
              <a:spcAft>
                <a:spcPts val="0"/>
              </a:spcAft>
              <a:buClr>
                <a:srgbClr val="444444"/>
              </a:buClr>
              <a:buSzPts val="1150"/>
            </a:pPr>
            <a:endParaRPr lang="en-US" sz="400" dirty="0">
              <a:solidFill>
                <a:schemeClr val="tx1"/>
              </a:solidFill>
              <a:latin typeface="Times New Roman"/>
              <a:ea typeface="Times New Roman"/>
              <a:cs typeface="Times New Roman"/>
              <a:sym typeface="Times New Roman"/>
            </a:endParaRPr>
          </a:p>
          <a:p>
            <a:pPr marL="327025" marR="0" lvl="0" indent="-171450" algn="l" rtl="0">
              <a:spcBef>
                <a:spcPts val="0"/>
              </a:spcBef>
              <a:spcAft>
                <a:spcPts val="0"/>
              </a:spcAft>
              <a:buClr>
                <a:srgbClr val="444444"/>
              </a:buClr>
              <a:buSzPts val="1150"/>
              <a:buFont typeface="Wingdings" panose="05000000000000000000" pitchFamily="2" charset="2"/>
              <a:buChar char="Ø"/>
            </a:pPr>
            <a:r>
              <a:rPr lang="en-US" sz="1500" b="0" i="0" u="none" strike="noStrike" cap="none" dirty="0">
                <a:solidFill>
                  <a:schemeClr val="tx1"/>
                </a:solidFill>
                <a:latin typeface="Times New Roman"/>
                <a:ea typeface="Times New Roman"/>
                <a:cs typeface="Times New Roman"/>
                <a:sym typeface="Times New Roman"/>
              </a:rPr>
              <a:t>Centripetal force :</a:t>
            </a:r>
          </a:p>
          <a:p>
            <a:pPr marL="155575" marR="0" lvl="0" algn="l" rtl="0">
              <a:spcBef>
                <a:spcPts val="0"/>
              </a:spcBef>
              <a:spcAft>
                <a:spcPts val="0"/>
              </a:spcAft>
              <a:buClr>
                <a:srgbClr val="444444"/>
              </a:buClr>
              <a:buSzPts val="1150"/>
            </a:pPr>
            <a:endParaRPr lang="en-US" sz="1500" b="0" i="0" u="none" strike="noStrike" cap="none" dirty="0">
              <a:solidFill>
                <a:schemeClr val="tx1"/>
              </a:solidFill>
              <a:latin typeface="Times New Roman"/>
              <a:ea typeface="Times New Roman"/>
              <a:cs typeface="Times New Roman"/>
              <a:sym typeface="Times New Roman"/>
            </a:endParaRPr>
          </a:p>
          <a:p>
            <a:pPr marL="327025" indent="-171450">
              <a:buClr>
                <a:srgbClr val="444444"/>
              </a:buClr>
              <a:buSzPts val="1150"/>
              <a:buFont typeface="Wingdings" panose="05000000000000000000" pitchFamily="2" charset="2"/>
              <a:buChar char="Ø"/>
            </a:pPr>
            <a:r>
              <a:rPr lang="en-US" sz="1500" b="0" i="0" u="none" strike="noStrike" cap="none" dirty="0">
                <a:solidFill>
                  <a:schemeClr val="tx1"/>
                </a:solidFill>
                <a:latin typeface="Times New Roman"/>
                <a:ea typeface="Times New Roman"/>
                <a:cs typeface="Times New Roman"/>
                <a:sym typeface="Times New Roman"/>
              </a:rPr>
              <a:t>Lorentz’s force :</a:t>
            </a:r>
          </a:p>
          <a:p>
            <a:pPr marL="155575">
              <a:buClr>
                <a:srgbClr val="444444"/>
              </a:buClr>
              <a:buSzPts val="1150"/>
            </a:pPr>
            <a:endParaRPr lang="en-US" b="0" i="0" u="none" strike="noStrike" cap="none" dirty="0">
              <a:solidFill>
                <a:schemeClr val="tx1"/>
              </a:solidFill>
              <a:latin typeface="Times New Roman"/>
              <a:ea typeface="Times New Roman"/>
              <a:cs typeface="Times New Roman"/>
              <a:sym typeface="Times New Roman"/>
            </a:endParaRPr>
          </a:p>
          <a:p>
            <a:pPr marL="327025" indent="-171450">
              <a:buClr>
                <a:srgbClr val="444444"/>
              </a:buClr>
              <a:buSzPts val="1150"/>
              <a:buFont typeface="Wingdings" panose="05000000000000000000" pitchFamily="2" charset="2"/>
              <a:buChar char="Ø"/>
            </a:pPr>
            <a:r>
              <a:rPr lang="en-US" sz="1500" b="0" i="0" u="none" strike="noStrike" cap="none" dirty="0">
                <a:solidFill>
                  <a:schemeClr val="tx1"/>
                </a:solidFill>
                <a:latin typeface="Times New Roman"/>
                <a:ea typeface="Times New Roman"/>
                <a:cs typeface="Times New Roman"/>
                <a:sym typeface="Times New Roman"/>
              </a:rPr>
              <a:t>Solving for Fc=Fb :</a:t>
            </a:r>
          </a:p>
          <a:p>
            <a:pPr marL="155575">
              <a:buClr>
                <a:srgbClr val="444444"/>
              </a:buClr>
              <a:buSzPts val="1150"/>
            </a:pPr>
            <a:endParaRPr lang="en-US" b="0" i="0" u="none" strike="noStrike" cap="none" dirty="0">
              <a:solidFill>
                <a:schemeClr val="tx1"/>
              </a:solidFill>
              <a:latin typeface="Arial"/>
              <a:ea typeface="Arial"/>
              <a:cs typeface="Arial"/>
              <a:sym typeface="Arial"/>
            </a:endParaRPr>
          </a:p>
        </p:txBody>
      </p:sp>
      <p:pic>
        <p:nvPicPr>
          <p:cNvPr id="84" name="Google Shape;84;p1"/>
          <p:cNvPicPr preferRelativeResize="0"/>
          <p:nvPr/>
        </p:nvPicPr>
        <p:blipFill rotWithShape="1">
          <a:blip r:embed="rId3">
            <a:alphaModFix/>
          </a:blip>
          <a:srcRect/>
          <a:stretch/>
        </p:blipFill>
        <p:spPr>
          <a:xfrm>
            <a:off x="3336596" y="18846902"/>
            <a:ext cx="3123876" cy="2231886"/>
          </a:xfrm>
          <a:prstGeom prst="rect">
            <a:avLst/>
          </a:prstGeom>
          <a:noFill/>
          <a:ln>
            <a:noFill/>
          </a:ln>
        </p:spPr>
      </p:pic>
      <p:pic>
        <p:nvPicPr>
          <p:cNvPr id="87" name="Google Shape;87;p1"/>
          <p:cNvPicPr preferRelativeResize="0"/>
          <p:nvPr/>
        </p:nvPicPr>
        <p:blipFill rotWithShape="1">
          <a:blip r:embed="rId4">
            <a:alphaModFix/>
          </a:blip>
          <a:srcRect t="6498" b="21325"/>
          <a:stretch/>
        </p:blipFill>
        <p:spPr>
          <a:xfrm>
            <a:off x="14119527" y="24429656"/>
            <a:ext cx="2709000" cy="466705"/>
          </a:xfrm>
          <a:prstGeom prst="rect">
            <a:avLst/>
          </a:prstGeom>
          <a:noFill/>
          <a:ln>
            <a:noFill/>
          </a:ln>
        </p:spPr>
      </p:pic>
      <p:pic>
        <p:nvPicPr>
          <p:cNvPr id="88" name="Google Shape;88;p1"/>
          <p:cNvPicPr preferRelativeResize="0"/>
          <p:nvPr/>
        </p:nvPicPr>
        <p:blipFill rotWithShape="1">
          <a:blip r:embed="rId5">
            <a:alphaModFix/>
          </a:blip>
          <a:srcRect/>
          <a:stretch/>
        </p:blipFill>
        <p:spPr>
          <a:xfrm>
            <a:off x="11100389" y="21573211"/>
            <a:ext cx="1892578" cy="1714705"/>
          </a:xfrm>
          <a:prstGeom prst="rect">
            <a:avLst/>
          </a:prstGeom>
          <a:noFill/>
          <a:ln>
            <a:noFill/>
          </a:ln>
        </p:spPr>
      </p:pic>
      <p:pic>
        <p:nvPicPr>
          <p:cNvPr id="89" name="Google Shape;89;p1"/>
          <p:cNvPicPr preferRelativeResize="0"/>
          <p:nvPr/>
        </p:nvPicPr>
        <p:blipFill rotWithShape="1">
          <a:blip r:embed="rId6">
            <a:alphaModFix/>
          </a:blip>
          <a:srcRect l="9824"/>
          <a:stretch/>
        </p:blipFill>
        <p:spPr>
          <a:xfrm>
            <a:off x="10072988" y="18546828"/>
            <a:ext cx="2916549" cy="2944453"/>
          </a:xfrm>
          <a:prstGeom prst="rect">
            <a:avLst/>
          </a:prstGeom>
          <a:noFill/>
          <a:ln>
            <a:noFill/>
          </a:ln>
        </p:spPr>
      </p:pic>
      <p:pic>
        <p:nvPicPr>
          <p:cNvPr id="91" name="Google Shape;91;p1"/>
          <p:cNvPicPr preferRelativeResize="0"/>
          <p:nvPr/>
        </p:nvPicPr>
        <p:blipFill rotWithShape="1">
          <a:blip r:embed="rId7">
            <a:alphaModFix/>
          </a:blip>
          <a:srcRect/>
          <a:stretch/>
        </p:blipFill>
        <p:spPr>
          <a:xfrm>
            <a:off x="1856881" y="8535957"/>
            <a:ext cx="4901917" cy="2339072"/>
          </a:xfrm>
          <a:prstGeom prst="rect">
            <a:avLst/>
          </a:prstGeom>
          <a:noFill/>
          <a:ln>
            <a:noFill/>
          </a:ln>
        </p:spPr>
      </p:pic>
      <p:sp>
        <p:nvSpPr>
          <p:cNvPr id="92" name="Google Shape;92;p1"/>
          <p:cNvSpPr/>
          <p:nvPr/>
        </p:nvSpPr>
        <p:spPr>
          <a:xfrm>
            <a:off x="13120305" y="17509037"/>
            <a:ext cx="8209344" cy="6672282"/>
          </a:xfrm>
          <a:prstGeom prst="rect">
            <a:avLst/>
          </a:prstGeom>
          <a:solidFill>
            <a:schemeClr val="accent4">
              <a:lumMod val="20000"/>
              <a:lumOff val="8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8">
            <a:alphaModFix/>
          </a:blip>
          <a:srcRect/>
          <a:stretch/>
        </p:blipFill>
        <p:spPr>
          <a:xfrm>
            <a:off x="10941764" y="6985911"/>
            <a:ext cx="2025450" cy="2223187"/>
          </a:xfrm>
          <a:prstGeom prst="rect">
            <a:avLst/>
          </a:prstGeom>
          <a:noFill/>
          <a:ln>
            <a:noFill/>
          </a:ln>
        </p:spPr>
      </p:pic>
      <p:sp>
        <p:nvSpPr>
          <p:cNvPr id="94" name="Google Shape;94;p1"/>
          <p:cNvSpPr/>
          <p:nvPr/>
        </p:nvSpPr>
        <p:spPr>
          <a:xfrm>
            <a:off x="13113453" y="5992760"/>
            <a:ext cx="8216196" cy="11459768"/>
          </a:xfrm>
          <a:prstGeom prst="rect">
            <a:avLst/>
          </a:prstGeom>
          <a:solidFill>
            <a:srgbClr val="F7CAA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6919391" y="27095040"/>
            <a:ext cx="6012300" cy="3138811"/>
          </a:xfrm>
          <a:prstGeom prst="rect">
            <a:avLst/>
          </a:prstGeom>
          <a:solidFill>
            <a:schemeClr val="accent3">
              <a:lumMod val="20000"/>
              <a:lumOff val="80000"/>
            </a:schemeClr>
          </a:solidFill>
          <a:ln w="12700" cap="flat" cmpd="sng">
            <a:solidFill>
              <a:schemeClr val="accent3">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58106" y="26488500"/>
            <a:ext cx="6762994" cy="3709675"/>
          </a:xfrm>
          <a:prstGeom prst="rect">
            <a:avLst/>
          </a:prstGeom>
          <a:gradFill>
            <a:gsLst>
              <a:gs pos="0">
                <a:srgbClr val="92AAEA"/>
              </a:gs>
              <a:gs pos="50000">
                <a:srgbClr val="BDCAF0"/>
              </a:gs>
              <a:gs pos="100000">
                <a:srgbClr val="DEE4F7"/>
              </a:gs>
            </a:gsLst>
            <a:lin ang="13500032"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p:nvPr/>
        </p:nvSpPr>
        <p:spPr>
          <a:xfrm>
            <a:off x="53569" y="1353694"/>
            <a:ext cx="6784833" cy="51568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950"/>
              <a:buFont typeface="Arial"/>
              <a:buNone/>
            </a:pPr>
            <a:r>
              <a:rPr lang="en-US" sz="1800" b="1" i="0" strike="noStrike" cap="none" dirty="0">
                <a:solidFill>
                  <a:schemeClr val="tx1"/>
                </a:solidFill>
                <a:latin typeface="Times New Roman"/>
                <a:ea typeface="Times New Roman"/>
                <a:cs typeface="Times New Roman"/>
                <a:sym typeface="Times New Roman"/>
              </a:rPr>
              <a:t>Definition</a:t>
            </a:r>
          </a:p>
          <a:p>
            <a:pPr marL="0" marR="0" lvl="0" indent="0" algn="l" rtl="0">
              <a:spcBef>
                <a:spcPts val="0"/>
              </a:spcBef>
              <a:spcAft>
                <a:spcPts val="0"/>
              </a:spcAft>
              <a:buClr>
                <a:srgbClr val="000000"/>
              </a:buClr>
              <a:buSzPts val="950"/>
              <a:buFont typeface="Arial"/>
              <a:buNone/>
            </a:pPr>
            <a:r>
              <a:rPr lang="en-US" sz="1500" b="0" i="0" u="none" strike="noStrike" cap="none" dirty="0">
                <a:solidFill>
                  <a:schemeClr val="tx1"/>
                </a:solidFill>
                <a:latin typeface="Times New Roman"/>
                <a:ea typeface="Times New Roman"/>
                <a:cs typeface="Times New Roman"/>
                <a:sym typeface="Times New Roman"/>
              </a:rPr>
              <a:t>A cyclotron is a machine that accelerates charged particles or ions to high energies. It was invented to investigate the nuclear structure by E.O Lawrence and M.S Livingston in 1934.</a:t>
            </a:r>
          </a:p>
          <a:p>
            <a:pPr marL="0" marR="0" lvl="0" indent="0" algn="l" rtl="0">
              <a:spcBef>
                <a:spcPts val="0"/>
              </a:spcBef>
              <a:spcAft>
                <a:spcPts val="0"/>
              </a:spcAft>
              <a:buClr>
                <a:srgbClr val="000000"/>
              </a:buClr>
              <a:buSzPts val="950"/>
              <a:buFont typeface="Arial"/>
              <a:buNone/>
            </a:pPr>
            <a:endParaRPr sz="800" b="0" i="0" u="none" strike="noStrike" cap="none" dirty="0">
              <a:solidFill>
                <a:srgbClr val="444444"/>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950"/>
              <a:buFont typeface="Arial"/>
              <a:buNone/>
            </a:pPr>
            <a:r>
              <a:rPr lang="en-US" sz="1800" b="1" i="0" strike="noStrike" cap="none" dirty="0">
                <a:solidFill>
                  <a:schemeClr val="tx1"/>
                </a:solidFill>
                <a:latin typeface="Times New Roman"/>
                <a:ea typeface="Times New Roman"/>
                <a:cs typeface="Times New Roman"/>
                <a:sym typeface="Times New Roman"/>
              </a:rPr>
              <a:t>Types of cyclotron</a:t>
            </a:r>
            <a:endParaRPr lang="en-US" sz="1800" b="1"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950"/>
              <a:buFont typeface="Arial"/>
              <a:buNone/>
            </a:pPr>
            <a:r>
              <a:rPr lang="en-US" sz="1500" b="0" i="0" u="none" strike="noStrike" cap="none" dirty="0">
                <a:solidFill>
                  <a:schemeClr val="tx1"/>
                </a:solidFill>
                <a:latin typeface="Times New Roman"/>
                <a:ea typeface="Times New Roman"/>
                <a:cs typeface="Times New Roman"/>
                <a:sym typeface="Times New Roman"/>
              </a:rPr>
              <a:t>There are two types of cyclotrons, namely, synchrotrons and isochronous cyclotrons.</a:t>
            </a:r>
          </a:p>
          <a:p>
            <a:pPr marL="0" marR="0" lvl="0" indent="0" algn="l" rtl="0">
              <a:spcBef>
                <a:spcPts val="0"/>
              </a:spcBef>
              <a:spcAft>
                <a:spcPts val="0"/>
              </a:spcAft>
              <a:buClr>
                <a:srgbClr val="000000"/>
              </a:buClr>
              <a:buSzPts val="950"/>
              <a:buFont typeface="Arial"/>
              <a:buNone/>
            </a:pPr>
            <a:endParaRPr lang="en-US" sz="800" dirty="0">
              <a:solidFill>
                <a:schemeClr val="tx1"/>
              </a:solidFill>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1" i="0" u="none" strike="noStrike" cap="none" dirty="0">
                <a:solidFill>
                  <a:schemeClr val="tx1"/>
                </a:solidFill>
                <a:latin typeface="Times New Roman"/>
                <a:ea typeface="Times New Roman"/>
                <a:cs typeface="Times New Roman"/>
                <a:sym typeface="Times New Roman"/>
              </a:rPr>
              <a:t>- Synchrocyclotron</a:t>
            </a:r>
            <a:r>
              <a:rPr lang="en-US" sz="1500" b="0" i="0" u="none" strike="noStrike" cap="none" dirty="0">
                <a:solidFill>
                  <a:schemeClr val="tx1"/>
                </a:solidFill>
                <a:latin typeface="Times New Roman"/>
                <a:ea typeface="Times New Roman"/>
                <a:cs typeface="Times New Roman"/>
                <a:sym typeface="Times New Roman"/>
              </a:rPr>
              <a:t>: A modified cyclotron that obtains higher energy for charged particles by correcting for the mass change that the particles encounter as their velocity increases are called a synchrocyclotron.</a:t>
            </a:r>
          </a:p>
          <a:p>
            <a:pPr marR="0" lvl="0" algn="l" rtl="0">
              <a:spcBef>
                <a:spcPts val="0"/>
              </a:spcBef>
              <a:spcAft>
                <a:spcPts val="0"/>
              </a:spcAft>
              <a:buClr>
                <a:srgbClr val="000000"/>
              </a:buClr>
              <a:buSzPts val="950"/>
            </a:pPr>
            <a:endParaRPr lang="en-US" sz="800" dirty="0">
              <a:solidFill>
                <a:schemeClr val="tx1"/>
              </a:solidFill>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1" i="0" u="none" strike="noStrike" cap="none" dirty="0">
                <a:solidFill>
                  <a:schemeClr val="tx1"/>
                </a:solidFill>
                <a:latin typeface="Times New Roman"/>
                <a:ea typeface="Times New Roman"/>
                <a:cs typeface="Times New Roman"/>
                <a:sym typeface="Times New Roman"/>
              </a:rPr>
              <a:t>- Isochronous </a:t>
            </a:r>
            <a:r>
              <a:rPr lang="en-US" sz="1500" b="1" i="0" u="none" strike="noStrike" cap="none" dirty="0" err="1">
                <a:solidFill>
                  <a:schemeClr val="tx1"/>
                </a:solidFill>
                <a:latin typeface="Times New Roman"/>
                <a:ea typeface="Times New Roman"/>
                <a:cs typeface="Times New Roman"/>
                <a:sym typeface="Times New Roman"/>
              </a:rPr>
              <a:t>cyclotrons:</a:t>
            </a:r>
            <a:r>
              <a:rPr lang="en-US" sz="1500" b="0" i="0" u="none" strike="noStrike" cap="none" dirty="0" err="1">
                <a:solidFill>
                  <a:schemeClr val="tx1"/>
                </a:solidFill>
                <a:latin typeface="Times New Roman"/>
                <a:ea typeface="Times New Roman"/>
                <a:cs typeface="Times New Roman"/>
                <a:sym typeface="Times New Roman"/>
              </a:rPr>
              <a:t>It</a:t>
            </a:r>
            <a:r>
              <a:rPr lang="en-US" sz="1500" b="0" i="0" u="none" strike="noStrike" cap="none" dirty="0">
                <a:solidFill>
                  <a:schemeClr val="tx1"/>
                </a:solidFill>
                <a:latin typeface="Times New Roman"/>
                <a:ea typeface="Times New Roman"/>
                <a:cs typeface="Times New Roman"/>
                <a:sym typeface="Times New Roman"/>
              </a:rPr>
              <a:t> is an alternative to the synchrocyclotron. As stated above, in synchrocyclotron, the output beams come with a short gap. To avoid this short gap and get a continuous delivery of beam/particles, the use of isochronous cyclotrons is necessary.</a:t>
            </a:r>
            <a:endParaRPr lang="en-US" sz="1500" dirty="0">
              <a:solidFill>
                <a:schemeClr val="tx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950"/>
              <a:buFont typeface="Arial"/>
              <a:buNone/>
            </a:pPr>
            <a:r>
              <a:rPr lang="en-US" sz="1800" b="1" i="0" strike="noStrike" cap="none" dirty="0">
                <a:solidFill>
                  <a:schemeClr val="tx1"/>
                </a:solidFill>
                <a:latin typeface="Times New Roman"/>
                <a:ea typeface="Times New Roman"/>
                <a:cs typeface="Times New Roman"/>
                <a:sym typeface="Times New Roman"/>
              </a:rPr>
              <a:t>Types of beams</a:t>
            </a:r>
            <a:endParaRPr lang="en-US" sz="1800" b="1" dirty="0">
              <a:solidFill>
                <a:schemeClr val="tx1"/>
              </a:solidFill>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1" i="0" u="none" strike="noStrike" cap="none" dirty="0">
                <a:solidFill>
                  <a:schemeClr val="tx1"/>
                </a:solidFill>
                <a:latin typeface="Times New Roman"/>
                <a:ea typeface="Times New Roman"/>
                <a:cs typeface="Times New Roman"/>
                <a:sym typeface="Times New Roman"/>
              </a:rPr>
              <a:t>- Proton beams: </a:t>
            </a:r>
            <a:r>
              <a:rPr lang="en-US" sz="1500" b="0" i="0" u="none" strike="noStrike" cap="none" dirty="0">
                <a:solidFill>
                  <a:schemeClr val="tx1"/>
                </a:solidFill>
                <a:latin typeface="Times New Roman"/>
                <a:ea typeface="Times New Roman"/>
                <a:cs typeface="Times New Roman"/>
                <a:sym typeface="Times New Roman"/>
              </a:rPr>
              <a:t>The simplest type of cyclotron beam, proton beams are typically created by ionizing hydrogen gas.</a:t>
            </a:r>
          </a:p>
          <a:p>
            <a:pPr marR="0" lvl="0" algn="l" rtl="0">
              <a:spcBef>
                <a:spcPts val="0"/>
              </a:spcBef>
              <a:spcAft>
                <a:spcPts val="0"/>
              </a:spcAft>
              <a:buClr>
                <a:srgbClr val="000000"/>
              </a:buClr>
              <a:buSzPts val="950"/>
            </a:pPr>
            <a:endParaRPr lang="en-US" sz="800" dirty="0">
              <a:solidFill>
                <a:srgbClr val="202122"/>
              </a:solidFill>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1" i="0" u="none" strike="noStrike" cap="none" dirty="0">
                <a:solidFill>
                  <a:srgbClr val="202122"/>
                </a:solidFill>
                <a:latin typeface="Times New Roman"/>
                <a:ea typeface="Times New Roman"/>
                <a:cs typeface="Times New Roman"/>
                <a:sym typeface="Times New Roman"/>
              </a:rPr>
              <a:t>- H</a:t>
            </a:r>
            <a:r>
              <a:rPr lang="en-US" sz="1500" b="1" i="0" u="none" strike="noStrike" cap="none" baseline="30000" dirty="0">
                <a:solidFill>
                  <a:srgbClr val="202122"/>
                </a:solidFill>
                <a:latin typeface="Times New Roman"/>
                <a:ea typeface="Times New Roman"/>
                <a:cs typeface="Times New Roman"/>
                <a:sym typeface="Times New Roman"/>
              </a:rPr>
              <a:t>−</a:t>
            </a:r>
            <a:r>
              <a:rPr lang="en-US" sz="1500" b="1" i="0" u="none" strike="noStrike" cap="none" dirty="0">
                <a:solidFill>
                  <a:srgbClr val="202122"/>
                </a:solidFill>
                <a:latin typeface="Times New Roman"/>
                <a:ea typeface="Times New Roman"/>
                <a:cs typeface="Times New Roman"/>
                <a:sym typeface="Times New Roman"/>
              </a:rPr>
              <a:t> beams : </a:t>
            </a:r>
            <a:r>
              <a:rPr lang="en-US" sz="1500" b="0" i="0" u="none" strike="noStrike" cap="none" dirty="0">
                <a:solidFill>
                  <a:srgbClr val="202122"/>
                </a:solidFill>
                <a:latin typeface="Times New Roman"/>
                <a:ea typeface="Times New Roman"/>
                <a:cs typeface="Times New Roman"/>
                <a:sym typeface="Times New Roman"/>
              </a:rPr>
              <a:t>Accelerating negative hydrogen ions simplifies extracting the beam from the machine. At the radius corresponding to the desired beam energy, a metal foil is used to strip the electrons from the H</a:t>
            </a:r>
            <a:r>
              <a:rPr lang="en-US" sz="1500" b="0" i="0" u="none" strike="noStrike" cap="none" baseline="30000" dirty="0">
                <a:solidFill>
                  <a:srgbClr val="202122"/>
                </a:solidFill>
                <a:latin typeface="Times New Roman"/>
                <a:ea typeface="Times New Roman"/>
                <a:cs typeface="Times New Roman"/>
                <a:sym typeface="Times New Roman"/>
              </a:rPr>
              <a:t>−</a:t>
            </a:r>
            <a:r>
              <a:rPr lang="en-US" sz="1500" b="0" i="0" u="none" strike="noStrike" cap="none" dirty="0">
                <a:solidFill>
                  <a:srgbClr val="202122"/>
                </a:solidFill>
                <a:latin typeface="Times New Roman"/>
                <a:ea typeface="Times New Roman"/>
                <a:cs typeface="Times New Roman"/>
                <a:sym typeface="Times New Roman"/>
              </a:rPr>
              <a:t> ions, transforming them into positively charged H</a:t>
            </a:r>
            <a:r>
              <a:rPr lang="en-US" sz="1500" b="0" i="0" u="none" strike="noStrike" cap="none" baseline="30000" dirty="0">
                <a:solidFill>
                  <a:srgbClr val="202122"/>
                </a:solidFill>
                <a:latin typeface="Times New Roman"/>
                <a:ea typeface="Times New Roman"/>
                <a:cs typeface="Times New Roman"/>
                <a:sym typeface="Times New Roman"/>
              </a:rPr>
              <a:t>+</a:t>
            </a:r>
            <a:r>
              <a:rPr lang="en-US" sz="1500" b="0" i="0" u="none" strike="noStrike" cap="none" dirty="0">
                <a:solidFill>
                  <a:srgbClr val="202122"/>
                </a:solidFill>
                <a:latin typeface="Times New Roman"/>
                <a:ea typeface="Times New Roman"/>
                <a:cs typeface="Times New Roman"/>
                <a:sym typeface="Times New Roman"/>
              </a:rPr>
              <a:t> ions. The change in polarity causes the beam to be deflected in the opposite direction by the magnetic field, allowing the beam to be transported out of the machine.</a:t>
            </a:r>
          </a:p>
        </p:txBody>
      </p:sp>
      <p:sp>
        <p:nvSpPr>
          <p:cNvPr id="101" name="Google Shape;101;p1"/>
          <p:cNvSpPr txBox="1"/>
          <p:nvPr/>
        </p:nvSpPr>
        <p:spPr>
          <a:xfrm>
            <a:off x="100629" y="8490413"/>
            <a:ext cx="1605765" cy="241801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950"/>
              <a:buFont typeface="Arial"/>
              <a:buNone/>
            </a:pPr>
            <a:r>
              <a:rPr lang="en-US" b="1" i="0" u="none" strike="noStrike" cap="none" dirty="0">
                <a:solidFill>
                  <a:srgbClr val="000000"/>
                </a:solidFill>
                <a:latin typeface="Times New Roman"/>
                <a:ea typeface="Times New Roman"/>
                <a:cs typeface="Times New Roman"/>
                <a:sym typeface="Times New Roman"/>
              </a:rPr>
              <a:t> </a:t>
            </a:r>
            <a:r>
              <a:rPr lang="en-US" sz="1800" b="1" i="0" strike="noStrike" cap="none" dirty="0">
                <a:solidFill>
                  <a:srgbClr val="000000"/>
                </a:solidFill>
                <a:latin typeface="Times New Roman"/>
                <a:ea typeface="Times New Roman"/>
                <a:cs typeface="Times New Roman"/>
                <a:sym typeface="Times New Roman"/>
              </a:rPr>
              <a:t>Components</a:t>
            </a:r>
            <a:endParaRPr lang="en-US" sz="18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Magnets</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Vacuum chamber/system</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The ion source</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RF system</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The deflector</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Machine protection and control system units</a:t>
            </a:r>
            <a:endParaRPr sz="15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1200"/>
              </a:spcAft>
              <a:buClr>
                <a:srgbClr val="000000"/>
              </a:buClr>
              <a:buSzPts val="950"/>
              <a:buFont typeface="Arial"/>
              <a:buNone/>
            </a:pPr>
            <a:endParaRPr b="0" i="0" u="none" strike="noStrike" cap="none" dirty="0">
              <a:solidFill>
                <a:srgbClr val="000000"/>
              </a:solidFill>
              <a:latin typeface="Arial"/>
              <a:ea typeface="Arial"/>
              <a:cs typeface="Arial"/>
              <a:sym typeface="Arial"/>
            </a:endParaRPr>
          </a:p>
        </p:txBody>
      </p:sp>
      <p:sp>
        <p:nvSpPr>
          <p:cNvPr id="102" name="Google Shape;102;p1"/>
          <p:cNvSpPr txBox="1"/>
          <p:nvPr/>
        </p:nvSpPr>
        <p:spPr>
          <a:xfrm>
            <a:off x="49212" y="12579684"/>
            <a:ext cx="6798438" cy="230829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950"/>
              <a:buFont typeface="Arial"/>
              <a:buNone/>
            </a:pPr>
            <a:r>
              <a:rPr lang="en-US" sz="1800" b="1" i="0" strike="noStrike" cap="none" dirty="0">
                <a:solidFill>
                  <a:srgbClr val="000000"/>
                </a:solidFill>
                <a:latin typeface="Times New Roman"/>
                <a:ea typeface="Times New Roman"/>
                <a:cs typeface="Times New Roman"/>
                <a:sym typeface="Times New Roman"/>
              </a:rPr>
              <a:t>Working principle </a:t>
            </a:r>
            <a:endParaRPr lang="en-US" sz="1800" b="1"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Charged particle beam is accelerated using a high frequency alternating voltage applied to two “Dees” inside a vacuum chamber.</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Dees are placed opposite to each other creating an electric field.</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Two magnets are placed perpendicular to the “Dees”, creating a magnetic field.</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Due to the presence of magnetic fields, particles in the cylinder move or rotate in circular paths.</a:t>
            </a:r>
            <a:endParaRPr lang="en-US" sz="1500" dirty="0">
              <a:latin typeface="Times New Roman"/>
              <a:ea typeface="Times New Roman"/>
              <a:cs typeface="Times New Roman"/>
              <a:sym typeface="Times New Roman"/>
            </a:endParaRP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Alternating voltage between the “Dees” creates the electric field that accelerates the particle.</a:t>
            </a:r>
            <a:endParaRPr sz="1500" b="0" i="0" u="none" strike="noStrike" cap="none" dirty="0">
              <a:solidFill>
                <a:srgbClr val="000000"/>
              </a:solidFill>
              <a:latin typeface="Times New Roman"/>
              <a:ea typeface="Times New Roman"/>
              <a:cs typeface="Times New Roman"/>
              <a:sym typeface="Times New Roman"/>
            </a:endParaRPr>
          </a:p>
        </p:txBody>
      </p:sp>
      <p:pic>
        <p:nvPicPr>
          <p:cNvPr id="103" name="Google Shape;103;p1"/>
          <p:cNvPicPr preferRelativeResize="0"/>
          <p:nvPr/>
        </p:nvPicPr>
        <p:blipFill rotWithShape="1">
          <a:blip r:embed="rId9">
            <a:alphaModFix/>
          </a:blip>
          <a:srcRect t="15829" b="16693"/>
          <a:stretch/>
        </p:blipFill>
        <p:spPr>
          <a:xfrm>
            <a:off x="1911202" y="16996154"/>
            <a:ext cx="1057349" cy="387595"/>
          </a:xfrm>
          <a:prstGeom prst="rect">
            <a:avLst/>
          </a:prstGeom>
          <a:noFill/>
          <a:ln>
            <a:noFill/>
          </a:ln>
        </p:spPr>
      </p:pic>
      <p:pic>
        <p:nvPicPr>
          <p:cNvPr id="104" name="Google Shape;104;p1"/>
          <p:cNvPicPr preferRelativeResize="0"/>
          <p:nvPr/>
        </p:nvPicPr>
        <p:blipFill rotWithShape="1">
          <a:blip r:embed="rId10">
            <a:alphaModFix/>
          </a:blip>
          <a:srcRect/>
          <a:stretch/>
        </p:blipFill>
        <p:spPr>
          <a:xfrm>
            <a:off x="1761941" y="17445504"/>
            <a:ext cx="964375" cy="369321"/>
          </a:xfrm>
          <a:prstGeom prst="rect">
            <a:avLst/>
          </a:prstGeom>
          <a:noFill/>
          <a:ln>
            <a:noFill/>
          </a:ln>
        </p:spPr>
      </p:pic>
      <p:pic>
        <p:nvPicPr>
          <p:cNvPr id="105" name="Google Shape;105;p1"/>
          <p:cNvPicPr preferRelativeResize="0"/>
          <p:nvPr/>
        </p:nvPicPr>
        <p:blipFill rotWithShape="1">
          <a:blip r:embed="rId11">
            <a:alphaModFix/>
          </a:blip>
          <a:srcRect b="16754"/>
          <a:stretch/>
        </p:blipFill>
        <p:spPr>
          <a:xfrm>
            <a:off x="1983966" y="17817235"/>
            <a:ext cx="1160166" cy="435561"/>
          </a:xfrm>
          <a:prstGeom prst="rect">
            <a:avLst/>
          </a:prstGeom>
          <a:noFill/>
          <a:ln>
            <a:noFill/>
          </a:ln>
        </p:spPr>
      </p:pic>
      <p:sp>
        <p:nvSpPr>
          <p:cNvPr id="108" name="Google Shape;108;p1"/>
          <p:cNvSpPr txBox="1"/>
          <p:nvPr/>
        </p:nvSpPr>
        <p:spPr>
          <a:xfrm>
            <a:off x="103804" y="18260676"/>
            <a:ext cx="673282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350"/>
              <a:buFont typeface="Arial"/>
              <a:buNone/>
            </a:pPr>
            <a:r>
              <a:rPr lang="en-US" sz="1800" b="1" i="0" strike="noStrike" cap="none" dirty="0">
                <a:solidFill>
                  <a:schemeClr val="tx1"/>
                </a:solidFill>
                <a:latin typeface="Times New Roman"/>
                <a:ea typeface="Times New Roman"/>
                <a:cs typeface="Times New Roman"/>
                <a:sym typeface="Times New Roman"/>
              </a:rPr>
              <a:t>Specifications </a:t>
            </a:r>
            <a:endParaRPr sz="1800" b="0" i="0"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350"/>
              <a:buFont typeface="Arial"/>
              <a:buNone/>
            </a:pPr>
            <a:r>
              <a:rPr lang="en-US" b="0" i="0" u="none" strike="noStrike" cap="none"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Our cyclotron is a 12 inch, low power cyclotron that uses around (1.2 to 1.5) MeV to accelerate charged particles.</a:t>
            </a:r>
            <a:endParaRPr sz="1500" b="0" i="0" u="none" strike="noStrike" cap="none" dirty="0">
              <a:solidFill>
                <a:schemeClr val="tx1"/>
              </a:solidFill>
              <a:latin typeface="Arial"/>
              <a:ea typeface="Arial"/>
              <a:cs typeface="Arial"/>
              <a:sym typeface="Arial"/>
            </a:endParaRPr>
          </a:p>
        </p:txBody>
      </p:sp>
      <p:pic>
        <p:nvPicPr>
          <p:cNvPr id="109" name="Google Shape;109;p1"/>
          <p:cNvPicPr preferRelativeResize="0"/>
          <p:nvPr/>
        </p:nvPicPr>
        <p:blipFill rotWithShape="1">
          <a:blip r:embed="rId12">
            <a:alphaModFix/>
          </a:blip>
          <a:srcRect/>
          <a:stretch/>
        </p:blipFill>
        <p:spPr>
          <a:xfrm>
            <a:off x="482466" y="19141009"/>
            <a:ext cx="2752532" cy="1849553"/>
          </a:xfrm>
          <a:prstGeom prst="rect">
            <a:avLst/>
          </a:prstGeom>
          <a:noFill/>
          <a:ln>
            <a:noFill/>
          </a:ln>
        </p:spPr>
      </p:pic>
      <p:sp>
        <p:nvSpPr>
          <p:cNvPr id="110" name="Google Shape;110;p1"/>
          <p:cNvSpPr txBox="1"/>
          <p:nvPr/>
        </p:nvSpPr>
        <p:spPr>
          <a:xfrm>
            <a:off x="-442854" y="21250061"/>
            <a:ext cx="7303711" cy="1892826"/>
          </a:xfrm>
          <a:prstGeom prst="rect">
            <a:avLst/>
          </a:prstGeom>
          <a:noFill/>
          <a:ln>
            <a:noFill/>
          </a:ln>
        </p:spPr>
        <p:txBody>
          <a:bodyPr spcFirstLastPara="1" wrap="square" lIns="0" tIns="0" rIns="0" bIns="0" anchor="t" anchorCtr="0">
            <a:spAutoFit/>
          </a:bodyPr>
          <a:lstStyle/>
          <a:p>
            <a:pPr marL="612775">
              <a:buClr>
                <a:srgbClr val="444444"/>
              </a:buClr>
              <a:buSzPts val="1150"/>
            </a:pPr>
            <a:r>
              <a:rPr lang="en-US" sz="1800" b="1" i="0" strike="noStrike" cap="none" dirty="0">
                <a:solidFill>
                  <a:schemeClr val="tx1"/>
                </a:solidFill>
                <a:latin typeface="Times New Roman"/>
                <a:ea typeface="Times New Roman"/>
                <a:cs typeface="Times New Roman"/>
                <a:sym typeface="Times New Roman"/>
              </a:rPr>
              <a:t>The Magnet</a:t>
            </a: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1.2 Tesla </a:t>
            </a:r>
            <a:endParaRPr lang="en-US" sz="1500" dirty="0">
              <a:solidFill>
                <a:schemeClr val="tx1"/>
              </a:solidFill>
              <a:latin typeface="Times New Roman"/>
              <a:ea typeface="Times New Roman"/>
              <a:cs typeface="Times New Roman"/>
              <a:sym typeface="Times New Roman"/>
            </a:endParaRP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A proton circulating in a 1T has 15.2 MHz revolutions</a:t>
            </a:r>
            <a:endParaRPr lang="en-US" sz="1500" dirty="0">
              <a:solidFill>
                <a:schemeClr val="tx1"/>
              </a:solidFill>
              <a:latin typeface="Times New Roman"/>
              <a:ea typeface="Times New Roman"/>
              <a:cs typeface="Times New Roman"/>
              <a:sym typeface="Times New Roman"/>
            </a:endParaRP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Each of the coils are energized by DC power supplies located in the control rack</a:t>
            </a:r>
            <a:endParaRPr lang="en-US" sz="1500" dirty="0">
              <a:solidFill>
                <a:schemeClr val="tx1"/>
              </a:solidFill>
              <a:latin typeface="Times New Roman"/>
              <a:ea typeface="Times New Roman"/>
              <a:cs typeface="Times New Roman"/>
              <a:sym typeface="Times New Roman"/>
            </a:endParaRP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Power leads should come from the diode box &amp; connected terminals on the backside of the magnet</a:t>
            </a:r>
            <a:endParaRPr lang="en-US" sz="1500" dirty="0">
              <a:solidFill>
                <a:schemeClr val="tx1"/>
              </a:solidFill>
              <a:latin typeface="Times New Roman"/>
              <a:ea typeface="Times New Roman"/>
              <a:cs typeface="Times New Roman"/>
              <a:sym typeface="Times New Roman"/>
            </a:endParaRP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At full excitation, coils require (40 A).</a:t>
            </a:r>
            <a:endParaRPr lang="en-US" sz="1500" dirty="0">
              <a:solidFill>
                <a:schemeClr val="tx1"/>
              </a:solidFill>
              <a:latin typeface="Times New Roman"/>
              <a:ea typeface="Times New Roman"/>
              <a:cs typeface="Times New Roman"/>
              <a:sym typeface="Times New Roman"/>
            </a:endParaRP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Impedance of each coil is 0.8 Ω</a:t>
            </a:r>
            <a:endParaRPr lang="en-US" sz="1500" dirty="0">
              <a:solidFill>
                <a:schemeClr val="tx1"/>
              </a:solidFill>
              <a:latin typeface="Times New Roman"/>
              <a:ea typeface="Times New Roman"/>
              <a:cs typeface="Times New Roman"/>
              <a:sym typeface="Times New Roman"/>
            </a:endParaRPr>
          </a:p>
        </p:txBody>
      </p:sp>
      <p:pic>
        <p:nvPicPr>
          <p:cNvPr id="112" name="Google Shape;112;p1"/>
          <p:cNvPicPr preferRelativeResize="0"/>
          <p:nvPr/>
        </p:nvPicPr>
        <p:blipFill rotWithShape="1">
          <a:blip r:embed="rId13">
            <a:alphaModFix/>
          </a:blip>
          <a:srcRect/>
          <a:stretch/>
        </p:blipFill>
        <p:spPr>
          <a:xfrm>
            <a:off x="480782" y="25578157"/>
            <a:ext cx="865525" cy="420705"/>
          </a:xfrm>
          <a:prstGeom prst="rect">
            <a:avLst/>
          </a:prstGeom>
          <a:noFill/>
          <a:ln>
            <a:noFill/>
          </a:ln>
        </p:spPr>
      </p:pic>
      <p:sp>
        <p:nvSpPr>
          <p:cNvPr id="113" name="Google Shape;113;p1"/>
          <p:cNvSpPr txBox="1"/>
          <p:nvPr/>
        </p:nvSpPr>
        <p:spPr>
          <a:xfrm>
            <a:off x="1171041" y="25436768"/>
            <a:ext cx="5540155" cy="984855"/>
          </a:xfrm>
          <a:prstGeom prst="rect">
            <a:avLst/>
          </a:prstGeom>
          <a:noFill/>
          <a:ln>
            <a:noFill/>
          </a:ln>
        </p:spPr>
        <p:txBody>
          <a:bodyPr spcFirstLastPara="1" wrap="square" lIns="91425" tIns="91425" rIns="91425" bIns="91425" anchor="t" anchorCtr="0">
            <a:spAutoFit/>
          </a:bodyPr>
          <a:lstStyle/>
          <a:p>
            <a:pPr marL="457200" marR="0" lvl="0" indent="0" algn="l" rtl="0">
              <a:spcBef>
                <a:spcPts val="0"/>
              </a:spcBef>
              <a:spcAft>
                <a:spcPts val="0"/>
              </a:spcAft>
              <a:buClr>
                <a:srgbClr val="000000"/>
              </a:buClr>
              <a:buSzPts val="350"/>
              <a:buFont typeface="Arial"/>
              <a:buNone/>
            </a:pPr>
            <a:r>
              <a:rPr lang="en-US" sz="1300" b="0" i="0" u="none" strike="noStrike" cap="none" dirty="0">
                <a:solidFill>
                  <a:schemeClr val="tx1"/>
                </a:solidFill>
                <a:latin typeface="Times New Roman"/>
                <a:ea typeface="Times New Roman"/>
                <a:cs typeface="Times New Roman"/>
                <a:sym typeface="Times New Roman"/>
              </a:rPr>
              <a:t>Where, B : refers to the magnetic field magnitude un Tesla (T).</a:t>
            </a:r>
            <a:endParaRPr sz="1300" b="0" i="0" u="none" strike="noStrike" cap="none" dirty="0">
              <a:solidFill>
                <a:schemeClr val="tx1"/>
              </a:solidFill>
              <a:latin typeface="Times New Roman"/>
              <a:ea typeface="Times New Roman"/>
              <a:cs typeface="Times New Roman"/>
              <a:sym typeface="Times New Roman"/>
            </a:endParaRPr>
          </a:p>
          <a:p>
            <a:pPr marL="457200" marR="0" lvl="0" indent="0" algn="l" rtl="0">
              <a:spcBef>
                <a:spcPts val="0"/>
              </a:spcBef>
              <a:spcAft>
                <a:spcPts val="0"/>
              </a:spcAft>
              <a:buClr>
                <a:srgbClr val="000000"/>
              </a:buClr>
              <a:buSzPts val="350"/>
              <a:buFont typeface="Arial"/>
              <a:buNone/>
            </a:pPr>
            <a:r>
              <a:rPr lang="en-US" sz="1300" b="0" i="1" u="none" strike="noStrike" cap="none" dirty="0">
                <a:solidFill>
                  <a:schemeClr val="tx1"/>
                </a:solidFill>
                <a:latin typeface="Times New Roman"/>
                <a:ea typeface="Times New Roman"/>
                <a:cs typeface="Times New Roman"/>
                <a:sym typeface="Times New Roman"/>
              </a:rPr>
              <a:t>μ</a:t>
            </a:r>
            <a:r>
              <a:rPr lang="en-US" sz="1300" b="0" i="0" u="none" strike="noStrike" cap="none" dirty="0">
                <a:solidFill>
                  <a:schemeClr val="tx1"/>
                </a:solidFill>
                <a:latin typeface="Times New Roman"/>
                <a:ea typeface="Times New Roman"/>
                <a:cs typeface="Times New Roman"/>
                <a:sym typeface="Times New Roman"/>
              </a:rPr>
              <a:t>0 : refers to the permeability of free space (4π x 10</a:t>
            </a:r>
            <a:r>
              <a:rPr lang="en-US" sz="1300" b="0" i="0" u="none" strike="noStrike" cap="none" baseline="30000" dirty="0">
                <a:solidFill>
                  <a:schemeClr val="tx1"/>
                </a:solidFill>
                <a:latin typeface="Times New Roman"/>
                <a:ea typeface="Times New Roman"/>
                <a:cs typeface="Times New Roman"/>
                <a:sym typeface="Times New Roman"/>
              </a:rPr>
              <a:t>-7 </a:t>
            </a:r>
            <a:r>
              <a:rPr lang="en-US" sz="1300" b="0" i="1" u="none" strike="noStrike" cap="none" dirty="0" err="1">
                <a:solidFill>
                  <a:schemeClr val="tx1"/>
                </a:solidFill>
                <a:latin typeface="Times New Roman"/>
                <a:ea typeface="Times New Roman"/>
                <a:cs typeface="Times New Roman"/>
                <a:sym typeface="Times New Roman"/>
              </a:rPr>
              <a:t>T.m</a:t>
            </a:r>
            <a:r>
              <a:rPr lang="en-US" sz="1300" b="0" i="1" u="none" strike="noStrike" cap="none" dirty="0">
                <a:solidFill>
                  <a:schemeClr val="tx1"/>
                </a:solidFill>
                <a:latin typeface="Times New Roman"/>
                <a:ea typeface="Times New Roman"/>
                <a:cs typeface="Times New Roman"/>
                <a:sym typeface="Times New Roman"/>
              </a:rPr>
              <a:t>/A</a:t>
            </a:r>
            <a:r>
              <a:rPr lang="en-US" sz="1300" b="0" i="0" u="none" strike="noStrike" cap="none" dirty="0">
                <a:solidFill>
                  <a:schemeClr val="tx1"/>
                </a:solidFill>
                <a:latin typeface="Times New Roman"/>
                <a:ea typeface="Times New Roman"/>
                <a:cs typeface="Times New Roman"/>
                <a:sym typeface="Times New Roman"/>
              </a:rPr>
              <a:t>).</a:t>
            </a:r>
            <a:endParaRPr sz="1300" b="0" i="0" u="none" strike="noStrike" cap="none" dirty="0">
              <a:solidFill>
                <a:schemeClr val="tx1"/>
              </a:solidFill>
              <a:latin typeface="Times New Roman"/>
              <a:ea typeface="Times New Roman"/>
              <a:cs typeface="Times New Roman"/>
              <a:sym typeface="Times New Roman"/>
            </a:endParaRPr>
          </a:p>
          <a:p>
            <a:pPr marL="457200" marR="0" lvl="0" indent="0" algn="l" rtl="0">
              <a:spcBef>
                <a:spcPts val="0"/>
              </a:spcBef>
              <a:spcAft>
                <a:spcPts val="0"/>
              </a:spcAft>
              <a:buClr>
                <a:srgbClr val="000000"/>
              </a:buClr>
              <a:buSzPts val="350"/>
              <a:buFont typeface="Arial"/>
              <a:buNone/>
            </a:pPr>
            <a:r>
              <a:rPr lang="en-US" sz="1300" b="0" i="0" u="none" strike="noStrike" cap="none" dirty="0">
                <a:solidFill>
                  <a:schemeClr val="tx1"/>
                </a:solidFill>
                <a:latin typeface="Times New Roman"/>
                <a:ea typeface="Times New Roman"/>
                <a:cs typeface="Times New Roman"/>
                <a:sym typeface="Times New Roman"/>
              </a:rPr>
              <a:t>I : refers to the magnitude of the electric current in amperes (A).</a:t>
            </a:r>
            <a:endParaRPr sz="1300" b="0" i="0" u="none" strike="noStrike" cap="none" dirty="0">
              <a:solidFill>
                <a:schemeClr val="tx1"/>
              </a:solidFill>
              <a:latin typeface="Times New Roman"/>
              <a:ea typeface="Times New Roman"/>
              <a:cs typeface="Times New Roman"/>
              <a:sym typeface="Times New Roman"/>
            </a:endParaRPr>
          </a:p>
          <a:p>
            <a:pPr marL="457200" marR="0" lvl="0" indent="0" algn="l" rtl="0">
              <a:spcBef>
                <a:spcPts val="0"/>
              </a:spcBef>
              <a:spcAft>
                <a:spcPts val="0"/>
              </a:spcAft>
              <a:buClr>
                <a:srgbClr val="000000"/>
              </a:buClr>
              <a:buSzPts val="350"/>
              <a:buFont typeface="Arial"/>
              <a:buNone/>
            </a:pPr>
            <a:r>
              <a:rPr lang="en-US" sz="1300" dirty="0">
                <a:solidFill>
                  <a:schemeClr val="tx1"/>
                </a:solidFill>
                <a:latin typeface="Times New Roman"/>
                <a:ea typeface="Times New Roman"/>
                <a:cs typeface="Times New Roman"/>
                <a:sym typeface="Times New Roman"/>
              </a:rPr>
              <a:t>r :</a:t>
            </a:r>
            <a:r>
              <a:rPr lang="en-US" sz="1300" b="0" i="0" u="none" strike="noStrike" cap="none" dirty="0">
                <a:solidFill>
                  <a:schemeClr val="tx1"/>
                </a:solidFill>
                <a:latin typeface="Times New Roman"/>
                <a:ea typeface="Times New Roman"/>
                <a:cs typeface="Times New Roman"/>
                <a:sym typeface="Times New Roman"/>
              </a:rPr>
              <a:t> refers to the distance in meters (m).</a:t>
            </a:r>
            <a:endParaRPr sz="1300" b="0" i="0" u="none" strike="noStrike" cap="none" dirty="0">
              <a:solidFill>
                <a:schemeClr val="tx1"/>
              </a:solidFill>
              <a:latin typeface="Times New Roman"/>
              <a:ea typeface="Times New Roman"/>
              <a:cs typeface="Times New Roman"/>
              <a:sym typeface="Times New Roman"/>
            </a:endParaRPr>
          </a:p>
        </p:txBody>
      </p:sp>
      <p:pic>
        <p:nvPicPr>
          <p:cNvPr id="114" name="Google Shape;114;p1"/>
          <p:cNvPicPr preferRelativeResize="0"/>
          <p:nvPr/>
        </p:nvPicPr>
        <p:blipFill rotWithShape="1">
          <a:blip r:embed="rId14">
            <a:alphaModFix/>
          </a:blip>
          <a:srcRect l="5608" t="2988" r="5769" b="4495"/>
          <a:stretch/>
        </p:blipFill>
        <p:spPr>
          <a:xfrm>
            <a:off x="3630985" y="22459922"/>
            <a:ext cx="2942653" cy="1666374"/>
          </a:xfrm>
          <a:prstGeom prst="rect">
            <a:avLst/>
          </a:prstGeom>
          <a:noFill/>
          <a:ln>
            <a:noFill/>
          </a:ln>
        </p:spPr>
      </p:pic>
      <p:pic>
        <p:nvPicPr>
          <p:cNvPr id="115" name="Google Shape;115;p1"/>
          <p:cNvPicPr preferRelativeResize="0"/>
          <p:nvPr/>
        </p:nvPicPr>
        <p:blipFill rotWithShape="1">
          <a:blip r:embed="rId15">
            <a:alphaModFix/>
          </a:blip>
          <a:srcRect/>
          <a:stretch/>
        </p:blipFill>
        <p:spPr>
          <a:xfrm>
            <a:off x="2986481" y="27807015"/>
            <a:ext cx="3755022" cy="2252078"/>
          </a:xfrm>
          <a:prstGeom prst="rect">
            <a:avLst/>
          </a:prstGeom>
          <a:noFill/>
          <a:ln>
            <a:noFill/>
          </a:ln>
        </p:spPr>
      </p:pic>
      <p:pic>
        <p:nvPicPr>
          <p:cNvPr id="116" name="Google Shape;116;p1"/>
          <p:cNvPicPr preferRelativeResize="0"/>
          <p:nvPr/>
        </p:nvPicPr>
        <p:blipFill rotWithShape="1">
          <a:blip r:embed="rId16">
            <a:alphaModFix/>
          </a:blip>
          <a:srcRect/>
          <a:stretch/>
        </p:blipFill>
        <p:spPr>
          <a:xfrm>
            <a:off x="254811" y="28175704"/>
            <a:ext cx="2697800" cy="1892603"/>
          </a:xfrm>
          <a:prstGeom prst="rect">
            <a:avLst/>
          </a:prstGeom>
          <a:noFill/>
          <a:ln>
            <a:noFill/>
          </a:ln>
        </p:spPr>
      </p:pic>
      <p:sp>
        <p:nvSpPr>
          <p:cNvPr id="117" name="Google Shape;117;p1"/>
          <p:cNvSpPr txBox="1"/>
          <p:nvPr/>
        </p:nvSpPr>
        <p:spPr>
          <a:xfrm>
            <a:off x="-93062" y="26504677"/>
            <a:ext cx="6875613" cy="1652655"/>
          </a:xfrm>
          <a:prstGeom prst="rect">
            <a:avLst/>
          </a:prstGeom>
          <a:noFill/>
          <a:ln>
            <a:noFill/>
          </a:ln>
        </p:spPr>
        <p:txBody>
          <a:bodyPr spcFirstLastPara="1" wrap="square" lIns="91425" tIns="91425" rIns="91425" bIns="91425" anchor="ctr" anchorCtr="0">
            <a:noAutofit/>
          </a:bodyPr>
          <a:lstStyle/>
          <a:p>
            <a:pPr marL="155575" marR="0" lvl="0" algn="l" rtl="0">
              <a:spcBef>
                <a:spcPts val="0"/>
              </a:spcBef>
              <a:spcAft>
                <a:spcPts val="0"/>
              </a:spcAft>
              <a:buClr>
                <a:srgbClr val="444444"/>
              </a:buClr>
              <a:buSzPts val="1150"/>
            </a:pPr>
            <a:r>
              <a:rPr lang="en-US" sz="1800" b="1" i="0" u="none" strike="noStrike" cap="none" dirty="0">
                <a:solidFill>
                  <a:schemeClr val="tx1"/>
                </a:solidFill>
                <a:latin typeface="Times New Roman"/>
                <a:ea typeface="Times New Roman"/>
                <a:cs typeface="Times New Roman"/>
                <a:sym typeface="Times New Roman"/>
              </a:rPr>
              <a:t>Pole Tip Effect</a:t>
            </a:r>
            <a:endParaRPr sz="1800" b="0" i="0" u="sng"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b="0" i="0" u="none" strike="noStrike" cap="none" dirty="0">
                <a:solidFill>
                  <a:schemeClr val="tx1"/>
                </a:solidFill>
                <a:latin typeface="Times New Roman"/>
                <a:ea typeface="Times New Roman"/>
                <a:cs typeface="Times New Roman"/>
                <a:sym typeface="Times New Roman"/>
              </a:rPr>
              <a:t>▸ The field is completely vertical at the center of the magnet. This is the point where the field will be the strongest.</a:t>
            </a:r>
            <a:endParaRPr b="0" i="0" u="none"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b="0" i="0" u="none" strike="noStrike" cap="none" dirty="0">
                <a:solidFill>
                  <a:schemeClr val="tx1"/>
                </a:solidFill>
                <a:latin typeface="Times New Roman"/>
                <a:ea typeface="Times New Roman"/>
                <a:cs typeface="Times New Roman"/>
                <a:sym typeface="Times New Roman"/>
              </a:rPr>
              <a:t>▸ The vertical magnetic field will slowly decrease with increasing radius. As the field bulges, the weaker midplane vertical field becomes, this is compensated by an increase in the radial magnetic field components</a:t>
            </a:r>
            <a:endParaRPr b="0" i="0" u="none" strike="noStrike" cap="none" dirty="0">
              <a:solidFill>
                <a:schemeClr val="tx1"/>
              </a:solidFill>
              <a:latin typeface="Times New Roman"/>
              <a:ea typeface="Times New Roman"/>
              <a:cs typeface="Times New Roman"/>
              <a:sym typeface="Times New Roman"/>
            </a:endParaRPr>
          </a:p>
          <a:p>
            <a:pPr marL="457200" marR="0" lvl="0" indent="0" algn="l" rtl="0">
              <a:spcBef>
                <a:spcPts val="0"/>
              </a:spcBef>
              <a:spcAft>
                <a:spcPts val="0"/>
              </a:spcAft>
              <a:buClr>
                <a:srgbClr val="000000"/>
              </a:buClr>
              <a:buSzPts val="350"/>
              <a:buFont typeface="Arial"/>
              <a:buNone/>
            </a:pPr>
            <a:r>
              <a:rPr lang="en-US" dirty="0">
                <a:solidFill>
                  <a:schemeClr val="tx1"/>
                </a:solidFill>
                <a:latin typeface="Times New Roman"/>
                <a:ea typeface="Times New Roman"/>
                <a:cs typeface="Times New Roman"/>
                <a:sym typeface="Times New Roman"/>
              </a:rPr>
              <a:t>n</a:t>
            </a:r>
            <a:r>
              <a:rPr lang="en-US" b="0" i="0" u="none" strike="noStrike" cap="none" dirty="0">
                <a:solidFill>
                  <a:schemeClr val="tx1"/>
                </a:solidFill>
                <a:latin typeface="Times New Roman"/>
                <a:ea typeface="Times New Roman"/>
                <a:cs typeface="Times New Roman"/>
                <a:sym typeface="Times New Roman"/>
              </a:rPr>
              <a:t> = -</a:t>
            </a:r>
            <a:r>
              <a:rPr lang="en-US" b="0" i="0" u="none" strike="noStrike" cap="none" dirty="0" err="1">
                <a:solidFill>
                  <a:schemeClr val="tx1"/>
                </a:solidFill>
                <a:latin typeface="Times New Roman"/>
                <a:ea typeface="Times New Roman"/>
                <a:cs typeface="Times New Roman"/>
                <a:sym typeface="Times New Roman"/>
              </a:rPr>
              <a:t>ΓdB</a:t>
            </a:r>
            <a:r>
              <a:rPr lang="en-US" b="0" i="0" u="none" strike="noStrike" cap="none" dirty="0">
                <a:solidFill>
                  <a:schemeClr val="tx1"/>
                </a:solidFill>
                <a:latin typeface="Times New Roman"/>
                <a:ea typeface="Times New Roman"/>
                <a:cs typeface="Times New Roman"/>
                <a:sym typeface="Times New Roman"/>
              </a:rPr>
              <a:t>/</a:t>
            </a:r>
            <a:r>
              <a:rPr lang="en-US" b="0" i="0" u="none" strike="noStrike" cap="none" dirty="0" err="1">
                <a:solidFill>
                  <a:schemeClr val="tx1"/>
                </a:solidFill>
                <a:latin typeface="Times New Roman"/>
                <a:ea typeface="Times New Roman"/>
                <a:cs typeface="Times New Roman"/>
                <a:sym typeface="Times New Roman"/>
              </a:rPr>
              <a:t>Bdr</a:t>
            </a:r>
            <a:endParaRPr b="0" i="0" u="none" strike="noStrike" cap="none" dirty="0">
              <a:solidFill>
                <a:schemeClr val="tx1"/>
              </a:solidFill>
              <a:latin typeface="Times New Roman"/>
              <a:ea typeface="Times New Roman"/>
              <a:cs typeface="Times New Roman"/>
              <a:sym typeface="Times New Roman"/>
            </a:endParaRPr>
          </a:p>
        </p:txBody>
      </p:sp>
      <p:sp>
        <p:nvSpPr>
          <p:cNvPr id="118" name="Google Shape;118;p1"/>
          <p:cNvSpPr txBox="1"/>
          <p:nvPr/>
        </p:nvSpPr>
        <p:spPr>
          <a:xfrm>
            <a:off x="5849326" y="10192058"/>
            <a:ext cx="4047149" cy="2031295"/>
          </a:xfrm>
          <a:prstGeom prst="rect">
            <a:avLst/>
          </a:prstGeom>
          <a:noFill/>
          <a:ln>
            <a:noFill/>
          </a:ln>
        </p:spPr>
        <p:txBody>
          <a:bodyPr spcFirstLastPara="1" wrap="square" lIns="91425" tIns="91425" rIns="91425" bIns="91425" anchor="t" anchorCtr="0">
            <a:spAutoFit/>
          </a:bodyPr>
          <a:lstStyle/>
          <a:p>
            <a:pPr marL="1069975" marR="0" lvl="0" algn="l" rtl="0">
              <a:spcBef>
                <a:spcPts val="0"/>
              </a:spcBef>
              <a:spcAft>
                <a:spcPts val="0"/>
              </a:spcAft>
              <a:buClr>
                <a:srgbClr val="444444"/>
              </a:buClr>
              <a:buSzPts val="1150"/>
            </a:pPr>
            <a:r>
              <a:rPr lang="en-US" sz="1500" b="0" i="0" u="none" strike="noStrike" cap="none" dirty="0">
                <a:solidFill>
                  <a:srgbClr val="444444"/>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To measure the pressure in the rough vacuum, we use a thermocouple gauge; where the real conductivity is proportional to the (MFP).</a:t>
            </a:r>
          </a:p>
          <a:p>
            <a:pPr marL="10699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 Filament connected to the thermocouple element which measures the temperature.</a:t>
            </a:r>
          </a:p>
        </p:txBody>
      </p:sp>
      <p:sp>
        <p:nvSpPr>
          <p:cNvPr id="119" name="Google Shape;119;p1"/>
          <p:cNvSpPr txBox="1"/>
          <p:nvPr/>
        </p:nvSpPr>
        <p:spPr>
          <a:xfrm>
            <a:off x="5821029" y="6884466"/>
            <a:ext cx="5142002" cy="3416290"/>
          </a:xfrm>
          <a:prstGeom prst="rect">
            <a:avLst/>
          </a:prstGeom>
          <a:noFill/>
          <a:ln>
            <a:noFill/>
          </a:ln>
        </p:spPr>
        <p:txBody>
          <a:bodyPr spcFirstLastPara="1" wrap="square" lIns="91425" tIns="91425" rIns="91425" bIns="91425" anchor="t" anchorCtr="0">
            <a:spAutoFit/>
          </a:bodyPr>
          <a:lstStyle/>
          <a:p>
            <a:pPr marL="10699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In the rough regime, the (MFP) is actually still short enough that the gas acts viscously like a fluid; motion of gas molecules flow </a:t>
            </a:r>
            <a:r>
              <a:rPr lang="en-US" sz="1500" b="0" i="0" u="none" strike="noStrike" cap="none" dirty="0" err="1">
                <a:solidFill>
                  <a:schemeClr val="tx1"/>
                </a:solidFill>
                <a:latin typeface="Times New Roman"/>
                <a:ea typeface="Times New Roman"/>
                <a:cs typeface="Times New Roman"/>
                <a:sym typeface="Times New Roman"/>
              </a:rPr>
              <a:t>laminarily</a:t>
            </a:r>
            <a:r>
              <a:rPr lang="en-US" sz="1500" b="0" i="0" u="none" strike="noStrike" cap="none" dirty="0">
                <a:solidFill>
                  <a:schemeClr val="tx1"/>
                </a:solidFill>
                <a:latin typeface="Times New Roman"/>
                <a:ea typeface="Times New Roman"/>
                <a:cs typeface="Times New Roman"/>
                <a:sym typeface="Times New Roman"/>
              </a:rPr>
              <a:t> &amp; exerts sheer force on other gas molecules which makes pumping quite easy. We build a pump similar to that of a compressor known as a Rotary-Vane-pump.</a:t>
            </a:r>
            <a:endParaRPr sz="1500" b="0" i="0" u="none" strike="noStrike" cap="none" dirty="0">
              <a:solidFill>
                <a:schemeClr val="tx1"/>
              </a:solidFill>
              <a:latin typeface="Times New Roman"/>
              <a:ea typeface="Times New Roman"/>
              <a:cs typeface="Times New Roman"/>
              <a:sym typeface="Times New Roman"/>
            </a:endParaRPr>
          </a:p>
          <a:p>
            <a:pPr marL="1069975" lvl="3">
              <a:buClr>
                <a:srgbClr val="444444"/>
              </a:buClr>
              <a:buSzPts val="1150"/>
            </a:pPr>
            <a:r>
              <a:rPr lang="en-US" sz="1500" b="0" i="0" u="none" strike="noStrike" cap="none" dirty="0">
                <a:solidFill>
                  <a:srgbClr val="444444"/>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Flywheel expands gas on one side &amp; compresses it on the other.</a:t>
            </a:r>
            <a:endParaRPr sz="1500" b="0" i="0" u="none" strike="noStrike" cap="none" dirty="0">
              <a:solidFill>
                <a:schemeClr val="tx1"/>
              </a:solidFill>
              <a:latin typeface="Times New Roman"/>
              <a:ea typeface="Times New Roman"/>
              <a:cs typeface="Times New Roman"/>
              <a:sym typeface="Times New Roman"/>
            </a:endParaRPr>
          </a:p>
          <a:p>
            <a:pPr marL="1069975" lvl="3">
              <a:buClr>
                <a:srgbClr val="444444"/>
              </a:buClr>
              <a:buSzPts val="1150"/>
            </a:pPr>
            <a:r>
              <a:rPr lang="en-US" sz="1500" b="0" i="0" u="none" strike="noStrike" cap="none" dirty="0">
                <a:solidFill>
                  <a:srgbClr val="444444"/>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On the expansion site, gas is drawn in viscously from the chamber &amp; on the far side, gas is compressed &amp; expelled into the atmosphere.</a:t>
            </a:r>
            <a:endParaRPr sz="1500" b="0" i="0" u="none" strike="noStrike" cap="none" dirty="0">
              <a:solidFill>
                <a:schemeClr val="tx1"/>
              </a:solidFill>
              <a:latin typeface="Times New Roman"/>
              <a:ea typeface="Times New Roman"/>
              <a:cs typeface="Times New Roman"/>
              <a:sym typeface="Times New Roman"/>
            </a:endParaRPr>
          </a:p>
          <a:p>
            <a:pPr marL="1069975" lvl="3">
              <a:buClr>
                <a:srgbClr val="444444"/>
              </a:buClr>
              <a:buSzPts val="1150"/>
            </a:pPr>
            <a:r>
              <a:rPr lang="en-US" sz="1500" b="0" i="0" u="none" strike="noStrike" cap="none" dirty="0">
                <a:solidFill>
                  <a:srgbClr val="444444"/>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Oil seals everything up &amp; prevents the backflow of gas into the chamber.</a:t>
            </a:r>
            <a:endParaRPr sz="1500" b="0" i="0" u="none" strike="noStrike" cap="none" dirty="0">
              <a:solidFill>
                <a:schemeClr val="tx1"/>
              </a:solidFill>
              <a:latin typeface="Times New Roman"/>
              <a:ea typeface="Times New Roman"/>
              <a:cs typeface="Times New Roman"/>
              <a:sym typeface="Times New Roman"/>
            </a:endParaRPr>
          </a:p>
        </p:txBody>
      </p:sp>
      <p:pic>
        <p:nvPicPr>
          <p:cNvPr id="120" name="Google Shape;120;p1"/>
          <p:cNvPicPr preferRelativeResize="0"/>
          <p:nvPr/>
        </p:nvPicPr>
        <p:blipFill rotWithShape="1">
          <a:blip r:embed="rId17">
            <a:alphaModFix/>
          </a:blip>
          <a:srcRect/>
          <a:stretch/>
        </p:blipFill>
        <p:spPr>
          <a:xfrm>
            <a:off x="9896475" y="9999980"/>
            <a:ext cx="3057960" cy="1964912"/>
          </a:xfrm>
          <a:prstGeom prst="rect">
            <a:avLst/>
          </a:prstGeom>
          <a:noFill/>
          <a:ln>
            <a:noFill/>
          </a:ln>
        </p:spPr>
      </p:pic>
      <p:pic>
        <p:nvPicPr>
          <p:cNvPr id="121" name="Google Shape;121;p1"/>
          <p:cNvPicPr preferRelativeResize="0"/>
          <p:nvPr/>
        </p:nvPicPr>
        <p:blipFill rotWithShape="1">
          <a:blip r:embed="rId18">
            <a:alphaModFix/>
          </a:blip>
          <a:srcRect r="18347" b="7390"/>
          <a:stretch/>
        </p:blipFill>
        <p:spPr>
          <a:xfrm>
            <a:off x="-47101" y="-1"/>
            <a:ext cx="18343515" cy="1506615"/>
          </a:xfrm>
          <a:prstGeom prst="rect">
            <a:avLst/>
          </a:prstGeom>
          <a:noFill/>
          <a:ln>
            <a:noFill/>
          </a:ln>
        </p:spPr>
      </p:pic>
      <p:pic>
        <p:nvPicPr>
          <p:cNvPr id="122" name="Google Shape;122;p1"/>
          <p:cNvPicPr preferRelativeResize="0"/>
          <p:nvPr/>
        </p:nvPicPr>
        <p:blipFill rotWithShape="1">
          <a:blip r:embed="rId19">
            <a:alphaModFix/>
          </a:blip>
          <a:srcRect/>
          <a:stretch/>
        </p:blipFill>
        <p:spPr>
          <a:xfrm>
            <a:off x="18497386" y="33424"/>
            <a:ext cx="2905489" cy="1595467"/>
          </a:xfrm>
          <a:prstGeom prst="rect">
            <a:avLst/>
          </a:prstGeom>
          <a:noFill/>
          <a:ln>
            <a:noFill/>
          </a:ln>
        </p:spPr>
      </p:pic>
      <p:sp>
        <p:nvSpPr>
          <p:cNvPr id="123" name="Google Shape;123;p1"/>
          <p:cNvSpPr txBox="1"/>
          <p:nvPr/>
        </p:nvSpPr>
        <p:spPr>
          <a:xfrm>
            <a:off x="6772027" y="13110257"/>
            <a:ext cx="6250123" cy="5909280"/>
          </a:xfrm>
          <a:prstGeom prst="rect">
            <a:avLst/>
          </a:prstGeom>
          <a:noFill/>
          <a:ln>
            <a:noFill/>
          </a:ln>
        </p:spPr>
        <p:txBody>
          <a:bodyPr spcFirstLastPara="1" wrap="square" lIns="91425" tIns="91425" rIns="91425" bIns="91425" anchor="t" anchorCtr="0">
            <a:spAutoFit/>
          </a:bodyPr>
          <a:lstStyle/>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In the high vacuum regime, MFP is long enough so that the gas molecule spends much more time interacting with the walls of the chamber; this is known as “Molecular Flow”.</a:t>
            </a:r>
          </a:p>
          <a:p>
            <a:pPr marL="155575">
              <a:buClr>
                <a:srgbClr val="444444"/>
              </a:buClr>
              <a:buSzPts val="1150"/>
            </a:pPr>
            <a:endParaRPr lang="en-US" sz="600" b="0" i="0" u="none" strike="noStrike" cap="none" dirty="0">
              <a:solidFill>
                <a:schemeClr val="tx1"/>
              </a:solidFill>
              <a:latin typeface="Times New Roman"/>
              <a:ea typeface="Times New Roman"/>
              <a:cs typeface="Times New Roman"/>
              <a:sym typeface="Times New Roman"/>
            </a:endParaRPr>
          </a:p>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In order to pump gas in this flow, use a diffusion pump that uses supersonic jets oil to capture individual gas molecules &amp; pump them down &amp; out of the chamber. To achieve this, the diffusion pump uses 3 parts:</a:t>
            </a:r>
          </a:p>
          <a:p>
            <a:pPr marL="155575" marR="0" lvl="0" algn="l" rtl="0">
              <a:spcBef>
                <a:spcPts val="0"/>
              </a:spcBef>
              <a:spcAft>
                <a:spcPts val="0"/>
              </a:spcAft>
              <a:buClr>
                <a:srgbClr val="444444"/>
              </a:buClr>
              <a:buSzPts val="1150"/>
            </a:pPr>
            <a:endParaRPr lang="en-US" sz="600" b="0" i="0" u="none"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1. Heater: resides at the bottom of the heat chamber &amp; boils oil forcing it upwards, interacting with the “</a:t>
            </a:r>
            <a:r>
              <a:rPr lang="en-US" sz="1500" b="0" i="0" u="none" strike="noStrike" cap="none" dirty="0" err="1">
                <a:solidFill>
                  <a:schemeClr val="tx1"/>
                </a:solidFill>
                <a:latin typeface="Times New Roman"/>
                <a:ea typeface="Times New Roman"/>
                <a:cs typeface="Times New Roman"/>
                <a:sym typeface="Times New Roman"/>
              </a:rPr>
              <a:t>christmas</a:t>
            </a:r>
            <a:r>
              <a:rPr lang="en-US" sz="1500" b="0" i="0" u="none" strike="noStrike" cap="none" dirty="0">
                <a:solidFill>
                  <a:schemeClr val="tx1"/>
                </a:solidFill>
                <a:latin typeface="Times New Roman"/>
                <a:ea typeface="Times New Roman"/>
                <a:cs typeface="Times New Roman"/>
                <a:sym typeface="Times New Roman"/>
              </a:rPr>
              <a:t> tree”.</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2. Christmas Tree: redirects the upward traveling gas back down so that any gas there would be deflected downwards.</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3. Water cooling Jacket: located outside the pump which condenses the supersonic boiling oil jet to travel back down to the boiler to be recycled.</a:t>
            </a:r>
          </a:p>
          <a:p>
            <a:pPr marL="457200" marR="0" lvl="0" indent="-301625" algn="l" rtl="0">
              <a:spcBef>
                <a:spcPts val="0"/>
              </a:spcBef>
              <a:spcAft>
                <a:spcPts val="0"/>
              </a:spcAft>
              <a:buClr>
                <a:srgbClr val="444444"/>
              </a:buClr>
              <a:buSzPts val="1150"/>
              <a:buFont typeface="Times New Roman"/>
              <a:buAutoNum type="arabicPeriod"/>
            </a:pPr>
            <a:endParaRPr lang="en-US" sz="15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endParaRPr lang="en-US" sz="1500" b="0" i="0" u="none" strike="noStrike" cap="none" dirty="0">
              <a:solidFill>
                <a:schemeClr val="tx1"/>
              </a:solidFill>
              <a:latin typeface="Times New Roman"/>
              <a:ea typeface="Times New Roman"/>
              <a:cs typeface="Times New Roman"/>
              <a:sym typeface="Times New Roman"/>
            </a:endParaRPr>
          </a:p>
          <a:p>
            <a:pPr marL="457200" marR="0" lvl="0" indent="-301625" algn="l" rtl="0">
              <a:spcBef>
                <a:spcPts val="0"/>
              </a:spcBef>
              <a:spcAft>
                <a:spcPts val="0"/>
              </a:spcAft>
              <a:buClr>
                <a:srgbClr val="444444"/>
              </a:buClr>
              <a:buSzPts val="1150"/>
              <a:buFont typeface="Times New Roman"/>
              <a:buAutoNum type="arabicPeriod"/>
            </a:pPr>
            <a:endParaRPr lang="en-US" sz="1500" dirty="0">
              <a:solidFill>
                <a:schemeClr val="tx1"/>
              </a:solidFill>
              <a:latin typeface="Times New Roman"/>
              <a:ea typeface="Times New Roman"/>
              <a:cs typeface="Times New Roman"/>
              <a:sym typeface="Times New Roman"/>
            </a:endParaRPr>
          </a:p>
          <a:p>
            <a:pPr marL="457200" marR="0" lvl="0" indent="-301625" algn="l" rtl="0">
              <a:spcBef>
                <a:spcPts val="0"/>
              </a:spcBef>
              <a:spcAft>
                <a:spcPts val="0"/>
              </a:spcAft>
              <a:buClr>
                <a:srgbClr val="444444"/>
              </a:buClr>
              <a:buSzPts val="1150"/>
              <a:buFont typeface="Times New Roman"/>
              <a:buAutoNum type="arabicPeriod"/>
            </a:pPr>
            <a:endParaRPr lang="en-US" sz="1500" b="0" i="0" u="none" strike="noStrike" cap="none" dirty="0">
              <a:solidFill>
                <a:schemeClr val="tx1"/>
              </a:solidFill>
              <a:latin typeface="Times New Roman"/>
              <a:ea typeface="Times New Roman"/>
              <a:cs typeface="Times New Roman"/>
              <a:sym typeface="Times New Roman"/>
            </a:endParaRPr>
          </a:p>
          <a:p>
            <a:pPr marL="457200" marR="0" lvl="0" indent="-301625" algn="l" rtl="0">
              <a:spcBef>
                <a:spcPts val="0"/>
              </a:spcBef>
              <a:spcAft>
                <a:spcPts val="0"/>
              </a:spcAft>
              <a:buClr>
                <a:srgbClr val="444444"/>
              </a:buClr>
              <a:buSzPts val="1150"/>
              <a:buFont typeface="Times New Roman"/>
              <a:buAutoNum type="arabicPeriod"/>
            </a:pPr>
            <a:endParaRPr lang="en-US" sz="15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endParaRPr lang="en-US" sz="15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endParaRPr lang="en-US" sz="1500" dirty="0">
              <a:solidFill>
                <a:schemeClr val="tx1"/>
              </a:solidFill>
              <a:latin typeface="Times New Roman"/>
              <a:ea typeface="Times New Roman"/>
              <a:cs typeface="Times New Roman"/>
              <a:sym typeface="Times New Roman"/>
            </a:endParaRPr>
          </a:p>
          <a:p>
            <a:pPr marL="155575">
              <a:buClr>
                <a:srgbClr val="444444"/>
              </a:buClr>
              <a:buSzPts val="1150"/>
            </a:pPr>
            <a:endParaRPr lang="en-US" sz="600" dirty="0">
              <a:solidFill>
                <a:schemeClr val="tx1"/>
              </a:solidFill>
              <a:latin typeface="Times New Roman"/>
              <a:ea typeface="Times New Roman"/>
              <a:cs typeface="Times New Roman"/>
              <a:sym typeface="Times New Roman"/>
            </a:endParaRPr>
          </a:p>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4.   Cryogenic baffle is normally placed on top of the pump so that no line of sight from the diffusion pump exists to the vacuum chamber. Its goal is to prevent any backstream of oil into the vacuum chamber that causes contamination.</a:t>
            </a:r>
            <a:endParaRPr lang="en-US" sz="1500" b="0" i="0" u="none" strike="noStrike" cap="none" dirty="0">
              <a:solidFill>
                <a:schemeClr val="tx1"/>
              </a:solidFill>
              <a:latin typeface="Arial"/>
              <a:ea typeface="Arial"/>
              <a:cs typeface="Arial"/>
              <a:sym typeface="Arial"/>
            </a:endParaRPr>
          </a:p>
        </p:txBody>
      </p:sp>
      <p:sp>
        <p:nvSpPr>
          <p:cNvPr id="125" name="Google Shape;125;p1"/>
          <p:cNvSpPr txBox="1"/>
          <p:nvPr/>
        </p:nvSpPr>
        <p:spPr>
          <a:xfrm>
            <a:off x="7145975" y="16567450"/>
            <a:ext cx="6686400" cy="388153"/>
          </a:xfrm>
          <a:prstGeom prst="rect">
            <a:avLst/>
          </a:prstGeom>
          <a:noFill/>
          <a:ln>
            <a:noFill/>
          </a:ln>
        </p:spPr>
        <p:txBody>
          <a:bodyPr spcFirstLastPara="1" wrap="square" lIns="91425" tIns="91425" rIns="91425" bIns="91425" anchor="t" anchorCtr="0">
            <a:spAutoFit/>
          </a:bodyPr>
          <a:lstStyle/>
          <a:p>
            <a:pPr marL="914400" marR="0" lvl="0" indent="-301625" algn="l" rtl="0">
              <a:lnSpc>
                <a:spcPct val="115000"/>
              </a:lnSpc>
              <a:spcBef>
                <a:spcPts val="0"/>
              </a:spcBef>
              <a:spcAft>
                <a:spcPts val="0"/>
              </a:spcAft>
              <a:buClr>
                <a:srgbClr val="444444"/>
              </a:buClr>
              <a:buSzPts val="1150"/>
              <a:buFont typeface="Times New Roman"/>
              <a:buChar char="➢"/>
            </a:pPr>
            <a:endParaRPr sz="1150" b="0" i="0" u="none" strike="noStrike" cap="none" dirty="0">
              <a:solidFill>
                <a:srgbClr val="000000"/>
              </a:solidFill>
              <a:latin typeface="Arial"/>
              <a:ea typeface="Arial"/>
              <a:cs typeface="Arial"/>
              <a:sym typeface="Arial"/>
            </a:endParaRPr>
          </a:p>
        </p:txBody>
      </p:sp>
      <p:pic>
        <p:nvPicPr>
          <p:cNvPr id="126" name="Google Shape;126;p1"/>
          <p:cNvPicPr preferRelativeResize="0"/>
          <p:nvPr/>
        </p:nvPicPr>
        <p:blipFill rotWithShape="1">
          <a:blip r:embed="rId20">
            <a:alphaModFix/>
          </a:blip>
          <a:srcRect/>
          <a:stretch/>
        </p:blipFill>
        <p:spPr>
          <a:xfrm>
            <a:off x="7310409" y="16169646"/>
            <a:ext cx="5448299" cy="1601101"/>
          </a:xfrm>
          <a:prstGeom prst="rect">
            <a:avLst/>
          </a:prstGeom>
          <a:noFill/>
          <a:ln>
            <a:noFill/>
          </a:ln>
        </p:spPr>
      </p:pic>
      <p:pic>
        <p:nvPicPr>
          <p:cNvPr id="128" name="Google Shape;128;p1"/>
          <p:cNvPicPr preferRelativeResize="0"/>
          <p:nvPr/>
        </p:nvPicPr>
        <p:blipFill rotWithShape="1">
          <a:blip r:embed="rId21">
            <a:alphaModFix/>
          </a:blip>
          <a:srcRect/>
          <a:stretch/>
        </p:blipFill>
        <p:spPr>
          <a:xfrm>
            <a:off x="18604752" y="27164011"/>
            <a:ext cx="2675113" cy="2450791"/>
          </a:xfrm>
          <a:prstGeom prst="rect">
            <a:avLst/>
          </a:prstGeom>
          <a:noFill/>
          <a:ln>
            <a:noFill/>
          </a:ln>
        </p:spPr>
      </p:pic>
      <p:pic>
        <p:nvPicPr>
          <p:cNvPr id="130" name="Google Shape;130;p1"/>
          <p:cNvPicPr preferRelativeResize="0"/>
          <p:nvPr/>
        </p:nvPicPr>
        <p:blipFill rotWithShape="1">
          <a:blip r:embed="rId22">
            <a:alphaModFix/>
          </a:blip>
          <a:srcRect/>
          <a:stretch/>
        </p:blipFill>
        <p:spPr>
          <a:xfrm>
            <a:off x="16068266" y="27155480"/>
            <a:ext cx="2491971" cy="2148762"/>
          </a:xfrm>
          <a:prstGeom prst="rect">
            <a:avLst/>
          </a:prstGeom>
          <a:noFill/>
          <a:ln>
            <a:noFill/>
          </a:ln>
        </p:spPr>
      </p:pic>
      <p:sp>
        <p:nvSpPr>
          <p:cNvPr id="131" name="Google Shape;131;p1"/>
          <p:cNvSpPr txBox="1"/>
          <p:nvPr/>
        </p:nvSpPr>
        <p:spPr>
          <a:xfrm>
            <a:off x="6816422" y="27158182"/>
            <a:ext cx="5708462" cy="2953754"/>
          </a:xfrm>
          <a:prstGeom prst="rect">
            <a:avLst/>
          </a:prstGeom>
          <a:noFill/>
          <a:ln>
            <a:noFill/>
          </a:ln>
        </p:spPr>
        <p:txBody>
          <a:bodyPr spcFirstLastPara="1" wrap="square" lIns="91425" tIns="91425" rIns="91425" bIns="91425" anchor="ctr" anchorCtr="0">
            <a:noAutofit/>
          </a:bodyPr>
          <a:lstStyle/>
          <a:p>
            <a:pPr marL="155575" marR="0" lvl="0" algn="l" rtl="0">
              <a:spcBef>
                <a:spcPts val="0"/>
              </a:spcBef>
              <a:spcAft>
                <a:spcPts val="0"/>
              </a:spcAft>
              <a:buClr>
                <a:srgbClr val="444444"/>
              </a:buClr>
              <a:buSzPts val="1150"/>
            </a:pPr>
            <a:r>
              <a:rPr lang="en-US" sz="2000" b="1" i="0" strike="noStrike" cap="none" dirty="0">
                <a:solidFill>
                  <a:schemeClr val="tx1"/>
                </a:solidFill>
                <a:latin typeface="Times New Roman"/>
                <a:ea typeface="Times New Roman"/>
                <a:cs typeface="Times New Roman"/>
                <a:sym typeface="Times New Roman"/>
              </a:rPr>
              <a:t>Ion source</a:t>
            </a:r>
            <a:endParaRPr lang="en-US" sz="20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We set out to build a cold cathode Penning Ion Gauge (PIG) source.</a:t>
            </a:r>
            <a:endParaRPr sz="1500" b="0" i="0" u="none"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It uses two tantalum cathodes pinned to stainless steel leads that are seated in boron-nitride cups which are housed in copper bases.</a:t>
            </a:r>
            <a:endParaRPr sz="1500" b="0" i="0" u="none"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The chimney, chimney bases, and HV lead shields are also all copper. Cooling is through conduction to the upper and lower chamber lids.</a:t>
            </a:r>
            <a:endParaRPr sz="1500" b="0" i="0" u="none" strike="noStrike" cap="none"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Beam current from an arc current of 5 mA is sufficient for beam physics demonstrations, operating at greater currents quickly burns the phosphor screens.</a:t>
            </a:r>
            <a:endParaRPr lang="en-US" sz="1500" dirty="0">
              <a:solidFill>
                <a:schemeClr val="tx1"/>
              </a:solidFill>
              <a:latin typeface="Times New Roman"/>
              <a:ea typeface="Times New Roman"/>
              <a:cs typeface="Times New Roman"/>
              <a:sym typeface="Times New Roman"/>
            </a:endParaRP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At 5 mA, the Mark-III PIG sources operate for greater than 40 hours without requiring servicing. Demanding</a:t>
            </a:r>
            <a:r>
              <a:rPr lang="en-US" sz="1500"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greater arc currents reduces the source’s lifetime.</a:t>
            </a:r>
            <a:endParaRPr sz="1500" b="0" i="0" u="none" strike="noStrike" cap="none" dirty="0">
              <a:solidFill>
                <a:schemeClr val="tx1"/>
              </a:solidFill>
              <a:latin typeface="Times New Roman"/>
              <a:ea typeface="Times New Roman"/>
              <a:cs typeface="Times New Roman"/>
              <a:sym typeface="Times New Roman"/>
            </a:endParaRPr>
          </a:p>
        </p:txBody>
      </p:sp>
      <p:pic>
        <p:nvPicPr>
          <p:cNvPr id="132" name="Google Shape;132;p1"/>
          <p:cNvPicPr preferRelativeResize="0"/>
          <p:nvPr/>
        </p:nvPicPr>
        <p:blipFill rotWithShape="1">
          <a:blip r:embed="rId23">
            <a:alphaModFix/>
          </a:blip>
          <a:srcRect/>
          <a:stretch/>
        </p:blipFill>
        <p:spPr>
          <a:xfrm>
            <a:off x="12391050" y="27136430"/>
            <a:ext cx="2744998" cy="1683858"/>
          </a:xfrm>
          <a:prstGeom prst="rect">
            <a:avLst/>
          </a:prstGeom>
          <a:noFill/>
          <a:ln>
            <a:noFill/>
          </a:ln>
        </p:spPr>
      </p:pic>
      <p:pic>
        <p:nvPicPr>
          <p:cNvPr id="133" name="Google Shape;133;p1"/>
          <p:cNvPicPr preferRelativeResize="0"/>
          <p:nvPr/>
        </p:nvPicPr>
        <p:blipFill rotWithShape="1">
          <a:blip r:embed="rId24">
            <a:alphaModFix/>
          </a:blip>
          <a:srcRect l="3634" t="7613" r="10145"/>
          <a:stretch/>
        </p:blipFill>
        <p:spPr>
          <a:xfrm>
            <a:off x="17470983" y="24409429"/>
            <a:ext cx="3778586" cy="2437183"/>
          </a:xfrm>
          <a:prstGeom prst="rect">
            <a:avLst/>
          </a:prstGeom>
          <a:noFill/>
          <a:ln>
            <a:noFill/>
          </a:ln>
        </p:spPr>
      </p:pic>
      <p:sp>
        <p:nvSpPr>
          <p:cNvPr id="134" name="Google Shape;134;p1"/>
          <p:cNvSpPr txBox="1"/>
          <p:nvPr/>
        </p:nvSpPr>
        <p:spPr>
          <a:xfrm>
            <a:off x="6947006" y="23483665"/>
            <a:ext cx="5789326" cy="2060000"/>
          </a:xfrm>
          <a:prstGeom prst="rect">
            <a:avLst/>
          </a:prstGeom>
          <a:noFill/>
          <a:ln>
            <a:noFill/>
          </a:ln>
        </p:spPr>
        <p:txBody>
          <a:bodyPr spcFirstLastPara="1" wrap="square" lIns="0" tIns="0" rIns="0" bIns="0" anchor="ctr" anchorCtr="0">
            <a:noAutofit/>
          </a:bodyPr>
          <a:lstStyle/>
          <a:p>
            <a:pPr marL="155575" marR="0" lvl="0" algn="l" rtl="0">
              <a:lnSpc>
                <a:spcPct val="100000"/>
              </a:lnSpc>
              <a:spcBef>
                <a:spcPts val="0"/>
              </a:spcBef>
              <a:spcAft>
                <a:spcPts val="0"/>
              </a:spcAft>
              <a:buClr>
                <a:srgbClr val="444444"/>
              </a:buClr>
              <a:buSzPts val="1150"/>
            </a:pPr>
            <a:r>
              <a:rPr lang="en-US" sz="1800" b="1" i="0" strike="noStrike" cap="none" dirty="0">
                <a:solidFill>
                  <a:schemeClr val="tx1"/>
                </a:solidFill>
                <a:latin typeface="Times New Roman"/>
                <a:ea typeface="Times New Roman"/>
                <a:cs typeface="Times New Roman"/>
                <a:sym typeface="Times New Roman"/>
              </a:rPr>
              <a:t>RF System </a:t>
            </a: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Rf system design:</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Should be made of Copper or Brass</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Square wave is applied to Dee, the rest of the system is grounded</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a:t>
            </a:r>
            <a:r>
              <a:rPr lang="en-US" sz="1500" b="0" i="0" u="none" strike="noStrike" cap="none" dirty="0" err="1">
                <a:solidFill>
                  <a:schemeClr val="tx1"/>
                </a:solidFill>
                <a:latin typeface="Times New Roman"/>
                <a:ea typeface="Times New Roman"/>
                <a:cs typeface="Times New Roman"/>
                <a:sym typeface="Times New Roman"/>
              </a:rPr>
              <a:t>rfF</a:t>
            </a:r>
            <a:r>
              <a:rPr lang="en-US" sz="1500" b="0" i="0" u="none" strike="noStrike" cap="none" dirty="0">
                <a:solidFill>
                  <a:schemeClr val="tx1"/>
                </a:solidFill>
                <a:latin typeface="Times New Roman"/>
                <a:ea typeface="Times New Roman"/>
                <a:cs typeface="Times New Roman"/>
                <a:sym typeface="Times New Roman"/>
              </a:rPr>
              <a:t> feed through Aluminum piping </a:t>
            </a:r>
            <a:r>
              <a:rPr lang="en-US" sz="1500" b="0" i="0" u="none" strike="noStrike" cap="none" dirty="0" err="1">
                <a:solidFill>
                  <a:schemeClr val="tx1"/>
                </a:solidFill>
                <a:latin typeface="Times New Roman"/>
                <a:ea typeface="Times New Roman"/>
                <a:cs typeface="Times New Roman"/>
                <a:sym typeface="Times New Roman"/>
              </a:rPr>
              <a:t>pressfit</a:t>
            </a:r>
            <a:r>
              <a:rPr lang="en-US" sz="1500" b="0" i="0" u="none" strike="noStrike" cap="none" dirty="0">
                <a:solidFill>
                  <a:schemeClr val="tx1"/>
                </a:solidFill>
                <a:latin typeface="Times New Roman"/>
                <a:ea typeface="Times New Roman"/>
                <a:cs typeface="Times New Roman"/>
                <a:sym typeface="Times New Roman"/>
              </a:rPr>
              <a:t> with Delrin interior</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- 1/4-inch copper refrigeration tubing</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Input coupling behind the coil</a:t>
            </a: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Small motor driven trimmer capacitor adjustable from 3 to 30 </a:t>
            </a:r>
            <a:r>
              <a:rPr lang="en-US" sz="1500" b="0" i="1" u="none" strike="noStrike" cap="none" dirty="0">
                <a:solidFill>
                  <a:schemeClr val="tx1"/>
                </a:solidFill>
                <a:latin typeface="Times New Roman"/>
                <a:ea typeface="Times New Roman"/>
                <a:cs typeface="Times New Roman"/>
                <a:sym typeface="Times New Roman"/>
              </a:rPr>
              <a:t>p</a:t>
            </a:r>
            <a:r>
              <a:rPr lang="en-US" sz="1500" b="0" i="0" u="none" strike="noStrike" cap="none" dirty="0">
                <a:solidFill>
                  <a:schemeClr val="tx1"/>
                </a:solidFill>
                <a:latin typeface="Times New Roman"/>
                <a:ea typeface="Times New Roman"/>
                <a:cs typeface="Times New Roman"/>
                <a:sym typeface="Times New Roman"/>
              </a:rPr>
              <a:t>F</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Vacuum chamber , electrode system act as capacitor</a:t>
            </a:r>
          </a:p>
        </p:txBody>
      </p:sp>
      <p:pic>
        <p:nvPicPr>
          <p:cNvPr id="135" name="Google Shape;135;p1"/>
          <p:cNvPicPr preferRelativeResize="0"/>
          <p:nvPr/>
        </p:nvPicPr>
        <p:blipFill rotWithShape="1">
          <a:blip r:embed="rId25">
            <a:alphaModFix/>
          </a:blip>
          <a:srcRect/>
          <a:stretch/>
        </p:blipFill>
        <p:spPr>
          <a:xfrm>
            <a:off x="14835779" y="24994844"/>
            <a:ext cx="1345298" cy="729900"/>
          </a:xfrm>
          <a:prstGeom prst="rect">
            <a:avLst/>
          </a:prstGeom>
          <a:noFill/>
          <a:ln>
            <a:noFill/>
          </a:ln>
        </p:spPr>
      </p:pic>
      <p:sp>
        <p:nvSpPr>
          <p:cNvPr id="136" name="Google Shape;136;p1"/>
          <p:cNvSpPr txBox="1"/>
          <p:nvPr/>
        </p:nvSpPr>
        <p:spPr>
          <a:xfrm>
            <a:off x="12535535" y="6055960"/>
            <a:ext cx="5792515" cy="1554005"/>
          </a:xfrm>
          <a:prstGeom prst="rect">
            <a:avLst/>
          </a:prstGeom>
          <a:noFill/>
          <a:ln>
            <a:noFill/>
          </a:ln>
        </p:spPr>
        <p:txBody>
          <a:bodyPr spcFirstLastPara="1" wrap="square" lIns="91425" tIns="91425" rIns="91425" bIns="91425" anchor="ctr" anchorCtr="0">
            <a:noAutofit/>
          </a:bodyPr>
          <a:lstStyle/>
          <a:p>
            <a:pPr marL="6127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The deflector installation consists of three major components:</a:t>
            </a:r>
            <a:endParaRPr sz="1500" b="0" i="0" u="none" strike="noStrike" cap="none" dirty="0">
              <a:solidFill>
                <a:schemeClr val="tx1"/>
              </a:solidFill>
              <a:latin typeface="Times New Roman"/>
              <a:ea typeface="Times New Roman"/>
              <a:cs typeface="Times New Roman"/>
              <a:sym typeface="Times New Roman"/>
            </a:endParaRP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a:t>
            </a:r>
            <a:r>
              <a:rPr lang="en-US" sz="1500" b="1" i="0" u="none" strike="noStrike" cap="none" dirty="0">
                <a:solidFill>
                  <a:schemeClr val="tx1"/>
                </a:solidFill>
                <a:latin typeface="Times New Roman"/>
                <a:ea typeface="Times New Roman"/>
                <a:cs typeface="Times New Roman"/>
                <a:sym typeface="Times New Roman"/>
              </a:rPr>
              <a:t>The deflector assembly: </a:t>
            </a: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Two aluminum plates separated by stainless steel posts formed the skeletal structure. The septum’s curve was machined as a stepped shelf along the inside edge of the top and bottom structural plates. A thin (0.005 inch thick) stainless steel strip was seated against the step forming the septum. </a:t>
            </a:r>
            <a:endParaRPr sz="1500" b="0" i="0" u="none" strike="noStrike" cap="none" dirty="0">
              <a:solidFill>
                <a:schemeClr val="tx1"/>
              </a:solidFill>
              <a:latin typeface="Times New Roman"/>
              <a:ea typeface="Times New Roman"/>
              <a:cs typeface="Times New Roman"/>
              <a:sym typeface="Times New Roman"/>
            </a:endParaRPr>
          </a:p>
        </p:txBody>
      </p:sp>
      <p:pic>
        <p:nvPicPr>
          <p:cNvPr id="137" name="Google Shape;137;p1"/>
          <p:cNvPicPr preferRelativeResize="0"/>
          <p:nvPr/>
        </p:nvPicPr>
        <p:blipFill rotWithShape="1">
          <a:blip r:embed="rId26">
            <a:alphaModFix/>
          </a:blip>
          <a:srcRect t="5231"/>
          <a:stretch/>
        </p:blipFill>
        <p:spPr>
          <a:xfrm>
            <a:off x="18377552" y="6099605"/>
            <a:ext cx="2902596" cy="1350792"/>
          </a:xfrm>
          <a:prstGeom prst="rect">
            <a:avLst/>
          </a:prstGeom>
          <a:noFill/>
          <a:ln>
            <a:noFill/>
          </a:ln>
        </p:spPr>
      </p:pic>
      <p:pic>
        <p:nvPicPr>
          <p:cNvPr id="138" name="Google Shape;138;p1"/>
          <p:cNvPicPr preferRelativeResize="0"/>
          <p:nvPr/>
        </p:nvPicPr>
        <p:blipFill rotWithShape="1">
          <a:blip r:embed="rId27">
            <a:alphaModFix/>
          </a:blip>
          <a:srcRect/>
          <a:stretch/>
        </p:blipFill>
        <p:spPr>
          <a:xfrm>
            <a:off x="18366023" y="7513423"/>
            <a:ext cx="2902596" cy="1600438"/>
          </a:xfrm>
          <a:prstGeom prst="rect">
            <a:avLst/>
          </a:prstGeom>
          <a:noFill/>
          <a:ln>
            <a:noFill/>
          </a:ln>
        </p:spPr>
      </p:pic>
      <p:pic>
        <p:nvPicPr>
          <p:cNvPr id="139" name="Google Shape;139;p1"/>
          <p:cNvPicPr preferRelativeResize="0"/>
          <p:nvPr/>
        </p:nvPicPr>
        <p:blipFill rotWithShape="1">
          <a:blip r:embed="rId28">
            <a:alphaModFix/>
          </a:blip>
          <a:srcRect t="9423" b="10385"/>
          <a:stretch/>
        </p:blipFill>
        <p:spPr>
          <a:xfrm>
            <a:off x="14728544" y="8955285"/>
            <a:ext cx="1339722" cy="723724"/>
          </a:xfrm>
          <a:prstGeom prst="rect">
            <a:avLst/>
          </a:prstGeom>
          <a:noFill/>
          <a:ln>
            <a:noFill/>
          </a:ln>
        </p:spPr>
      </p:pic>
      <p:sp>
        <p:nvSpPr>
          <p:cNvPr id="140" name="Google Shape;140;p1"/>
          <p:cNvSpPr txBox="1"/>
          <p:nvPr/>
        </p:nvSpPr>
        <p:spPr>
          <a:xfrm>
            <a:off x="12601108" y="9618210"/>
            <a:ext cx="8644701" cy="1800463"/>
          </a:xfrm>
          <a:prstGeom prst="rect">
            <a:avLst/>
          </a:prstGeom>
          <a:noFill/>
          <a:ln>
            <a:noFill/>
          </a:ln>
        </p:spPr>
        <p:txBody>
          <a:bodyPr spcFirstLastPara="1" wrap="square" lIns="91425" tIns="91425" rIns="91425" bIns="91425" anchor="t" anchorCtr="0">
            <a:spAutoFit/>
          </a:bodyPr>
          <a:lstStyle/>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electrode was highly polished. It was supported from the back by the stem of two T Shaped Teflon insulators. Bosses were machined in the tips of each arm of the T-insulators, the bosses were seated in detents in top and bottom plates. The T-insulator stems were deeply counter-bored and finished with a blank through hole. Two tapped holes on the rear of the HV electrode, and Nylon screws secured the electrode to the base of the T-insulators. Electrical connection was made to the HV electrode by directly seating a HV ceramic vacuum feed-through conductor into a third and final clearance hole in the back of the electrode, and is captured by a set screw. </a:t>
            </a:r>
            <a:endParaRPr sz="1500" b="0" i="0" u="none" strike="noStrike" cap="none" dirty="0">
              <a:solidFill>
                <a:schemeClr val="tx1"/>
              </a:solidFill>
              <a:latin typeface="Times New Roman"/>
              <a:ea typeface="Times New Roman"/>
              <a:cs typeface="Times New Roman"/>
              <a:sym typeface="Times New Roman"/>
            </a:endParaRPr>
          </a:p>
        </p:txBody>
      </p:sp>
      <p:pic>
        <p:nvPicPr>
          <p:cNvPr id="141" name="Google Shape;141;p1"/>
          <p:cNvPicPr preferRelativeResize="0"/>
          <p:nvPr/>
        </p:nvPicPr>
        <p:blipFill rotWithShape="1">
          <a:blip r:embed="rId29">
            <a:alphaModFix/>
          </a:blip>
          <a:srcRect/>
          <a:stretch/>
        </p:blipFill>
        <p:spPr>
          <a:xfrm>
            <a:off x="18465119" y="11627568"/>
            <a:ext cx="2809952" cy="1706772"/>
          </a:xfrm>
          <a:prstGeom prst="rect">
            <a:avLst/>
          </a:prstGeom>
          <a:noFill/>
          <a:ln>
            <a:noFill/>
          </a:ln>
        </p:spPr>
      </p:pic>
      <p:sp>
        <p:nvSpPr>
          <p:cNvPr id="144" name="Google Shape;144;p1"/>
          <p:cNvSpPr txBox="1"/>
          <p:nvPr/>
        </p:nvSpPr>
        <p:spPr>
          <a:xfrm>
            <a:off x="12524884" y="14663707"/>
            <a:ext cx="5972502" cy="1569630"/>
          </a:xfrm>
          <a:prstGeom prst="rect">
            <a:avLst/>
          </a:prstGeom>
          <a:noFill/>
          <a:ln>
            <a:noFill/>
          </a:ln>
        </p:spPr>
        <p:txBody>
          <a:bodyPr spcFirstLastPara="1" wrap="square" lIns="91425" tIns="91425" rIns="91425" bIns="91425" anchor="t" anchorCtr="0">
            <a:spAutoFit/>
          </a:bodyPr>
          <a:lstStyle/>
          <a:p>
            <a:pPr marL="612775" marR="0" lvl="0" algn="l" rtl="0">
              <a:spcBef>
                <a:spcPts val="0"/>
              </a:spcBef>
              <a:spcAft>
                <a:spcPts val="0"/>
              </a:spcAft>
              <a:buClr>
                <a:srgbClr val="444444"/>
              </a:buClr>
              <a:buSzPts val="1150"/>
            </a:pPr>
            <a:r>
              <a:rPr lang="en-US" sz="1500" b="1" dirty="0">
                <a:solidFill>
                  <a:schemeClr val="tx1"/>
                </a:solidFill>
                <a:latin typeface="Times New Roman"/>
                <a:ea typeface="Times New Roman"/>
                <a:cs typeface="Times New Roman"/>
                <a:sym typeface="Times New Roman"/>
              </a:rPr>
              <a:t>▸ </a:t>
            </a:r>
            <a:r>
              <a:rPr lang="en-US" sz="1500" b="1" i="0" u="none" strike="noStrike" cap="none" dirty="0">
                <a:solidFill>
                  <a:schemeClr val="tx1"/>
                </a:solidFill>
                <a:latin typeface="Times New Roman"/>
                <a:ea typeface="Times New Roman"/>
                <a:cs typeface="Times New Roman"/>
                <a:sym typeface="Times New Roman"/>
              </a:rPr>
              <a:t>The high voltage power supply (E):</a:t>
            </a:r>
            <a:endParaRPr sz="1500" b="1" i="0" u="none" strike="noStrike" cap="none" dirty="0">
              <a:solidFill>
                <a:schemeClr val="tx1"/>
              </a:solidFill>
              <a:latin typeface="Times New Roman"/>
              <a:ea typeface="Times New Roman"/>
              <a:cs typeface="Times New Roman"/>
              <a:sym typeface="Times New Roman"/>
            </a:endParaRP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We can use </a:t>
            </a:r>
            <a:r>
              <a:rPr lang="en-US" sz="1500" b="0" i="0" u="none" strike="noStrike" cap="none" dirty="0" err="1">
                <a:solidFill>
                  <a:schemeClr val="tx1"/>
                </a:solidFill>
                <a:latin typeface="Times New Roman"/>
                <a:ea typeface="Times New Roman"/>
                <a:cs typeface="Times New Roman"/>
                <a:sym typeface="Times New Roman"/>
              </a:rPr>
              <a:t>Bertan</a:t>
            </a:r>
            <a:r>
              <a:rPr lang="en-US" sz="1500" b="0" i="0" u="none" strike="noStrike" cap="none" dirty="0">
                <a:solidFill>
                  <a:schemeClr val="tx1"/>
                </a:solidFill>
                <a:latin typeface="Times New Roman"/>
                <a:ea typeface="Times New Roman"/>
                <a:cs typeface="Times New Roman"/>
                <a:sym typeface="Times New Roman"/>
              </a:rPr>
              <a:t> 205A-50N</a:t>
            </a:r>
            <a:endParaRPr sz="1500" b="0" i="0" u="none" strike="noStrike" cap="none" dirty="0">
              <a:solidFill>
                <a:schemeClr val="tx1"/>
              </a:solidFill>
              <a:latin typeface="Times New Roman"/>
              <a:ea typeface="Times New Roman"/>
              <a:cs typeface="Times New Roman"/>
              <a:sym typeface="Times New Roman"/>
            </a:endParaRP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This supply was also only a constant voltage supply requiring a current limiting resistor. The resistor was housed in an acrylic tube, capped at both ends, which was then externally covered with a grounded copper mesh. </a:t>
            </a:r>
            <a:endParaRPr sz="1500" b="0" i="0" u="none" strike="noStrike" cap="none" dirty="0">
              <a:solidFill>
                <a:schemeClr val="tx1"/>
              </a:solidFill>
              <a:latin typeface="Times New Roman"/>
              <a:ea typeface="Times New Roman"/>
              <a:cs typeface="Times New Roman"/>
              <a:sym typeface="Times New Roman"/>
            </a:endParaRPr>
          </a:p>
        </p:txBody>
      </p:sp>
      <p:sp>
        <p:nvSpPr>
          <p:cNvPr id="145" name="Google Shape;145;p1"/>
          <p:cNvSpPr txBox="1"/>
          <p:nvPr/>
        </p:nvSpPr>
        <p:spPr>
          <a:xfrm>
            <a:off x="12475512" y="13470129"/>
            <a:ext cx="8846103" cy="1002318"/>
          </a:xfrm>
          <a:prstGeom prst="rect">
            <a:avLst/>
          </a:prstGeom>
          <a:noFill/>
          <a:ln>
            <a:noFill/>
          </a:ln>
        </p:spPr>
        <p:txBody>
          <a:bodyPr spcFirstLastPara="1" wrap="square" lIns="91425" tIns="91425" rIns="91425" bIns="91425" anchor="ctr" anchorCtr="0">
            <a:noAutofit/>
          </a:bodyPr>
          <a:lstStyle/>
          <a:p>
            <a:pPr marL="6127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and the coax shield to the grounded carrier plate, the cable was routed to a BNC vacuum feedthrough connector. </a:t>
            </a: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electrical isolation and connectivity permits the phosphor plate to double as a Faraday collector. The low capacitance of the collecting plate should permit time-resolved electrical measurements of the impinging beam. </a:t>
            </a:r>
          </a:p>
        </p:txBody>
      </p:sp>
      <p:pic>
        <p:nvPicPr>
          <p:cNvPr id="146" name="Google Shape;146;p1"/>
          <p:cNvPicPr preferRelativeResize="0"/>
          <p:nvPr/>
        </p:nvPicPr>
        <p:blipFill rotWithShape="1">
          <a:blip r:embed="rId30">
            <a:alphaModFix/>
          </a:blip>
          <a:srcRect/>
          <a:stretch/>
        </p:blipFill>
        <p:spPr>
          <a:xfrm>
            <a:off x="18560826" y="15802105"/>
            <a:ext cx="2739251" cy="1568731"/>
          </a:xfrm>
          <a:prstGeom prst="rect">
            <a:avLst/>
          </a:prstGeom>
          <a:noFill/>
          <a:ln>
            <a:noFill/>
          </a:ln>
        </p:spPr>
      </p:pic>
      <p:pic>
        <p:nvPicPr>
          <p:cNvPr id="147" name="Google Shape;147;p1"/>
          <p:cNvPicPr preferRelativeResize="0"/>
          <p:nvPr/>
        </p:nvPicPr>
        <p:blipFill rotWithShape="1">
          <a:blip r:embed="rId31">
            <a:alphaModFix/>
          </a:blip>
          <a:srcRect t="14110" b="13887"/>
          <a:stretch/>
        </p:blipFill>
        <p:spPr>
          <a:xfrm>
            <a:off x="16588790" y="16336316"/>
            <a:ext cx="2267350" cy="1057400"/>
          </a:xfrm>
          <a:prstGeom prst="rect">
            <a:avLst/>
          </a:prstGeom>
          <a:noFill/>
          <a:ln>
            <a:noFill/>
          </a:ln>
        </p:spPr>
      </p:pic>
      <p:pic>
        <p:nvPicPr>
          <p:cNvPr id="148" name="Google Shape;148;p1"/>
          <p:cNvPicPr preferRelativeResize="0"/>
          <p:nvPr/>
        </p:nvPicPr>
        <p:blipFill rotWithShape="1">
          <a:blip r:embed="rId32">
            <a:alphaModFix/>
          </a:blip>
          <a:srcRect/>
          <a:stretch/>
        </p:blipFill>
        <p:spPr>
          <a:xfrm>
            <a:off x="18651484" y="14439357"/>
            <a:ext cx="2536050" cy="1355471"/>
          </a:xfrm>
          <a:prstGeom prst="rect">
            <a:avLst/>
          </a:prstGeom>
          <a:noFill/>
          <a:ln>
            <a:noFill/>
          </a:ln>
        </p:spPr>
      </p:pic>
      <p:sp>
        <p:nvSpPr>
          <p:cNvPr id="149" name="Google Shape;149;p1"/>
          <p:cNvSpPr txBox="1"/>
          <p:nvPr/>
        </p:nvSpPr>
        <p:spPr>
          <a:xfrm>
            <a:off x="12722350" y="17555210"/>
            <a:ext cx="8615867" cy="1631185"/>
          </a:xfrm>
          <a:prstGeom prst="rect">
            <a:avLst/>
          </a:prstGeom>
          <a:noFill/>
          <a:ln>
            <a:noFill/>
          </a:ln>
        </p:spPr>
        <p:txBody>
          <a:bodyPr spcFirstLastPara="1" wrap="square" lIns="91425" tIns="91425" rIns="91425" bIns="91425" anchor="t" anchorCtr="0">
            <a:spAutoFit/>
          </a:bodyPr>
          <a:lstStyle/>
          <a:p>
            <a:pPr marL="457200" marR="0" lvl="0" indent="0" algn="l" rtl="0">
              <a:spcBef>
                <a:spcPts val="0"/>
              </a:spcBef>
              <a:spcAft>
                <a:spcPts val="0"/>
              </a:spcAft>
              <a:buClr>
                <a:srgbClr val="000000"/>
              </a:buClr>
              <a:buSzPts val="350"/>
              <a:buFont typeface="Arial"/>
              <a:buNone/>
            </a:pPr>
            <a:r>
              <a:rPr lang="en-US" sz="1900" b="1" i="0" strike="noStrike" cap="none" dirty="0">
                <a:solidFill>
                  <a:schemeClr val="tx1"/>
                </a:solidFill>
                <a:latin typeface="Times New Roman"/>
                <a:ea typeface="Times New Roman"/>
                <a:cs typeface="Times New Roman"/>
                <a:sym typeface="Times New Roman"/>
              </a:rPr>
              <a:t>Radioisotopes production</a:t>
            </a:r>
            <a:endParaRPr sz="1900" b="0" i="0" strike="noStrike" cap="none" dirty="0">
              <a:solidFill>
                <a:schemeClr val="tx1"/>
              </a:solidFill>
              <a:latin typeface="Times New Roman"/>
              <a:ea typeface="Times New Roman"/>
              <a:cs typeface="Times New Roman"/>
              <a:sym typeface="Times New Roman"/>
            </a:endParaRPr>
          </a:p>
          <a:p>
            <a:pPr marL="457200" marR="0" lvl="0" indent="0" algn="l" rtl="0">
              <a:spcBef>
                <a:spcPts val="0"/>
              </a:spcBef>
              <a:spcAft>
                <a:spcPts val="0"/>
              </a:spcAft>
              <a:buClr>
                <a:srgbClr val="000000"/>
              </a:buClr>
              <a:buSzPts val="350"/>
              <a:buFont typeface="Arial"/>
              <a:buNone/>
            </a:pPr>
            <a:r>
              <a:rPr lang="en-US" b="0" i="0" u="none" strike="noStrike" cap="none"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The radioisotopes produced for medical applications are used in nuclear medicine for diagnosis. In contrast to X-ray studies where only static information can be obtained, nuclear medicine provides dynamic information and hence allows time-dependent studies of the function of organs. Radioisotopes involved should have the following ideal characteristics: – no β- particle – short effective half-life – γ-energy in the range between 100 and 300 keV.</a:t>
            </a:r>
            <a:endParaRPr sz="1500" b="0" i="0" u="none" strike="noStrike" cap="none" dirty="0">
              <a:solidFill>
                <a:schemeClr val="tx1"/>
              </a:solidFill>
              <a:latin typeface="Times New Roman"/>
              <a:ea typeface="Times New Roman"/>
              <a:cs typeface="Times New Roman"/>
              <a:sym typeface="Times New Roman"/>
            </a:endParaRPr>
          </a:p>
        </p:txBody>
      </p:sp>
      <p:pic>
        <p:nvPicPr>
          <p:cNvPr id="150" name="Google Shape;150;p1"/>
          <p:cNvPicPr preferRelativeResize="0"/>
          <p:nvPr/>
        </p:nvPicPr>
        <p:blipFill rotWithShape="1">
          <a:blip r:embed="rId33">
            <a:alphaModFix/>
          </a:blip>
          <a:srcRect/>
          <a:stretch/>
        </p:blipFill>
        <p:spPr>
          <a:xfrm>
            <a:off x="13777200" y="19153796"/>
            <a:ext cx="3396772" cy="1716146"/>
          </a:xfrm>
          <a:prstGeom prst="rect">
            <a:avLst/>
          </a:prstGeom>
          <a:noFill/>
          <a:ln>
            <a:noFill/>
          </a:ln>
        </p:spPr>
      </p:pic>
      <p:pic>
        <p:nvPicPr>
          <p:cNvPr id="151" name="Google Shape;151;p1"/>
          <p:cNvPicPr preferRelativeResize="0"/>
          <p:nvPr/>
        </p:nvPicPr>
        <p:blipFill rotWithShape="1">
          <a:blip r:embed="rId34">
            <a:alphaModFix/>
          </a:blip>
          <a:srcRect/>
          <a:stretch/>
        </p:blipFill>
        <p:spPr>
          <a:xfrm>
            <a:off x="17455487" y="18962798"/>
            <a:ext cx="3090598" cy="1921395"/>
          </a:xfrm>
          <a:prstGeom prst="rect">
            <a:avLst/>
          </a:prstGeom>
          <a:noFill/>
          <a:ln>
            <a:noFill/>
          </a:ln>
        </p:spPr>
      </p:pic>
      <p:sp>
        <p:nvSpPr>
          <p:cNvPr id="152" name="Google Shape;152;p1"/>
          <p:cNvSpPr txBox="1"/>
          <p:nvPr/>
        </p:nvSpPr>
        <p:spPr>
          <a:xfrm>
            <a:off x="13187050" y="21444290"/>
            <a:ext cx="2774296" cy="272379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350"/>
              <a:buFont typeface="Arial"/>
              <a:buNone/>
            </a:pPr>
            <a:r>
              <a:rPr lang="en-US" sz="1500" b="0" i="0" u="none" strike="noStrike" cap="none" dirty="0">
                <a:solidFill>
                  <a:schemeClr val="tx1"/>
                </a:solidFill>
                <a:latin typeface="Times New Roman"/>
                <a:ea typeface="Times New Roman"/>
                <a:cs typeface="Times New Roman"/>
                <a:sym typeface="Times New Roman"/>
              </a:rPr>
              <a:t>  The most important cyclotron-produced isotopes for medical applications. Common features for this radionuclide production are: – production via (</a:t>
            </a:r>
            <a:r>
              <a:rPr lang="en-US" sz="1500" b="0" i="0" u="none" strike="noStrike" cap="none" dirty="0" err="1">
                <a:solidFill>
                  <a:schemeClr val="tx1"/>
                </a:solidFill>
                <a:latin typeface="Times New Roman"/>
                <a:ea typeface="Times New Roman"/>
                <a:cs typeface="Times New Roman"/>
                <a:sym typeface="Times New Roman"/>
              </a:rPr>
              <a:t>p,xn</a:t>
            </a:r>
            <a:r>
              <a:rPr lang="en-US" sz="1500" b="0" i="0" u="none" strike="noStrike" cap="none" dirty="0">
                <a:solidFill>
                  <a:schemeClr val="tx1"/>
                </a:solidFill>
                <a:latin typeface="Times New Roman"/>
                <a:ea typeface="Times New Roman"/>
                <a:cs typeface="Times New Roman"/>
                <a:sym typeface="Times New Roman"/>
              </a:rPr>
              <a:t>)-reaction – proton energy ranges between 10 MeV and 30 MeV – enriched isotopes for target material – recovery of target material – commercially available.</a:t>
            </a:r>
            <a:endParaRPr sz="1500" b="0" i="0" u="none" strike="noStrike" cap="none" dirty="0">
              <a:solidFill>
                <a:schemeClr val="tx1"/>
              </a:solidFill>
              <a:latin typeface="Arial"/>
              <a:ea typeface="Arial"/>
              <a:cs typeface="Arial"/>
              <a:sym typeface="Arial"/>
            </a:endParaRPr>
          </a:p>
        </p:txBody>
      </p:sp>
      <p:pic>
        <p:nvPicPr>
          <p:cNvPr id="153" name="Google Shape;153;p1"/>
          <p:cNvPicPr preferRelativeResize="0"/>
          <p:nvPr/>
        </p:nvPicPr>
        <p:blipFill rotWithShape="1">
          <a:blip r:embed="rId35">
            <a:alphaModFix/>
          </a:blip>
          <a:srcRect/>
          <a:stretch/>
        </p:blipFill>
        <p:spPr>
          <a:xfrm>
            <a:off x="15735869" y="21271853"/>
            <a:ext cx="5555633" cy="2909465"/>
          </a:xfrm>
          <a:prstGeom prst="rect">
            <a:avLst/>
          </a:prstGeom>
          <a:noFill/>
          <a:ln>
            <a:noFill/>
          </a:ln>
        </p:spPr>
      </p:pic>
      <p:sp>
        <p:nvSpPr>
          <p:cNvPr id="155" name="Google Shape;155;p1"/>
          <p:cNvSpPr txBox="1"/>
          <p:nvPr/>
        </p:nvSpPr>
        <p:spPr>
          <a:xfrm>
            <a:off x="6330138" y="2058543"/>
            <a:ext cx="6668227" cy="2723792"/>
          </a:xfrm>
          <a:prstGeom prst="rect">
            <a:avLst/>
          </a:prstGeom>
          <a:noFill/>
          <a:ln>
            <a:noFill/>
          </a:ln>
        </p:spPr>
        <p:txBody>
          <a:bodyPr spcFirstLastPara="1" wrap="square" lIns="91425" tIns="91425" rIns="91425" bIns="91425" anchor="t" anchorCtr="0">
            <a:spAutoFit/>
          </a:bodyPr>
          <a:lstStyle/>
          <a:p>
            <a:pPr marL="606425" marR="0" lvl="0" algn="l" rtl="0">
              <a:spcBef>
                <a:spcPts val="0"/>
              </a:spcBef>
              <a:spcAft>
                <a:spcPts val="0"/>
              </a:spcAft>
              <a:buClr>
                <a:srgbClr val="444444"/>
              </a:buClr>
              <a:buSzPts val="1250"/>
            </a:pPr>
            <a:r>
              <a:rPr lang="en-US" sz="1800" b="1" i="0" strike="noStrike" cap="none" dirty="0">
                <a:solidFill>
                  <a:schemeClr val="tx1"/>
                </a:solidFill>
                <a:latin typeface="Times New Roman"/>
                <a:ea typeface="Times New Roman"/>
                <a:cs typeface="Times New Roman"/>
                <a:sym typeface="Times New Roman"/>
              </a:rPr>
              <a:t>The Vacuum system</a:t>
            </a:r>
            <a:endParaRPr lang="en-US" sz="1800" b="1"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Vacuum chamber design : </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Should be magnetic transparent such as Aluminum, Copper, Brass.</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Brass screws</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Safety factor considered; max stress material can withstand </a:t>
            </a:r>
            <a:r>
              <a:rPr lang="en-US" sz="1500" b="1" i="0" u="none" strike="noStrike" cap="none" dirty="0">
                <a:solidFill>
                  <a:schemeClr val="tx1"/>
                </a:solidFill>
                <a:latin typeface="Times New Roman"/>
                <a:ea typeface="Times New Roman"/>
                <a:cs typeface="Times New Roman"/>
                <a:sym typeface="Times New Roman"/>
              </a:rPr>
              <a:t>/</a:t>
            </a:r>
            <a:r>
              <a:rPr lang="en-US" sz="1500" b="0" i="0" u="none" strike="noStrike" cap="none" dirty="0">
                <a:solidFill>
                  <a:schemeClr val="tx1"/>
                </a:solidFill>
                <a:latin typeface="Times New Roman"/>
                <a:ea typeface="Times New Roman"/>
                <a:cs typeface="Times New Roman"/>
                <a:sym typeface="Times New Roman"/>
              </a:rPr>
              <a:t> max stress material will encounter in a lifetime.</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Aluminum body aircraft grade such as AL7075 for top and bottom lids.</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White </a:t>
            </a:r>
            <a:r>
              <a:rPr lang="en-US" sz="1500" b="0" i="0" u="none" strike="noStrike" cap="none" dirty="0" err="1">
                <a:solidFill>
                  <a:schemeClr val="tx1"/>
                </a:solidFill>
                <a:latin typeface="Times New Roman"/>
                <a:ea typeface="Times New Roman"/>
                <a:cs typeface="Times New Roman"/>
                <a:sym typeface="Times New Roman"/>
              </a:rPr>
              <a:t>teflon</a:t>
            </a:r>
            <a:r>
              <a:rPr lang="en-US" sz="1500" b="0" i="0" u="none" strike="noStrike" cap="none" dirty="0">
                <a:solidFill>
                  <a:schemeClr val="tx1"/>
                </a:solidFill>
                <a:latin typeface="Times New Roman"/>
                <a:ea typeface="Times New Roman"/>
                <a:cs typeface="Times New Roman"/>
                <a:sym typeface="Times New Roman"/>
              </a:rPr>
              <a:t> tape &amp; tapped holes for post seals, NPT ( low pressure applications).</a:t>
            </a:r>
            <a:endParaRPr lang="en-US" sz="1500" dirty="0">
              <a:solidFill>
                <a:schemeClr val="tx1"/>
              </a:solidFill>
              <a:latin typeface="Times New Roman"/>
              <a:ea typeface="Times New Roman"/>
              <a:cs typeface="Times New Roman"/>
              <a:sym typeface="Times New Roman"/>
            </a:endParaRPr>
          </a:p>
          <a:p>
            <a:pPr marL="606425" marR="0" lvl="0" algn="l" rtl="0">
              <a:spcBef>
                <a:spcPts val="0"/>
              </a:spcBef>
              <a:spcAft>
                <a:spcPts val="0"/>
              </a:spcAft>
              <a:buClr>
                <a:srgbClr val="444444"/>
              </a:buClr>
              <a:buSzPts val="1250"/>
            </a:pPr>
            <a:r>
              <a:rPr lang="en-US" sz="1500" b="0" i="0" u="none" strike="noStrike" cap="none" dirty="0">
                <a:solidFill>
                  <a:schemeClr val="tx1"/>
                </a:solidFill>
                <a:latin typeface="Times New Roman"/>
                <a:ea typeface="Times New Roman"/>
                <a:cs typeface="Times New Roman"/>
                <a:sym typeface="Times New Roman"/>
              </a:rPr>
              <a:t>- O rings ( Viton or Buna-N) for id body seals).</a:t>
            </a:r>
            <a:endParaRPr sz="1500" b="0" i="0" u="none" strike="noStrike" cap="none" dirty="0">
              <a:solidFill>
                <a:schemeClr val="tx1"/>
              </a:solidFill>
              <a:latin typeface="Times New Roman"/>
              <a:ea typeface="Times New Roman"/>
              <a:cs typeface="Times New Roman"/>
              <a:sym typeface="Times New Roman"/>
            </a:endParaRPr>
          </a:p>
          <a:p>
            <a:pPr marL="1371600" marR="0" lvl="0" indent="0" algn="l" rtl="0">
              <a:spcBef>
                <a:spcPts val="0"/>
              </a:spcBef>
              <a:spcAft>
                <a:spcPts val="0"/>
              </a:spcAft>
              <a:buClr>
                <a:srgbClr val="000000"/>
              </a:buClr>
              <a:buSzPts val="350"/>
              <a:buFont typeface="Arial"/>
              <a:buNone/>
            </a:pPr>
            <a:endParaRPr sz="1200" b="0" i="0" u="none" strike="noStrike" cap="none" dirty="0">
              <a:solidFill>
                <a:srgbClr val="444444"/>
              </a:solidFill>
              <a:latin typeface="Times New Roman"/>
              <a:ea typeface="Times New Roman"/>
              <a:cs typeface="Times New Roman"/>
              <a:sym typeface="Times New Roman"/>
            </a:endParaRPr>
          </a:p>
        </p:txBody>
      </p:sp>
      <p:sp>
        <p:nvSpPr>
          <p:cNvPr id="156" name="Google Shape;156;p1"/>
          <p:cNvSpPr txBox="1"/>
          <p:nvPr/>
        </p:nvSpPr>
        <p:spPr>
          <a:xfrm>
            <a:off x="5998578" y="4578011"/>
            <a:ext cx="2696432" cy="1800463"/>
          </a:xfrm>
          <a:prstGeom prst="rect">
            <a:avLst/>
          </a:prstGeom>
          <a:noFill/>
          <a:ln>
            <a:noFill/>
          </a:ln>
        </p:spPr>
        <p:txBody>
          <a:bodyPr spcFirstLastPara="1" wrap="square" lIns="91425" tIns="91425" rIns="91425" bIns="91425" anchor="t" anchorCtr="0">
            <a:spAutoFit/>
          </a:bodyPr>
          <a:lstStyle/>
          <a:p>
            <a:pPr marL="914400" marR="0" lvl="0" indent="0" algn="l" rtl="0">
              <a:spcBef>
                <a:spcPts val="0"/>
              </a:spcBef>
              <a:spcAft>
                <a:spcPts val="0"/>
              </a:spcAft>
              <a:buClr>
                <a:srgbClr val="000000"/>
              </a:buClr>
              <a:buSzPts val="350"/>
              <a:buFont typeface="Arial"/>
              <a:buNone/>
            </a:pPr>
            <a:r>
              <a:rPr lang="en-US" b="0" i="0" u="none" strike="noStrike" cap="none"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Mean Free Path (MFP) of the gas beam pipe is much shorter than the beam pipe. The ion beam traveling down the beam path</a:t>
            </a:r>
            <a:endParaRPr sz="1500" b="0" i="0" u="none" strike="noStrike" cap="none" dirty="0">
              <a:solidFill>
                <a:schemeClr val="tx1"/>
              </a:solidFill>
              <a:latin typeface="Times New Roman"/>
              <a:ea typeface="Times New Roman"/>
              <a:cs typeface="Times New Roman"/>
              <a:sym typeface="Times New Roman"/>
            </a:endParaRPr>
          </a:p>
        </p:txBody>
      </p:sp>
      <p:pic>
        <p:nvPicPr>
          <p:cNvPr id="157" name="Google Shape;157;p1"/>
          <p:cNvPicPr preferRelativeResize="0"/>
          <p:nvPr/>
        </p:nvPicPr>
        <p:blipFill rotWithShape="1">
          <a:blip r:embed="rId36">
            <a:alphaModFix/>
          </a:blip>
          <a:srcRect/>
          <a:stretch/>
        </p:blipFill>
        <p:spPr>
          <a:xfrm>
            <a:off x="8739512" y="4581329"/>
            <a:ext cx="4210926" cy="1599853"/>
          </a:xfrm>
          <a:prstGeom prst="rect">
            <a:avLst/>
          </a:prstGeom>
          <a:noFill/>
          <a:ln>
            <a:noFill/>
          </a:ln>
        </p:spPr>
      </p:pic>
      <p:sp>
        <p:nvSpPr>
          <p:cNvPr id="158" name="Google Shape;158;p1"/>
          <p:cNvSpPr/>
          <p:nvPr/>
        </p:nvSpPr>
        <p:spPr>
          <a:xfrm>
            <a:off x="13113453" y="2023111"/>
            <a:ext cx="8216197" cy="3904561"/>
          </a:xfrm>
          <a:prstGeom prst="rect">
            <a:avLst/>
          </a:prstGeom>
          <a:solidFill>
            <a:schemeClr val="accent6">
              <a:lumMod val="20000"/>
              <a:lumOff val="80000"/>
            </a:schemeClr>
          </a:solidFill>
          <a:ln w="12700" cap="flat" cmpd="sng">
            <a:solidFill>
              <a:schemeClr val="accent6">
                <a:lumMod val="40000"/>
                <a:lumOff val="6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1"/>
          <p:cNvSpPr txBox="1"/>
          <p:nvPr/>
        </p:nvSpPr>
        <p:spPr>
          <a:xfrm>
            <a:off x="13187049" y="3046246"/>
            <a:ext cx="8094857" cy="1084478"/>
          </a:xfrm>
          <a:prstGeom prst="rect">
            <a:avLst/>
          </a:prstGeom>
          <a:noFill/>
          <a:ln>
            <a:noFill/>
          </a:ln>
        </p:spPr>
        <p:txBody>
          <a:bodyPr spcFirstLastPara="1" wrap="square" lIns="0" tIns="0" rIns="0" bIns="0" anchor="ctr" anchorCtr="0">
            <a:noAutofit/>
          </a:bodyPr>
          <a:lstStyle/>
          <a:p>
            <a:pPr marL="155575" marR="0" lvl="0" algn="l" rtl="0">
              <a:lnSpc>
                <a:spcPct val="115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Ions of specific velocities, determined by the deflector’s electric field E, are transported to a phosphor coated collector plate. </a:t>
            </a:r>
            <a:endParaRPr lang="en-US" sz="1500" dirty="0">
              <a:solidFill>
                <a:schemeClr val="tx1"/>
              </a:solidFill>
              <a:latin typeface="Times New Roman"/>
              <a:ea typeface="Times New Roman"/>
              <a:cs typeface="Times New Roman"/>
              <a:sym typeface="Times New Roman"/>
            </a:endParaRPr>
          </a:p>
          <a:p>
            <a:pPr marL="155575" marR="0" lvl="0" algn="l" rtl="0">
              <a:lnSpc>
                <a:spcPct val="115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The deflection channel has a nominal radius of curvature, ρ1, of 7 inches and tangentially intercepts the cyclotron beam at a radius, </a:t>
            </a:r>
            <a:r>
              <a:rPr lang="en-US" sz="1500" b="0" i="0" u="none" strike="noStrike" cap="none" dirty="0" err="1">
                <a:solidFill>
                  <a:schemeClr val="tx1"/>
                </a:solidFill>
                <a:latin typeface="Times New Roman"/>
                <a:ea typeface="Times New Roman"/>
                <a:cs typeface="Times New Roman"/>
                <a:sym typeface="Times New Roman"/>
              </a:rPr>
              <a:t>ρo</a:t>
            </a:r>
            <a:r>
              <a:rPr lang="en-US" sz="1500" b="0" i="0" u="none" strike="noStrike" cap="none" dirty="0">
                <a:solidFill>
                  <a:schemeClr val="tx1"/>
                </a:solidFill>
                <a:latin typeface="Times New Roman"/>
                <a:ea typeface="Times New Roman"/>
                <a:cs typeface="Times New Roman"/>
                <a:sym typeface="Times New Roman"/>
              </a:rPr>
              <a:t>, of 4.0 inches and transports it to a radius of 4.5 inches over 43° of azimuth. </a:t>
            </a:r>
            <a:endParaRPr lang="en-US" sz="1500" dirty="0">
              <a:solidFill>
                <a:schemeClr val="tx1"/>
              </a:solidFill>
              <a:latin typeface="Times New Roman"/>
              <a:ea typeface="Times New Roman"/>
              <a:cs typeface="Times New Roman"/>
              <a:sym typeface="Times New Roman"/>
            </a:endParaRPr>
          </a:p>
        </p:txBody>
      </p:sp>
      <p:pic>
        <p:nvPicPr>
          <p:cNvPr id="160" name="Google Shape;160;p1"/>
          <p:cNvPicPr preferRelativeResize="0"/>
          <p:nvPr/>
        </p:nvPicPr>
        <p:blipFill rotWithShape="1">
          <a:blip r:embed="rId37">
            <a:alphaModFix/>
          </a:blip>
          <a:srcRect/>
          <a:stretch/>
        </p:blipFill>
        <p:spPr>
          <a:xfrm>
            <a:off x="18037008" y="4048387"/>
            <a:ext cx="3154571" cy="1659497"/>
          </a:xfrm>
          <a:prstGeom prst="rect">
            <a:avLst/>
          </a:prstGeom>
          <a:noFill/>
          <a:ln>
            <a:noFill/>
          </a:ln>
        </p:spPr>
      </p:pic>
      <p:pic>
        <p:nvPicPr>
          <p:cNvPr id="161" name="Google Shape;161;p1"/>
          <p:cNvPicPr preferRelativeResize="0"/>
          <p:nvPr/>
        </p:nvPicPr>
        <p:blipFill rotWithShape="1">
          <a:blip r:embed="rId38">
            <a:alphaModFix/>
          </a:blip>
          <a:srcRect/>
          <a:stretch/>
        </p:blipFill>
        <p:spPr>
          <a:xfrm>
            <a:off x="13355810" y="4996084"/>
            <a:ext cx="3937800" cy="852480"/>
          </a:xfrm>
          <a:prstGeom prst="rect">
            <a:avLst/>
          </a:prstGeom>
          <a:noFill/>
          <a:ln>
            <a:noFill/>
          </a:ln>
        </p:spPr>
      </p:pic>
      <p:sp>
        <p:nvSpPr>
          <p:cNvPr id="81" name="TextBox 80">
            <a:extLst>
              <a:ext uri="{FF2B5EF4-FFF2-40B4-BE49-F238E27FC236}">
                <a16:creationId xmlns:a16="http://schemas.microsoft.com/office/drawing/2014/main" id="{28E1C9A1-BCDA-4D7D-8FB6-8F2381768FF9}"/>
              </a:ext>
            </a:extLst>
          </p:cNvPr>
          <p:cNvSpPr txBox="1"/>
          <p:nvPr/>
        </p:nvSpPr>
        <p:spPr>
          <a:xfrm>
            <a:off x="50523" y="11009726"/>
            <a:ext cx="6787879" cy="1523494"/>
          </a:xfrm>
          <a:prstGeom prst="rect">
            <a:avLst/>
          </a:prstGeom>
          <a:noFill/>
        </p:spPr>
        <p:txBody>
          <a:bodyPr wrap="square">
            <a:spAutoFit/>
          </a:bodyPr>
          <a:lstStyle/>
          <a:p>
            <a:pPr marL="0" marR="0" lvl="0" indent="0" algn="l" rtl="0">
              <a:spcBef>
                <a:spcPts val="0"/>
              </a:spcBef>
              <a:spcAft>
                <a:spcPts val="0"/>
              </a:spcAft>
              <a:buClr>
                <a:srgbClr val="000000"/>
              </a:buClr>
              <a:buSzPts val="950"/>
              <a:buFont typeface="Arial"/>
              <a:buNone/>
            </a:pPr>
            <a:r>
              <a:rPr lang="en-US" sz="1800" b="1" i="0" strike="noStrike" cap="none" dirty="0">
                <a:solidFill>
                  <a:srgbClr val="000000"/>
                </a:solidFill>
                <a:latin typeface="Times New Roman"/>
                <a:ea typeface="Times New Roman"/>
                <a:cs typeface="Times New Roman"/>
                <a:sym typeface="Times New Roman"/>
              </a:rPr>
              <a:t>Uses/applications</a:t>
            </a: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Nuclear medicine; production of radioisotopes that are used in cancer treatment (targeted therapy).</a:t>
            </a: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a:t>
            </a:r>
            <a:r>
              <a:rPr lang="en-US" sz="1500" b="0" i="0" u="none" strike="noStrike" cap="none" dirty="0" err="1">
                <a:solidFill>
                  <a:srgbClr val="000000"/>
                </a:solidFill>
                <a:latin typeface="Times New Roman"/>
                <a:ea typeface="Times New Roman"/>
                <a:cs typeface="Times New Roman"/>
                <a:sym typeface="Times New Roman"/>
              </a:rPr>
              <a:t>PET;short</a:t>
            </a:r>
            <a:r>
              <a:rPr lang="en-US" sz="1500" b="0" i="0" u="none" strike="noStrike" cap="none" dirty="0">
                <a:solidFill>
                  <a:srgbClr val="000000"/>
                </a:solidFill>
                <a:latin typeface="Times New Roman"/>
                <a:ea typeface="Times New Roman"/>
                <a:cs typeface="Times New Roman"/>
                <a:sym typeface="Times New Roman"/>
              </a:rPr>
              <a:t> lived positron-emitting isotopes(diagnosis &amp; monitor).</a:t>
            </a:r>
          </a:p>
          <a:p>
            <a:pPr marR="0" lvl="0" algn="l" rtl="0">
              <a:spcBef>
                <a:spcPts val="0"/>
              </a:spcBef>
              <a:spcAft>
                <a:spcPts val="0"/>
              </a:spcAft>
              <a:buClr>
                <a:srgbClr val="000000"/>
              </a:buClr>
              <a:buSzPts val="950"/>
            </a:pPr>
            <a:r>
              <a:rPr lang="en-US" sz="1500" b="0" i="0" u="none" strike="noStrike" cap="none" dirty="0">
                <a:solidFill>
                  <a:srgbClr val="000000"/>
                </a:solidFill>
                <a:latin typeface="Times New Roman"/>
                <a:ea typeface="Times New Roman"/>
                <a:cs typeface="Times New Roman"/>
                <a:sym typeface="Times New Roman"/>
              </a:rPr>
              <a:t>- Neutron production; production of high energy neutrons used for research, nuclear power plant test &amp; cancer treatment.</a:t>
            </a:r>
            <a:endParaRPr lang="en-US" sz="1500" dirty="0"/>
          </a:p>
        </p:txBody>
      </p:sp>
      <p:sp>
        <p:nvSpPr>
          <p:cNvPr id="162" name="TextBox 161">
            <a:extLst>
              <a:ext uri="{FF2B5EF4-FFF2-40B4-BE49-F238E27FC236}">
                <a16:creationId xmlns:a16="http://schemas.microsoft.com/office/drawing/2014/main" id="{E4711FA2-D9E8-41C3-9241-01324D92B02B}"/>
              </a:ext>
            </a:extLst>
          </p:cNvPr>
          <p:cNvSpPr txBox="1"/>
          <p:nvPr/>
        </p:nvSpPr>
        <p:spPr>
          <a:xfrm>
            <a:off x="23238" y="7236694"/>
            <a:ext cx="6825158" cy="1246495"/>
          </a:xfrm>
          <a:prstGeom prst="rect">
            <a:avLst/>
          </a:prstGeom>
          <a:noFill/>
        </p:spPr>
        <p:txBody>
          <a:bodyPr wrap="square">
            <a:spAutoFit/>
          </a:bodyPr>
          <a:lstStyle/>
          <a:p>
            <a:pPr marR="0" lvl="0" algn="l" rtl="0">
              <a:spcBef>
                <a:spcPts val="0"/>
              </a:spcBef>
              <a:spcAft>
                <a:spcPts val="0"/>
              </a:spcAft>
              <a:buClr>
                <a:srgbClr val="000000"/>
              </a:buClr>
              <a:buSzPts val="950"/>
            </a:pPr>
            <a:r>
              <a:rPr lang="en-US" sz="1500" b="1" i="0" u="none" strike="noStrike" cap="none" dirty="0">
                <a:solidFill>
                  <a:srgbClr val="202122"/>
                </a:solidFill>
                <a:latin typeface="Times New Roman"/>
                <a:ea typeface="Times New Roman"/>
                <a:cs typeface="Times New Roman"/>
                <a:sym typeface="Times New Roman"/>
              </a:rPr>
              <a:t>- Heavy ion beams: </a:t>
            </a:r>
            <a:r>
              <a:rPr lang="en-US" sz="1500" b="0" i="0" u="none" strike="noStrike" cap="none" dirty="0">
                <a:solidFill>
                  <a:srgbClr val="202122"/>
                </a:solidFill>
                <a:latin typeface="Times New Roman"/>
                <a:ea typeface="Times New Roman"/>
                <a:cs typeface="Times New Roman"/>
                <a:sym typeface="Times New Roman"/>
              </a:rPr>
              <a:t>Beams of particles heavier than hydrogen are referred to as heavy ion beams, and can range from deuterium nuclei (one proton and one neutron) up to uranium nuclei. The increase in energy required to accelerate heavier particles is balanced by stripping more electrons from the atom to increase the electric charge of the particles, thus increasing acceleration efficiency.</a:t>
            </a:r>
            <a:endParaRPr lang="en-US" sz="1500" b="0" i="0" u="none" strike="noStrike" cap="none" dirty="0">
              <a:solidFill>
                <a:srgbClr val="444444"/>
              </a:solidFill>
              <a:latin typeface="Times New Roman"/>
              <a:ea typeface="Times New Roman"/>
              <a:cs typeface="Times New Roman"/>
              <a:sym typeface="Times New Roman"/>
            </a:endParaRPr>
          </a:p>
        </p:txBody>
      </p:sp>
      <p:pic>
        <p:nvPicPr>
          <p:cNvPr id="85" name="Google Shape;85;p1"/>
          <p:cNvPicPr preferRelativeResize="0"/>
          <p:nvPr/>
        </p:nvPicPr>
        <p:blipFill rotWithShape="1">
          <a:blip r:embed="rId39">
            <a:alphaModFix/>
          </a:blip>
          <a:srcRect l="10116" t="12310" b="31041"/>
          <a:stretch/>
        </p:blipFill>
        <p:spPr>
          <a:xfrm>
            <a:off x="722473" y="15980357"/>
            <a:ext cx="1042816" cy="413475"/>
          </a:xfrm>
          <a:prstGeom prst="rect">
            <a:avLst/>
          </a:prstGeom>
          <a:noFill/>
          <a:ln>
            <a:noFill/>
          </a:ln>
        </p:spPr>
      </p:pic>
      <p:sp>
        <p:nvSpPr>
          <p:cNvPr id="79" name="TextBox 78">
            <a:extLst>
              <a:ext uri="{FF2B5EF4-FFF2-40B4-BE49-F238E27FC236}">
                <a16:creationId xmlns:a16="http://schemas.microsoft.com/office/drawing/2014/main" id="{267DD42E-4978-4F15-8D17-3114E258B666}"/>
              </a:ext>
            </a:extLst>
          </p:cNvPr>
          <p:cNvSpPr txBox="1"/>
          <p:nvPr/>
        </p:nvSpPr>
        <p:spPr>
          <a:xfrm>
            <a:off x="-537927" y="23119947"/>
            <a:ext cx="4032374" cy="1477328"/>
          </a:xfrm>
          <a:prstGeom prst="rect">
            <a:avLst/>
          </a:prstGeom>
          <a:noFill/>
        </p:spPr>
        <p:txBody>
          <a:bodyPr wrap="square">
            <a:spAutoFit/>
          </a:bodyPr>
          <a:lstStyle/>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The Water Cooling system is used to de-ionize energy. We use two thermocouples as a backup each placed on top and bottom and is actively being read out by the PLC.</a:t>
            </a:r>
          </a:p>
          <a:p>
            <a:pPr marL="784225" indent="-171450">
              <a:buClr>
                <a:srgbClr val="444444"/>
              </a:buClr>
              <a:buSzPts val="1150"/>
              <a:buFontTx/>
              <a:buChar char="-"/>
            </a:pPr>
            <a:r>
              <a:rPr lang="en-US" sz="1500" b="0" i="0" u="none" strike="noStrike" cap="none" dirty="0">
                <a:solidFill>
                  <a:schemeClr val="tx1"/>
                </a:solidFill>
                <a:latin typeface="Times New Roman"/>
                <a:ea typeface="Times New Roman"/>
                <a:cs typeface="Times New Roman"/>
                <a:sym typeface="Times New Roman"/>
              </a:rPr>
              <a:t>The Field </a:t>
            </a:r>
          </a:p>
        </p:txBody>
      </p:sp>
      <p:sp>
        <p:nvSpPr>
          <p:cNvPr id="98" name="Google Shape;98;p1"/>
          <p:cNvSpPr txBox="1"/>
          <p:nvPr/>
        </p:nvSpPr>
        <p:spPr>
          <a:xfrm>
            <a:off x="10402790" y="895013"/>
            <a:ext cx="638172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7200" b="1" i="0" u="none" strike="noStrike" cap="none" dirty="0">
                <a:solidFill>
                  <a:schemeClr val="dk1"/>
                </a:solidFill>
                <a:latin typeface="Century Gothic"/>
                <a:ea typeface="Century Gothic"/>
                <a:cs typeface="Century Gothic"/>
                <a:sym typeface="Century Gothic"/>
              </a:rPr>
              <a:t>The Cyclotron</a:t>
            </a:r>
            <a:endParaRPr sz="1200" b="0" i="0" u="none" strike="noStrike" cap="none" dirty="0">
              <a:solidFill>
                <a:srgbClr val="000000"/>
              </a:solidFill>
              <a:latin typeface="Arial"/>
              <a:ea typeface="Arial"/>
              <a:cs typeface="Arial"/>
              <a:sym typeface="Arial"/>
            </a:endParaRPr>
          </a:p>
        </p:txBody>
      </p:sp>
      <p:sp>
        <p:nvSpPr>
          <p:cNvPr id="82" name="TextBox 81">
            <a:extLst>
              <a:ext uri="{FF2B5EF4-FFF2-40B4-BE49-F238E27FC236}">
                <a16:creationId xmlns:a16="http://schemas.microsoft.com/office/drawing/2014/main" id="{FC883526-6318-4874-B0C0-AF31B21CB820}"/>
              </a:ext>
            </a:extLst>
          </p:cNvPr>
          <p:cNvSpPr txBox="1"/>
          <p:nvPr/>
        </p:nvSpPr>
        <p:spPr>
          <a:xfrm>
            <a:off x="-441303" y="24504965"/>
            <a:ext cx="7277928" cy="1015663"/>
          </a:xfrm>
          <a:prstGeom prst="rect">
            <a:avLst/>
          </a:prstGeom>
          <a:noFill/>
        </p:spPr>
        <p:txBody>
          <a:bodyPr wrap="square">
            <a:spAutoFit/>
          </a:bodyPr>
          <a:lstStyle/>
          <a:p>
            <a:pPr marL="6127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▸Before we can energize the power supplies , we need to enable the PLC’s magnet permission.</a:t>
            </a:r>
          </a:p>
          <a:p>
            <a:pPr marL="6127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▸We begin ramping up the current &amp; hence the magnetic field.</a:t>
            </a:r>
          </a:p>
          <a:p>
            <a:pPr marL="6127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▸Magnetic field fringing could be visualized by a 3D compass.</a:t>
            </a:r>
            <a:endParaRPr lang="en-US" sz="1500" dirty="0"/>
          </a:p>
        </p:txBody>
      </p:sp>
      <p:sp>
        <p:nvSpPr>
          <p:cNvPr id="106" name="TextBox 105">
            <a:extLst>
              <a:ext uri="{FF2B5EF4-FFF2-40B4-BE49-F238E27FC236}">
                <a16:creationId xmlns:a16="http://schemas.microsoft.com/office/drawing/2014/main" id="{29438900-2EE2-4945-945E-01E5056DD2FF}"/>
              </a:ext>
            </a:extLst>
          </p:cNvPr>
          <p:cNvSpPr txBox="1"/>
          <p:nvPr/>
        </p:nvSpPr>
        <p:spPr>
          <a:xfrm>
            <a:off x="5850949" y="12110296"/>
            <a:ext cx="7080741" cy="1015663"/>
          </a:xfrm>
          <a:prstGeom prst="rect">
            <a:avLst/>
          </a:prstGeom>
          <a:noFill/>
        </p:spPr>
        <p:txBody>
          <a:bodyPr wrap="square">
            <a:spAutoFit/>
          </a:bodyPr>
          <a:lstStyle/>
          <a:p>
            <a:pPr marL="10699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 A current is passed through the filament in the gauge depositing a constant amount of thermal power.</a:t>
            </a:r>
          </a:p>
          <a:p>
            <a:pPr marL="10699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 If the gas surrounding filament is thermally conductive </a:t>
            </a:r>
            <a:r>
              <a:rPr lang="en-US" sz="1500" b="0" i="0" u="none" strike="noStrike" cap="none" dirty="0" err="1">
                <a:solidFill>
                  <a:schemeClr val="tx1"/>
                </a:solidFill>
                <a:latin typeface="Times New Roman"/>
                <a:ea typeface="Times New Roman"/>
                <a:cs typeface="Times New Roman"/>
                <a:sym typeface="Times New Roman"/>
              </a:rPr>
              <a:t>i.e</a:t>
            </a:r>
            <a:r>
              <a:rPr lang="en-US" sz="1500" b="0" i="0" u="none" strike="noStrike" cap="none" dirty="0">
                <a:solidFill>
                  <a:schemeClr val="tx1"/>
                </a:solidFill>
                <a:latin typeface="Times New Roman"/>
                <a:ea typeface="Times New Roman"/>
                <a:cs typeface="Times New Roman"/>
                <a:sym typeface="Times New Roman"/>
              </a:rPr>
              <a:t> high pressure, the filament remains cool as measured by the thermocouple element.</a:t>
            </a:r>
          </a:p>
        </p:txBody>
      </p:sp>
      <p:sp>
        <p:nvSpPr>
          <p:cNvPr id="107" name="TextBox 106">
            <a:extLst>
              <a:ext uri="{FF2B5EF4-FFF2-40B4-BE49-F238E27FC236}">
                <a16:creationId xmlns:a16="http://schemas.microsoft.com/office/drawing/2014/main" id="{74F245DD-2733-4F41-B97B-B53989C6807D}"/>
              </a:ext>
            </a:extLst>
          </p:cNvPr>
          <p:cNvSpPr txBox="1"/>
          <p:nvPr/>
        </p:nvSpPr>
        <p:spPr>
          <a:xfrm>
            <a:off x="6854970" y="25524607"/>
            <a:ext cx="8281078" cy="553998"/>
          </a:xfrm>
          <a:prstGeom prst="rect">
            <a:avLst/>
          </a:prstGeom>
          <a:noFill/>
        </p:spPr>
        <p:txBody>
          <a:bodyPr wrap="square">
            <a:spAutoFit/>
          </a:bodyPr>
          <a:lstStyle/>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System is in in parallel with an inductor &amp; it resonates of frequency f=1/2π√(LC)</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Utilizes at most 2000 watts of RF power</a:t>
            </a:r>
            <a:endParaRPr lang="en-US" sz="1500" dirty="0">
              <a:solidFill>
                <a:schemeClr val="tx1"/>
              </a:solidFill>
              <a:latin typeface="Times New Roman"/>
              <a:ea typeface="Times New Roman"/>
              <a:cs typeface="Times New Roman"/>
              <a:sym typeface="Times New Roman"/>
            </a:endParaRPr>
          </a:p>
        </p:txBody>
      </p:sp>
      <p:sp>
        <p:nvSpPr>
          <p:cNvPr id="124" name="TextBox 123">
            <a:extLst>
              <a:ext uri="{FF2B5EF4-FFF2-40B4-BE49-F238E27FC236}">
                <a16:creationId xmlns:a16="http://schemas.microsoft.com/office/drawing/2014/main" id="{EDFC5A0F-F0EF-4F38-AA60-8360EE7EFFE7}"/>
              </a:ext>
            </a:extLst>
          </p:cNvPr>
          <p:cNvSpPr txBox="1"/>
          <p:nvPr/>
        </p:nvSpPr>
        <p:spPr>
          <a:xfrm>
            <a:off x="13232812" y="4178201"/>
            <a:ext cx="4690006" cy="867417"/>
          </a:xfrm>
          <a:prstGeom prst="rect">
            <a:avLst/>
          </a:prstGeom>
          <a:noFill/>
        </p:spPr>
        <p:txBody>
          <a:bodyPr wrap="square">
            <a:spAutoFit/>
          </a:bodyPr>
          <a:lstStyle/>
          <a:p>
            <a:pPr marR="0" lvl="0" algn="l" rtl="0">
              <a:lnSpc>
                <a:spcPct val="115000"/>
              </a:lnSpc>
              <a:spcBef>
                <a:spcPts val="0"/>
              </a:spcBef>
              <a:spcAft>
                <a:spcPts val="0"/>
              </a:spcAft>
              <a:buClr>
                <a:srgbClr val="000000"/>
              </a:buClr>
              <a:buSzPts val="350"/>
            </a:pPr>
            <a:r>
              <a:rPr lang="en-US" sz="1500" b="0" i="0" u="none" strike="noStrike" cap="none" dirty="0">
                <a:solidFill>
                  <a:schemeClr val="tx1"/>
                </a:solidFill>
                <a:latin typeface="Times New Roman"/>
                <a:ea typeface="Times New Roman"/>
                <a:cs typeface="Times New Roman"/>
                <a:sym typeface="Times New Roman"/>
              </a:rPr>
              <a:t>- For an ion, charge q, of kinetic energy T or equivalently mass m in an axial magnetic field of B at </a:t>
            </a:r>
            <a:r>
              <a:rPr lang="en-US" sz="1500" b="0" i="0" u="none" strike="noStrike" cap="none" dirty="0" err="1">
                <a:solidFill>
                  <a:schemeClr val="tx1"/>
                </a:solidFill>
                <a:latin typeface="Times New Roman"/>
                <a:ea typeface="Times New Roman"/>
                <a:cs typeface="Times New Roman"/>
                <a:sym typeface="Times New Roman"/>
              </a:rPr>
              <a:t>Uo</a:t>
            </a:r>
            <a:r>
              <a:rPr lang="en-US" sz="1500" b="0" i="0" u="none" strike="noStrike" cap="none" dirty="0">
                <a:solidFill>
                  <a:schemeClr val="tx1"/>
                </a:solidFill>
                <a:latin typeface="Times New Roman"/>
                <a:ea typeface="Times New Roman"/>
                <a:cs typeface="Times New Roman"/>
                <a:sym typeface="Times New Roman"/>
              </a:rPr>
              <a:t>, the required deflecting electric field, E, is found to be:</a:t>
            </a:r>
          </a:p>
        </p:txBody>
      </p:sp>
      <p:sp>
        <p:nvSpPr>
          <p:cNvPr id="163" name="TextBox 162">
            <a:extLst>
              <a:ext uri="{FF2B5EF4-FFF2-40B4-BE49-F238E27FC236}">
                <a16:creationId xmlns:a16="http://schemas.microsoft.com/office/drawing/2014/main" id="{A0C90548-8EB9-4EA3-8C58-854AF2BFA923}"/>
              </a:ext>
            </a:extLst>
          </p:cNvPr>
          <p:cNvSpPr txBox="1"/>
          <p:nvPr/>
        </p:nvSpPr>
        <p:spPr>
          <a:xfrm>
            <a:off x="13161078" y="2073657"/>
            <a:ext cx="8120828" cy="920508"/>
          </a:xfrm>
          <a:prstGeom prst="rect">
            <a:avLst/>
          </a:prstGeom>
          <a:noFill/>
        </p:spPr>
        <p:txBody>
          <a:bodyPr wrap="square">
            <a:spAutoFit/>
          </a:bodyPr>
          <a:lstStyle/>
          <a:p>
            <a:pPr marL="155575" marR="0" lvl="0" algn="l" rtl="0">
              <a:lnSpc>
                <a:spcPct val="115000"/>
              </a:lnSpc>
              <a:spcBef>
                <a:spcPts val="0"/>
              </a:spcBef>
              <a:spcAft>
                <a:spcPts val="0"/>
              </a:spcAft>
              <a:buClr>
                <a:srgbClr val="444444"/>
              </a:buClr>
              <a:buSzPts val="1150"/>
            </a:pPr>
            <a:r>
              <a:rPr lang="en-US" sz="1800" b="1" i="0" strike="noStrike" cap="none" dirty="0">
                <a:solidFill>
                  <a:schemeClr val="tx1"/>
                </a:solidFill>
                <a:latin typeface="Times New Roman"/>
                <a:ea typeface="Times New Roman"/>
                <a:cs typeface="Times New Roman"/>
                <a:sym typeface="Times New Roman"/>
              </a:rPr>
              <a:t>The Deflector</a:t>
            </a:r>
          </a:p>
          <a:p>
            <a:pPr marL="0" marR="0" lvl="0" indent="0" algn="l" rtl="0">
              <a:lnSpc>
                <a:spcPct val="115000"/>
              </a:lnSpc>
              <a:spcBef>
                <a:spcPts val="0"/>
              </a:spcBef>
              <a:spcAft>
                <a:spcPts val="0"/>
              </a:spcAft>
              <a:buClr>
                <a:srgbClr val="000000"/>
              </a:buClr>
              <a:buSzPts val="350"/>
              <a:buFont typeface="Arial"/>
              <a:buNone/>
            </a:pPr>
            <a:r>
              <a:rPr lang="en-US" sz="1500" b="0" i="0" u="none" strike="noStrike" cap="none" dirty="0">
                <a:solidFill>
                  <a:schemeClr val="tx1"/>
                </a:solidFill>
                <a:latin typeface="Times New Roman"/>
                <a:ea typeface="Times New Roman"/>
                <a:cs typeface="Times New Roman"/>
                <a:sym typeface="Times New Roman"/>
              </a:rPr>
              <a:t>  The deflection channel intercepts the last turn of the cyclotron outward spiral beam. In a production machine, the beam is then guided onto a target where the nuclear interactions occur.</a:t>
            </a:r>
            <a:endParaRPr lang="en-US" sz="1500" dirty="0">
              <a:solidFill>
                <a:schemeClr val="tx1"/>
              </a:solidFill>
              <a:latin typeface="Times New Roman"/>
              <a:ea typeface="Times New Roman"/>
              <a:cs typeface="Times New Roman"/>
              <a:sym typeface="Times New Roman"/>
            </a:endParaRPr>
          </a:p>
        </p:txBody>
      </p:sp>
      <p:sp>
        <p:nvSpPr>
          <p:cNvPr id="164" name="TextBox 163">
            <a:extLst>
              <a:ext uri="{FF2B5EF4-FFF2-40B4-BE49-F238E27FC236}">
                <a16:creationId xmlns:a16="http://schemas.microsoft.com/office/drawing/2014/main" id="{BD42E6A2-6671-4667-A24E-66715F66A88A}"/>
              </a:ext>
            </a:extLst>
          </p:cNvPr>
          <p:cNvSpPr txBox="1"/>
          <p:nvPr/>
        </p:nvSpPr>
        <p:spPr>
          <a:xfrm>
            <a:off x="12582033" y="7653871"/>
            <a:ext cx="5783989" cy="1708160"/>
          </a:xfrm>
          <a:prstGeom prst="rect">
            <a:avLst/>
          </a:prstGeom>
          <a:noFill/>
        </p:spPr>
        <p:txBody>
          <a:bodyPr wrap="square">
            <a:spAutoFit/>
          </a:bodyPr>
          <a:lstStyle/>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Thin strips of aluminum matching the septum curvature were bolted onto the shelf clamping the septum in place and holding its curvature</a:t>
            </a: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high voltage electrode was machined 3/8 inch thick from 7075 aluminum; each corner was rounded with a radius also of 3/8 inch . </a:t>
            </a:r>
          </a:p>
          <a:p>
            <a:pPr marL="6127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The electric field:</a:t>
            </a:r>
            <a:endParaRPr lang="en-US" sz="1500" dirty="0"/>
          </a:p>
        </p:txBody>
      </p:sp>
      <p:sp>
        <p:nvSpPr>
          <p:cNvPr id="165" name="TextBox 164">
            <a:extLst>
              <a:ext uri="{FF2B5EF4-FFF2-40B4-BE49-F238E27FC236}">
                <a16:creationId xmlns:a16="http://schemas.microsoft.com/office/drawing/2014/main" id="{B6B2C6A2-9DEB-4595-9E80-42C4B911DBB5}"/>
              </a:ext>
            </a:extLst>
          </p:cNvPr>
          <p:cNvSpPr txBox="1"/>
          <p:nvPr/>
        </p:nvSpPr>
        <p:spPr>
          <a:xfrm>
            <a:off x="12498830" y="11511931"/>
            <a:ext cx="5898826" cy="1938992"/>
          </a:xfrm>
          <a:prstGeom prst="rect">
            <a:avLst/>
          </a:prstGeom>
          <a:noFill/>
        </p:spPr>
        <p:txBody>
          <a:bodyPr wrap="square">
            <a:spAutoFit/>
          </a:bodyPr>
          <a:lstStyle/>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a:t>
            </a:r>
            <a:r>
              <a:rPr lang="en-US" sz="1500" b="1" i="0" u="none" strike="noStrike" cap="none" dirty="0">
                <a:solidFill>
                  <a:schemeClr val="tx1"/>
                </a:solidFill>
                <a:latin typeface="Times New Roman"/>
                <a:ea typeface="Times New Roman"/>
                <a:cs typeface="Times New Roman"/>
                <a:sym typeface="Times New Roman"/>
              </a:rPr>
              <a:t>The phosphor screen detector: </a:t>
            </a: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screen was mounted at a 45° angle with respect to the incident beam and to the axis of a glass view port.</a:t>
            </a:r>
          </a:p>
          <a:p>
            <a:pPr marL="612775" marR="0" lvl="0" algn="l" rtl="0">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phosphor plate was separated from the carrier plate by 1/8-inch to keep the capacitance reasonably low. </a:t>
            </a:r>
          </a:p>
          <a:p>
            <a:pPr marL="612775">
              <a:buClr>
                <a:srgbClr val="444444"/>
              </a:buClr>
              <a:buSzPts val="1150"/>
            </a:pPr>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carrier plate was clamped into the deflector assembly in a manner similar to the mounting of the septum. The center conductor of a coaxial cable was connected to the phosphor plate</a:t>
            </a:r>
          </a:p>
        </p:txBody>
      </p:sp>
      <p:sp>
        <p:nvSpPr>
          <p:cNvPr id="12" name="TextBox 11">
            <a:extLst>
              <a:ext uri="{FF2B5EF4-FFF2-40B4-BE49-F238E27FC236}">
                <a16:creationId xmlns:a16="http://schemas.microsoft.com/office/drawing/2014/main" id="{A6C71696-6A45-4D6E-A3DB-4023C63F9ABF}"/>
              </a:ext>
            </a:extLst>
          </p:cNvPr>
          <p:cNvSpPr txBox="1"/>
          <p:nvPr/>
        </p:nvSpPr>
        <p:spPr>
          <a:xfrm>
            <a:off x="13097950" y="29837222"/>
            <a:ext cx="8223665"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sz="1800" b="1" dirty="0"/>
              <a:t>Ghassan HOURI				 @AECENAR_IAP/August 2023</a:t>
            </a:r>
          </a:p>
        </p:txBody>
      </p:sp>
      <p:sp>
        <p:nvSpPr>
          <p:cNvPr id="167" name="TextBox 166">
            <a:extLst>
              <a:ext uri="{FF2B5EF4-FFF2-40B4-BE49-F238E27FC236}">
                <a16:creationId xmlns:a16="http://schemas.microsoft.com/office/drawing/2014/main" id="{32325F6D-AA35-4CCE-AA8F-1373B2C884F0}"/>
              </a:ext>
            </a:extLst>
          </p:cNvPr>
          <p:cNvSpPr txBox="1"/>
          <p:nvPr/>
        </p:nvSpPr>
        <p:spPr>
          <a:xfrm>
            <a:off x="6920649" y="6227585"/>
            <a:ext cx="6101501" cy="738664"/>
          </a:xfrm>
          <a:prstGeom prst="rect">
            <a:avLst/>
          </a:prstGeom>
          <a:noFill/>
        </p:spPr>
        <p:txBody>
          <a:bodyPr wrap="square">
            <a:spAutoFit/>
          </a:bodyPr>
          <a:lstStyle/>
          <a:p>
            <a:r>
              <a:rPr lang="en-US" sz="1400" b="0" i="0" u="none" strike="noStrike" cap="none" dirty="0">
                <a:solidFill>
                  <a:schemeClr val="tx1"/>
                </a:solidFill>
                <a:latin typeface="Times New Roman"/>
                <a:ea typeface="Times New Roman"/>
                <a:cs typeface="Times New Roman"/>
                <a:sym typeface="Times New Roman"/>
              </a:rPr>
              <a:t>would quickly lose energy due to battering by gas molecules. Hence, we need to remove all gas molecules from the beam path first. We simply evacuate the cyclotron chamber to clear the way for the ion bam path.</a:t>
            </a:r>
            <a:endParaRPr lang="en-US" dirty="0"/>
          </a:p>
        </p:txBody>
      </p:sp>
      <p:sp>
        <p:nvSpPr>
          <p:cNvPr id="168" name="TextBox 167">
            <a:extLst>
              <a:ext uri="{FF2B5EF4-FFF2-40B4-BE49-F238E27FC236}">
                <a16:creationId xmlns:a16="http://schemas.microsoft.com/office/drawing/2014/main" id="{98BD7364-4162-4927-A361-33835E0FADA2}"/>
              </a:ext>
            </a:extLst>
          </p:cNvPr>
          <p:cNvSpPr txBox="1"/>
          <p:nvPr/>
        </p:nvSpPr>
        <p:spPr>
          <a:xfrm>
            <a:off x="6780064" y="18729365"/>
            <a:ext cx="3308303" cy="3554819"/>
          </a:xfrm>
          <a:prstGeom prst="rect">
            <a:avLst/>
          </a:prstGeom>
          <a:noFill/>
        </p:spPr>
        <p:txBody>
          <a:bodyPr wrap="square">
            <a:spAutoFit/>
          </a:bodyPr>
          <a:lstStyle/>
          <a:p>
            <a:pPr marL="155575">
              <a:buClr>
                <a:srgbClr val="444444"/>
              </a:buClr>
              <a:buSzPts val="1150"/>
            </a:pPr>
            <a:r>
              <a:rPr lang="en-US" sz="1500"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Bayard Alpert Ionization Gauge is used to measure the pressure at high vacuum.</a:t>
            </a:r>
          </a:p>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Triode vacuum tube, first element is a hot filament that produces electrons.</a:t>
            </a:r>
          </a:p>
          <a:p>
            <a:pPr marL="155575">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Opposite to it is a collector wire which is biased to a negative high voltage around 500V.</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In between there is a coiled wire grid biased to positive voltage.</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Electrons from the </a:t>
            </a:r>
            <a:r>
              <a:rPr lang="en-US" sz="1500" b="0" i="0" u="none" strike="noStrike" cap="none" dirty="0" err="1">
                <a:solidFill>
                  <a:schemeClr val="tx1"/>
                </a:solidFill>
                <a:latin typeface="Times New Roman"/>
                <a:ea typeface="Times New Roman"/>
                <a:cs typeface="Times New Roman"/>
                <a:sym typeface="Times New Roman"/>
              </a:rPr>
              <a:t>flament</a:t>
            </a:r>
            <a:r>
              <a:rPr lang="en-US" sz="1500" b="0" i="0" u="none" strike="noStrike" cap="none" dirty="0">
                <a:solidFill>
                  <a:schemeClr val="tx1"/>
                </a:solidFill>
                <a:latin typeface="Times New Roman"/>
                <a:ea typeface="Times New Roman"/>
                <a:cs typeface="Times New Roman"/>
                <a:sym typeface="Times New Roman"/>
              </a:rPr>
              <a:t> bombard gas in between the filament &amp; the grid where they rest.</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If there is very little gas ➨ very few ions are produced.</a:t>
            </a:r>
          </a:p>
        </p:txBody>
      </p:sp>
      <p:sp>
        <p:nvSpPr>
          <p:cNvPr id="170" name="TextBox 169">
            <a:extLst>
              <a:ext uri="{FF2B5EF4-FFF2-40B4-BE49-F238E27FC236}">
                <a16:creationId xmlns:a16="http://schemas.microsoft.com/office/drawing/2014/main" id="{2D4AD5AE-AED4-44F1-8B2E-6CBDFAC6DE76}"/>
              </a:ext>
            </a:extLst>
          </p:cNvPr>
          <p:cNvSpPr txBox="1"/>
          <p:nvPr/>
        </p:nvSpPr>
        <p:spPr>
          <a:xfrm>
            <a:off x="13137566" y="16206033"/>
            <a:ext cx="3479360" cy="1246495"/>
          </a:xfrm>
          <a:prstGeom prst="rect">
            <a:avLst/>
          </a:prstGeom>
          <a:noFill/>
        </p:spPr>
        <p:txBody>
          <a:bodyPr wrap="square">
            <a:spAutoFit/>
          </a:bodyPr>
          <a:lstStyle/>
          <a:p>
            <a:r>
              <a:rPr lang="en-US" sz="1500" dirty="0">
                <a:solidFill>
                  <a:schemeClr val="tx1"/>
                </a:solidFill>
                <a:latin typeface="Times New Roman"/>
                <a:ea typeface="Times New Roman"/>
                <a:cs typeface="Times New Roman"/>
                <a:sym typeface="Times New Roman"/>
              </a:rPr>
              <a:t>       ⁍ </a:t>
            </a:r>
            <a:r>
              <a:rPr lang="en-US" sz="1500" b="0" i="0" u="none" strike="noStrike" cap="none" dirty="0">
                <a:solidFill>
                  <a:schemeClr val="tx1"/>
                </a:solidFill>
                <a:latin typeface="Times New Roman"/>
                <a:ea typeface="Times New Roman"/>
                <a:cs typeface="Times New Roman"/>
                <a:sym typeface="Times New Roman"/>
              </a:rPr>
              <a:t>The high voltage was brought from the supply to the series resistor, and continued to the cyclotron chamber’s HV vacuum bush using portable x-ray machine coaxial cable. </a:t>
            </a:r>
            <a:endParaRPr lang="en-US" sz="1500" dirty="0"/>
          </a:p>
        </p:txBody>
      </p:sp>
      <p:sp>
        <p:nvSpPr>
          <p:cNvPr id="171" name="TextBox 170">
            <a:extLst>
              <a:ext uri="{FF2B5EF4-FFF2-40B4-BE49-F238E27FC236}">
                <a16:creationId xmlns:a16="http://schemas.microsoft.com/office/drawing/2014/main" id="{C08FE801-A312-4243-ADE3-E185CA8CE753}"/>
              </a:ext>
            </a:extLst>
          </p:cNvPr>
          <p:cNvSpPr txBox="1"/>
          <p:nvPr/>
        </p:nvSpPr>
        <p:spPr>
          <a:xfrm>
            <a:off x="6858240" y="25984000"/>
            <a:ext cx="10260978" cy="1015663"/>
          </a:xfrm>
          <a:prstGeom prst="rect">
            <a:avLst/>
          </a:prstGeom>
          <a:noFill/>
        </p:spPr>
        <p:txBody>
          <a:bodyPr wrap="square">
            <a:spAutoFit/>
          </a:bodyPr>
          <a:lstStyle/>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Use a network analyzer to measure the resonant frequency of a tank circuit &amp; identify the full width ½ max or bandwidth</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High quality means higher amplitude and narrow bandwidth.</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Low quality means lower amplitude and broader bandwidth. We choose Copper or silver-plated materials.</a:t>
            </a:r>
            <a:r>
              <a:rPr lang="en-US" sz="1500"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Q=f0/</a:t>
            </a:r>
            <a:r>
              <a:rPr lang="en-US" sz="1500" b="0" i="0" u="none" strike="noStrike" cap="none" dirty="0" err="1">
                <a:solidFill>
                  <a:schemeClr val="tx1"/>
                </a:solidFill>
                <a:latin typeface="Times New Roman"/>
                <a:ea typeface="Times New Roman"/>
                <a:cs typeface="Times New Roman"/>
                <a:sym typeface="Times New Roman"/>
              </a:rPr>
              <a:t>Δf</a:t>
            </a:r>
            <a:r>
              <a:rPr lang="en-US" sz="1500" b="0" i="0" u="none" strike="noStrike" cap="none" dirty="0">
                <a:solidFill>
                  <a:schemeClr val="tx1"/>
                </a:solidFill>
                <a:latin typeface="Times New Roman"/>
                <a:ea typeface="Times New Roman"/>
                <a:cs typeface="Times New Roman"/>
                <a:sym typeface="Times New Roman"/>
              </a:rPr>
              <a:t>(bandwidth)</a:t>
            </a:r>
            <a:endParaRPr lang="en-US" sz="1500" dirty="0">
              <a:solidFill>
                <a:schemeClr val="tx1"/>
              </a:solidFill>
              <a:latin typeface="Times New Roman"/>
              <a:ea typeface="Times New Roman"/>
              <a:cs typeface="Times New Roman"/>
              <a:sym typeface="Times New Roman"/>
            </a:endParaRPr>
          </a:p>
          <a:p>
            <a:pPr marL="155575" marR="0" lvl="0" algn="l" rtl="0">
              <a:lnSpc>
                <a:spcPct val="100000"/>
              </a:lnSpc>
              <a:spcBef>
                <a:spcPts val="0"/>
              </a:spcBef>
              <a:spcAft>
                <a:spcPts val="0"/>
              </a:spcAft>
              <a:buClr>
                <a:srgbClr val="444444"/>
              </a:buClr>
              <a:buSzPts val="1150"/>
            </a:pPr>
            <a:r>
              <a:rPr lang="en-US" sz="1500" dirty="0">
                <a:solidFill>
                  <a:schemeClr val="tx1"/>
                </a:solidFill>
                <a:latin typeface="Times New Roman"/>
                <a:ea typeface="Times New Roman"/>
                <a:cs typeface="Times New Roman"/>
                <a:sym typeface="Times New Roman"/>
              </a:rPr>
              <a:t>- </a:t>
            </a:r>
            <a:r>
              <a:rPr lang="en-US" sz="1500" b="0" i="0" u="none" strike="noStrike" cap="none" dirty="0">
                <a:solidFill>
                  <a:schemeClr val="tx1"/>
                </a:solidFill>
                <a:latin typeface="Times New Roman"/>
                <a:ea typeface="Times New Roman"/>
                <a:cs typeface="Times New Roman"/>
                <a:sym typeface="Times New Roman"/>
              </a:rPr>
              <a:t>DEE voltage: time avg energy stored in the capacitor = time avg energy stored in inductor. </a:t>
            </a:r>
            <a:endParaRPr lang="en-US" sz="1500" b="0" i="0" u="none" strike="noStrike" cap="none" dirty="0">
              <a:solidFill>
                <a:schemeClr val="tx1"/>
              </a:solidFill>
              <a:latin typeface="Arial"/>
              <a:ea typeface="Arial"/>
              <a:cs typeface="Arial"/>
              <a:sym typeface="Arial"/>
            </a:endParaRPr>
          </a:p>
        </p:txBody>
      </p:sp>
      <p:pic>
        <p:nvPicPr>
          <p:cNvPr id="129" name="Google Shape;129;p1"/>
          <p:cNvPicPr preferRelativeResize="0"/>
          <p:nvPr/>
        </p:nvPicPr>
        <p:blipFill rotWithShape="1">
          <a:blip r:embed="rId40">
            <a:alphaModFix/>
          </a:blip>
          <a:srcRect/>
          <a:stretch/>
        </p:blipFill>
        <p:spPr>
          <a:xfrm>
            <a:off x="14449891" y="28416058"/>
            <a:ext cx="1511455" cy="1178879"/>
          </a:xfrm>
          <a:prstGeom prst="rect">
            <a:avLst/>
          </a:prstGeom>
          <a:noFill/>
          <a:ln>
            <a:noFill/>
          </a:ln>
        </p:spPr>
      </p:pic>
      <p:sp>
        <p:nvSpPr>
          <p:cNvPr id="174" name="TextBox 173">
            <a:extLst>
              <a:ext uri="{FF2B5EF4-FFF2-40B4-BE49-F238E27FC236}">
                <a16:creationId xmlns:a16="http://schemas.microsoft.com/office/drawing/2014/main" id="{6F8E5AB8-F6A8-4534-96B9-B67614A3D93C}"/>
              </a:ext>
            </a:extLst>
          </p:cNvPr>
          <p:cNvSpPr txBox="1"/>
          <p:nvPr/>
        </p:nvSpPr>
        <p:spPr>
          <a:xfrm>
            <a:off x="12678844" y="20938230"/>
            <a:ext cx="8891388" cy="553998"/>
          </a:xfrm>
          <a:prstGeom prst="rect">
            <a:avLst/>
          </a:prstGeom>
          <a:noFill/>
        </p:spPr>
        <p:txBody>
          <a:bodyPr wrap="square">
            <a:spAutoFit/>
          </a:bodyPr>
          <a:lstStyle/>
          <a:p>
            <a:pPr marL="457200" marR="0" lvl="0" indent="0" algn="l" rtl="0">
              <a:spcBef>
                <a:spcPts val="0"/>
              </a:spcBef>
              <a:spcAft>
                <a:spcPts val="0"/>
              </a:spcAft>
              <a:buClr>
                <a:srgbClr val="000000"/>
              </a:buClr>
              <a:buSzPts val="350"/>
              <a:buFont typeface="Arial"/>
              <a:buNone/>
            </a:pPr>
            <a:r>
              <a:rPr lang="en-US" sz="1500" b="0" i="0" u="none" strike="noStrike" cap="none" dirty="0">
                <a:solidFill>
                  <a:schemeClr val="tx1"/>
                </a:solidFill>
                <a:latin typeface="Times New Roman"/>
                <a:ea typeface="Times New Roman"/>
                <a:cs typeface="Times New Roman"/>
                <a:sym typeface="Times New Roman"/>
              </a:rPr>
              <a:t>  The production of radioisotopes used in nuclear medicine can be made with solid, gaseous and liquid targets.</a:t>
            </a:r>
          </a:p>
        </p:txBody>
      </p:sp>
      <p:sp>
        <p:nvSpPr>
          <p:cNvPr id="175" name="TextBox 174">
            <a:extLst>
              <a:ext uri="{FF2B5EF4-FFF2-40B4-BE49-F238E27FC236}">
                <a16:creationId xmlns:a16="http://schemas.microsoft.com/office/drawing/2014/main" id="{AC32566C-0284-46EF-80C2-75C874B29F4F}"/>
              </a:ext>
            </a:extLst>
          </p:cNvPr>
          <p:cNvSpPr txBox="1"/>
          <p:nvPr/>
        </p:nvSpPr>
        <p:spPr>
          <a:xfrm>
            <a:off x="6787580" y="22162191"/>
            <a:ext cx="4352271" cy="1246495"/>
          </a:xfrm>
          <a:prstGeom prst="rect">
            <a:avLst/>
          </a:prstGeom>
          <a:noFill/>
        </p:spPr>
        <p:txBody>
          <a:bodyPr wrap="square">
            <a:spAutoFit/>
          </a:bodyPr>
          <a:lstStyle/>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If there is a lot of gas ➨ many ions are produced.</a:t>
            </a:r>
          </a:p>
          <a:p>
            <a:pPr marL="155575" marR="0" lvl="0" algn="l" rtl="0">
              <a:spcBef>
                <a:spcPts val="0"/>
              </a:spcBef>
              <a:spcAft>
                <a:spcPts val="0"/>
              </a:spcAft>
              <a:buClr>
                <a:srgbClr val="444444"/>
              </a:buClr>
              <a:buSzPts val="1150"/>
            </a:pPr>
            <a:r>
              <a:rPr lang="en-US" sz="1500" b="0" i="0" u="none" strike="noStrike" cap="none" dirty="0">
                <a:solidFill>
                  <a:schemeClr val="tx1"/>
                </a:solidFill>
                <a:latin typeface="Times New Roman"/>
                <a:ea typeface="Times New Roman"/>
                <a:cs typeface="Times New Roman"/>
                <a:sym typeface="Times New Roman"/>
              </a:rPr>
              <a:t>▸ Ions travel through the grid to the negative potential of the collector wire where they rest, then measured by an ammeter to determine the rate of current flow.</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2655</Words>
  <Application>Microsoft Office PowerPoint</Application>
  <PresentationFormat>Custom</PresentationFormat>
  <Paragraphs>156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Times New Roman</vt:lpstr>
      <vt:lpstr>Century Gothic</vt:lpstr>
      <vt:lpstr>Wingdings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32</cp:revision>
  <dcterms:created xsi:type="dcterms:W3CDTF">2021-12-30T09:54:58Z</dcterms:created>
  <dcterms:modified xsi:type="dcterms:W3CDTF">2023-08-31T09:27:32Z</dcterms:modified>
</cp:coreProperties>
</file>